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3.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7" r:id="rId5"/>
    <p:sldId id="279" r:id="rId6"/>
    <p:sldId id="345" r:id="rId7"/>
    <p:sldId id="337" r:id="rId8"/>
    <p:sldId id="340" r:id="rId9"/>
    <p:sldId id="274" r:id="rId10"/>
    <p:sldId id="322" r:id="rId11"/>
    <p:sldId id="344" r:id="rId12"/>
    <p:sldId id="280" r:id="rId13"/>
    <p:sldId id="262" r:id="rId14"/>
    <p:sldId id="263" r:id="rId15"/>
    <p:sldId id="261" r:id="rId16"/>
    <p:sldId id="276" r:id="rId17"/>
    <p:sldId id="266" r:id="rId18"/>
    <p:sldId id="268" r:id="rId19"/>
    <p:sldId id="269"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E6005B"/>
    <a:srgbClr val="4D4D4C"/>
    <a:srgbClr val="C7017F"/>
    <a:srgbClr val="821E69"/>
    <a:srgbClr val="6F6258"/>
    <a:srgbClr val="9E043D"/>
    <a:srgbClr val="E5E5E5"/>
    <a:srgbClr val="BB3F07"/>
    <a:srgbClr val="C7D5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7101D1-7F48-410B-9E02-33F4E94AA8EE}" v="3" dt="2025-09-23T07:44:36.7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73"/>
    <p:restoredTop sz="75378" autoAdjust="0"/>
  </p:normalViewPr>
  <p:slideViewPr>
    <p:cSldViewPr snapToGrid="0" snapToObjects="1">
      <p:cViewPr varScale="1">
        <p:scale>
          <a:sx n="77" d="100"/>
          <a:sy n="77" d="100"/>
        </p:scale>
        <p:origin x="696"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C1BC-4E9B-9C74-CFFB8AFD37F4}"/>
                </c:ext>
              </c:extLst>
            </c:dLbl>
            <c:dLbl>
              <c:idx val="1"/>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1BC-4E9B-9C74-CFFB8AFD37F4}"/>
                </c:ext>
              </c:extLst>
            </c:dLbl>
            <c:dLbl>
              <c:idx val="2"/>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C1BC-4E9B-9C74-CFFB8AFD37F4}"/>
                </c:ext>
              </c:extLst>
            </c:dLbl>
            <c:dLbl>
              <c:idx val="3"/>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1BC-4E9B-9C74-CFFB8AFD37F4}"/>
                </c:ext>
              </c:extLst>
            </c:dLbl>
            <c:dLbl>
              <c:idx val="4"/>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C1BC-4E9B-9C74-CFFB8AFD37F4}"/>
                </c:ext>
              </c:extLst>
            </c:dLbl>
            <c:dLbl>
              <c:idx val="5"/>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C1BC-4E9B-9C74-CFFB8AFD37F4}"/>
                </c:ext>
              </c:extLst>
            </c:dLbl>
            <c:dLbl>
              <c:idx val="6"/>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1BC-4E9B-9C74-CFFB8AFD37F4}"/>
                </c:ext>
              </c:extLst>
            </c:dLbl>
            <c:dLbl>
              <c:idx val="7"/>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1BC-4E9B-9C74-CFFB8AFD37F4}"/>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Sheet1!$A$2:$A$9</c:f>
              <c:strCache>
                <c:ptCount val="8"/>
                <c:pt idx="0">
                  <c:v>Affordability of the program</c:v>
                </c:pt>
                <c:pt idx="1">
                  <c:v>Reputation of the school/program</c:v>
                </c:pt>
                <c:pt idx="2">
                  <c:v>The ability to customize the program with electives or concentration to fit my goals</c:v>
                </c:pt>
                <c:pt idx="3">
                  <c:v>A quick time to complete the program</c:v>
                </c:pt>
                <c:pt idx="4">
                  <c:v>Ranking of the school/program</c:v>
                </c:pt>
                <c:pt idx="5">
                  <c:v>The ability to complete a capstone or thesis</c:v>
                </c:pt>
                <c:pt idx="6">
                  <c:v>Location of the school was close</c:v>
                </c:pt>
                <c:pt idx="7">
                  <c:v>Family/friend recommendation/connection to school</c:v>
                </c:pt>
              </c:strCache>
            </c:strRef>
          </c:cat>
          <c:val>
            <c:numRef>
              <c:f>Sheet1!$B$2:$B$9</c:f>
              <c:numCache>
                <c:formatCode>General</c:formatCode>
                <c:ptCount val="8"/>
                <c:pt idx="0">
                  <c:v>0.77</c:v>
                </c:pt>
                <c:pt idx="1">
                  <c:v>0.63</c:v>
                </c:pt>
                <c:pt idx="2">
                  <c:v>0.6</c:v>
                </c:pt>
                <c:pt idx="3">
                  <c:v>0.57999999999999996</c:v>
                </c:pt>
                <c:pt idx="4">
                  <c:v>0.52</c:v>
                </c:pt>
                <c:pt idx="5">
                  <c:v>0.44</c:v>
                </c:pt>
                <c:pt idx="6">
                  <c:v>0.39</c:v>
                </c:pt>
                <c:pt idx="7">
                  <c:v>0.34</c:v>
                </c:pt>
              </c:numCache>
            </c:numRef>
          </c:val>
          <c:extLst>
            <c:ext xmlns:c16="http://schemas.microsoft.com/office/drawing/2014/chart" uri="{C3380CC4-5D6E-409C-BE32-E72D297353CC}">
              <c16:uniqueId val="{00000008-C1BC-4E9B-9C74-CFFB8AFD37F4}"/>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rgbClr val="2875DD"/>
            </a:solidFill>
            <a:ln>
              <a:solidFill>
                <a:srgbClr val="2875DD"/>
              </a:solidFill>
            </a:ln>
          </c:spPr>
          <c:invertIfNegative val="0"/>
          <c:dLbls>
            <c:dLbl>
              <c:idx val="0"/>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9475-49F8-A59C-AC3835546B74}"/>
                </c:ext>
              </c:extLst>
            </c:dLbl>
            <c:dLbl>
              <c:idx val="1"/>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9475-49F8-A59C-AC3835546B74}"/>
                </c:ext>
              </c:extLst>
            </c:dLbl>
            <c:dLbl>
              <c:idx val="2"/>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2-9475-49F8-A59C-AC3835546B74}"/>
                </c:ext>
              </c:extLst>
            </c:dLbl>
            <c:dLbl>
              <c:idx val="3"/>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9475-49F8-A59C-AC3835546B74}"/>
                </c:ext>
              </c:extLst>
            </c:dLbl>
            <c:dLbl>
              <c:idx val="4"/>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9475-49F8-A59C-AC3835546B74}"/>
                </c:ext>
              </c:extLst>
            </c:dLbl>
            <c:dLbl>
              <c:idx val="5"/>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5-9475-49F8-A59C-AC3835546B74}"/>
                </c:ext>
              </c:extLst>
            </c:dLbl>
            <c:dLbl>
              <c:idx val="6"/>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9475-49F8-A59C-AC3835546B74}"/>
                </c:ext>
              </c:extLst>
            </c:dLbl>
            <c:dLbl>
              <c:idx val="7"/>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9475-49F8-A59C-AC3835546B74}"/>
                </c:ext>
              </c:extLst>
            </c:dLbl>
            <c:dLbl>
              <c:idx val="8"/>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9475-49F8-A59C-AC3835546B74}"/>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Sheet1!$A$2:$A$10</c:f>
              <c:strCache>
                <c:ptCount val="9"/>
                <c:pt idx="0">
                  <c:v>Balancing education with work, family, and household obligations</c:v>
                </c:pt>
                <c:pt idx="1">
                  <c:v>Quality of instruction and academic support</c:v>
                </c:pt>
                <c:pt idx="2">
                  <c:v>Adapting to an online or remote learning environment</c:v>
                </c:pt>
                <c:pt idx="3">
                  <c:v>Perception of online education/courses by employers</c:v>
                </c:pt>
                <c:pt idx="4">
                  <c:v>Being part of a learning community and/or interaction with professors and classmates</c:v>
                </c:pt>
                <c:pt idx="5">
                  <c:v>Challenge of using technology and software to access and participate in classes</c:v>
                </c:pt>
                <c:pt idx="6">
                  <c:v>Accessing support services provided by college or university</c:v>
                </c:pt>
                <c:pt idx="7">
                  <c:v>No concerns</c:v>
                </c:pt>
                <c:pt idx="8">
                  <c:v>Other</c:v>
                </c:pt>
              </c:strCache>
            </c:strRef>
          </c:cat>
          <c:val>
            <c:numRef>
              <c:f>Sheet1!$B$2:$B$10</c:f>
              <c:numCache>
                <c:formatCode>General</c:formatCode>
                <c:ptCount val="9"/>
                <c:pt idx="0">
                  <c:v>0.28999999999999998</c:v>
                </c:pt>
                <c:pt idx="1">
                  <c:v>0.16</c:v>
                </c:pt>
                <c:pt idx="2">
                  <c:v>0.14000000000000001</c:v>
                </c:pt>
                <c:pt idx="3">
                  <c:v>0.1</c:v>
                </c:pt>
                <c:pt idx="4">
                  <c:v>0.09</c:v>
                </c:pt>
                <c:pt idx="5">
                  <c:v>0.08</c:v>
                </c:pt>
                <c:pt idx="6">
                  <c:v>0.08</c:v>
                </c:pt>
                <c:pt idx="7">
                  <c:v>0.05</c:v>
                </c:pt>
                <c:pt idx="8">
                  <c:v>0.01</c:v>
                </c:pt>
              </c:numCache>
            </c:numRef>
          </c:val>
          <c:extLst>
            <c:ext xmlns:c16="http://schemas.microsoft.com/office/drawing/2014/chart" uri="{C3380CC4-5D6E-409C-BE32-E72D297353CC}">
              <c16:uniqueId val="{00000009-9475-49F8-A59C-AC3835546B74}"/>
            </c:ext>
          </c:extLst>
        </c:ser>
        <c:dLbls>
          <c:showLegendKey val="0"/>
          <c:showVal val="0"/>
          <c:showCatName val="0"/>
          <c:showSerName val="0"/>
          <c:showPercent val="0"/>
          <c:showBubbleSize val="0"/>
        </c:dLbls>
        <c:gapWidth val="80"/>
        <c:overlap val="-30"/>
        <c:axId val="67451136"/>
        <c:axId val="66437120"/>
      </c:barChart>
      <c:catAx>
        <c:axId val="67451136"/>
        <c:scaling>
          <c:orientation val="maxMin"/>
        </c:scaling>
        <c:delete val="0"/>
        <c:axPos val="l"/>
        <c:numFmt formatCode="General" sourceLinked="0"/>
        <c:majorTickMark val="none"/>
        <c:minorTickMark val="none"/>
        <c:tickLblPos val="low"/>
        <c:spPr>
          <a:ln w="9525">
            <a:solidFill>
              <a:srgbClr val="2F2F2F"/>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t"/>
        <c:majorGridlines>
          <c:spPr>
            <a:ln w="9525">
              <a:solidFill>
                <a:srgbClr val="2F2F2F"/>
              </a:solidFill>
              <a:prstDash val="dot"/>
            </a:ln>
          </c:spPr>
        </c:majorGridlines>
        <c:numFmt formatCode="#,##0%" sourceLinked="0"/>
        <c:majorTickMark val="none"/>
        <c:minorTickMark val="none"/>
        <c:tickLblPos val="nextTo"/>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plotVisOnly val="1"/>
    <c:dispBlanksAs val="gap"/>
    <c:showDLblsOverMax val="1"/>
  </c:chart>
  <c:txPr>
    <a:bodyPr/>
    <a:lstStyle/>
    <a:p>
      <a:pPr>
        <a:defRPr sz="1800" smtId="4294967295"/>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Urban</c:v>
                </c:pt>
              </c:strCache>
            </c:strRef>
          </c:tx>
          <c:spPr>
            <a:solidFill>
              <a:srgbClr val="2875DD"/>
            </a:solidFill>
            <a:ln>
              <a:solidFill>
                <a:srgbClr val="2875DD"/>
              </a:solidFill>
            </a:ln>
          </c:spPr>
          <c:invertIfNegative val="0"/>
          <c:dLbls>
            <c:dLbl>
              <c:idx val="0"/>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96DA-4C75-9E59-52365A013AE6}"/>
                </c:ext>
              </c:extLst>
            </c:dLbl>
            <c:dLbl>
              <c:idx val="1"/>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96DA-4C75-9E59-52365A013AE6}"/>
                </c:ext>
              </c:extLst>
            </c:dLbl>
            <c:dLbl>
              <c:idx val="2"/>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2-96DA-4C75-9E59-52365A013AE6}"/>
                </c:ext>
              </c:extLst>
            </c:dLbl>
            <c:dLbl>
              <c:idx val="3"/>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96DA-4C75-9E59-52365A013AE6}"/>
                </c:ext>
              </c:extLst>
            </c:dLbl>
            <c:dLbl>
              <c:idx val="4"/>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96DA-4C75-9E59-52365A013AE6}"/>
                </c:ext>
              </c:extLst>
            </c:dLbl>
            <c:dLbl>
              <c:idx val="5"/>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96DA-4C75-9E59-52365A013AE6}"/>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Sheet1!$A$2:$A$7</c:f>
              <c:strCache>
                <c:ptCount val="6"/>
                <c:pt idx="0">
                  <c:v>OTT videos</c:v>
                </c:pt>
                <c:pt idx="1">
                  <c:v>Social Media</c:v>
                </c:pt>
                <c:pt idx="2">
                  <c:v>Email</c:v>
                </c:pt>
                <c:pt idx="3">
                  <c:v>Online music</c:v>
                </c:pt>
                <c:pt idx="4">
                  <c:v>Digital payment</c:v>
                </c:pt>
                <c:pt idx="5">
                  <c:v>Online search</c:v>
                </c:pt>
              </c:strCache>
            </c:strRef>
          </c:cat>
          <c:val>
            <c:numRef>
              <c:f>Sheet1!$B$2:$B$7</c:f>
              <c:numCache>
                <c:formatCode>General</c:formatCode>
                <c:ptCount val="6"/>
                <c:pt idx="0">
                  <c:v>0.64</c:v>
                </c:pt>
                <c:pt idx="1">
                  <c:v>0.59</c:v>
                </c:pt>
                <c:pt idx="2">
                  <c:v>0.56000000000000005</c:v>
                </c:pt>
                <c:pt idx="3">
                  <c:v>0.51</c:v>
                </c:pt>
                <c:pt idx="4">
                  <c:v>0.46</c:v>
                </c:pt>
                <c:pt idx="5">
                  <c:v>0.32</c:v>
                </c:pt>
              </c:numCache>
            </c:numRef>
          </c:val>
          <c:extLst>
            <c:ext xmlns:c16="http://schemas.microsoft.com/office/drawing/2014/chart" uri="{C3380CC4-5D6E-409C-BE32-E72D297353CC}">
              <c16:uniqueId val="{00000006-96DA-4C75-9E59-52365A013AE6}"/>
            </c:ext>
          </c:extLst>
        </c:ser>
        <c:ser>
          <c:idx val="1"/>
          <c:order val="1"/>
          <c:tx>
            <c:strRef>
              <c:f>Sheet1!$C$1</c:f>
              <c:strCache>
                <c:ptCount val="1"/>
                <c:pt idx="0">
                  <c:v>Rural</c:v>
                </c:pt>
              </c:strCache>
            </c:strRef>
          </c:tx>
          <c:spPr>
            <a:solidFill>
              <a:srgbClr val="0F283E"/>
            </a:solidFill>
            <a:ln>
              <a:solidFill>
                <a:srgbClr val="0F283E"/>
              </a:solidFill>
            </a:ln>
          </c:spPr>
          <c:invertIfNegative val="0"/>
          <c:dLbls>
            <c:dLbl>
              <c:idx val="0"/>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96DA-4C75-9E59-52365A013AE6}"/>
                </c:ext>
              </c:extLst>
            </c:dLbl>
            <c:dLbl>
              <c:idx val="1"/>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96DA-4C75-9E59-52365A013AE6}"/>
                </c:ext>
              </c:extLst>
            </c:dLbl>
            <c:dLbl>
              <c:idx val="2"/>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96DA-4C75-9E59-52365A013AE6}"/>
                </c:ext>
              </c:extLst>
            </c:dLbl>
            <c:dLbl>
              <c:idx val="3"/>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96DA-4C75-9E59-52365A013AE6}"/>
                </c:ext>
              </c:extLst>
            </c:dLbl>
            <c:dLbl>
              <c:idx val="4"/>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B-96DA-4C75-9E59-52365A013AE6}"/>
                </c:ext>
              </c:extLst>
            </c:dLbl>
            <c:dLbl>
              <c:idx val="5"/>
              <c:numFmt formatCode="#,##0%" sourceLinked="0"/>
              <c:spPr/>
              <c:txPr>
                <a:bodyPr/>
                <a:lstStyle/>
                <a:p>
                  <a:pPr>
                    <a:defRPr sz="1100" b="0" smtId="4294967295">
                      <a:solidFill>
                        <a:srgbClr val="0F2741"/>
                      </a:solidFill>
                      <a:latin typeface="Open Sans"/>
                    </a:defRPr>
                  </a:pPr>
                  <a:endParaRPr lang="en-US"/>
                </a:p>
              </c:txPr>
              <c:dLblPos val="outEnd"/>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96DA-4C75-9E59-52365A013AE6}"/>
                </c:ext>
              </c:extLst>
            </c:dLbl>
            <c:spPr>
              <a:noFill/>
              <a:ln>
                <a:noFill/>
              </a:ln>
              <a:effectLst/>
            </c:spPr>
            <c:txPr>
              <a:bodyPr/>
              <a:lstStyle/>
              <a:p>
                <a:pPr>
                  <a:defRPr sz="1100" b="0" smtId="4294967295">
                    <a:solidFill>
                      <a:srgbClr val="0F2741"/>
                    </a:solidFill>
                    <a:latin typeface="Open Sans"/>
                  </a:defRPr>
                </a:pPr>
                <a:endParaRPr lang="en-US"/>
              </a:p>
            </c:txPr>
            <c:showLegendKey val="0"/>
            <c:showVal val="1"/>
            <c:showCatName val="0"/>
            <c:showSerName val="0"/>
            <c:showPercent val="0"/>
            <c:showBubbleSize val="0"/>
            <c:showLeaderLines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Sheet1!$A$2:$A$7</c:f>
              <c:strCache>
                <c:ptCount val="6"/>
                <c:pt idx="0">
                  <c:v>OTT videos</c:v>
                </c:pt>
                <c:pt idx="1">
                  <c:v>Social Media</c:v>
                </c:pt>
                <c:pt idx="2">
                  <c:v>Email</c:v>
                </c:pt>
                <c:pt idx="3">
                  <c:v>Online music</c:v>
                </c:pt>
                <c:pt idx="4">
                  <c:v>Digital payment</c:v>
                </c:pt>
                <c:pt idx="5">
                  <c:v>Online search</c:v>
                </c:pt>
              </c:strCache>
            </c:strRef>
          </c:cat>
          <c:val>
            <c:numRef>
              <c:f>Sheet1!$C$2:$C$7</c:f>
              <c:numCache>
                <c:formatCode>General</c:formatCode>
                <c:ptCount val="6"/>
                <c:pt idx="0">
                  <c:v>0.4</c:v>
                </c:pt>
                <c:pt idx="1">
                  <c:v>0.35</c:v>
                </c:pt>
                <c:pt idx="2">
                  <c:v>0.32</c:v>
                </c:pt>
                <c:pt idx="3">
                  <c:v>0.34</c:v>
                </c:pt>
                <c:pt idx="4">
                  <c:v>0.16</c:v>
                </c:pt>
                <c:pt idx="5">
                  <c:v>0.21</c:v>
                </c:pt>
              </c:numCache>
            </c:numRef>
          </c:val>
          <c:extLst>
            <c:ext xmlns:c16="http://schemas.microsoft.com/office/drawing/2014/chart" uri="{C3380CC4-5D6E-409C-BE32-E72D297353CC}">
              <c16:uniqueId val="{0000000D-96DA-4C75-9E59-52365A013AE6}"/>
            </c:ext>
          </c:extLst>
        </c:ser>
        <c:dLbls>
          <c:showLegendKey val="0"/>
          <c:showVal val="0"/>
          <c:showCatName val="0"/>
          <c:showSerName val="0"/>
          <c:showPercent val="0"/>
          <c:showBubbleSize val="0"/>
        </c:dLbls>
        <c:gapWidth val="80"/>
        <c:overlap val="-30"/>
        <c:axId val="67451136"/>
        <c:axId val="66437120"/>
      </c:barChart>
      <c:catAx>
        <c:axId val="67451136"/>
        <c:scaling>
          <c:orientation val="minMax"/>
        </c:scaling>
        <c:delete val="0"/>
        <c:axPos val="b"/>
        <c:numFmt formatCode="General" sourceLinked="0"/>
        <c:majorTickMark val="none"/>
        <c:minorTickMark val="none"/>
        <c:tickLblPos val="low"/>
        <c:spPr>
          <a:ln w="25400">
            <a:solidFill>
              <a:srgbClr val="000000"/>
            </a:solidFill>
          </a:ln>
        </c:spPr>
        <c:txPr>
          <a:bodyPr/>
          <a:lstStyle/>
          <a:p>
            <a:pPr>
              <a:defRPr sz="1100" b="0" smtId="4294967295">
                <a:solidFill>
                  <a:srgbClr val="0F2741"/>
                </a:solidFill>
                <a:latin typeface="Open Sans"/>
              </a:defRPr>
            </a:pPr>
            <a:endParaRPr lang="en-US"/>
          </a:p>
        </c:txPr>
        <c:crossAx val="66437120"/>
        <c:crosses val="autoZero"/>
        <c:auto val="0"/>
        <c:lblAlgn val="ctr"/>
        <c:lblOffset val="100"/>
        <c:noMultiLvlLbl val="0"/>
      </c:catAx>
      <c:valAx>
        <c:axId val="66437120"/>
        <c:scaling>
          <c:orientation val="minMax"/>
          <c:min val="0"/>
        </c:scaling>
        <c:delete val="0"/>
        <c:axPos val="l"/>
        <c:majorGridlines>
          <c:spPr>
            <a:ln w="9525">
              <a:solidFill>
                <a:srgbClr val="2F2F2F"/>
              </a:solidFill>
              <a:prstDash val="dot"/>
            </a:ln>
          </c:spPr>
        </c:majorGridlines>
        <c:title>
          <c:tx>
            <c:rich>
              <a:bodyPr/>
              <a:lstStyle/>
              <a:p>
                <a:pPr>
                  <a:defRPr/>
                </a:pPr>
                <a:r>
                  <a:rPr lang="en-GB" sz="1100" b="0">
                    <a:solidFill>
                      <a:srgbClr val="0F2741"/>
                    </a:solidFill>
                    <a:latin typeface="Open Sans"/>
                  </a:rPr>
                  <a:t>Share</a:t>
                </a:r>
              </a:p>
            </c:rich>
          </c:tx>
          <c:overlay val="0"/>
        </c:title>
        <c:numFmt formatCode="#,##0%" sourceLinked="0"/>
        <c:majorTickMark val="none"/>
        <c:minorTickMark val="none"/>
        <c:tickLblPos val="low"/>
        <c:spPr>
          <a:ln>
            <a:noFill/>
          </a:ln>
        </c:spPr>
        <c:txPr>
          <a:bodyPr/>
          <a:lstStyle/>
          <a:p>
            <a:pPr>
              <a:defRPr sz="1100" b="0" smtId="4294967295">
                <a:solidFill>
                  <a:srgbClr val="0F2741"/>
                </a:solidFill>
                <a:latin typeface="Open Sans"/>
              </a:defRPr>
            </a:pPr>
            <a:endParaRPr lang="en-US"/>
          </a:p>
        </c:txPr>
        <c:crossAx val="67451136"/>
        <c:crosses val="autoZero"/>
        <c:crossBetween val="between"/>
      </c:valAx>
    </c:plotArea>
    <c:legend>
      <c:legendPos val="t"/>
      <c:overlay val="0"/>
      <c:txPr>
        <a:bodyPr/>
        <a:lstStyle/>
        <a:p>
          <a:pPr>
            <a:defRPr sz="1100" smtId="4294967295">
              <a:solidFill>
                <a:srgbClr val="0F2741"/>
              </a:solidFill>
              <a:latin typeface="Open Sans"/>
            </a:defRPr>
          </a:pPr>
          <a:endParaRPr lang="en-US"/>
        </a:p>
      </c:txPr>
    </c:legend>
    <c:plotVisOnly val="1"/>
    <c:dispBlanksAs val="gap"/>
    <c:showDLblsOverMax val="1"/>
  </c:chart>
  <c:txPr>
    <a:bodyPr/>
    <a:lstStyle/>
    <a:p>
      <a:pPr>
        <a:defRPr sz="1800" smtId="4294967295"/>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3482627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13</a:t>
            </a:fld>
            <a:endParaRPr lang="en-US"/>
          </a:p>
        </p:txBody>
      </p:sp>
    </p:spTree>
    <p:extLst>
      <p:ext uri="{BB962C8B-B14F-4D97-AF65-F5344CB8AC3E}">
        <p14:creationId xmlns:p14="http://schemas.microsoft.com/office/powerpoint/2010/main" val="35280155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03/11/2025</a:t>
            </a:fld>
            <a:endParaRPr lang="en-US" dirty="0"/>
          </a:p>
        </p:txBody>
      </p:sp>
      <p:pic>
        <p:nvPicPr>
          <p:cNvPr id="11" name="Picture 10">
            <a:extLst>
              <a:ext uri="{FF2B5EF4-FFF2-40B4-BE49-F238E27FC236}">
                <a16:creationId xmlns:a16="http://schemas.microsoft.com/office/drawing/2014/main" id="{2AE03882-4823-EC4B-B231-72A2E6F8D847}"/>
              </a:ext>
            </a:extLst>
          </p:cNvPr>
          <p:cNvPicPr>
            <a:picLocks noChangeAspect="1"/>
          </p:cNvPicPr>
          <p:nvPr userDrawn="1"/>
        </p:nvPicPr>
        <p:blipFill>
          <a:blip r:embed="rId2"/>
          <a:srcRect/>
          <a:stretch/>
        </p:blipFill>
        <p:spPr>
          <a:xfrm>
            <a:off x="442912" y="823223"/>
            <a:ext cx="3427412" cy="966530"/>
          </a:xfrm>
          <a:prstGeom prst="rect">
            <a:avLst/>
          </a:prstGeom>
        </p:spPr>
      </p:pic>
      <p:pic>
        <p:nvPicPr>
          <p:cNvPr id="4" name="Picture 3">
            <a:extLst>
              <a:ext uri="{FF2B5EF4-FFF2-40B4-BE49-F238E27FC236}">
                <a16:creationId xmlns:a16="http://schemas.microsoft.com/office/drawing/2014/main" id="{1E3A6A35-4E4E-B1A2-A4CC-FB1C62EAF8E0}"/>
              </a:ext>
            </a:extLst>
          </p:cNvPr>
          <p:cNvPicPr>
            <a:picLocks noChangeAspect="1"/>
          </p:cNvPicPr>
          <p:nvPr userDrawn="1"/>
        </p:nvPicPr>
        <p:blipFill>
          <a:blip r:embed="rId3"/>
          <a:srcRect/>
          <a:stretch/>
        </p:blipFill>
        <p:spPr>
          <a:xfrm>
            <a:off x="282407" y="5822481"/>
            <a:ext cx="11491699" cy="940513"/>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9110" y="821854"/>
            <a:ext cx="3415017"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03/11/2025</a:t>
            </a:fld>
            <a:endParaRPr lang="en-US" dirty="0"/>
          </a:p>
        </p:txBody>
      </p:sp>
      <p:pic>
        <p:nvPicPr>
          <p:cNvPr id="5" name="Picture 4">
            <a:extLst>
              <a:ext uri="{FF2B5EF4-FFF2-40B4-BE49-F238E27FC236}">
                <a16:creationId xmlns:a16="http://schemas.microsoft.com/office/drawing/2014/main" id="{8F83CAB5-FEBC-6EFD-F1F8-4E5803F87970}"/>
              </a:ext>
            </a:extLst>
          </p:cNvPr>
          <p:cNvPicPr>
            <a:picLocks noChangeAspect="1"/>
          </p:cNvPicPr>
          <p:nvPr userDrawn="1"/>
        </p:nvPicPr>
        <p:blipFill>
          <a:blip r:embed="rId3"/>
          <a:srcRect/>
          <a:stretch/>
        </p:blipFill>
        <p:spPr>
          <a:xfrm>
            <a:off x="282407" y="5822481"/>
            <a:ext cx="11491699" cy="940513"/>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4D4D4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03/11/2025</a:t>
            </a:fld>
            <a:endParaRPr lang="en-US" dirty="0"/>
          </a:p>
        </p:txBody>
      </p:sp>
      <p:pic>
        <p:nvPicPr>
          <p:cNvPr id="9" name="Picture 8">
            <a:extLst>
              <a:ext uri="{FF2B5EF4-FFF2-40B4-BE49-F238E27FC236}">
                <a16:creationId xmlns:a16="http://schemas.microsoft.com/office/drawing/2014/main" id="{A82931F9-9CA6-A845-975F-DB2A30C4F03D}"/>
              </a:ext>
            </a:extLst>
          </p:cNvPr>
          <p:cNvPicPr>
            <a:picLocks noChangeAspect="1"/>
          </p:cNvPicPr>
          <p:nvPr userDrawn="1"/>
        </p:nvPicPr>
        <p:blipFill>
          <a:blip r:embed="rId2"/>
          <a:srcRect/>
          <a:stretch/>
        </p:blipFill>
        <p:spPr>
          <a:xfrm>
            <a:off x="449110" y="821854"/>
            <a:ext cx="3415017" cy="966450"/>
          </a:xfrm>
          <a:prstGeom prst="rect">
            <a:avLst/>
          </a:prstGeom>
        </p:spPr>
      </p:pic>
      <p:pic>
        <p:nvPicPr>
          <p:cNvPr id="4" name="Picture 3">
            <a:extLst>
              <a:ext uri="{FF2B5EF4-FFF2-40B4-BE49-F238E27FC236}">
                <a16:creationId xmlns:a16="http://schemas.microsoft.com/office/drawing/2014/main" id="{0F876E88-7125-DD51-F750-CF98D661ADC9}"/>
              </a:ext>
            </a:extLst>
          </p:cNvPr>
          <p:cNvPicPr>
            <a:picLocks noChangeAspect="1"/>
          </p:cNvPicPr>
          <p:nvPr userDrawn="1"/>
        </p:nvPicPr>
        <p:blipFill>
          <a:blip r:embed="rId3"/>
          <a:srcRect/>
          <a:stretch/>
        </p:blipFill>
        <p:spPr>
          <a:xfrm>
            <a:off x="282407" y="5822481"/>
            <a:ext cx="11491699" cy="940513"/>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AFD60AE7-EBE3-DE48-8A6D-2EBC83EABD13}"/>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975A7E1B-BE16-9D47-9E3D-259697E2F5E3}"/>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04119247-1DA2-FD45-BD7C-01E0F02B9508}"/>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F41D42A9-D7B3-8741-B535-03F5D33097C6}"/>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D1C9DD3F-B4A3-2341-9EDF-D5BC0AEEC6B7}"/>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9DFD082-EB84-524A-A7BB-022A561076D8}"/>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36E7015F-EA43-0C45-B2C0-5765CC64CBA9}"/>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161A939C-D2A7-FC40-8565-A28015B2164E}"/>
              </a:ext>
            </a:extLst>
          </p:cNvPr>
          <p:cNvPicPr>
            <a:picLocks noChangeAspect="1"/>
          </p:cNvPicPr>
          <p:nvPr userDrawn="1"/>
        </p:nvPicPr>
        <p:blipFill>
          <a:blip r:embed="rId2"/>
          <a:srcRect/>
          <a:stretch/>
        </p:blipFill>
        <p:spPr>
          <a:xfrm>
            <a:off x="442912" y="5834151"/>
            <a:ext cx="568359" cy="673505"/>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15F64E15-8CA9-4C46-A6DF-7B5FFD32E039}"/>
              </a:ext>
            </a:extLst>
          </p:cNvPr>
          <p:cNvPicPr>
            <a:picLocks noChangeAspect="1"/>
          </p:cNvPicPr>
          <p:nvPr userDrawn="1"/>
        </p:nvPicPr>
        <p:blipFill>
          <a:blip r:embed="rId3"/>
          <a:srcRect/>
          <a:stretch/>
        </p:blipFill>
        <p:spPr>
          <a:xfrm>
            <a:off x="442912" y="5834151"/>
            <a:ext cx="568359" cy="673505"/>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rcRect/>
          <a:stretch/>
        </p:blipFill>
        <p:spPr>
          <a:xfrm>
            <a:off x="443510" y="5832765"/>
            <a:ext cx="567165" cy="67492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0" name="Picture 9">
            <a:extLst>
              <a:ext uri="{FF2B5EF4-FFF2-40B4-BE49-F238E27FC236}">
                <a16:creationId xmlns:a16="http://schemas.microsoft.com/office/drawing/2014/main" id="{79B71B66-4169-AC4F-8A73-D4A534D81EF8}"/>
              </a:ext>
            </a:extLst>
          </p:cNvPr>
          <p:cNvPicPr>
            <a:picLocks noChangeAspect="1"/>
          </p:cNvPicPr>
          <p:nvPr userDrawn="1"/>
        </p:nvPicPr>
        <p:blipFill>
          <a:blip r:embed="rId2"/>
          <a:srcRect/>
          <a:stretch/>
        </p:blipFill>
        <p:spPr>
          <a:xfrm>
            <a:off x="443510" y="5832765"/>
            <a:ext cx="567165" cy="674926"/>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6" name="Picture 5">
            <a:extLst>
              <a:ext uri="{FF2B5EF4-FFF2-40B4-BE49-F238E27FC236}">
                <a16:creationId xmlns:a16="http://schemas.microsoft.com/office/drawing/2014/main" id="{1685146E-CEB4-454E-95E3-E3ABBAEF55FB}"/>
              </a:ext>
            </a:extLst>
          </p:cNvPr>
          <p:cNvPicPr>
            <a:picLocks noChangeAspect="1"/>
          </p:cNvPicPr>
          <p:nvPr userDrawn="1"/>
        </p:nvPicPr>
        <p:blipFill>
          <a:blip r:embed="rId2"/>
          <a:srcRect/>
          <a:stretch/>
        </p:blipFill>
        <p:spPr>
          <a:xfrm>
            <a:off x="449110" y="821854"/>
            <a:ext cx="3415017"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05680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p:nvPr>
        </p:nvSpPr>
        <p:spPr/>
        <p:txBody>
          <a:bodyPr/>
          <a:lstStyle/>
          <a:p>
            <a:fld id="{3B85020A-E5C5-45CD-940B-61E98AE125E5}" type="datetimeFigureOut">
              <a:rPr lang="en-US" smtClean="0"/>
              <a:t>11/3/2025</a:t>
            </a:fld>
            <a:endParaRPr lang="en-US"/>
          </a:p>
        </p:txBody>
      </p:sp>
      <p:sp>
        <p:nvSpPr>
          <p:cNvPr id="3" name="Footer Placeholder 2"/>
          <p:cNvSpPr>
            <a:spLocks noGrp="1"/>
          </p:cNvSpPr>
          <p:nvPr>
            <p:ph type="ftr" sz="quarter" idx="1"/>
          </p:nvPr>
        </p:nvSpPr>
        <p:spPr/>
        <p:txBody>
          <a:bodyPr/>
          <a:lstStyle/>
          <a:p>
            <a:endParaRPr lang="en-US"/>
          </a:p>
        </p:txBody>
      </p:sp>
      <p:sp>
        <p:nvSpPr>
          <p:cNvPr id="4" name="Slide Number Placeholder 3"/>
          <p:cNvSpPr>
            <a:spLocks noGrp="1"/>
          </p:cNvSpPr>
          <p:nvPr>
            <p:ph type="sldNum" sz="quarter" idx="2"/>
          </p:nvPr>
        </p:nvSpPr>
        <p:spPr/>
        <p:txBody>
          <a:bodyPr/>
          <a:lstStyle/>
          <a:p>
            <a:fld id="{93AE1883-0942-4AA3-9DB2-9C7C3A0314B1}" type="slidenum">
              <a:rPr lang="en-US" smtClean="0"/>
              <a:t>‹#›</a:t>
            </a:fld>
            <a:endParaRPr lang="en-US"/>
          </a:p>
        </p:txBody>
      </p:sp>
    </p:spTree>
    <p:extLst>
      <p:ext uri="{BB962C8B-B14F-4D97-AF65-F5344CB8AC3E}">
        <p14:creationId xmlns:p14="http://schemas.microsoft.com/office/powerpoint/2010/main" val="11962244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688" r:id="rId19"/>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emf"/><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1.emf"/><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7"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hyperlink" Target="http://www.statista.com/statistics/1389943/india-urban-rural-gaps-in-digital-literacy-by-internet-activity" TargetMode="External"/><Relationship Id="rId5" Type="http://schemas.openxmlformats.org/officeDocument/2006/relationships/image" Target="../media/image11.emf"/><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a:xfrm>
            <a:off x="442912" y="2264835"/>
            <a:ext cx="11306175" cy="1155173"/>
          </a:xfrm>
        </p:spPr>
        <p:txBody>
          <a:bodyPr>
            <a:normAutofit/>
          </a:bodyPr>
          <a:lstStyle/>
          <a:p>
            <a:r>
              <a:rPr lang="en-US" sz="4400" dirty="0"/>
              <a:t>Introduction to Distance Education </a:t>
            </a:r>
            <a:br>
              <a:rPr lang="en-US" sz="4400" dirty="0"/>
            </a:br>
            <a:r>
              <a:rPr lang="en-US" sz="2400" dirty="0"/>
              <a:t>Trends, Opportunities, and Challenges</a:t>
            </a:r>
            <a:endParaRPr lang="en-US" sz="4400" dirty="0"/>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p:txBody>
          <a:bodyPr>
            <a:normAutofit fontScale="85000" lnSpcReduction="20000"/>
          </a:bodyPr>
          <a:lstStyle/>
          <a:p>
            <a:r>
              <a:rPr lang="en-US" dirty="0"/>
              <a:t>Vangelis Tsiligkiris </a:t>
            </a:r>
            <a:r>
              <a:rPr lang="en-US" sz="2000" dirty="0"/>
              <a:t>PhD, SFHEA</a:t>
            </a:r>
            <a:endParaRPr lang="en-US" dirty="0"/>
          </a:p>
          <a:p>
            <a:r>
              <a:rPr lang="en-US" sz="2400" dirty="0"/>
              <a:t>Professor of International Education </a:t>
            </a:r>
          </a:p>
          <a:p>
            <a:r>
              <a:rPr lang="en-US" sz="2400" dirty="0"/>
              <a:t>Co-Chair International Committee of Association of Business Schools</a:t>
            </a:r>
          </a:p>
        </p:txBody>
      </p:sp>
      <p:sp>
        <p:nvSpPr>
          <p:cNvPr id="4" name="Date Placeholder 3">
            <a:extLst>
              <a:ext uri="{FF2B5EF4-FFF2-40B4-BE49-F238E27FC236}">
                <a16:creationId xmlns:a16="http://schemas.microsoft.com/office/drawing/2014/main" id="{813A04FD-1A18-E449-AAAD-5FC79BD61DFF}"/>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03/11/2025</a:t>
            </a:fld>
            <a:endParaRPr lang="en-US" dirty="0"/>
          </a:p>
        </p:txBody>
      </p:sp>
    </p:spTree>
    <p:extLst>
      <p:ext uri="{BB962C8B-B14F-4D97-AF65-F5344CB8AC3E}">
        <p14:creationId xmlns:p14="http://schemas.microsoft.com/office/powerpoint/2010/main" val="1716478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6CF85C-B424-786D-A84D-A65744E90831}"/>
              </a:ext>
            </a:extLst>
          </p:cNvPr>
          <p:cNvPicPr>
            <a:picLocks noChangeAspect="1"/>
          </p:cNvPicPr>
          <p:nvPr/>
        </p:nvPicPr>
        <p:blipFill>
          <a:blip r:embed="rId2"/>
          <a:srcRect b="11284"/>
          <a:stretch>
            <a:fillRect/>
          </a:stretch>
        </p:blipFill>
        <p:spPr>
          <a:xfrm>
            <a:off x="99415" y="172382"/>
            <a:ext cx="11993168" cy="5878513"/>
          </a:xfrm>
          <a:prstGeom prst="rect">
            <a:avLst/>
          </a:prstGeom>
          <a:noFill/>
        </p:spPr>
      </p:pic>
      <p:sp>
        <p:nvSpPr>
          <p:cNvPr id="11" name="TextBox 10">
            <a:extLst>
              <a:ext uri="{FF2B5EF4-FFF2-40B4-BE49-F238E27FC236}">
                <a16:creationId xmlns:a16="http://schemas.microsoft.com/office/drawing/2014/main" id="{0F2CFAB3-5284-29D2-7B27-55D1E898C1E8}"/>
              </a:ext>
            </a:extLst>
          </p:cNvPr>
          <p:cNvSpPr txBox="1"/>
          <p:nvPr/>
        </p:nvSpPr>
        <p:spPr>
          <a:xfrm>
            <a:off x="448733" y="6294966"/>
            <a:ext cx="3132668" cy="211667"/>
          </a:xfrm>
          <a:prstGeom prst="rect">
            <a:avLst/>
          </a:prstGeom>
          <a:noFill/>
        </p:spPr>
        <p:txBody>
          <a:bodyPr wrap="square" lIns="0" tIns="0" rIns="0" bIns="0" rtlCol="0" anchor="b" anchorCtr="0">
            <a:normAutofit/>
          </a:bodyPr>
          <a:lstStyle/>
          <a:p>
            <a:r>
              <a:rPr lang="en-GB" sz="1050" b="1" dirty="0">
                <a:solidFill>
                  <a:srgbClr val="002060"/>
                </a:solidFill>
              </a:rPr>
              <a:t>Source: </a:t>
            </a:r>
            <a:r>
              <a:rPr lang="en-GB" sz="1000" dirty="0">
                <a:solidFill>
                  <a:srgbClr val="002060"/>
                </a:solidFill>
              </a:rPr>
              <a:t>Statista Digital Market Insights</a:t>
            </a:r>
            <a:endParaRPr lang="en-GB" sz="1050" dirty="0">
              <a:solidFill>
                <a:srgbClr val="002060"/>
              </a:solidFill>
            </a:endParaRPr>
          </a:p>
        </p:txBody>
      </p:sp>
    </p:spTree>
    <p:extLst>
      <p:ext uri="{BB962C8B-B14F-4D97-AF65-F5344CB8AC3E}">
        <p14:creationId xmlns:p14="http://schemas.microsoft.com/office/powerpoint/2010/main" val="557783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612F9E-6A28-EA63-2CA5-74B61E8BD4F7}"/>
              </a:ext>
            </a:extLst>
          </p:cNvPr>
          <p:cNvPicPr>
            <a:picLocks noChangeAspect="1"/>
          </p:cNvPicPr>
          <p:nvPr/>
        </p:nvPicPr>
        <p:blipFill>
          <a:blip r:embed="rId2"/>
          <a:stretch>
            <a:fillRect/>
          </a:stretch>
        </p:blipFill>
        <p:spPr>
          <a:xfrm>
            <a:off x="544426" y="258882"/>
            <a:ext cx="11427487" cy="5578037"/>
          </a:xfrm>
          <a:prstGeom prst="rect">
            <a:avLst/>
          </a:prstGeom>
        </p:spPr>
      </p:pic>
      <p:sp>
        <p:nvSpPr>
          <p:cNvPr id="8" name="TextBox 7">
            <a:extLst>
              <a:ext uri="{FF2B5EF4-FFF2-40B4-BE49-F238E27FC236}">
                <a16:creationId xmlns:a16="http://schemas.microsoft.com/office/drawing/2014/main" id="{117B88D5-7698-05CF-F96D-A73502D64346}"/>
              </a:ext>
            </a:extLst>
          </p:cNvPr>
          <p:cNvSpPr txBox="1"/>
          <p:nvPr/>
        </p:nvSpPr>
        <p:spPr>
          <a:xfrm>
            <a:off x="3523488" y="6137453"/>
            <a:ext cx="6096000" cy="461665"/>
          </a:xfrm>
          <a:prstGeom prst="rect">
            <a:avLst/>
          </a:prstGeom>
          <a:noFill/>
        </p:spPr>
        <p:txBody>
          <a:bodyPr wrap="square">
            <a:spAutoFit/>
          </a:bodyPr>
          <a:lstStyle/>
          <a:p>
            <a:r>
              <a:rPr lang="en-GB" sz="1200" dirty="0"/>
              <a:t>fees/subscriptions paid by learners and institutions </a:t>
            </a:r>
            <a:r>
              <a:rPr lang="en-GB" sz="1200" b="1" dirty="0"/>
              <a:t>in that country</a:t>
            </a:r>
            <a:r>
              <a:rPr lang="en-GB" sz="1200" dirty="0"/>
              <a:t> across Online University Education, Online Learning Platforms and Professional Certificates.</a:t>
            </a:r>
          </a:p>
        </p:txBody>
      </p:sp>
    </p:spTree>
    <p:extLst>
      <p:ext uri="{BB962C8B-B14F-4D97-AF65-F5344CB8AC3E}">
        <p14:creationId xmlns:p14="http://schemas.microsoft.com/office/powerpoint/2010/main" val="259736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99BEF36-71AE-DECF-9B0A-B2C3EE0AE617}"/>
              </a:ext>
            </a:extLst>
          </p:cNvPr>
          <p:cNvPicPr>
            <a:picLocks noChangeAspect="1"/>
          </p:cNvPicPr>
          <p:nvPr/>
        </p:nvPicPr>
        <p:blipFill>
          <a:blip r:embed="rId2"/>
          <a:srcRect b="9140"/>
          <a:stretch>
            <a:fillRect/>
          </a:stretch>
        </p:blipFill>
        <p:spPr>
          <a:xfrm>
            <a:off x="165860" y="175758"/>
            <a:ext cx="11860280" cy="5911775"/>
          </a:xfrm>
          <a:prstGeom prst="rect">
            <a:avLst/>
          </a:prstGeom>
        </p:spPr>
      </p:pic>
      <p:sp>
        <p:nvSpPr>
          <p:cNvPr id="11" name="TextBox 10">
            <a:extLst>
              <a:ext uri="{FF2B5EF4-FFF2-40B4-BE49-F238E27FC236}">
                <a16:creationId xmlns:a16="http://schemas.microsoft.com/office/drawing/2014/main" id="{6182E5B2-1CDA-3071-71C4-3502E1BE5BA0}"/>
              </a:ext>
            </a:extLst>
          </p:cNvPr>
          <p:cNvSpPr txBox="1"/>
          <p:nvPr/>
        </p:nvSpPr>
        <p:spPr>
          <a:xfrm>
            <a:off x="448733" y="6294966"/>
            <a:ext cx="3132668" cy="211667"/>
          </a:xfrm>
          <a:prstGeom prst="rect">
            <a:avLst/>
          </a:prstGeom>
          <a:noFill/>
        </p:spPr>
        <p:txBody>
          <a:bodyPr wrap="square" lIns="0" tIns="0" rIns="0" bIns="0" rtlCol="0" anchor="b" anchorCtr="0">
            <a:normAutofit/>
          </a:bodyPr>
          <a:lstStyle/>
          <a:p>
            <a:r>
              <a:rPr lang="en-GB" sz="1050" b="1" dirty="0">
                <a:solidFill>
                  <a:srgbClr val="002060"/>
                </a:solidFill>
              </a:rPr>
              <a:t>Source: </a:t>
            </a:r>
            <a:r>
              <a:rPr lang="en-GB" sz="1000" dirty="0">
                <a:solidFill>
                  <a:srgbClr val="002060"/>
                </a:solidFill>
              </a:rPr>
              <a:t>Statista Digital Market Insights</a:t>
            </a:r>
            <a:endParaRPr lang="en-GB" sz="1050" dirty="0">
              <a:solidFill>
                <a:srgbClr val="002060"/>
              </a:solidFill>
            </a:endParaRPr>
          </a:p>
        </p:txBody>
      </p:sp>
      <p:sp>
        <p:nvSpPr>
          <p:cNvPr id="2" name="TextBox 1">
            <a:extLst>
              <a:ext uri="{FF2B5EF4-FFF2-40B4-BE49-F238E27FC236}">
                <a16:creationId xmlns:a16="http://schemas.microsoft.com/office/drawing/2014/main" id="{3B90DAC5-BC04-4658-71D2-9AEC9857E1D1}"/>
              </a:ext>
            </a:extLst>
          </p:cNvPr>
          <p:cNvSpPr txBox="1"/>
          <p:nvPr/>
        </p:nvSpPr>
        <p:spPr>
          <a:xfrm>
            <a:off x="3913632" y="6169966"/>
            <a:ext cx="6096000" cy="461665"/>
          </a:xfrm>
          <a:prstGeom prst="rect">
            <a:avLst/>
          </a:prstGeom>
          <a:noFill/>
        </p:spPr>
        <p:txBody>
          <a:bodyPr wrap="square">
            <a:spAutoFit/>
          </a:bodyPr>
          <a:lstStyle/>
          <a:p>
            <a:r>
              <a:rPr lang="en-GB" sz="1200" dirty="0"/>
              <a:t>fees/subscriptions paid by learners and institutions </a:t>
            </a:r>
            <a:r>
              <a:rPr lang="en-GB" sz="1200" b="1" dirty="0"/>
              <a:t>in that country</a:t>
            </a:r>
            <a:r>
              <a:rPr lang="en-GB" sz="1200" dirty="0"/>
              <a:t> across Online University Education, Online Learning Platforms and Professional Certificates.</a:t>
            </a:r>
          </a:p>
        </p:txBody>
      </p:sp>
    </p:spTree>
    <p:extLst>
      <p:ext uri="{BB962C8B-B14F-4D97-AF65-F5344CB8AC3E}">
        <p14:creationId xmlns:p14="http://schemas.microsoft.com/office/powerpoint/2010/main" val="331567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CE22AEC-4F32-3C02-6736-C699F39FB7C9}"/>
              </a:ext>
            </a:extLst>
          </p:cNvPr>
          <p:cNvPicPr>
            <a:picLocks noGrp="1" noChangeAspect="1"/>
          </p:cNvPicPr>
          <p:nvPr>
            <p:ph type="pic" sz="quarter" idx="12"/>
          </p:nvPr>
        </p:nvPicPr>
        <p:blipFill>
          <a:blip r:embed="rId2"/>
          <a:srcRect t="1204" b="13339"/>
          <a:stretch>
            <a:fillRect/>
          </a:stretch>
        </p:blipFill>
        <p:spPr>
          <a:xfrm>
            <a:off x="0" y="115887"/>
            <a:ext cx="12191999" cy="5802313"/>
          </a:xfrm>
          <a:prstGeom prst="rect">
            <a:avLst/>
          </a:prstGeom>
        </p:spPr>
      </p:pic>
      <p:sp>
        <p:nvSpPr>
          <p:cNvPr id="5" name="TextBox 4">
            <a:extLst>
              <a:ext uri="{FF2B5EF4-FFF2-40B4-BE49-F238E27FC236}">
                <a16:creationId xmlns:a16="http://schemas.microsoft.com/office/drawing/2014/main" id="{DE4A9207-BAD0-0CA3-0A48-866D861FF013}"/>
              </a:ext>
            </a:extLst>
          </p:cNvPr>
          <p:cNvSpPr txBox="1"/>
          <p:nvPr/>
        </p:nvSpPr>
        <p:spPr>
          <a:xfrm>
            <a:off x="448733" y="6294966"/>
            <a:ext cx="3132668" cy="211667"/>
          </a:xfrm>
          <a:prstGeom prst="rect">
            <a:avLst/>
          </a:prstGeom>
          <a:noFill/>
        </p:spPr>
        <p:txBody>
          <a:bodyPr wrap="square" lIns="0" tIns="0" rIns="0" bIns="0" rtlCol="0" anchor="b" anchorCtr="0">
            <a:normAutofit/>
          </a:bodyPr>
          <a:lstStyle/>
          <a:p>
            <a:r>
              <a:rPr lang="en-GB" sz="1050" b="1" dirty="0">
                <a:solidFill>
                  <a:srgbClr val="002060"/>
                </a:solidFill>
              </a:rPr>
              <a:t>Source: </a:t>
            </a:r>
            <a:r>
              <a:rPr lang="en-GB" sz="1000" dirty="0">
                <a:solidFill>
                  <a:srgbClr val="002060"/>
                </a:solidFill>
              </a:rPr>
              <a:t>Statista Digital Market Insights</a:t>
            </a:r>
            <a:endParaRPr lang="en-GB" sz="1050" dirty="0">
              <a:solidFill>
                <a:srgbClr val="002060"/>
              </a:solidFill>
            </a:endParaRPr>
          </a:p>
        </p:txBody>
      </p:sp>
    </p:spTree>
    <p:extLst>
      <p:ext uri="{BB962C8B-B14F-4D97-AF65-F5344CB8AC3E}">
        <p14:creationId xmlns:p14="http://schemas.microsoft.com/office/powerpoint/2010/main" val="794201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ew shape"/>
          <p:cNvSpPr/>
          <p:nvPr/>
        </p:nvSpPr>
        <p:spPr>
          <a:xfrm>
            <a:off x="-7200" y="-7200"/>
            <a:ext cx="12211200" cy="5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aphicFrame>
        <p:nvGraphicFramePr>
          <p:cNvPr id="4" name="ChartObject"/>
          <p:cNvGraphicFramePr/>
          <p:nvPr/>
        </p:nvGraphicFramePr>
        <p:xfrm>
          <a:off x="586800" y="2098700"/>
          <a:ext cx="11016000" cy="3932650"/>
        </p:xfrm>
        <a:graphic>
          <a:graphicData uri="http://schemas.openxmlformats.org/drawingml/2006/chart">
            <c:chart xmlns:c="http://schemas.openxmlformats.org/drawingml/2006/chart" xmlns:r="http://schemas.openxmlformats.org/officeDocument/2006/relationships" r:id="rId3"/>
          </a:graphicData>
        </a:graphic>
      </p:graphicFrame>
      <p:sp>
        <p:nvSpPr>
          <p:cNvPr id="5" name="New shape"/>
          <p:cNvSpPr/>
          <p:nvPr/>
        </p:nvSpPr>
        <p:spPr>
          <a:xfrm>
            <a:off x="5028000" y="1882800"/>
            <a:ext cx="21336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100">
                <a:solidFill>
                  <a:srgbClr val="0F2741"/>
                </a:solidFill>
                <a:latin typeface="Open Sans"/>
              </a:rPr>
              <a:t>Share of respondents</a:t>
            </a:r>
          </a:p>
        </p:txBody>
      </p:sp>
      <p:sp>
        <p:nvSpPr>
          <p:cNvPr id="7"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algn="l">
              <a:lnSpc>
                <a:spcPct val="100000"/>
              </a:lnSpc>
              <a:spcAft>
                <a:spcPct val="20000"/>
              </a:spcAft>
            </a:pPr>
            <a:r>
              <a:rPr sz="2500" dirty="0">
                <a:solidFill>
                  <a:srgbClr val="0F2741"/>
                </a:solidFill>
                <a:latin typeface="Open Sans Light"/>
              </a:rPr>
              <a:t>Leading reasons for online college selection among students in the United States</a:t>
            </a:r>
          </a:p>
        </p:txBody>
      </p:sp>
      <p:sp>
        <p:nvSpPr>
          <p:cNvPr id="8"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r>
              <a:rPr sz="1100" dirty="0">
                <a:solidFill>
                  <a:srgbClr val="455F7C"/>
                </a:solidFill>
                <a:latin typeface="Open Sans"/>
              </a:rPr>
              <a:t>Reasons for online college selection among students in the U.S. 2023</a:t>
            </a:r>
          </a:p>
        </p:txBody>
      </p:sp>
      <p:sp>
        <p:nvSpPr>
          <p:cNvPr id="12" name="TextBox 11">
            <a:extLst>
              <a:ext uri="{FF2B5EF4-FFF2-40B4-BE49-F238E27FC236}">
                <a16:creationId xmlns:a16="http://schemas.microsoft.com/office/drawing/2014/main" id="{4A91D51B-E58C-9D2B-0388-9D6A1AC0F60E}"/>
              </a:ext>
            </a:extLst>
          </p:cNvPr>
          <p:cNvSpPr txBox="1"/>
          <p:nvPr/>
        </p:nvSpPr>
        <p:spPr>
          <a:xfrm>
            <a:off x="448733" y="6294966"/>
            <a:ext cx="3132668" cy="211667"/>
          </a:xfrm>
          <a:prstGeom prst="rect">
            <a:avLst/>
          </a:prstGeom>
          <a:noFill/>
        </p:spPr>
        <p:txBody>
          <a:bodyPr wrap="square" lIns="0" tIns="0" rIns="0" bIns="0" rtlCol="0" anchor="b" anchorCtr="0">
            <a:normAutofit/>
          </a:bodyPr>
          <a:lstStyle/>
          <a:p>
            <a:r>
              <a:rPr lang="en-GB" sz="1050" b="1" dirty="0">
                <a:solidFill>
                  <a:srgbClr val="002060"/>
                </a:solidFill>
              </a:rPr>
              <a:t>Source: </a:t>
            </a:r>
            <a:r>
              <a:rPr lang="en-GB" sz="1000" dirty="0">
                <a:solidFill>
                  <a:srgbClr val="002060"/>
                </a:solidFill>
              </a:rPr>
              <a:t>Statista Digital Market Insights</a:t>
            </a:r>
            <a:endParaRPr lang="en-GB" sz="1050" dirty="0">
              <a:solidFill>
                <a:srgbClr val="002060"/>
              </a:solidFill>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ew shape"/>
          <p:cNvSpPr/>
          <p:nvPr/>
        </p:nvSpPr>
        <p:spPr>
          <a:xfrm>
            <a:off x="-7200" y="-7200"/>
            <a:ext cx="12211200" cy="54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endParaRPr sz="600">
              <a:solidFill>
                <a:srgbClr val="455F7C"/>
              </a:solidFill>
              <a:latin typeface="Open Sans"/>
            </a:endParaRPr>
          </a:p>
        </p:txBody>
      </p:sp>
      <p:graphicFrame>
        <p:nvGraphicFramePr>
          <p:cNvPr id="4" name="ChartObject"/>
          <p:cNvGraphicFramePr/>
          <p:nvPr/>
        </p:nvGraphicFramePr>
        <p:xfrm>
          <a:off x="586800" y="2098700"/>
          <a:ext cx="11016000" cy="3932650"/>
        </p:xfrm>
        <a:graphic>
          <a:graphicData uri="http://schemas.openxmlformats.org/drawingml/2006/chart">
            <c:chart xmlns:c="http://schemas.openxmlformats.org/drawingml/2006/chart" xmlns:r="http://schemas.openxmlformats.org/officeDocument/2006/relationships" r:id="rId3"/>
          </a:graphicData>
        </a:graphic>
      </p:graphicFrame>
      <p:sp>
        <p:nvSpPr>
          <p:cNvPr id="5" name="New shape"/>
          <p:cNvSpPr/>
          <p:nvPr/>
        </p:nvSpPr>
        <p:spPr>
          <a:xfrm>
            <a:off x="5028000" y="1882800"/>
            <a:ext cx="2133600" cy="21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170" tIns="46990" rIns="90170" bIns="46990" rtlCol="0" anchor="t"/>
          <a:lstStyle/>
          <a:p>
            <a:pPr algn="ctr">
              <a:spcAft>
                <a:spcPct val="20000"/>
              </a:spcAft>
            </a:pPr>
            <a:r>
              <a:rPr sz="1100">
                <a:solidFill>
                  <a:srgbClr val="0F2741"/>
                </a:solidFill>
                <a:latin typeface="Open Sans"/>
              </a:rPr>
              <a:t>Share of respondents</a:t>
            </a:r>
          </a:p>
        </p:txBody>
      </p:sp>
      <p:sp>
        <p:nvSpPr>
          <p:cNvPr id="7"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algn="l">
              <a:lnSpc>
                <a:spcPct val="100000"/>
              </a:lnSpc>
              <a:spcAft>
                <a:spcPct val="20000"/>
              </a:spcAft>
            </a:pPr>
            <a:r>
              <a:rPr sz="2500" dirty="0">
                <a:solidFill>
                  <a:srgbClr val="0F2741"/>
                </a:solidFill>
                <a:latin typeface="Open Sans Light"/>
              </a:rPr>
              <a:t>Concerns about online versus on-campus learning options according to online students in the United States</a:t>
            </a:r>
          </a:p>
        </p:txBody>
      </p:sp>
      <p:sp>
        <p:nvSpPr>
          <p:cNvPr id="8"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r>
              <a:rPr sz="1100">
                <a:solidFill>
                  <a:srgbClr val="455F7C"/>
                </a:solidFill>
                <a:latin typeface="Open Sans"/>
              </a:rPr>
              <a:t>Concerns about choosing online education in the U.S. 2024</a:t>
            </a:r>
          </a:p>
        </p:txBody>
      </p:sp>
      <p:sp>
        <p:nvSpPr>
          <p:cNvPr id="12" name="TextBox 11">
            <a:extLst>
              <a:ext uri="{FF2B5EF4-FFF2-40B4-BE49-F238E27FC236}">
                <a16:creationId xmlns:a16="http://schemas.microsoft.com/office/drawing/2014/main" id="{AC36C239-DE61-A58C-948E-553E51E3AA24}"/>
              </a:ext>
            </a:extLst>
          </p:cNvPr>
          <p:cNvSpPr txBox="1"/>
          <p:nvPr/>
        </p:nvSpPr>
        <p:spPr>
          <a:xfrm>
            <a:off x="448733" y="6294966"/>
            <a:ext cx="3132668" cy="211667"/>
          </a:xfrm>
          <a:prstGeom prst="rect">
            <a:avLst/>
          </a:prstGeom>
          <a:noFill/>
        </p:spPr>
        <p:txBody>
          <a:bodyPr wrap="square" lIns="0" tIns="0" rIns="0" bIns="0" rtlCol="0" anchor="b" anchorCtr="0">
            <a:normAutofit/>
          </a:bodyPr>
          <a:lstStyle/>
          <a:p>
            <a:r>
              <a:rPr lang="en-GB" sz="1050" b="1" dirty="0">
                <a:solidFill>
                  <a:srgbClr val="002060"/>
                </a:solidFill>
              </a:rPr>
              <a:t>Source: </a:t>
            </a:r>
            <a:r>
              <a:rPr lang="en-GB" sz="1000" dirty="0">
                <a:solidFill>
                  <a:srgbClr val="002060"/>
                </a:solidFill>
              </a:rPr>
              <a:t>Statista Digital Market Insights</a:t>
            </a:r>
            <a:endParaRPr lang="en-GB" sz="1050" dirty="0">
              <a:solidFill>
                <a:srgbClr val="002060"/>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B4245-318C-0B42-EB7F-B26D96B00AC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15D50CD-896F-0993-F6E2-D26748247346}"/>
              </a:ext>
            </a:extLst>
          </p:cNvPr>
          <p:cNvSpPr>
            <a:spLocks noGrp="1"/>
          </p:cNvSpPr>
          <p:nvPr>
            <p:ph sz="half" idx="1"/>
          </p:nvPr>
        </p:nvSpPr>
        <p:spPr>
          <a:xfrm>
            <a:off x="442913" y="1574800"/>
            <a:ext cx="11306174" cy="3708400"/>
          </a:xfrm>
        </p:spPr>
        <p:txBody>
          <a:bodyPr>
            <a:normAutofit/>
          </a:bodyPr>
          <a:lstStyle/>
          <a:p>
            <a:r>
              <a:rPr lang="en-GB" sz="2000" dirty="0"/>
              <a:t>AI-Powered Personalization Revolution</a:t>
            </a:r>
          </a:p>
          <a:p>
            <a:pPr lvl="1"/>
            <a:r>
              <a:rPr lang="en-GB" sz="1800" dirty="0"/>
              <a:t>Embedded AI tutors </a:t>
            </a:r>
          </a:p>
          <a:p>
            <a:pPr lvl="1"/>
            <a:r>
              <a:rPr lang="en-GB" sz="1800" dirty="0"/>
              <a:t>Automated Administrative Tasks</a:t>
            </a:r>
          </a:p>
          <a:p>
            <a:r>
              <a:rPr lang="en-GB" sz="2000" dirty="0"/>
              <a:t>Virtual And Augmented Reality</a:t>
            </a:r>
          </a:p>
          <a:p>
            <a:pPr lvl="1"/>
            <a:r>
              <a:rPr lang="en-GB" sz="1800" dirty="0"/>
              <a:t>Improved learning experience</a:t>
            </a:r>
          </a:p>
          <a:p>
            <a:pPr lvl="1"/>
            <a:r>
              <a:rPr lang="en-GB" sz="1800" dirty="0"/>
              <a:t>Collaboration / Blending of the real and digital world</a:t>
            </a:r>
          </a:p>
          <a:p>
            <a:pPr lvl="1"/>
            <a:r>
              <a:rPr lang="en-GB" sz="1800" dirty="0"/>
              <a:t>Experiential learning </a:t>
            </a:r>
          </a:p>
          <a:p>
            <a:r>
              <a:rPr lang="en-GB" sz="2000" dirty="0"/>
              <a:t>Microlearning and Modular Education</a:t>
            </a:r>
          </a:p>
          <a:p>
            <a:pPr>
              <a:lnSpc>
                <a:spcPct val="110000"/>
              </a:lnSpc>
            </a:pPr>
            <a:r>
              <a:rPr lang="en-GB" sz="2000" dirty="0"/>
              <a:t>Hybrid Learning Models “at Home”</a:t>
            </a:r>
          </a:p>
          <a:p>
            <a:endParaRPr lang="en-GB" sz="1600" dirty="0"/>
          </a:p>
        </p:txBody>
      </p:sp>
      <p:sp>
        <p:nvSpPr>
          <p:cNvPr id="4" name="Title 3">
            <a:extLst>
              <a:ext uri="{FF2B5EF4-FFF2-40B4-BE49-F238E27FC236}">
                <a16:creationId xmlns:a16="http://schemas.microsoft.com/office/drawing/2014/main" id="{AC3C441A-01F5-C7CF-C4DC-4A2B8751A163}"/>
              </a:ext>
            </a:extLst>
          </p:cNvPr>
          <p:cNvSpPr>
            <a:spLocks noGrp="1"/>
          </p:cNvSpPr>
          <p:nvPr>
            <p:ph type="title"/>
          </p:nvPr>
        </p:nvSpPr>
        <p:spPr>
          <a:xfrm>
            <a:off x="442912" y="511342"/>
            <a:ext cx="11306175" cy="1001983"/>
          </a:xfrm>
        </p:spPr>
        <p:txBody>
          <a:bodyPr>
            <a:normAutofit/>
          </a:bodyPr>
          <a:lstStyle/>
          <a:p>
            <a:r>
              <a:rPr lang="en-GB" sz="3200" dirty="0"/>
              <a:t>Trends / Developments</a:t>
            </a:r>
          </a:p>
        </p:txBody>
      </p:sp>
    </p:spTree>
    <p:extLst>
      <p:ext uri="{BB962C8B-B14F-4D97-AF65-F5344CB8AC3E}">
        <p14:creationId xmlns:p14="http://schemas.microsoft.com/office/powerpoint/2010/main" val="649465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7ADD-A752-13FA-13A8-3B3432E6666C}"/>
              </a:ext>
            </a:extLst>
          </p:cNvPr>
          <p:cNvSpPr>
            <a:spLocks noGrp="1"/>
          </p:cNvSpPr>
          <p:nvPr>
            <p:ph type="title"/>
          </p:nvPr>
        </p:nvSpPr>
        <p:spPr>
          <a:xfrm>
            <a:off x="583112" y="629194"/>
            <a:ext cx="11306175" cy="475247"/>
          </a:xfrm>
        </p:spPr>
        <p:txBody>
          <a:bodyPr>
            <a:noAutofit/>
          </a:bodyPr>
          <a:lstStyle/>
          <a:p>
            <a:r>
              <a:rPr lang="en-GB" sz="2800" b="1" dirty="0"/>
              <a:t>Spectrum of Distance Education — Matrix Taxonomy</a:t>
            </a:r>
          </a:p>
        </p:txBody>
      </p:sp>
      <p:graphicFrame>
        <p:nvGraphicFramePr>
          <p:cNvPr id="3" name="Table 2">
            <a:extLst>
              <a:ext uri="{FF2B5EF4-FFF2-40B4-BE49-F238E27FC236}">
                <a16:creationId xmlns:a16="http://schemas.microsoft.com/office/drawing/2014/main" id="{1BB4D9E8-3E79-72F3-4429-09B84D496951}"/>
              </a:ext>
            </a:extLst>
          </p:cNvPr>
          <p:cNvGraphicFramePr>
            <a:graphicFrameLocks noGrp="1"/>
          </p:cNvGraphicFramePr>
          <p:nvPr>
            <p:extLst>
              <p:ext uri="{D42A27DB-BD31-4B8C-83A1-F6EECF244321}">
                <p14:modId xmlns:p14="http://schemas.microsoft.com/office/powerpoint/2010/main" val="4043771298"/>
              </p:ext>
            </p:extLst>
          </p:nvPr>
        </p:nvGraphicFramePr>
        <p:xfrm>
          <a:off x="442912" y="1104441"/>
          <a:ext cx="11586576" cy="5516290"/>
        </p:xfrm>
        <a:graphic>
          <a:graphicData uri="http://schemas.openxmlformats.org/drawingml/2006/table">
            <a:tbl>
              <a:tblPr firstRow="1" bandRow="1">
                <a:tableStyleId>{5C22544A-7EE6-4342-B048-85BDC9FD1C3A}</a:tableStyleId>
              </a:tblPr>
              <a:tblGrid>
                <a:gridCol w="1598584">
                  <a:extLst>
                    <a:ext uri="{9D8B030D-6E8A-4147-A177-3AD203B41FA5}">
                      <a16:colId xmlns:a16="http://schemas.microsoft.com/office/drawing/2014/main" val="2373728298"/>
                    </a:ext>
                  </a:extLst>
                </a:gridCol>
                <a:gridCol w="2107945">
                  <a:extLst>
                    <a:ext uri="{9D8B030D-6E8A-4147-A177-3AD203B41FA5}">
                      <a16:colId xmlns:a16="http://schemas.microsoft.com/office/drawing/2014/main" val="2627980655"/>
                    </a:ext>
                  </a:extLst>
                </a:gridCol>
                <a:gridCol w="2690542">
                  <a:extLst>
                    <a:ext uri="{9D8B030D-6E8A-4147-A177-3AD203B41FA5}">
                      <a16:colId xmlns:a16="http://schemas.microsoft.com/office/drawing/2014/main" val="2668315223"/>
                    </a:ext>
                  </a:extLst>
                </a:gridCol>
                <a:gridCol w="2383675">
                  <a:extLst>
                    <a:ext uri="{9D8B030D-6E8A-4147-A177-3AD203B41FA5}">
                      <a16:colId xmlns:a16="http://schemas.microsoft.com/office/drawing/2014/main" val="926302946"/>
                    </a:ext>
                  </a:extLst>
                </a:gridCol>
                <a:gridCol w="2805830">
                  <a:extLst>
                    <a:ext uri="{9D8B030D-6E8A-4147-A177-3AD203B41FA5}">
                      <a16:colId xmlns:a16="http://schemas.microsoft.com/office/drawing/2014/main" val="2474729386"/>
                    </a:ext>
                  </a:extLst>
                </a:gridCol>
              </a:tblGrid>
              <a:tr h="664909">
                <a:tc>
                  <a:txBody>
                    <a:bodyPr/>
                    <a:lstStyle/>
                    <a:p>
                      <a:endParaRPr lang="en-GB" sz="1600" dirty="0"/>
                    </a:p>
                  </a:txBody>
                  <a:tcPr>
                    <a:noFill/>
                  </a:tcPr>
                </a:tc>
                <a:tc>
                  <a:txBody>
                    <a:bodyPr/>
                    <a:lstStyle/>
                    <a:p>
                      <a:endParaRPr lang="en-GB" sz="1600" dirty="0"/>
                    </a:p>
                  </a:txBody>
                  <a:tcPr>
                    <a:noFill/>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dirty="0">
                          <a:solidFill>
                            <a:schemeClr val="dk1"/>
                          </a:solidFill>
                          <a:latin typeface="Aptos" panose="020B0004020202020204" pitchFamily="34" charset="0"/>
                        </a:rPr>
                        <a:t>Temporal structure</a:t>
                      </a:r>
                      <a:endParaRPr lang="en-GB" sz="2400" dirty="0"/>
                    </a:p>
                  </a:txBody>
                  <a:tcPr anchor="b">
                    <a:noFill/>
                  </a:tcPr>
                </a:tc>
                <a:tc hMerge="1">
                  <a:txBody>
                    <a:bodyPr/>
                    <a:lstStyle/>
                    <a:p>
                      <a:endParaRPr lang="en-GB" dirty="0"/>
                    </a:p>
                  </a:txBody>
                  <a:tcPr>
                    <a:noFill/>
                  </a:tcPr>
                </a:tc>
                <a:tc hMerge="1">
                  <a:txBody>
                    <a:bodyPr/>
                    <a:lstStyle/>
                    <a:p>
                      <a:endParaRPr lang="en-GB" dirty="0"/>
                    </a:p>
                  </a:txBody>
                  <a:tcPr>
                    <a:noFill/>
                  </a:tcPr>
                </a:tc>
                <a:extLst>
                  <a:ext uri="{0D108BD9-81ED-4DB2-BD59-A6C34878D82A}">
                    <a16:rowId xmlns:a16="http://schemas.microsoft.com/office/drawing/2014/main" val="2989378190"/>
                  </a:ext>
                </a:extLst>
              </a:tr>
              <a:tr h="618777">
                <a:tc>
                  <a:txBody>
                    <a:bodyPr/>
                    <a:lstStyle/>
                    <a:p>
                      <a:endParaRPr lang="en-GB" sz="1600" dirty="0"/>
                    </a:p>
                  </a:txBody>
                  <a:tcPr>
                    <a:noFill/>
                  </a:tcPr>
                </a:tc>
                <a:tc>
                  <a:txBody>
                    <a:bodyPr/>
                    <a:lstStyle/>
                    <a:p>
                      <a:endParaRPr lang="en-GB" sz="1600" dirty="0"/>
                    </a:p>
                  </a:txBody>
                  <a:tcPr>
                    <a:noFill/>
                  </a:tcPr>
                </a:tc>
                <a:tc>
                  <a:txBody>
                    <a:bodyPr/>
                    <a:lstStyle/>
                    <a:p>
                      <a:pPr algn="ctr"/>
                      <a:r>
                        <a:rPr lang="en-GB" sz="1400" b="1" i="1" dirty="0">
                          <a:solidFill>
                            <a:schemeClr val="dk1"/>
                          </a:solidFill>
                        </a:rPr>
                        <a:t>Synchronous </a:t>
                      </a:r>
                      <a:endParaRPr lang="en-GB" sz="1400" b="1" i="1" dirty="0"/>
                    </a:p>
                  </a:txBody>
                  <a:tcPr anchor="ctr">
                    <a:noFill/>
                  </a:tcPr>
                </a:tc>
                <a:tc>
                  <a:txBody>
                    <a:bodyPr/>
                    <a:lstStyle/>
                    <a:p>
                      <a:pPr algn="ctr"/>
                      <a:r>
                        <a:rPr lang="en-GB" sz="1400" b="1" i="1" dirty="0">
                          <a:solidFill>
                            <a:schemeClr val="dk1"/>
                          </a:solidFill>
                        </a:rPr>
                        <a:t>Mixed (cohort-paced) </a:t>
                      </a:r>
                      <a:endParaRPr lang="en-GB" sz="1400" b="1" i="1" dirty="0"/>
                    </a:p>
                  </a:txBody>
                  <a:tcPr anchor="ctr">
                    <a:noFill/>
                  </a:tcPr>
                </a:tc>
                <a:tc>
                  <a:txBody>
                    <a:bodyPr/>
                    <a:lstStyle/>
                    <a:p>
                      <a:pPr algn="ctr"/>
                      <a:r>
                        <a:rPr lang="en-GB" sz="1400" b="1" i="1" dirty="0">
                          <a:solidFill>
                            <a:schemeClr val="dk1"/>
                          </a:solidFill>
                        </a:rPr>
                        <a:t>Asynchronous (self-paced)</a:t>
                      </a:r>
                      <a:endParaRPr lang="en-GB" sz="1400" b="1" i="1" dirty="0"/>
                    </a:p>
                  </a:txBody>
                  <a:tcPr anchor="ctr">
                    <a:noFill/>
                  </a:tcPr>
                </a:tc>
                <a:extLst>
                  <a:ext uri="{0D108BD9-81ED-4DB2-BD59-A6C34878D82A}">
                    <a16:rowId xmlns:a16="http://schemas.microsoft.com/office/drawing/2014/main" val="2080844668"/>
                  </a:ext>
                </a:extLst>
              </a:tr>
              <a:tr h="1465132">
                <a:tc rowSpan="3">
                  <a:txBody>
                    <a:bodyPr/>
                    <a:lstStyle/>
                    <a:p>
                      <a:pPr algn="ctr"/>
                      <a:r>
                        <a:rPr lang="en-GB" sz="1800" b="1" dirty="0">
                          <a:solidFill>
                            <a:schemeClr val="tx1"/>
                          </a:solidFill>
                        </a:rPr>
                        <a:t>Spatial Dependence</a:t>
                      </a:r>
                    </a:p>
                    <a:p>
                      <a:pPr algn="ctr"/>
                      <a:endParaRPr lang="en-GB" sz="1400" b="1" dirty="0">
                        <a:solidFill>
                          <a:schemeClr val="accent4">
                            <a:lumMod val="75000"/>
                          </a:schemeClr>
                        </a:solidFill>
                      </a:endParaRPr>
                    </a:p>
                    <a:p>
                      <a:pPr algn="ctr"/>
                      <a:endParaRPr lang="en-GB" sz="1400" b="1" dirty="0">
                        <a:solidFill>
                          <a:schemeClr val="accent4">
                            <a:lumMod val="75000"/>
                          </a:schemeClr>
                        </a:solidFill>
                      </a:endParaRPr>
                    </a:p>
                    <a:p>
                      <a:pPr algn="ctr"/>
                      <a:endParaRPr lang="en-GB" sz="1400" b="1" dirty="0">
                        <a:solidFill>
                          <a:schemeClr val="accent4">
                            <a:lumMod val="75000"/>
                          </a:schemeClr>
                        </a:solidFill>
                      </a:endParaRPr>
                    </a:p>
                  </a:txBody>
                  <a:tcPr anchor="ctr">
                    <a:noFill/>
                  </a:tcPr>
                </a:tc>
                <a:tc>
                  <a:txBody>
                    <a:bodyPr/>
                    <a:lstStyle/>
                    <a:p>
                      <a:pPr algn="ctr"/>
                      <a:r>
                        <a:rPr lang="en-GB" sz="1400" b="1" i="1" u="none" dirty="0">
                          <a:solidFill>
                            <a:schemeClr val="tx1"/>
                          </a:solidFill>
                        </a:rPr>
                        <a:t>Campus-dependent</a:t>
                      </a:r>
                    </a:p>
                  </a:txBody>
                  <a:tcPr>
                    <a:noFill/>
                  </a:tcPr>
                </a:tc>
                <a:tc>
                  <a:txBody>
                    <a:bodyPr/>
                    <a:lstStyle/>
                    <a:p>
                      <a:r>
                        <a:rPr lang="en-GB" sz="1400" b="1" dirty="0"/>
                        <a:t>On-campus live (+streaming)</a:t>
                      </a:r>
                      <a:br>
                        <a:rPr lang="en-GB" sz="1200" dirty="0"/>
                      </a:br>
                      <a:endParaRPr lang="en-GB" sz="1200" dirty="0"/>
                    </a:p>
                    <a:p>
                      <a:r>
                        <a:rPr lang="en-GB" sz="1200" dirty="0"/>
                        <a:t>Timetabled sessions delivered on campus; lecture capture/streaming optional for remote viewing.</a:t>
                      </a:r>
                    </a:p>
                  </a:txBody>
                  <a:tcPr>
                    <a:solidFill>
                      <a:schemeClr val="bg1">
                        <a:lumMod val="95000"/>
                      </a:schemeClr>
                    </a:solidFill>
                  </a:tcPr>
                </a:tc>
                <a:tc>
                  <a:txBody>
                    <a:bodyPr/>
                    <a:lstStyle/>
                    <a:p>
                      <a:r>
                        <a:rPr lang="en-GB" sz="1400" b="1" dirty="0"/>
                        <a:t>Blended flipped on-campus</a:t>
                      </a:r>
                      <a:br>
                        <a:rPr lang="en-GB" sz="1200" dirty="0"/>
                      </a:br>
                      <a:endParaRPr lang="en-GB" sz="1200" dirty="0"/>
                    </a:p>
                    <a:p>
                      <a:r>
                        <a:rPr lang="en-GB" sz="1200" dirty="0"/>
                        <a:t>Online preparatory materials; in-person seminars/labs; weekly paced milestones.</a:t>
                      </a:r>
                    </a:p>
                  </a:txBody>
                  <a:tcPr>
                    <a:solidFill>
                      <a:schemeClr val="bg1">
                        <a:lumMod val="95000"/>
                      </a:schemeClr>
                    </a:solidFill>
                  </a:tcPr>
                </a:tc>
                <a:tc>
                  <a:txBody>
                    <a:bodyPr/>
                    <a:lstStyle/>
                    <a:p>
                      <a:r>
                        <a:rPr lang="en-GB" sz="1400" b="1" dirty="0"/>
                        <a:t>On-campus with self-paced components</a:t>
                      </a:r>
                    </a:p>
                    <a:p>
                      <a:endParaRPr lang="en-GB" sz="1200" b="1" dirty="0"/>
                    </a:p>
                    <a:p>
                      <a:r>
                        <a:rPr lang="en-GB" sz="1200" dirty="0"/>
                        <a:t>VLE-based independent study blocks supporting campus activity; minimal live requirements.</a:t>
                      </a:r>
                    </a:p>
                  </a:txBody>
                  <a:tcPr>
                    <a:solidFill>
                      <a:schemeClr val="bg1">
                        <a:lumMod val="95000"/>
                      </a:schemeClr>
                    </a:solidFill>
                  </a:tcPr>
                </a:tc>
                <a:extLst>
                  <a:ext uri="{0D108BD9-81ED-4DB2-BD59-A6C34878D82A}">
                    <a16:rowId xmlns:a16="http://schemas.microsoft.com/office/drawing/2014/main" val="3891571153"/>
                  </a:ext>
                </a:extLst>
              </a:tr>
              <a:tr h="1237223">
                <a:tc vMerge="1">
                  <a:txBody>
                    <a:bodyPr/>
                    <a:lstStyle/>
                    <a:p>
                      <a:pPr marL="0" indent="0" algn="r"/>
                      <a:endParaRPr lang="en-GB" sz="1800" kern="1200" dirty="0">
                        <a:solidFill>
                          <a:schemeClr val="accent4">
                            <a:lumMod val="75000"/>
                          </a:schemeClr>
                        </a:solidFill>
                        <a:latin typeface="+mn-lt"/>
                        <a:ea typeface="+mn-ea"/>
                        <a:cs typeface="+mn-cs"/>
                      </a:endParaRPr>
                    </a:p>
                  </a:txBody>
                  <a:tcPr>
                    <a:noFill/>
                  </a:tcPr>
                </a:tc>
                <a:tc>
                  <a:txBody>
                    <a:bodyPr/>
                    <a:lstStyle/>
                    <a:p>
                      <a:pPr marL="0" indent="0" algn="ctr"/>
                      <a:r>
                        <a:rPr lang="en-GB" sz="1400" b="1" i="1" u="none" kern="1200" dirty="0">
                          <a:solidFill>
                            <a:schemeClr val="tx1"/>
                          </a:solidFill>
                          <a:latin typeface="+mn-lt"/>
                          <a:ea typeface="+mn-ea"/>
                          <a:cs typeface="+mn-cs"/>
                        </a:rPr>
                        <a:t>Mixed/site-flexible</a:t>
                      </a:r>
                    </a:p>
                  </a:txBody>
                  <a:tcPr>
                    <a:noFill/>
                  </a:tcPr>
                </a:tc>
                <a:tc>
                  <a:txBody>
                    <a:bodyPr/>
                    <a:lstStyle/>
                    <a:p>
                      <a:r>
                        <a:rPr lang="en-GB" sz="1200" b="1" dirty="0" err="1"/>
                        <a:t>HyFlex</a:t>
                      </a:r>
                      <a:r>
                        <a:rPr lang="en-GB" sz="1200" b="1" dirty="0"/>
                        <a:t> (simultaneous)</a:t>
                      </a:r>
                      <a:br>
                        <a:rPr lang="en-GB" sz="1200" dirty="0"/>
                      </a:br>
                      <a:endParaRPr lang="en-GB" sz="1200" dirty="0"/>
                    </a:p>
                    <a:p>
                      <a:r>
                        <a:rPr lang="en-GB" sz="1200" dirty="0"/>
                        <a:t>Same session taught to on-campus and remote students live; students choose mode each week.</a:t>
                      </a:r>
                    </a:p>
                  </a:txBody>
                  <a:tcPr>
                    <a:solidFill>
                      <a:schemeClr val="bg1">
                        <a:lumMod val="95000"/>
                      </a:schemeClr>
                    </a:solidFill>
                  </a:tcPr>
                </a:tc>
                <a:tc>
                  <a:txBody>
                    <a:bodyPr/>
                    <a:lstStyle/>
                    <a:p>
                      <a:r>
                        <a:rPr lang="en-GB" sz="1200" b="1" dirty="0"/>
                        <a:t>Blended block / intensive</a:t>
                      </a:r>
                      <a:br>
                        <a:rPr lang="en-GB" sz="1200" dirty="0"/>
                      </a:br>
                      <a:endParaRPr lang="en-GB" sz="1200" dirty="0"/>
                    </a:p>
                    <a:p>
                      <a:r>
                        <a:rPr lang="en-GB" sz="1200" dirty="0"/>
                        <a:t>Short face-to-face residencies or workshops; paced online learning between blocks.</a:t>
                      </a:r>
                    </a:p>
                  </a:txBody>
                  <a:tcPr>
                    <a:solidFill>
                      <a:schemeClr val="bg1">
                        <a:lumMod val="95000"/>
                      </a:schemeClr>
                    </a:solidFill>
                  </a:tcPr>
                </a:tc>
                <a:tc>
                  <a:txBody>
                    <a:bodyPr/>
                    <a:lstStyle/>
                    <a:p>
                      <a:r>
                        <a:rPr lang="en-GB" sz="1200" b="1" dirty="0"/>
                        <a:t>Distance-blended with residencies</a:t>
                      </a:r>
                      <a:br>
                        <a:rPr lang="en-GB" sz="1200" dirty="0"/>
                      </a:br>
                      <a:endParaRPr lang="en-GB" sz="1200" dirty="0"/>
                    </a:p>
                    <a:p>
                      <a:r>
                        <a:rPr lang="en-GB" sz="1200" dirty="0"/>
                        <a:t>Mostly self-paced online study with occasional on-site exams, labs, or workshops.</a:t>
                      </a:r>
                    </a:p>
                  </a:txBody>
                  <a:tcPr>
                    <a:solidFill>
                      <a:schemeClr val="bg1">
                        <a:lumMod val="95000"/>
                      </a:schemeClr>
                    </a:solidFill>
                  </a:tcPr>
                </a:tc>
                <a:extLst>
                  <a:ext uri="{0D108BD9-81ED-4DB2-BD59-A6C34878D82A}">
                    <a16:rowId xmlns:a16="http://schemas.microsoft.com/office/drawing/2014/main" val="116934360"/>
                  </a:ext>
                </a:extLst>
              </a:tr>
              <a:tr h="1530249">
                <a:tc v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800" kern="1200" dirty="0">
                        <a:solidFill>
                          <a:schemeClr val="accent4">
                            <a:lumMod val="75000"/>
                          </a:schemeClr>
                        </a:solidFill>
                        <a:latin typeface="+mn-lt"/>
                        <a:ea typeface="+mn-ea"/>
                        <a:cs typeface="+mn-cs"/>
                      </a:endParaRPr>
                    </a:p>
                  </a:txBody>
                  <a:tcP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i="1" u="none" kern="1200" dirty="0">
                          <a:solidFill>
                            <a:schemeClr val="tx1"/>
                          </a:solidFill>
                          <a:latin typeface="+mn-lt"/>
                          <a:ea typeface="+mn-ea"/>
                          <a:cs typeface="+mn-cs"/>
                        </a:rPr>
                        <a:t>Fully remote</a:t>
                      </a:r>
                    </a:p>
                  </a:txBody>
                  <a:tcPr>
                    <a:noFill/>
                  </a:tcPr>
                </a:tc>
                <a:tc>
                  <a:txBody>
                    <a:bodyPr/>
                    <a:lstStyle/>
                    <a:p>
                      <a:r>
                        <a:rPr lang="en-GB" sz="1200" b="1" dirty="0"/>
                        <a:t>Live online cohort</a:t>
                      </a:r>
                      <a:br>
                        <a:rPr lang="en-GB" sz="1200" dirty="0"/>
                      </a:br>
                      <a:endParaRPr lang="en-GB" sz="1200" dirty="0"/>
                    </a:p>
                    <a:p>
                      <a:r>
                        <a:rPr lang="en-GB" sz="1200" dirty="0"/>
                        <a:t>Virtual classroom/webinars with scheduled contact hours and attendance expectations.</a:t>
                      </a:r>
                    </a:p>
                  </a:txBody>
                  <a:tcPr>
                    <a:solidFill>
                      <a:schemeClr val="bg1">
                        <a:lumMod val="95000"/>
                      </a:schemeClr>
                    </a:solidFill>
                  </a:tcPr>
                </a:tc>
                <a:tc>
                  <a:txBody>
                    <a:bodyPr/>
                    <a:lstStyle/>
                    <a:p>
                      <a:r>
                        <a:rPr lang="en-GB" sz="1200" b="1" dirty="0"/>
                        <a:t>Online cohort-based</a:t>
                      </a:r>
                      <a:br>
                        <a:rPr lang="en-GB" sz="1200" dirty="0"/>
                      </a:br>
                      <a:endParaRPr lang="en-GB" sz="1200" dirty="0"/>
                    </a:p>
                    <a:p>
                      <a:r>
                        <a:rPr lang="en-GB" sz="1200" dirty="0"/>
                        <a:t>Tutor-led weekly cadence with deadlines and discussion; limited live touchpoints.</a:t>
                      </a:r>
                      <a:endParaRPr lang="en-GB" sz="1600" dirty="0"/>
                    </a:p>
                  </a:txBody>
                  <a:tcPr>
                    <a:solidFill>
                      <a:schemeClr val="bg1">
                        <a:lumMod val="9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dirty="0"/>
                        <a:t>Fully online self-paced</a:t>
                      </a:r>
                      <a:br>
                        <a:rPr lang="en-GB" sz="1200" dirty="0"/>
                      </a:br>
                      <a:endParaRPr lang="en-GB" sz="12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dirty="0"/>
                        <a:t>Open/self-paced modules and micro-credentials; rolling enrolment; mastery-based progression.</a:t>
                      </a:r>
                      <a:endParaRPr lang="en-GB" sz="1600" dirty="0"/>
                    </a:p>
                  </a:txBody>
                  <a:tcPr>
                    <a:solidFill>
                      <a:schemeClr val="bg1">
                        <a:lumMod val="95000"/>
                      </a:schemeClr>
                    </a:solidFill>
                  </a:tcPr>
                </a:tc>
                <a:extLst>
                  <a:ext uri="{0D108BD9-81ED-4DB2-BD59-A6C34878D82A}">
                    <a16:rowId xmlns:a16="http://schemas.microsoft.com/office/drawing/2014/main" val="993134103"/>
                  </a:ext>
                </a:extLst>
              </a:tr>
            </a:tbl>
          </a:graphicData>
        </a:graphic>
      </p:graphicFrame>
    </p:spTree>
    <p:extLst>
      <p:ext uri="{BB962C8B-B14F-4D97-AF65-F5344CB8AC3E}">
        <p14:creationId xmlns:p14="http://schemas.microsoft.com/office/powerpoint/2010/main" val="346867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2912" y="1688348"/>
            <a:ext cx="11306174" cy="3557420"/>
          </a:xfrm>
        </p:spPr>
        <p:txBody>
          <a:bodyPr>
            <a:normAutofit/>
          </a:bodyPr>
          <a:lstStyle/>
          <a:p>
            <a:r>
              <a:rPr lang="en-GB" dirty="0"/>
              <a:t>Explosive Market Growth</a:t>
            </a:r>
          </a:p>
          <a:p>
            <a:r>
              <a:rPr dirty="0"/>
              <a:t>Widened access to </a:t>
            </a:r>
            <a:r>
              <a:rPr lang="en-GB" dirty="0"/>
              <a:t>good quality education (SDG4) </a:t>
            </a:r>
            <a:r>
              <a:rPr dirty="0"/>
              <a:t>without relocation; virtual international classrooms.</a:t>
            </a:r>
          </a:p>
          <a:p>
            <a:r>
              <a:rPr dirty="0"/>
              <a:t>Joint/online degrees, COIL/virtual exchange, and global partnerships at lower marginal cost than physical TNE.</a:t>
            </a:r>
          </a:p>
          <a:p>
            <a:r>
              <a:rPr dirty="0"/>
              <a:t>Lifelong learning markets: modular, flexible, work-aligned upskilling at scale.</a:t>
            </a:r>
          </a:p>
          <a:p>
            <a:r>
              <a:rPr dirty="0" err="1"/>
              <a:t>Internationalised</a:t>
            </a:r>
            <a:r>
              <a:rPr dirty="0"/>
              <a:t> curricula and guest expertise via digital delivery.</a:t>
            </a:r>
          </a:p>
        </p:txBody>
      </p:sp>
      <p:sp>
        <p:nvSpPr>
          <p:cNvPr id="2" name="Title 1"/>
          <p:cNvSpPr>
            <a:spLocks noGrp="1"/>
          </p:cNvSpPr>
          <p:nvPr>
            <p:ph type="title"/>
          </p:nvPr>
        </p:nvSpPr>
        <p:spPr>
          <a:xfrm>
            <a:off x="442911" y="635407"/>
            <a:ext cx="11306175" cy="664003"/>
          </a:xfrm>
        </p:spPr>
        <p:txBody>
          <a:bodyPr>
            <a:noAutofit/>
          </a:bodyPr>
          <a:lstStyle/>
          <a:p>
            <a:r>
              <a:rPr sz="3600" dirty="0"/>
              <a:t>Opportunities</a:t>
            </a:r>
            <a:r>
              <a:rPr lang="en-GB" sz="3600" dirty="0"/>
              <a:t> to explore </a:t>
            </a:r>
            <a:endParaRPr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2913" y="1411622"/>
            <a:ext cx="11306174" cy="4233274"/>
          </a:xfrm>
        </p:spPr>
        <p:txBody>
          <a:bodyPr>
            <a:normAutofit/>
          </a:bodyPr>
          <a:lstStyle/>
          <a:p>
            <a:r>
              <a:rPr dirty="0"/>
              <a:t>Quality and credibility: equivalence of standards across modes; academic integrity in an AI-rich environment.</a:t>
            </a:r>
            <a:endParaRPr lang="en-GB" dirty="0"/>
          </a:p>
          <a:p>
            <a:r>
              <a:rPr lang="en-GB" dirty="0"/>
              <a:t>Faculty preparedness gap</a:t>
            </a:r>
            <a:endParaRPr dirty="0"/>
          </a:p>
          <a:p>
            <a:r>
              <a:rPr dirty="0"/>
              <a:t>Recognition across borders: aligning credentials with frameworks; preventing fragmentation.</a:t>
            </a:r>
          </a:p>
          <a:p>
            <a:r>
              <a:rPr dirty="0"/>
              <a:t>Regulatory unevenness: legacy rules, data/privacy and authentication requirements, cross-border </a:t>
            </a:r>
            <a:r>
              <a:rPr dirty="0" err="1"/>
              <a:t>authorisation</a:t>
            </a:r>
            <a:r>
              <a:rPr dirty="0"/>
              <a:t>.</a:t>
            </a:r>
          </a:p>
          <a:p>
            <a:r>
              <a:rPr dirty="0"/>
              <a:t>Digital inequality and student support at scale (advising, wellbeing, community).</a:t>
            </a:r>
          </a:p>
        </p:txBody>
      </p:sp>
      <p:sp>
        <p:nvSpPr>
          <p:cNvPr id="2" name="Title 1"/>
          <p:cNvSpPr>
            <a:spLocks noGrp="1"/>
          </p:cNvSpPr>
          <p:nvPr>
            <p:ph type="title"/>
          </p:nvPr>
        </p:nvSpPr>
        <p:spPr>
          <a:xfrm>
            <a:off x="442913" y="528804"/>
            <a:ext cx="11306175" cy="631658"/>
          </a:xfrm>
        </p:spPr>
        <p:txBody>
          <a:bodyPr>
            <a:normAutofit fontScale="90000"/>
          </a:bodyPr>
          <a:lstStyle/>
          <a:p>
            <a:r>
              <a:rPr dirty="0"/>
              <a:t>Challenges to Address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2913" y="1612234"/>
            <a:ext cx="11306174" cy="3801979"/>
          </a:xfrm>
        </p:spPr>
        <p:txBody>
          <a:bodyPr>
            <a:normAutofit/>
          </a:bodyPr>
          <a:lstStyle/>
          <a:p>
            <a:r>
              <a:rPr sz="2400" dirty="0"/>
              <a:t>Connectivity gaps constrain participation and quality in distance education, especially for low-income and rural learners.</a:t>
            </a:r>
          </a:p>
          <a:p>
            <a:r>
              <a:rPr sz="2400" dirty="0"/>
              <a:t>In 2024, ~2.6 billion people were offline; urban–rural disparities remain stark (ITU 2024).</a:t>
            </a:r>
          </a:p>
          <a:p>
            <a:r>
              <a:rPr sz="2400" dirty="0"/>
              <a:t>UNESCO highlights that many schools remain unconnected (e.g., ~60% of primary schools globally).</a:t>
            </a:r>
          </a:p>
          <a:p>
            <a:r>
              <a:rPr sz="2400" dirty="0"/>
              <a:t>Implication: institutions need low-bandwidth design, offline options, and targeted support.</a:t>
            </a:r>
          </a:p>
        </p:txBody>
      </p:sp>
      <p:sp>
        <p:nvSpPr>
          <p:cNvPr id="2" name="Title 1"/>
          <p:cNvSpPr>
            <a:spLocks noGrp="1"/>
          </p:cNvSpPr>
          <p:nvPr>
            <p:ph type="title"/>
          </p:nvPr>
        </p:nvSpPr>
        <p:spPr>
          <a:xfrm>
            <a:off x="442912" y="751973"/>
            <a:ext cx="11306175" cy="643689"/>
          </a:xfrm>
        </p:spPr>
        <p:txBody>
          <a:bodyPr>
            <a:normAutofit/>
          </a:bodyPr>
          <a:lstStyle/>
          <a:p>
            <a:r>
              <a:rPr sz="3600" dirty="0"/>
              <a:t>Access &amp; Equity Remain Central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ew shape"/>
          <p:cNvSpPr/>
          <p:nvPr/>
        </p:nvSpPr>
        <p:spPr>
          <a:xfrm>
            <a:off x="500400" y="6228000"/>
            <a:ext cx="50400" cy="234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New shape"/>
          <p:cNvSpPr/>
          <p:nvPr/>
        </p:nvSpPr>
        <p:spPr>
          <a:xfrm>
            <a:off x="10447200" y="6228000"/>
            <a:ext cx="1170000" cy="2376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New shape"/>
          <p:cNvSpPr/>
          <p:nvPr/>
        </p:nvSpPr>
        <p:spPr>
          <a:xfrm>
            <a:off x="-7200" y="-7200"/>
            <a:ext cx="12211200" cy="540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New shape"/>
          <p:cNvSpPr/>
          <p:nvPr/>
        </p:nvSpPr>
        <p:spPr>
          <a:xfrm>
            <a:off x="586800" y="6224400"/>
            <a:ext cx="9576000" cy="5275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r>
              <a:rPr sz="600" b="1">
                <a:solidFill>
                  <a:srgbClr val="0F2741"/>
                </a:solidFill>
                <a:latin typeface="Open Sans"/>
              </a:rPr>
              <a:t>Description: </a:t>
            </a:r>
            <a:r>
              <a:rPr sz="600" b="0">
                <a:solidFill>
                  <a:srgbClr val="0F2741"/>
                </a:solidFill>
                <a:latin typeface="Open Sans"/>
              </a:rPr>
              <a:t>In 2024, engagement in digital activities in India was much higher in urban areas compared to rural areas. The rate of social media usage was 59 percent in urban areas, compared to 35 percent in rural areas. Digital payments were also more widely used in urban areas as compared to rural areas. </a:t>
            </a:r>
            <a:r>
              <a:rPr sz="600" b="0">
                <a:solidFill>
                  <a:srgbClr val="0F2741"/>
                </a:solidFill>
                <a:latin typeface="Open Sans"/>
                <a:hlinkClick r:id="rId6">
                  <a:extLst>
                    <a:ext uri="{A12FA001-AC4F-418D-AE19-62706E023703}">
                      <ahyp:hlinkClr xmlns:ahyp="http://schemas.microsoft.com/office/drawing/2018/hyperlinkcolor" val="tx"/>
                    </a:ext>
                  </a:extLst>
                </a:hlinkClick>
              </a:rPr>
              <a:t>Read more</a:t>
            </a:r>
          </a:p>
          <a:p>
            <a:r>
              <a:rPr sz="600" b="1">
                <a:solidFill>
                  <a:srgbClr val="0F2741"/>
                </a:solidFill>
                <a:latin typeface="Open Sans"/>
              </a:rPr>
              <a:t>Note(s): </a:t>
            </a:r>
            <a:r>
              <a:rPr sz="600" b="0">
                <a:solidFill>
                  <a:srgbClr val="0F2741"/>
                </a:solidFill>
                <a:latin typeface="Open Sans"/>
              </a:rPr>
              <a:t>India; 2024</a:t>
            </a:r>
          </a:p>
          <a:p>
            <a:r>
              <a:rPr sz="600" b="1">
                <a:solidFill>
                  <a:srgbClr val="0F2741"/>
                </a:solidFill>
                <a:latin typeface="Open Sans"/>
              </a:rPr>
              <a:t>Source(s): </a:t>
            </a:r>
            <a:r>
              <a:rPr sz="600" b="0">
                <a:solidFill>
                  <a:srgbClr val="0F2741"/>
                </a:solidFill>
                <a:latin typeface="Open Sans"/>
              </a:rPr>
              <a:t>Indian council for research on International Economic Relations </a:t>
            </a:r>
          </a:p>
        </p:txBody>
      </p:sp>
      <p:sp>
        <p:nvSpPr>
          <p:cNvPr id="3" name="New shape"/>
          <p:cNvSpPr/>
          <p:nvPr/>
        </p:nvSpPr>
        <p:spPr>
          <a:xfrm>
            <a:off x="885600" y="6220800"/>
            <a:ext cx="8035199" cy="280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endParaRPr sz="600">
              <a:solidFill>
                <a:srgbClr val="455F7C"/>
              </a:solidFill>
              <a:latin typeface="Open Sans"/>
            </a:endParaRPr>
          </a:p>
        </p:txBody>
      </p:sp>
      <p:graphicFrame>
        <p:nvGraphicFramePr>
          <p:cNvPr id="4" name="ChartObject"/>
          <p:cNvGraphicFramePr/>
          <p:nvPr/>
        </p:nvGraphicFramePr>
        <p:xfrm>
          <a:off x="586800" y="1882800"/>
          <a:ext cx="11016000" cy="4148550"/>
        </p:xfrm>
        <a:graphic>
          <a:graphicData uri="http://schemas.openxmlformats.org/drawingml/2006/chart">
            <c:chart xmlns:c="http://schemas.openxmlformats.org/drawingml/2006/chart" xmlns:r="http://schemas.openxmlformats.org/officeDocument/2006/relationships" r:id="rId7"/>
          </a:graphicData>
        </a:graphic>
      </p:graphicFrame>
      <p:sp>
        <p:nvSpPr>
          <p:cNvPr id="5" name="New shape"/>
          <p:cNvSpPr/>
          <p:nvPr/>
        </p:nvSpPr>
        <p:spPr>
          <a:xfrm>
            <a:off x="-90000" y="6224400"/>
            <a:ext cx="662400" cy="27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lstStyle/>
          <a:p>
            <a:pPr algn="r">
              <a:spcAft>
                <a:spcPct val="20000"/>
              </a:spcAft>
            </a:pPr>
            <a:r>
              <a:rPr sz="600" b="1">
                <a:solidFill>
                  <a:srgbClr val="455F7C"/>
                </a:solidFill>
                <a:latin typeface="Open Sans"/>
              </a:rPr>
              <a:t>9</a:t>
            </a:r>
          </a:p>
        </p:txBody>
      </p:sp>
      <p:sp>
        <p:nvSpPr>
          <p:cNvPr id="6" name="New shape"/>
          <p:cNvSpPr/>
          <p:nvPr/>
        </p:nvSpPr>
        <p:spPr>
          <a:xfrm>
            <a:off x="496800" y="424800"/>
            <a:ext cx="11196000" cy="78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b">
            <a:normAutofit lnSpcReduction="10000"/>
          </a:bodyPr>
          <a:lstStyle/>
          <a:p>
            <a:pPr algn="l">
              <a:lnSpc>
                <a:spcPct val="100000"/>
              </a:lnSpc>
              <a:spcAft>
                <a:spcPct val="20000"/>
              </a:spcAft>
            </a:pPr>
            <a:r>
              <a:rPr sz="2500">
                <a:solidFill>
                  <a:srgbClr val="0F2741"/>
                </a:solidFill>
                <a:latin typeface="Open Sans Light"/>
              </a:rPr>
              <a:t>Urban-rural gaps in digital engagement in India in 2024, by type of internet activity</a:t>
            </a:r>
          </a:p>
        </p:txBody>
      </p:sp>
      <p:sp>
        <p:nvSpPr>
          <p:cNvPr id="7" name="New shape"/>
          <p:cNvSpPr/>
          <p:nvPr/>
        </p:nvSpPr>
        <p:spPr>
          <a:xfrm>
            <a:off x="496800" y="1260000"/>
            <a:ext cx="11196000" cy="313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46800" rIns="90000" bIns="46800" rtlCol="0" anchor="t">
            <a:normAutofit/>
          </a:bodyPr>
          <a:lstStyle/>
          <a:p>
            <a:pPr algn="l">
              <a:lnSpc>
                <a:spcPct val="100000"/>
              </a:lnSpc>
              <a:spcAft>
                <a:spcPct val="20000"/>
              </a:spcAft>
            </a:pPr>
            <a:r>
              <a:rPr sz="1100">
                <a:solidFill>
                  <a:srgbClr val="455F7C"/>
                </a:solidFill>
                <a:latin typeface="Open Sans"/>
              </a:rPr>
              <a:t>Urban-rural gaps in digital literacy in India 2024, by type of internet activity</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2913" y="1564106"/>
            <a:ext cx="11306174" cy="4054642"/>
          </a:xfrm>
        </p:spPr>
        <p:txBody>
          <a:bodyPr>
            <a:normAutofit/>
          </a:bodyPr>
          <a:lstStyle/>
          <a:p>
            <a:r>
              <a:rPr sz="2400" dirty="0"/>
              <a:t>Equivalence: outcomes, workload and level consistent across delivery modes.</a:t>
            </a:r>
          </a:p>
          <a:p>
            <a:r>
              <a:rPr sz="2400" dirty="0"/>
              <a:t>Learning design &amp; interaction: clear structure; regular, substantive teacher–student interaction; peer learning.</a:t>
            </a:r>
          </a:p>
          <a:p>
            <a:r>
              <a:rPr sz="2400" dirty="0"/>
              <a:t>Assessment integrity: authentic assessment; identity verification; academic integrity policies incl. AI use.</a:t>
            </a:r>
          </a:p>
          <a:p>
            <a:r>
              <a:rPr sz="2400" dirty="0"/>
              <a:t>Student support: advising, libraries, accessibility, data privacy; analytics-informed enhancement.</a:t>
            </a:r>
          </a:p>
          <a:p>
            <a:r>
              <a:rPr sz="2400" dirty="0"/>
              <a:t>Continuous improvement: monitor engagement/achievement; act on evidence; publish transparent information.</a:t>
            </a:r>
          </a:p>
        </p:txBody>
      </p:sp>
      <p:sp>
        <p:nvSpPr>
          <p:cNvPr id="2" name="Title 1"/>
          <p:cNvSpPr>
            <a:spLocks noGrp="1"/>
          </p:cNvSpPr>
          <p:nvPr>
            <p:ph type="title"/>
          </p:nvPr>
        </p:nvSpPr>
        <p:spPr>
          <a:xfrm>
            <a:off x="442912" y="800101"/>
            <a:ext cx="11306175" cy="559468"/>
          </a:xfrm>
        </p:spPr>
        <p:txBody>
          <a:bodyPr>
            <a:noAutofit/>
          </a:bodyPr>
          <a:lstStyle/>
          <a:p>
            <a:r>
              <a:rPr sz="3200" dirty="0"/>
              <a:t>QA for Distance Education – What Good Looks Like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9323" y="1251285"/>
            <a:ext cx="11306174" cy="4446253"/>
          </a:xfrm>
        </p:spPr>
        <p:txBody>
          <a:bodyPr>
            <a:normAutofit/>
          </a:bodyPr>
          <a:lstStyle/>
          <a:p>
            <a:r>
              <a:rPr sz="2400" dirty="0"/>
              <a:t>Update internal QA for online/micro‑credentials: policy on AI use, assessment integrity, accessibility, and data governance.</a:t>
            </a:r>
          </a:p>
          <a:p>
            <a:r>
              <a:rPr sz="2400" dirty="0"/>
              <a:t>Design for inclusion: low‑bandwidth options; multilingual captions; targeted support for remote learners.</a:t>
            </a:r>
          </a:p>
          <a:p>
            <a:r>
              <a:rPr sz="2400" dirty="0"/>
              <a:t>Map micro‑credentials to frameworks, issue verifiable digital credentials, and publish outcomes data.</a:t>
            </a:r>
          </a:p>
          <a:p>
            <a:r>
              <a:rPr sz="2400" dirty="0"/>
              <a:t>Invest in staff development for digital pedagogy; evaluate AI‑enabled supports with rigorous evidence.</a:t>
            </a:r>
          </a:p>
        </p:txBody>
      </p:sp>
      <p:sp>
        <p:nvSpPr>
          <p:cNvPr id="2" name="Title 1"/>
          <p:cNvSpPr>
            <a:spLocks noGrp="1"/>
          </p:cNvSpPr>
          <p:nvPr>
            <p:ph type="title"/>
          </p:nvPr>
        </p:nvSpPr>
        <p:spPr>
          <a:xfrm>
            <a:off x="442913" y="535407"/>
            <a:ext cx="11306175" cy="715878"/>
          </a:xfrm>
        </p:spPr>
        <p:txBody>
          <a:bodyPr>
            <a:normAutofit/>
          </a:bodyPr>
          <a:lstStyle/>
          <a:p>
            <a:r>
              <a:rPr sz="3200" dirty="0"/>
              <a:t>What to Do Next (Institutions &amp; QA Agencies)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2913" y="1989138"/>
            <a:ext cx="11306174" cy="2883651"/>
          </a:xfrm>
        </p:spPr>
        <p:txBody>
          <a:bodyPr>
            <a:normAutofit/>
          </a:bodyPr>
          <a:lstStyle/>
          <a:p>
            <a:r>
              <a:rPr sz="2400" dirty="0"/>
              <a:t>Distance education is now core, not peripheral. The task is to scale it with quality and equity.</a:t>
            </a:r>
          </a:p>
          <a:p>
            <a:r>
              <a:rPr sz="2400" dirty="0"/>
              <a:t>QA must enable innovation while safeguarding standards, integrity and learner protection</a:t>
            </a:r>
            <a:r>
              <a:rPr lang="en-GB" sz="2400" dirty="0"/>
              <a:t>. </a:t>
            </a:r>
            <a:endParaRPr sz="2400" dirty="0"/>
          </a:p>
        </p:txBody>
      </p:sp>
      <p:sp>
        <p:nvSpPr>
          <p:cNvPr id="2" name="Title 1"/>
          <p:cNvSpPr>
            <a:spLocks noGrp="1"/>
          </p:cNvSpPr>
          <p:nvPr>
            <p:ph type="title"/>
          </p:nvPr>
        </p:nvSpPr>
        <p:spPr/>
        <p:txBody>
          <a:bodyPr/>
          <a:lstStyle/>
          <a:p>
            <a:r>
              <a:rPr dirty="0"/>
              <a:t>Closing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08738"/>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dbe2aa3-3237-4830-85c4-3d48417ef302">
      <Terms xmlns="http://schemas.microsoft.com/office/infopath/2007/PartnerControls"/>
    </lcf76f155ced4ddcb4097134ff3c332f>
    <TaxCatchAll xmlns="b317b901-4ab4-4161-80c3-da5df50c25b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6" ma:contentTypeDescription="Create a new document." ma:contentTypeScope="" ma:versionID="9a07407e67cf0289d778bbf8e76c6249">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49c7dc47440fc8a2e53776641a2b92d9"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2feffd1-2dac-401b-9bc3-5f775bbd1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c232366-5879-4361-8a3f-89451d84f99d}" ma:internalName="TaxCatchAll" ma:showField="CatchAllData" ma:web="b317b901-4ab4-4161-80c3-da5df50c25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6CF961-205C-41D1-ADE0-837688EA6DB4}">
  <ds:schemaRefs>
    <ds:schemaRef ds:uri="http://schemas.microsoft.com/sharepoint/v3/contenttype/forms"/>
  </ds:schemaRefs>
</ds:datastoreItem>
</file>

<file path=customXml/itemProps2.xml><?xml version="1.0" encoding="utf-8"?>
<ds:datastoreItem xmlns:ds="http://schemas.openxmlformats.org/officeDocument/2006/customXml" ds:itemID="{6F963D3D-4DDF-4B93-8626-E5B040107027}">
  <ds:schemaRefs>
    <ds:schemaRef ds:uri="http://purl.org/dc/elements/1.1/"/>
    <ds:schemaRef ds:uri="http://schemas.openxmlformats.org/package/2006/metadata/core-properties"/>
    <ds:schemaRef ds:uri="http://schemas.microsoft.com/office/2006/documentManagement/types"/>
    <ds:schemaRef ds:uri="8dbe2aa3-3237-4830-85c4-3d48417ef302"/>
    <ds:schemaRef ds:uri="http://schemas.microsoft.com/office/2006/metadata/properties"/>
    <ds:schemaRef ds:uri="http://purl.org/dc/terms/"/>
    <ds:schemaRef ds:uri="http://www.w3.org/XML/1998/namespace"/>
    <ds:schemaRef ds:uri="http://schemas.microsoft.com/office/infopath/2007/PartnerControls"/>
    <ds:schemaRef ds:uri="b317b901-4ab4-4161-80c3-da5df50c25bf"/>
    <ds:schemaRef ds:uri="http://purl.org/dc/dcmitype/"/>
  </ds:schemaRefs>
</ds:datastoreItem>
</file>

<file path=customXml/itemProps3.xml><?xml version="1.0" encoding="utf-8"?>
<ds:datastoreItem xmlns:ds="http://schemas.openxmlformats.org/officeDocument/2006/customXml" ds:itemID="{32FDF35F-0A10-4957-BECC-70CA633979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TotalTime>
  <Words>945</Words>
  <Application>Microsoft Office PowerPoint</Application>
  <PresentationFormat>Widescreen</PresentationFormat>
  <Paragraphs>126</Paragraphs>
  <Slides>17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Arial</vt:lpstr>
      <vt:lpstr>Calibri</vt:lpstr>
      <vt:lpstr>Open Sans</vt:lpstr>
      <vt:lpstr>Open Sans Light</vt:lpstr>
      <vt:lpstr>Wingdings</vt:lpstr>
      <vt:lpstr>Office Theme</vt:lpstr>
      <vt:lpstr>Introduction to Distance Education  Trends, Opportunities, and Challenges</vt:lpstr>
      <vt:lpstr>PowerPoint Presentation</vt:lpstr>
      <vt:lpstr>PowerPoint Presentation</vt:lpstr>
      <vt:lpstr>PowerPoint Presentation</vt:lpstr>
      <vt:lpstr>PowerPoint Presentation</vt:lpstr>
      <vt:lpstr>PowerPoint Presentation</vt:lpstr>
      <vt:lpstr>PowerPoint Presentation</vt:lpstr>
      <vt:lpstr>Trends / Developments</vt:lpstr>
      <vt:lpstr>Spectrum of Distance Education — Matrix Taxonomy</vt:lpstr>
      <vt:lpstr>Opportunities to explore </vt:lpstr>
      <vt:lpstr>Challenges to Address</vt:lpstr>
      <vt:lpstr>Access &amp; Equity Remain Central</vt:lpstr>
      <vt:lpstr>PowerPoint Presentation</vt:lpstr>
      <vt:lpstr>QA for Distance Education – What Good Looks Like</vt:lpstr>
      <vt:lpstr>What to Do Next (Institutions &amp; QA Agencies)</vt:lpstr>
      <vt:lpstr>Closing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98</cp:revision>
  <dcterms:created xsi:type="dcterms:W3CDTF">2020-08-07T10:40:47Z</dcterms:created>
  <dcterms:modified xsi:type="dcterms:W3CDTF">2025-11-03T18:20:36Z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y fmtid="{D5CDD505-2E9C-101B-9397-08002B2CF9AE}" pid="3" name="MediaServiceImageTags">
    <vt:lpwstr/>
  </property>
</Properties>
</file>