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Lst>
  <p:notesMasterIdLst>
    <p:notesMasterId r:id="rId29"/>
  </p:notesMasterIdLst>
  <p:sldIdLst>
    <p:sldId id="257" r:id="rId6"/>
    <p:sldId id="268" r:id="rId7"/>
    <p:sldId id="333" r:id="rId8"/>
    <p:sldId id="302" r:id="rId9"/>
    <p:sldId id="298" r:id="rId10"/>
    <p:sldId id="299" r:id="rId11"/>
    <p:sldId id="300" r:id="rId12"/>
    <p:sldId id="273" r:id="rId13"/>
    <p:sldId id="276" r:id="rId14"/>
    <p:sldId id="303" r:id="rId15"/>
    <p:sldId id="321" r:id="rId16"/>
    <p:sldId id="338" r:id="rId17"/>
    <p:sldId id="336" r:id="rId18"/>
    <p:sldId id="334" r:id="rId19"/>
    <p:sldId id="329" r:id="rId20"/>
    <p:sldId id="320" r:id="rId21"/>
    <p:sldId id="337" r:id="rId22"/>
    <p:sldId id="330" r:id="rId23"/>
    <p:sldId id="331" r:id="rId24"/>
    <p:sldId id="319" r:id="rId25"/>
    <p:sldId id="327" r:id="rId26"/>
    <p:sldId id="328" r:id="rId27"/>
    <p:sldId id="33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ickford, Rich" initials="PR" lastIdx="1" clrIdx="0">
    <p:extLst>
      <p:ext uri="{19B8F6BF-5375-455C-9EA6-DF929625EA0E}">
        <p15:presenceInfo xmlns:p15="http://schemas.microsoft.com/office/powerpoint/2012/main" userId="S::richard.pickford@ntu.ac.uk::31523b78-b7a8-44fb-a0a0-f8d249ae2cd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93"/>
    <a:srgbClr val="FF2F92"/>
    <a:srgbClr val="9411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7" d="100"/>
          <a:sy n="97" d="100"/>
        </p:scale>
        <p:origin x="10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commentAuthors" Target="commentAuthors.xml"/><Relationship Id="rId8" Type="http://schemas.openxmlformats.org/officeDocument/2006/relationships/slide" Target="slides/slide3.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rgbClr val="00B050"/>
              </a:solidFill>
              <a:ln>
                <a:noFill/>
              </a:ln>
              <a:effectLst/>
            </c:spPr>
            <c:extLst>
              <c:ext xmlns:c16="http://schemas.microsoft.com/office/drawing/2014/chart" uri="{C3380CC4-5D6E-409C-BE32-E72D297353CC}">
                <c16:uniqueId val="{00000021-7E3E-0E4A-B807-0D7467CC8BEA}"/>
              </c:ext>
            </c:extLst>
          </c:dPt>
          <c:dPt>
            <c:idx val="1"/>
            <c:invertIfNegative val="0"/>
            <c:bubble3D val="0"/>
            <c:spPr>
              <a:solidFill>
                <a:srgbClr val="00B050"/>
              </a:solidFill>
              <a:ln>
                <a:noFill/>
              </a:ln>
              <a:effectLst/>
            </c:spPr>
            <c:extLst>
              <c:ext xmlns:c16="http://schemas.microsoft.com/office/drawing/2014/chart" uri="{C3380CC4-5D6E-409C-BE32-E72D297353CC}">
                <c16:uniqueId val="{00000001-7E3E-0E4A-B807-0D7467CC8BEA}"/>
              </c:ext>
            </c:extLst>
          </c:dPt>
          <c:dPt>
            <c:idx val="2"/>
            <c:invertIfNegative val="0"/>
            <c:bubble3D val="0"/>
            <c:spPr>
              <a:solidFill>
                <a:srgbClr val="00B050"/>
              </a:solidFill>
              <a:ln>
                <a:noFill/>
              </a:ln>
              <a:effectLst/>
            </c:spPr>
            <c:extLst>
              <c:ext xmlns:c16="http://schemas.microsoft.com/office/drawing/2014/chart" uri="{C3380CC4-5D6E-409C-BE32-E72D297353CC}">
                <c16:uniqueId val="{00000003-7E3E-0E4A-B807-0D7467CC8BEA}"/>
              </c:ext>
            </c:extLst>
          </c:dPt>
          <c:dPt>
            <c:idx val="3"/>
            <c:invertIfNegative val="0"/>
            <c:bubble3D val="0"/>
            <c:spPr>
              <a:solidFill>
                <a:srgbClr val="00B050"/>
              </a:solidFill>
              <a:ln>
                <a:noFill/>
              </a:ln>
              <a:effectLst/>
            </c:spPr>
            <c:extLst>
              <c:ext xmlns:c16="http://schemas.microsoft.com/office/drawing/2014/chart" uri="{C3380CC4-5D6E-409C-BE32-E72D297353CC}">
                <c16:uniqueId val="{00000005-7E3E-0E4A-B807-0D7467CC8BEA}"/>
              </c:ext>
            </c:extLst>
          </c:dPt>
          <c:dPt>
            <c:idx val="4"/>
            <c:invertIfNegative val="0"/>
            <c:bubble3D val="0"/>
            <c:spPr>
              <a:solidFill>
                <a:srgbClr val="00B050"/>
              </a:solidFill>
              <a:ln>
                <a:noFill/>
              </a:ln>
              <a:effectLst/>
            </c:spPr>
            <c:extLst>
              <c:ext xmlns:c16="http://schemas.microsoft.com/office/drawing/2014/chart" uri="{C3380CC4-5D6E-409C-BE32-E72D297353CC}">
                <c16:uniqueId val="{00000007-7E3E-0E4A-B807-0D7467CC8BEA}"/>
              </c:ext>
            </c:extLst>
          </c:dPt>
          <c:dPt>
            <c:idx val="5"/>
            <c:invertIfNegative val="0"/>
            <c:bubble3D val="0"/>
            <c:spPr>
              <a:solidFill>
                <a:srgbClr val="00B050"/>
              </a:solidFill>
              <a:ln>
                <a:noFill/>
              </a:ln>
              <a:effectLst/>
            </c:spPr>
            <c:extLst>
              <c:ext xmlns:c16="http://schemas.microsoft.com/office/drawing/2014/chart" uri="{C3380CC4-5D6E-409C-BE32-E72D297353CC}">
                <c16:uniqueId val="{00000009-7E3E-0E4A-B807-0D7467CC8BEA}"/>
              </c:ext>
            </c:extLst>
          </c:dPt>
          <c:dPt>
            <c:idx val="6"/>
            <c:invertIfNegative val="0"/>
            <c:bubble3D val="0"/>
            <c:spPr>
              <a:solidFill>
                <a:srgbClr val="00B050"/>
              </a:solidFill>
              <a:ln>
                <a:noFill/>
              </a:ln>
              <a:effectLst/>
            </c:spPr>
            <c:extLst>
              <c:ext xmlns:c16="http://schemas.microsoft.com/office/drawing/2014/chart" uri="{C3380CC4-5D6E-409C-BE32-E72D297353CC}">
                <c16:uniqueId val="{0000000B-7E3E-0E4A-B807-0D7467CC8BEA}"/>
              </c:ext>
            </c:extLst>
          </c:dPt>
          <c:dPt>
            <c:idx val="7"/>
            <c:invertIfNegative val="0"/>
            <c:bubble3D val="0"/>
            <c:spPr>
              <a:solidFill>
                <a:srgbClr val="00B050"/>
              </a:solidFill>
              <a:ln>
                <a:noFill/>
              </a:ln>
              <a:effectLst/>
            </c:spPr>
            <c:extLst>
              <c:ext xmlns:c16="http://schemas.microsoft.com/office/drawing/2014/chart" uri="{C3380CC4-5D6E-409C-BE32-E72D297353CC}">
                <c16:uniqueId val="{0000000D-7E3E-0E4A-B807-0D7467CC8BEA}"/>
              </c:ext>
            </c:extLst>
          </c:dPt>
          <c:dPt>
            <c:idx val="8"/>
            <c:invertIfNegative val="0"/>
            <c:bubble3D val="0"/>
            <c:spPr>
              <a:solidFill>
                <a:srgbClr val="00B050"/>
              </a:solidFill>
              <a:ln>
                <a:noFill/>
              </a:ln>
              <a:effectLst/>
            </c:spPr>
            <c:extLst>
              <c:ext xmlns:c16="http://schemas.microsoft.com/office/drawing/2014/chart" uri="{C3380CC4-5D6E-409C-BE32-E72D297353CC}">
                <c16:uniqueId val="{0000000F-7E3E-0E4A-B807-0D7467CC8BEA}"/>
              </c:ext>
            </c:extLst>
          </c:dPt>
          <c:dPt>
            <c:idx val="9"/>
            <c:invertIfNegative val="0"/>
            <c:bubble3D val="0"/>
            <c:spPr>
              <a:solidFill>
                <a:srgbClr val="00B050"/>
              </a:solidFill>
              <a:ln>
                <a:noFill/>
              </a:ln>
              <a:effectLst/>
            </c:spPr>
            <c:extLst>
              <c:ext xmlns:c16="http://schemas.microsoft.com/office/drawing/2014/chart" uri="{C3380CC4-5D6E-409C-BE32-E72D297353CC}">
                <c16:uniqueId val="{00000011-7E3E-0E4A-B807-0D7467CC8BEA}"/>
              </c:ext>
            </c:extLst>
          </c:dPt>
          <c:dPt>
            <c:idx val="10"/>
            <c:invertIfNegative val="0"/>
            <c:bubble3D val="0"/>
            <c:spPr>
              <a:solidFill>
                <a:srgbClr val="00B050"/>
              </a:solidFill>
              <a:ln>
                <a:noFill/>
              </a:ln>
              <a:effectLst/>
            </c:spPr>
            <c:extLst>
              <c:ext xmlns:c16="http://schemas.microsoft.com/office/drawing/2014/chart" uri="{C3380CC4-5D6E-409C-BE32-E72D297353CC}">
                <c16:uniqueId val="{00000013-7E3E-0E4A-B807-0D7467CC8BEA}"/>
              </c:ext>
            </c:extLst>
          </c:dPt>
          <c:dPt>
            <c:idx val="11"/>
            <c:invertIfNegative val="0"/>
            <c:bubble3D val="0"/>
            <c:spPr>
              <a:solidFill>
                <a:srgbClr val="FF0000"/>
              </a:solidFill>
              <a:ln>
                <a:noFill/>
              </a:ln>
              <a:effectLst/>
            </c:spPr>
            <c:extLst>
              <c:ext xmlns:c16="http://schemas.microsoft.com/office/drawing/2014/chart" uri="{C3380CC4-5D6E-409C-BE32-E72D297353CC}">
                <c16:uniqueId val="{00000015-7E3E-0E4A-B807-0D7467CC8BEA}"/>
              </c:ext>
            </c:extLst>
          </c:dPt>
          <c:dPt>
            <c:idx val="12"/>
            <c:invertIfNegative val="0"/>
            <c:bubble3D val="0"/>
            <c:spPr>
              <a:solidFill>
                <a:srgbClr val="FF0000"/>
              </a:solidFill>
              <a:ln>
                <a:noFill/>
              </a:ln>
              <a:effectLst/>
            </c:spPr>
            <c:extLst>
              <c:ext xmlns:c16="http://schemas.microsoft.com/office/drawing/2014/chart" uri="{C3380CC4-5D6E-409C-BE32-E72D297353CC}">
                <c16:uniqueId val="{00000017-7E3E-0E4A-B807-0D7467CC8BEA}"/>
              </c:ext>
            </c:extLst>
          </c:dPt>
          <c:dPt>
            <c:idx val="13"/>
            <c:invertIfNegative val="0"/>
            <c:bubble3D val="0"/>
            <c:spPr>
              <a:solidFill>
                <a:srgbClr val="FF0000"/>
              </a:solidFill>
              <a:ln>
                <a:noFill/>
              </a:ln>
              <a:effectLst/>
            </c:spPr>
            <c:extLst>
              <c:ext xmlns:c16="http://schemas.microsoft.com/office/drawing/2014/chart" uri="{C3380CC4-5D6E-409C-BE32-E72D297353CC}">
                <c16:uniqueId val="{00000019-7E3E-0E4A-B807-0D7467CC8BEA}"/>
              </c:ext>
            </c:extLst>
          </c:dPt>
          <c:dPt>
            <c:idx val="14"/>
            <c:invertIfNegative val="0"/>
            <c:bubble3D val="0"/>
            <c:spPr>
              <a:solidFill>
                <a:srgbClr val="FF0000"/>
              </a:solidFill>
              <a:ln>
                <a:noFill/>
              </a:ln>
              <a:effectLst/>
            </c:spPr>
            <c:extLst>
              <c:ext xmlns:c16="http://schemas.microsoft.com/office/drawing/2014/chart" uri="{C3380CC4-5D6E-409C-BE32-E72D297353CC}">
                <c16:uniqueId val="{0000001B-7E3E-0E4A-B807-0D7467CC8BEA}"/>
              </c:ext>
            </c:extLst>
          </c:dPt>
          <c:dPt>
            <c:idx val="15"/>
            <c:invertIfNegative val="0"/>
            <c:bubble3D val="0"/>
            <c:spPr>
              <a:solidFill>
                <a:srgbClr val="FF0000"/>
              </a:solidFill>
              <a:ln>
                <a:noFill/>
              </a:ln>
              <a:effectLst/>
            </c:spPr>
            <c:extLst>
              <c:ext xmlns:c16="http://schemas.microsoft.com/office/drawing/2014/chart" uri="{C3380CC4-5D6E-409C-BE32-E72D297353CC}">
                <c16:uniqueId val="{0000001D-7E3E-0E4A-B807-0D7467CC8BEA}"/>
              </c:ext>
            </c:extLst>
          </c:dPt>
          <c:dPt>
            <c:idx val="16"/>
            <c:invertIfNegative val="0"/>
            <c:bubble3D val="0"/>
            <c:spPr>
              <a:solidFill>
                <a:srgbClr val="FF0000"/>
              </a:solidFill>
              <a:ln>
                <a:noFill/>
              </a:ln>
              <a:effectLst/>
            </c:spPr>
            <c:extLst>
              <c:ext xmlns:c16="http://schemas.microsoft.com/office/drawing/2014/chart" uri="{C3380CC4-5D6E-409C-BE32-E72D297353CC}">
                <c16:uniqueId val="{0000001F-7E3E-0E4A-B807-0D7467CC8BEA}"/>
              </c:ext>
            </c:extLst>
          </c:dPt>
          <c:cat>
            <c:strRef>
              <c:f>Sheet1!$G$7:$G$23</c:f>
              <c:strCache>
                <c:ptCount val="17"/>
                <c:pt idx="0">
                  <c:v>Student households</c:v>
                </c:pt>
                <c:pt idx="1">
                  <c:v>Born in original EU countries</c:v>
                </c:pt>
                <c:pt idx="2">
                  <c:v>Working in agriculture</c:v>
                </c:pt>
                <c:pt idx="3">
                  <c:v>Working in finance</c:v>
                </c:pt>
                <c:pt idx="4">
                  <c:v>Social renting</c:v>
                </c:pt>
                <c:pt idx="5">
                  <c:v>Level 4 qualifications</c:v>
                </c:pt>
                <c:pt idx="6">
                  <c:v>Owner-occupiers</c:v>
                </c:pt>
                <c:pt idx="7">
                  <c:v>Semi-detached properties</c:v>
                </c:pt>
                <c:pt idx="8">
                  <c:v>Detached properties</c:v>
                </c:pt>
                <c:pt idx="9">
                  <c:v>Level 2 qualifications</c:v>
                </c:pt>
                <c:pt idx="10">
                  <c:v>Population density</c:v>
                </c:pt>
                <c:pt idx="11">
                  <c:v>Standard illness ratio</c:v>
                </c:pt>
                <c:pt idx="12">
                  <c:v>Presence of A or B road</c:v>
                </c:pt>
                <c:pt idx="13">
                  <c:v>Informal economy index  </c:v>
                </c:pt>
                <c:pt idx="14">
                  <c:v>Second-hand car salesrooms</c:v>
                </c:pt>
                <c:pt idx="15">
                  <c:v>Petrol stations</c:v>
                </c:pt>
                <c:pt idx="16">
                  <c:v>Vehicle repairs</c:v>
                </c:pt>
              </c:strCache>
            </c:strRef>
          </c:cat>
          <c:val>
            <c:numRef>
              <c:f>Sheet1!$H$7:$H$23</c:f>
              <c:numCache>
                <c:formatCode>General</c:formatCode>
                <c:ptCount val="17"/>
                <c:pt idx="0">
                  <c:v>-0.97399999999999998</c:v>
                </c:pt>
                <c:pt idx="1">
                  <c:v>-0.90700000000000003</c:v>
                </c:pt>
                <c:pt idx="2">
                  <c:v>-0.10599999999999998</c:v>
                </c:pt>
                <c:pt idx="3">
                  <c:v>-0.10399999999999998</c:v>
                </c:pt>
                <c:pt idx="4">
                  <c:v>-8.5999999999999965E-2</c:v>
                </c:pt>
                <c:pt idx="5">
                  <c:v>-7.999999999999996E-2</c:v>
                </c:pt>
                <c:pt idx="6">
                  <c:v>-7.0999999999999952E-2</c:v>
                </c:pt>
                <c:pt idx="7">
                  <c:v>-4.2000000000000037E-2</c:v>
                </c:pt>
                <c:pt idx="8">
                  <c:v>-4.1000000000000036E-2</c:v>
                </c:pt>
                <c:pt idx="9">
                  <c:v>-3.9000000000000035E-2</c:v>
                </c:pt>
                <c:pt idx="10">
                  <c:v>-1.100000000000001E-2</c:v>
                </c:pt>
                <c:pt idx="11">
                  <c:v>1.0000000000000009E-2</c:v>
                </c:pt>
                <c:pt idx="12">
                  <c:v>0.31600000000000006</c:v>
                </c:pt>
                <c:pt idx="13">
                  <c:v>0.54499999999999993</c:v>
                </c:pt>
                <c:pt idx="14">
                  <c:v>1.2250000000000001</c:v>
                </c:pt>
                <c:pt idx="15">
                  <c:v>1.3639999999999999</c:v>
                </c:pt>
                <c:pt idx="16">
                  <c:v>1.5640000000000001</c:v>
                </c:pt>
              </c:numCache>
            </c:numRef>
          </c:val>
          <c:extLst>
            <c:ext xmlns:c16="http://schemas.microsoft.com/office/drawing/2014/chart" uri="{C3380CC4-5D6E-409C-BE32-E72D297353CC}">
              <c16:uniqueId val="{00000020-7E3E-0E4A-B807-0D7467CC8BEA}"/>
            </c:ext>
          </c:extLst>
        </c:ser>
        <c:dLbls>
          <c:showLegendKey val="0"/>
          <c:showVal val="0"/>
          <c:showCatName val="0"/>
          <c:showSerName val="0"/>
          <c:showPercent val="0"/>
          <c:showBubbleSize val="0"/>
        </c:dLbls>
        <c:gapWidth val="182"/>
        <c:axId val="2100052575"/>
        <c:axId val="2100047119"/>
      </c:barChart>
      <c:catAx>
        <c:axId val="2100052575"/>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100047119"/>
        <c:crosses val="autoZero"/>
        <c:auto val="1"/>
        <c:lblAlgn val="ctr"/>
        <c:lblOffset val="100"/>
        <c:noMultiLvlLbl val="0"/>
      </c:catAx>
      <c:valAx>
        <c:axId val="2100047119"/>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10005257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92D050"/>
            </a:solidFill>
            <a:ln>
              <a:noFill/>
            </a:ln>
            <a:effectLst/>
          </c:spPr>
          <c:invertIfNegative val="0"/>
          <c:dPt>
            <c:idx val="5"/>
            <c:invertIfNegative val="0"/>
            <c:bubble3D val="0"/>
            <c:spPr>
              <a:solidFill>
                <a:srgbClr val="FF0000"/>
              </a:solidFill>
              <a:ln>
                <a:noFill/>
              </a:ln>
              <a:effectLst/>
            </c:spPr>
            <c:extLst>
              <c:ext xmlns:c16="http://schemas.microsoft.com/office/drawing/2014/chart" uri="{C3380CC4-5D6E-409C-BE32-E72D297353CC}">
                <c16:uniqueId val="{00000001-E523-B14A-B677-C2727BD09F6F}"/>
              </c:ext>
            </c:extLst>
          </c:dPt>
          <c:dPt>
            <c:idx val="6"/>
            <c:invertIfNegative val="0"/>
            <c:bubble3D val="0"/>
            <c:spPr>
              <a:solidFill>
                <a:srgbClr val="FF0000"/>
              </a:solidFill>
              <a:ln>
                <a:noFill/>
              </a:ln>
              <a:effectLst/>
            </c:spPr>
            <c:extLst>
              <c:ext xmlns:c16="http://schemas.microsoft.com/office/drawing/2014/chart" uri="{C3380CC4-5D6E-409C-BE32-E72D297353CC}">
                <c16:uniqueId val="{00000003-E523-B14A-B677-C2727BD09F6F}"/>
              </c:ext>
            </c:extLst>
          </c:dPt>
          <c:dPt>
            <c:idx val="7"/>
            <c:invertIfNegative val="0"/>
            <c:bubble3D val="0"/>
            <c:spPr>
              <a:solidFill>
                <a:srgbClr val="FF0000"/>
              </a:solidFill>
              <a:ln>
                <a:noFill/>
              </a:ln>
              <a:effectLst/>
            </c:spPr>
            <c:extLst>
              <c:ext xmlns:c16="http://schemas.microsoft.com/office/drawing/2014/chart" uri="{C3380CC4-5D6E-409C-BE32-E72D297353CC}">
                <c16:uniqueId val="{00000005-E523-B14A-B677-C2727BD09F6F}"/>
              </c:ext>
            </c:extLst>
          </c:dPt>
          <c:dPt>
            <c:idx val="8"/>
            <c:invertIfNegative val="0"/>
            <c:bubble3D val="0"/>
            <c:spPr>
              <a:solidFill>
                <a:srgbClr val="FF0000"/>
              </a:solidFill>
              <a:ln>
                <a:noFill/>
              </a:ln>
              <a:effectLst/>
            </c:spPr>
            <c:extLst>
              <c:ext xmlns:c16="http://schemas.microsoft.com/office/drawing/2014/chart" uri="{C3380CC4-5D6E-409C-BE32-E72D297353CC}">
                <c16:uniqueId val="{00000007-E523-B14A-B677-C2727BD09F6F}"/>
              </c:ext>
            </c:extLst>
          </c:dPt>
          <c:dPt>
            <c:idx val="9"/>
            <c:invertIfNegative val="0"/>
            <c:bubble3D val="0"/>
            <c:spPr>
              <a:solidFill>
                <a:srgbClr val="FF0000"/>
              </a:solidFill>
              <a:ln>
                <a:noFill/>
              </a:ln>
              <a:effectLst/>
            </c:spPr>
            <c:extLst>
              <c:ext xmlns:c16="http://schemas.microsoft.com/office/drawing/2014/chart" uri="{C3380CC4-5D6E-409C-BE32-E72D297353CC}">
                <c16:uniqueId val="{00000009-E523-B14A-B677-C2727BD09F6F}"/>
              </c:ext>
            </c:extLst>
          </c:dPt>
          <c:dPt>
            <c:idx val="10"/>
            <c:invertIfNegative val="0"/>
            <c:bubble3D val="0"/>
            <c:spPr>
              <a:solidFill>
                <a:srgbClr val="FF0000"/>
              </a:solidFill>
              <a:ln>
                <a:noFill/>
              </a:ln>
              <a:effectLst/>
            </c:spPr>
            <c:extLst>
              <c:ext xmlns:c16="http://schemas.microsoft.com/office/drawing/2014/chart" uri="{C3380CC4-5D6E-409C-BE32-E72D297353CC}">
                <c16:uniqueId val="{0000000B-E523-B14A-B677-C2727BD09F6F}"/>
              </c:ext>
            </c:extLst>
          </c:dPt>
          <c:dPt>
            <c:idx val="11"/>
            <c:invertIfNegative val="0"/>
            <c:bubble3D val="0"/>
            <c:spPr>
              <a:solidFill>
                <a:srgbClr val="FF0000"/>
              </a:solidFill>
              <a:ln>
                <a:noFill/>
              </a:ln>
              <a:effectLst/>
            </c:spPr>
            <c:extLst>
              <c:ext xmlns:c16="http://schemas.microsoft.com/office/drawing/2014/chart" uri="{C3380CC4-5D6E-409C-BE32-E72D297353CC}">
                <c16:uniqueId val="{0000000D-E523-B14A-B677-C2727BD09F6F}"/>
              </c:ext>
            </c:extLst>
          </c:dPt>
          <c:dPt>
            <c:idx val="12"/>
            <c:invertIfNegative val="0"/>
            <c:bubble3D val="0"/>
            <c:spPr>
              <a:solidFill>
                <a:srgbClr val="FF0000"/>
              </a:solidFill>
              <a:ln>
                <a:noFill/>
              </a:ln>
              <a:effectLst/>
            </c:spPr>
            <c:extLst>
              <c:ext xmlns:c16="http://schemas.microsoft.com/office/drawing/2014/chart" uri="{C3380CC4-5D6E-409C-BE32-E72D297353CC}">
                <c16:uniqueId val="{0000000F-E523-B14A-B677-C2727BD09F6F}"/>
              </c:ext>
            </c:extLst>
          </c:dPt>
          <c:dPt>
            <c:idx val="13"/>
            <c:invertIfNegative val="0"/>
            <c:bubble3D val="0"/>
            <c:spPr>
              <a:solidFill>
                <a:srgbClr val="FF0000"/>
              </a:solidFill>
              <a:ln>
                <a:noFill/>
              </a:ln>
              <a:effectLst/>
            </c:spPr>
            <c:extLst>
              <c:ext xmlns:c16="http://schemas.microsoft.com/office/drawing/2014/chart" uri="{C3380CC4-5D6E-409C-BE32-E72D297353CC}">
                <c16:uniqueId val="{00000011-E523-B14A-B677-C2727BD09F6F}"/>
              </c:ext>
            </c:extLst>
          </c:dPt>
          <c:cat>
            <c:strRef>
              <c:f>Sheet1!$N$3:$N$16</c:f>
              <c:strCache>
                <c:ptCount val="14"/>
                <c:pt idx="0">
                  <c:v>Three or more cars</c:v>
                </c:pt>
                <c:pt idx="1">
                  <c:v>Median house price</c:v>
                </c:pt>
                <c:pt idx="2">
                  <c:v>Other EU</c:v>
                </c:pt>
                <c:pt idx="3">
                  <c:v>Social renting</c:v>
                </c:pt>
                <c:pt idx="4">
                  <c:v>Terraced housing</c:v>
                </c:pt>
                <c:pt idx="5">
                  <c:v>No car</c:v>
                </c:pt>
                <c:pt idx="6">
                  <c:v>Cohabiting couple with kids</c:v>
                </c:pt>
                <c:pt idx="7">
                  <c:v>Irish</c:v>
                </c:pt>
                <c:pt idx="8">
                  <c:v>Petrol station</c:v>
                </c:pt>
                <c:pt idx="9">
                  <c:v>Chemist or pharmacy</c:v>
                </c:pt>
                <c:pt idx="10">
                  <c:v>Footwear </c:v>
                </c:pt>
                <c:pt idx="11">
                  <c:v>Restaurant </c:v>
                </c:pt>
                <c:pt idx="12">
                  <c:v>Charity shop</c:v>
                </c:pt>
                <c:pt idx="13">
                  <c:v>Hair and beauty salon</c:v>
                </c:pt>
              </c:strCache>
            </c:strRef>
          </c:cat>
          <c:val>
            <c:numRef>
              <c:f>Sheet1!$O$3:$O$16</c:f>
              <c:numCache>
                <c:formatCode>0.00</c:formatCode>
                <c:ptCount val="14"/>
                <c:pt idx="0">
                  <c:v>-0.22166356698876777</c:v>
                </c:pt>
                <c:pt idx="1">
                  <c:v>-0.14334076074861635</c:v>
                </c:pt>
                <c:pt idx="2">
                  <c:v>-9.6040128435085026E-2</c:v>
                </c:pt>
                <c:pt idx="3">
                  <c:v>-3.7770942763860615E-2</c:v>
                </c:pt>
                <c:pt idx="4">
                  <c:v>-1.413554191314359E-2</c:v>
                </c:pt>
                <c:pt idx="5">
                  <c:v>3.4372337077312132E-2</c:v>
                </c:pt>
                <c:pt idx="6">
                  <c:v>0.21145007194123711</c:v>
                </c:pt>
                <c:pt idx="7">
                  <c:v>0.36586582728246086</c:v>
                </c:pt>
                <c:pt idx="8">
                  <c:v>0.43193158795071995</c:v>
                </c:pt>
                <c:pt idx="9">
                  <c:v>0.4890000000000001</c:v>
                </c:pt>
                <c:pt idx="10">
                  <c:v>1.0266455733898638</c:v>
                </c:pt>
                <c:pt idx="11">
                  <c:v>1.147458587131795</c:v>
                </c:pt>
                <c:pt idx="12">
                  <c:v>1.6627892909150446</c:v>
                </c:pt>
                <c:pt idx="13">
                  <c:v>6.9118151744787033</c:v>
                </c:pt>
              </c:numCache>
            </c:numRef>
          </c:val>
          <c:extLst>
            <c:ext xmlns:c16="http://schemas.microsoft.com/office/drawing/2014/chart" uri="{C3380CC4-5D6E-409C-BE32-E72D297353CC}">
              <c16:uniqueId val="{00000012-E523-B14A-B677-C2727BD09F6F}"/>
            </c:ext>
          </c:extLst>
        </c:ser>
        <c:dLbls>
          <c:showLegendKey val="0"/>
          <c:showVal val="0"/>
          <c:showCatName val="0"/>
          <c:showSerName val="0"/>
          <c:showPercent val="0"/>
          <c:showBubbleSize val="0"/>
        </c:dLbls>
        <c:gapWidth val="182"/>
        <c:axId val="290190399"/>
        <c:axId val="383589199"/>
      </c:barChart>
      <c:catAx>
        <c:axId val="290190399"/>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83589199"/>
        <c:crosses val="autoZero"/>
        <c:auto val="1"/>
        <c:lblAlgn val="ctr"/>
        <c:lblOffset val="100"/>
        <c:noMultiLvlLbl val="0"/>
      </c:catAx>
      <c:valAx>
        <c:axId val="383589199"/>
        <c:scaling>
          <c:orientation val="minMax"/>
        </c:scaling>
        <c:delete val="1"/>
        <c:axPos val="b"/>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crossAx val="29019039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0.49418</cdr:x>
      <cdr:y>0.42146</cdr:y>
    </cdr:from>
    <cdr:to>
      <cdr:x>0.55653</cdr:x>
      <cdr:y>0.46588</cdr:y>
    </cdr:to>
    <cdr:sp macro="" textlink="">
      <cdr:nvSpPr>
        <cdr:cNvPr id="2" name="TextBox 19">
          <a:extLst xmlns:a="http://schemas.openxmlformats.org/drawingml/2006/main">
            <a:ext uri="{FF2B5EF4-FFF2-40B4-BE49-F238E27FC236}">
              <a16:creationId xmlns:a16="http://schemas.microsoft.com/office/drawing/2014/main" id="{E6F36AB0-43AD-BA48-8C73-6179543BBBF5}"/>
            </a:ext>
          </a:extLst>
        </cdr:cNvPr>
        <cdr:cNvSpPr txBox="1"/>
      </cdr:nvSpPr>
      <cdr:spPr>
        <a:xfrm xmlns:a="http://schemas.openxmlformats.org/drawingml/2006/main">
          <a:off x="4649638" y="2628626"/>
          <a:ext cx="586596"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1200" dirty="0">
              <a:solidFill>
                <a:srgbClr val="005493"/>
              </a:solidFill>
            </a:rPr>
            <a:t>0.961</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206964-3D1E-4478-96D9-AF97A6B0C07E}" type="datetimeFigureOut">
              <a:rPr lang="en-GB" smtClean="0"/>
              <a:t>19/09/2025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DA7AC2-A64D-4F08-BFF6-44118C2EC104}" type="slidenum">
              <a:rPr lang="en-GB" smtClean="0"/>
              <a:t>‹#›</a:t>
            </a:fld>
            <a:endParaRPr lang="en-GB"/>
          </a:p>
        </p:txBody>
      </p:sp>
    </p:spTree>
    <p:extLst>
      <p:ext uri="{BB962C8B-B14F-4D97-AF65-F5344CB8AC3E}">
        <p14:creationId xmlns:p14="http://schemas.microsoft.com/office/powerpoint/2010/main" val="1004400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D375C7-7671-450E-A807-41ECC54439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08766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E0444-7858-F049-9075-293A6EC6AE6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12086B4-B44C-674E-8213-C67BAA3983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15AB98E7-64C4-F842-848A-2F5E6966C243}"/>
              </a:ext>
            </a:extLst>
          </p:cNvPr>
          <p:cNvSpPr>
            <a:spLocks noGrp="1"/>
          </p:cNvSpPr>
          <p:nvPr>
            <p:ph type="dt" sz="half" idx="10"/>
          </p:nvPr>
        </p:nvSpPr>
        <p:spPr/>
        <p:txBody>
          <a:bodyPr/>
          <a:lstStyle/>
          <a:p>
            <a:fld id="{061740C1-3061-D943-9E73-581B745589CA}" type="datetimeFigureOut">
              <a:rPr lang="en-US" smtClean="0"/>
              <a:t>9/19/2025</a:t>
            </a:fld>
            <a:endParaRPr lang="en-US"/>
          </a:p>
        </p:txBody>
      </p:sp>
      <p:sp>
        <p:nvSpPr>
          <p:cNvPr id="5" name="Footer Placeholder 4">
            <a:extLst>
              <a:ext uri="{FF2B5EF4-FFF2-40B4-BE49-F238E27FC236}">
                <a16:creationId xmlns:a16="http://schemas.microsoft.com/office/drawing/2014/main" id="{D33DB872-BF60-6E4B-97B5-85AF2837DB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EC7460-76DF-E24B-B47C-DE5104C45A7D}"/>
              </a:ext>
            </a:extLst>
          </p:cNvPr>
          <p:cNvSpPr>
            <a:spLocks noGrp="1"/>
          </p:cNvSpPr>
          <p:nvPr>
            <p:ph type="sldNum" sz="quarter" idx="12"/>
          </p:nvPr>
        </p:nvSpPr>
        <p:spPr/>
        <p:txBody>
          <a:bodyPr/>
          <a:lstStyle/>
          <a:p>
            <a:fld id="{C1EA201E-DB3D-6445-890B-1630B5955032}" type="slidenum">
              <a:rPr lang="en-US" smtClean="0"/>
              <a:t>‹#›</a:t>
            </a:fld>
            <a:endParaRPr lang="en-US"/>
          </a:p>
        </p:txBody>
      </p:sp>
    </p:spTree>
    <p:extLst>
      <p:ext uri="{BB962C8B-B14F-4D97-AF65-F5344CB8AC3E}">
        <p14:creationId xmlns:p14="http://schemas.microsoft.com/office/powerpoint/2010/main" val="2821864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3F315-4435-244E-8FC5-87D68A0FBA3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1A6CF6D-9EB5-D14B-BD20-0E03CF2B117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D601ECD-DE49-904C-829E-DE909A0B4B22}"/>
              </a:ext>
            </a:extLst>
          </p:cNvPr>
          <p:cNvSpPr>
            <a:spLocks noGrp="1"/>
          </p:cNvSpPr>
          <p:nvPr>
            <p:ph type="dt" sz="half" idx="10"/>
          </p:nvPr>
        </p:nvSpPr>
        <p:spPr/>
        <p:txBody>
          <a:bodyPr/>
          <a:lstStyle/>
          <a:p>
            <a:fld id="{061740C1-3061-D943-9E73-581B745589CA}" type="datetimeFigureOut">
              <a:rPr lang="en-US" smtClean="0"/>
              <a:t>9/19/2025</a:t>
            </a:fld>
            <a:endParaRPr lang="en-US"/>
          </a:p>
        </p:txBody>
      </p:sp>
      <p:sp>
        <p:nvSpPr>
          <p:cNvPr id="5" name="Footer Placeholder 4">
            <a:extLst>
              <a:ext uri="{FF2B5EF4-FFF2-40B4-BE49-F238E27FC236}">
                <a16:creationId xmlns:a16="http://schemas.microsoft.com/office/drawing/2014/main" id="{61F76B05-C453-104C-9F2F-8C892E6A4F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E25913-BD78-DF4F-A4F0-D97DEA96A71F}"/>
              </a:ext>
            </a:extLst>
          </p:cNvPr>
          <p:cNvSpPr>
            <a:spLocks noGrp="1"/>
          </p:cNvSpPr>
          <p:nvPr>
            <p:ph type="sldNum" sz="quarter" idx="12"/>
          </p:nvPr>
        </p:nvSpPr>
        <p:spPr/>
        <p:txBody>
          <a:bodyPr/>
          <a:lstStyle/>
          <a:p>
            <a:fld id="{C1EA201E-DB3D-6445-890B-1630B5955032}" type="slidenum">
              <a:rPr lang="en-US" smtClean="0"/>
              <a:t>‹#›</a:t>
            </a:fld>
            <a:endParaRPr lang="en-US"/>
          </a:p>
        </p:txBody>
      </p:sp>
    </p:spTree>
    <p:extLst>
      <p:ext uri="{BB962C8B-B14F-4D97-AF65-F5344CB8AC3E}">
        <p14:creationId xmlns:p14="http://schemas.microsoft.com/office/powerpoint/2010/main" val="1442993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7670A-08BD-F542-80B5-028D187E688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6BF7A6D-6110-D64E-9D05-A63D6E2E0D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EDAD26C-9484-304F-8B07-64275FEB6AB5}"/>
              </a:ext>
            </a:extLst>
          </p:cNvPr>
          <p:cNvSpPr>
            <a:spLocks noGrp="1"/>
          </p:cNvSpPr>
          <p:nvPr>
            <p:ph type="dt" sz="half" idx="10"/>
          </p:nvPr>
        </p:nvSpPr>
        <p:spPr/>
        <p:txBody>
          <a:bodyPr/>
          <a:lstStyle/>
          <a:p>
            <a:fld id="{061740C1-3061-D943-9E73-581B745589CA}" type="datetimeFigureOut">
              <a:rPr lang="en-US" smtClean="0"/>
              <a:t>9/19/2025</a:t>
            </a:fld>
            <a:endParaRPr lang="en-US"/>
          </a:p>
        </p:txBody>
      </p:sp>
      <p:sp>
        <p:nvSpPr>
          <p:cNvPr id="5" name="Footer Placeholder 4">
            <a:extLst>
              <a:ext uri="{FF2B5EF4-FFF2-40B4-BE49-F238E27FC236}">
                <a16:creationId xmlns:a16="http://schemas.microsoft.com/office/drawing/2014/main" id="{9AA66A25-C5D7-7E46-BA28-B7A4D735CB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56497A-E2F3-EB4E-A83E-BC778FB86166}"/>
              </a:ext>
            </a:extLst>
          </p:cNvPr>
          <p:cNvSpPr>
            <a:spLocks noGrp="1"/>
          </p:cNvSpPr>
          <p:nvPr>
            <p:ph type="sldNum" sz="quarter" idx="12"/>
          </p:nvPr>
        </p:nvSpPr>
        <p:spPr/>
        <p:txBody>
          <a:bodyPr/>
          <a:lstStyle/>
          <a:p>
            <a:fld id="{C1EA201E-DB3D-6445-890B-1630B5955032}" type="slidenum">
              <a:rPr lang="en-US" smtClean="0"/>
              <a:t>‹#›</a:t>
            </a:fld>
            <a:endParaRPr lang="en-US"/>
          </a:p>
        </p:txBody>
      </p:sp>
    </p:spTree>
    <p:extLst>
      <p:ext uri="{BB962C8B-B14F-4D97-AF65-F5344CB8AC3E}">
        <p14:creationId xmlns:p14="http://schemas.microsoft.com/office/powerpoint/2010/main" val="3721130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A92DC-422B-7543-A0CA-590C3BC45EA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A39A410-68EB-FB46-8FE8-7DD45B87D5E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E3A9ECBE-29E5-B44E-9770-437E144084A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8A72F80-119C-624F-A9E7-A3A962ABBEB5}"/>
              </a:ext>
            </a:extLst>
          </p:cNvPr>
          <p:cNvSpPr>
            <a:spLocks noGrp="1"/>
          </p:cNvSpPr>
          <p:nvPr>
            <p:ph type="dt" sz="half" idx="10"/>
          </p:nvPr>
        </p:nvSpPr>
        <p:spPr/>
        <p:txBody>
          <a:bodyPr/>
          <a:lstStyle/>
          <a:p>
            <a:fld id="{061740C1-3061-D943-9E73-581B745589CA}" type="datetimeFigureOut">
              <a:rPr lang="en-US" smtClean="0"/>
              <a:t>9/19/2025</a:t>
            </a:fld>
            <a:endParaRPr lang="en-US"/>
          </a:p>
        </p:txBody>
      </p:sp>
      <p:sp>
        <p:nvSpPr>
          <p:cNvPr id="6" name="Footer Placeholder 5">
            <a:extLst>
              <a:ext uri="{FF2B5EF4-FFF2-40B4-BE49-F238E27FC236}">
                <a16:creationId xmlns:a16="http://schemas.microsoft.com/office/drawing/2014/main" id="{73399A7D-939C-F346-AEFE-B0DEB7226B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8EB672-C150-E84F-9DF8-1B6B2ADEACEE}"/>
              </a:ext>
            </a:extLst>
          </p:cNvPr>
          <p:cNvSpPr>
            <a:spLocks noGrp="1"/>
          </p:cNvSpPr>
          <p:nvPr>
            <p:ph type="sldNum" sz="quarter" idx="12"/>
          </p:nvPr>
        </p:nvSpPr>
        <p:spPr/>
        <p:txBody>
          <a:bodyPr/>
          <a:lstStyle/>
          <a:p>
            <a:fld id="{C1EA201E-DB3D-6445-890B-1630B5955032}" type="slidenum">
              <a:rPr lang="en-US" smtClean="0"/>
              <a:t>‹#›</a:t>
            </a:fld>
            <a:endParaRPr lang="en-US"/>
          </a:p>
        </p:txBody>
      </p:sp>
    </p:spTree>
    <p:extLst>
      <p:ext uri="{BB962C8B-B14F-4D97-AF65-F5344CB8AC3E}">
        <p14:creationId xmlns:p14="http://schemas.microsoft.com/office/powerpoint/2010/main" val="1184039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9DC56-FC4A-EC4E-9219-1F659791A261}"/>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88C4211-D554-5840-A2B0-A6947AC033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918E3F0-CE92-8942-8C53-7A39C767ED7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00F6D86D-79BC-8A40-91EB-336DCF6BEF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C02D006-D2CE-FD44-A6AC-F9C01EC1BF7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2ED8A32-629A-C642-95D8-FD3FC9530EDE}"/>
              </a:ext>
            </a:extLst>
          </p:cNvPr>
          <p:cNvSpPr>
            <a:spLocks noGrp="1"/>
          </p:cNvSpPr>
          <p:nvPr>
            <p:ph type="dt" sz="half" idx="10"/>
          </p:nvPr>
        </p:nvSpPr>
        <p:spPr/>
        <p:txBody>
          <a:bodyPr/>
          <a:lstStyle/>
          <a:p>
            <a:fld id="{061740C1-3061-D943-9E73-581B745589CA}" type="datetimeFigureOut">
              <a:rPr lang="en-US" smtClean="0"/>
              <a:t>9/19/2025</a:t>
            </a:fld>
            <a:endParaRPr lang="en-US"/>
          </a:p>
        </p:txBody>
      </p:sp>
      <p:sp>
        <p:nvSpPr>
          <p:cNvPr id="8" name="Footer Placeholder 7">
            <a:extLst>
              <a:ext uri="{FF2B5EF4-FFF2-40B4-BE49-F238E27FC236}">
                <a16:creationId xmlns:a16="http://schemas.microsoft.com/office/drawing/2014/main" id="{34407A92-C8F8-C045-B52F-4EBCBEAE2B1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42FA972-2E8E-6D42-8C8D-E2B4848D5452}"/>
              </a:ext>
            </a:extLst>
          </p:cNvPr>
          <p:cNvSpPr>
            <a:spLocks noGrp="1"/>
          </p:cNvSpPr>
          <p:nvPr>
            <p:ph type="sldNum" sz="quarter" idx="12"/>
          </p:nvPr>
        </p:nvSpPr>
        <p:spPr/>
        <p:txBody>
          <a:bodyPr/>
          <a:lstStyle/>
          <a:p>
            <a:fld id="{C1EA201E-DB3D-6445-890B-1630B5955032}" type="slidenum">
              <a:rPr lang="en-US" smtClean="0"/>
              <a:t>‹#›</a:t>
            </a:fld>
            <a:endParaRPr lang="en-US"/>
          </a:p>
        </p:txBody>
      </p:sp>
    </p:spTree>
    <p:extLst>
      <p:ext uri="{BB962C8B-B14F-4D97-AF65-F5344CB8AC3E}">
        <p14:creationId xmlns:p14="http://schemas.microsoft.com/office/powerpoint/2010/main" val="590674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1E75D-7336-214D-A019-092942280D0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C26EB1AF-645C-FD4B-BFAC-B7460DC8ED74}"/>
              </a:ext>
            </a:extLst>
          </p:cNvPr>
          <p:cNvSpPr>
            <a:spLocks noGrp="1"/>
          </p:cNvSpPr>
          <p:nvPr>
            <p:ph type="dt" sz="half" idx="10"/>
          </p:nvPr>
        </p:nvSpPr>
        <p:spPr/>
        <p:txBody>
          <a:bodyPr/>
          <a:lstStyle/>
          <a:p>
            <a:fld id="{061740C1-3061-D943-9E73-581B745589CA}" type="datetimeFigureOut">
              <a:rPr lang="en-US" smtClean="0"/>
              <a:t>9/19/2025</a:t>
            </a:fld>
            <a:endParaRPr lang="en-US"/>
          </a:p>
        </p:txBody>
      </p:sp>
      <p:sp>
        <p:nvSpPr>
          <p:cNvPr id="4" name="Footer Placeholder 3">
            <a:extLst>
              <a:ext uri="{FF2B5EF4-FFF2-40B4-BE49-F238E27FC236}">
                <a16:creationId xmlns:a16="http://schemas.microsoft.com/office/drawing/2014/main" id="{BE338297-2BA8-7642-88CD-492693A69C3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AA68CB5-CF1C-8C43-BBF1-986B9C09F526}"/>
              </a:ext>
            </a:extLst>
          </p:cNvPr>
          <p:cNvSpPr>
            <a:spLocks noGrp="1"/>
          </p:cNvSpPr>
          <p:nvPr>
            <p:ph type="sldNum" sz="quarter" idx="12"/>
          </p:nvPr>
        </p:nvSpPr>
        <p:spPr/>
        <p:txBody>
          <a:bodyPr/>
          <a:lstStyle/>
          <a:p>
            <a:fld id="{C1EA201E-DB3D-6445-890B-1630B5955032}" type="slidenum">
              <a:rPr lang="en-US" smtClean="0"/>
              <a:t>‹#›</a:t>
            </a:fld>
            <a:endParaRPr lang="en-US"/>
          </a:p>
        </p:txBody>
      </p:sp>
    </p:spTree>
    <p:extLst>
      <p:ext uri="{BB962C8B-B14F-4D97-AF65-F5344CB8AC3E}">
        <p14:creationId xmlns:p14="http://schemas.microsoft.com/office/powerpoint/2010/main" val="4175221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AA6C0A9-DB8F-8D41-AE04-89A798B26AB4}"/>
              </a:ext>
            </a:extLst>
          </p:cNvPr>
          <p:cNvSpPr>
            <a:spLocks noGrp="1"/>
          </p:cNvSpPr>
          <p:nvPr>
            <p:ph type="dt" sz="half" idx="10"/>
          </p:nvPr>
        </p:nvSpPr>
        <p:spPr/>
        <p:txBody>
          <a:bodyPr/>
          <a:lstStyle/>
          <a:p>
            <a:fld id="{061740C1-3061-D943-9E73-581B745589CA}" type="datetimeFigureOut">
              <a:rPr lang="en-US" smtClean="0"/>
              <a:t>9/19/2025</a:t>
            </a:fld>
            <a:endParaRPr lang="en-US"/>
          </a:p>
        </p:txBody>
      </p:sp>
      <p:sp>
        <p:nvSpPr>
          <p:cNvPr id="3" name="Footer Placeholder 2">
            <a:extLst>
              <a:ext uri="{FF2B5EF4-FFF2-40B4-BE49-F238E27FC236}">
                <a16:creationId xmlns:a16="http://schemas.microsoft.com/office/drawing/2014/main" id="{65774ECC-7B4D-2842-A4E1-5F7FB1FC0EC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E8231D2-79B7-CB4B-8C77-D5D325AEFD96}"/>
              </a:ext>
            </a:extLst>
          </p:cNvPr>
          <p:cNvSpPr>
            <a:spLocks noGrp="1"/>
          </p:cNvSpPr>
          <p:nvPr>
            <p:ph type="sldNum" sz="quarter" idx="12"/>
          </p:nvPr>
        </p:nvSpPr>
        <p:spPr/>
        <p:txBody>
          <a:bodyPr/>
          <a:lstStyle/>
          <a:p>
            <a:fld id="{C1EA201E-DB3D-6445-890B-1630B5955032}" type="slidenum">
              <a:rPr lang="en-US" smtClean="0"/>
              <a:t>‹#›</a:t>
            </a:fld>
            <a:endParaRPr lang="en-US"/>
          </a:p>
        </p:txBody>
      </p:sp>
    </p:spTree>
    <p:extLst>
      <p:ext uri="{BB962C8B-B14F-4D97-AF65-F5344CB8AC3E}">
        <p14:creationId xmlns:p14="http://schemas.microsoft.com/office/powerpoint/2010/main" val="3713856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AD1A8-D50D-B140-A53D-92D5FCB5A99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109D8DA-25B4-314E-81C1-1DDE717BCA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4FEC6CB-5499-7546-8CDD-1E99124F83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0840714-116A-5945-8857-DFC2713B878F}"/>
              </a:ext>
            </a:extLst>
          </p:cNvPr>
          <p:cNvSpPr>
            <a:spLocks noGrp="1"/>
          </p:cNvSpPr>
          <p:nvPr>
            <p:ph type="dt" sz="half" idx="10"/>
          </p:nvPr>
        </p:nvSpPr>
        <p:spPr/>
        <p:txBody>
          <a:bodyPr/>
          <a:lstStyle/>
          <a:p>
            <a:fld id="{061740C1-3061-D943-9E73-581B745589CA}" type="datetimeFigureOut">
              <a:rPr lang="en-US" smtClean="0"/>
              <a:t>9/19/2025</a:t>
            </a:fld>
            <a:endParaRPr lang="en-US"/>
          </a:p>
        </p:txBody>
      </p:sp>
      <p:sp>
        <p:nvSpPr>
          <p:cNvPr id="6" name="Footer Placeholder 5">
            <a:extLst>
              <a:ext uri="{FF2B5EF4-FFF2-40B4-BE49-F238E27FC236}">
                <a16:creationId xmlns:a16="http://schemas.microsoft.com/office/drawing/2014/main" id="{AD7FC910-142E-6044-8D0F-1D12F50830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F79D5E-2229-5E42-AAAF-10D7DD2D2495}"/>
              </a:ext>
            </a:extLst>
          </p:cNvPr>
          <p:cNvSpPr>
            <a:spLocks noGrp="1"/>
          </p:cNvSpPr>
          <p:nvPr>
            <p:ph type="sldNum" sz="quarter" idx="12"/>
          </p:nvPr>
        </p:nvSpPr>
        <p:spPr/>
        <p:txBody>
          <a:bodyPr/>
          <a:lstStyle/>
          <a:p>
            <a:fld id="{C1EA201E-DB3D-6445-890B-1630B5955032}" type="slidenum">
              <a:rPr lang="en-US" smtClean="0"/>
              <a:t>‹#›</a:t>
            </a:fld>
            <a:endParaRPr lang="en-US"/>
          </a:p>
        </p:txBody>
      </p:sp>
    </p:spTree>
    <p:extLst>
      <p:ext uri="{BB962C8B-B14F-4D97-AF65-F5344CB8AC3E}">
        <p14:creationId xmlns:p14="http://schemas.microsoft.com/office/powerpoint/2010/main" val="3338673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1E8D7-8BDF-9A44-AF65-B978AC4A6BF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2CA1061-CF87-EC49-A60C-5E10BDE33D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D978B10-BEC3-4141-BD17-5FCE5BFB20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38025B6-B9E3-224B-A6FC-800383EBC2C9}"/>
              </a:ext>
            </a:extLst>
          </p:cNvPr>
          <p:cNvSpPr>
            <a:spLocks noGrp="1"/>
          </p:cNvSpPr>
          <p:nvPr>
            <p:ph type="dt" sz="half" idx="10"/>
          </p:nvPr>
        </p:nvSpPr>
        <p:spPr/>
        <p:txBody>
          <a:bodyPr/>
          <a:lstStyle/>
          <a:p>
            <a:fld id="{061740C1-3061-D943-9E73-581B745589CA}" type="datetimeFigureOut">
              <a:rPr lang="en-US" smtClean="0"/>
              <a:t>9/19/2025</a:t>
            </a:fld>
            <a:endParaRPr lang="en-US"/>
          </a:p>
        </p:txBody>
      </p:sp>
      <p:sp>
        <p:nvSpPr>
          <p:cNvPr id="6" name="Footer Placeholder 5">
            <a:extLst>
              <a:ext uri="{FF2B5EF4-FFF2-40B4-BE49-F238E27FC236}">
                <a16:creationId xmlns:a16="http://schemas.microsoft.com/office/drawing/2014/main" id="{325F32B5-6725-C646-8C01-EA810F7E28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5C2D6F-8992-DE49-BA4B-63EE038F9083}"/>
              </a:ext>
            </a:extLst>
          </p:cNvPr>
          <p:cNvSpPr>
            <a:spLocks noGrp="1"/>
          </p:cNvSpPr>
          <p:nvPr>
            <p:ph type="sldNum" sz="quarter" idx="12"/>
          </p:nvPr>
        </p:nvSpPr>
        <p:spPr/>
        <p:txBody>
          <a:bodyPr/>
          <a:lstStyle/>
          <a:p>
            <a:fld id="{C1EA201E-DB3D-6445-890B-1630B5955032}" type="slidenum">
              <a:rPr lang="en-US" smtClean="0"/>
              <a:t>‹#›</a:t>
            </a:fld>
            <a:endParaRPr lang="en-US"/>
          </a:p>
        </p:txBody>
      </p:sp>
    </p:spTree>
    <p:extLst>
      <p:ext uri="{BB962C8B-B14F-4D97-AF65-F5344CB8AC3E}">
        <p14:creationId xmlns:p14="http://schemas.microsoft.com/office/powerpoint/2010/main" val="964290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09787-EBB2-8B43-862C-914C0FF9FC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3B79391-1598-2442-A1F2-C392D982B5A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2EEEE8D-82CF-B745-897F-74380F7EF397}"/>
              </a:ext>
            </a:extLst>
          </p:cNvPr>
          <p:cNvSpPr>
            <a:spLocks noGrp="1"/>
          </p:cNvSpPr>
          <p:nvPr>
            <p:ph type="dt" sz="half" idx="10"/>
          </p:nvPr>
        </p:nvSpPr>
        <p:spPr/>
        <p:txBody>
          <a:bodyPr/>
          <a:lstStyle/>
          <a:p>
            <a:fld id="{061740C1-3061-D943-9E73-581B745589CA}" type="datetimeFigureOut">
              <a:rPr lang="en-US" smtClean="0"/>
              <a:t>9/19/2025</a:t>
            </a:fld>
            <a:endParaRPr lang="en-US"/>
          </a:p>
        </p:txBody>
      </p:sp>
      <p:sp>
        <p:nvSpPr>
          <p:cNvPr id="5" name="Footer Placeholder 4">
            <a:extLst>
              <a:ext uri="{FF2B5EF4-FFF2-40B4-BE49-F238E27FC236}">
                <a16:creationId xmlns:a16="http://schemas.microsoft.com/office/drawing/2014/main" id="{0C73F28F-75A3-074F-84D9-3972F46419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9AF491-C195-FC42-B704-31792BE6D754}"/>
              </a:ext>
            </a:extLst>
          </p:cNvPr>
          <p:cNvSpPr>
            <a:spLocks noGrp="1"/>
          </p:cNvSpPr>
          <p:nvPr>
            <p:ph type="sldNum" sz="quarter" idx="12"/>
          </p:nvPr>
        </p:nvSpPr>
        <p:spPr/>
        <p:txBody>
          <a:bodyPr/>
          <a:lstStyle/>
          <a:p>
            <a:fld id="{C1EA201E-DB3D-6445-890B-1630B5955032}" type="slidenum">
              <a:rPr lang="en-US" smtClean="0"/>
              <a:t>‹#›</a:t>
            </a:fld>
            <a:endParaRPr lang="en-US"/>
          </a:p>
        </p:txBody>
      </p:sp>
    </p:spTree>
    <p:extLst>
      <p:ext uri="{BB962C8B-B14F-4D97-AF65-F5344CB8AC3E}">
        <p14:creationId xmlns:p14="http://schemas.microsoft.com/office/powerpoint/2010/main" val="2775816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BCE58C-4A8C-2941-893E-B21A6D426AD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D725D34-8525-C34A-8AAC-A8E125C876F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E86E465-C424-0242-B735-0CD7D68C3847}"/>
              </a:ext>
            </a:extLst>
          </p:cNvPr>
          <p:cNvSpPr>
            <a:spLocks noGrp="1"/>
          </p:cNvSpPr>
          <p:nvPr>
            <p:ph type="dt" sz="half" idx="10"/>
          </p:nvPr>
        </p:nvSpPr>
        <p:spPr/>
        <p:txBody>
          <a:bodyPr/>
          <a:lstStyle/>
          <a:p>
            <a:fld id="{061740C1-3061-D943-9E73-581B745589CA}" type="datetimeFigureOut">
              <a:rPr lang="en-US" smtClean="0"/>
              <a:t>9/19/2025</a:t>
            </a:fld>
            <a:endParaRPr lang="en-US"/>
          </a:p>
        </p:txBody>
      </p:sp>
      <p:sp>
        <p:nvSpPr>
          <p:cNvPr id="5" name="Footer Placeholder 4">
            <a:extLst>
              <a:ext uri="{FF2B5EF4-FFF2-40B4-BE49-F238E27FC236}">
                <a16:creationId xmlns:a16="http://schemas.microsoft.com/office/drawing/2014/main" id="{55760471-077C-644F-9A5A-63A19834A1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197D6A-C62A-0F4E-8407-418D39A41FFC}"/>
              </a:ext>
            </a:extLst>
          </p:cNvPr>
          <p:cNvSpPr>
            <a:spLocks noGrp="1"/>
          </p:cNvSpPr>
          <p:nvPr>
            <p:ph type="sldNum" sz="quarter" idx="12"/>
          </p:nvPr>
        </p:nvSpPr>
        <p:spPr/>
        <p:txBody>
          <a:bodyPr/>
          <a:lstStyle/>
          <a:p>
            <a:fld id="{C1EA201E-DB3D-6445-890B-1630B5955032}" type="slidenum">
              <a:rPr lang="en-US" smtClean="0"/>
              <a:t>‹#›</a:t>
            </a:fld>
            <a:endParaRPr lang="en-US"/>
          </a:p>
        </p:txBody>
      </p:sp>
    </p:spTree>
    <p:extLst>
      <p:ext uri="{BB962C8B-B14F-4D97-AF65-F5344CB8AC3E}">
        <p14:creationId xmlns:p14="http://schemas.microsoft.com/office/powerpoint/2010/main" val="39329428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5DDB215-D7D3-4B3C-A50C-D9DA504265EF}" type="datetimeFigureOut">
              <a:rPr lang="en-GB" smtClean="0"/>
              <a:t>19/09/2025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B709-6C44-452B-877B-2C327BD883D7}" type="slidenum">
              <a:rPr lang="en-GB" smtClean="0"/>
              <a:t>‹#›</a:t>
            </a:fld>
            <a:endParaRPr lang="en-GB"/>
          </a:p>
        </p:txBody>
      </p:sp>
    </p:spTree>
    <p:extLst>
      <p:ext uri="{BB962C8B-B14F-4D97-AF65-F5344CB8AC3E}">
        <p14:creationId xmlns:p14="http://schemas.microsoft.com/office/powerpoint/2010/main" val="12130269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5DDB215-D7D3-4B3C-A50C-D9DA504265EF}" type="datetimeFigureOut">
              <a:rPr lang="en-GB" smtClean="0"/>
              <a:t>19/09/2025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B709-6C44-452B-877B-2C327BD883D7}" type="slidenum">
              <a:rPr lang="en-GB" smtClean="0"/>
              <a:t>‹#›</a:t>
            </a:fld>
            <a:endParaRPr lang="en-GB"/>
          </a:p>
        </p:txBody>
      </p:sp>
    </p:spTree>
    <p:extLst>
      <p:ext uri="{BB962C8B-B14F-4D97-AF65-F5344CB8AC3E}">
        <p14:creationId xmlns:p14="http://schemas.microsoft.com/office/powerpoint/2010/main" val="28343944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5DDB215-D7D3-4B3C-A50C-D9DA504265EF}" type="datetimeFigureOut">
              <a:rPr lang="en-GB" smtClean="0"/>
              <a:t>19/09/2025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B709-6C44-452B-877B-2C327BD883D7}" type="slidenum">
              <a:rPr lang="en-GB" smtClean="0"/>
              <a:t>‹#›</a:t>
            </a:fld>
            <a:endParaRPr lang="en-GB"/>
          </a:p>
        </p:txBody>
      </p:sp>
    </p:spTree>
    <p:extLst>
      <p:ext uri="{BB962C8B-B14F-4D97-AF65-F5344CB8AC3E}">
        <p14:creationId xmlns:p14="http://schemas.microsoft.com/office/powerpoint/2010/main" val="5615637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5DDB215-D7D3-4B3C-A50C-D9DA504265EF}" type="datetimeFigureOut">
              <a:rPr lang="en-GB" smtClean="0"/>
              <a:t>19/09/2025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B709-6C44-452B-877B-2C327BD883D7}" type="slidenum">
              <a:rPr lang="en-GB" smtClean="0"/>
              <a:t>‹#›</a:t>
            </a:fld>
            <a:endParaRPr lang="en-GB"/>
          </a:p>
        </p:txBody>
      </p:sp>
    </p:spTree>
    <p:extLst>
      <p:ext uri="{BB962C8B-B14F-4D97-AF65-F5344CB8AC3E}">
        <p14:creationId xmlns:p14="http://schemas.microsoft.com/office/powerpoint/2010/main" val="28611862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5DDB215-D7D3-4B3C-A50C-D9DA504265EF}" type="datetimeFigureOut">
              <a:rPr lang="en-GB" smtClean="0"/>
              <a:t>19/09/2025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F9B709-6C44-452B-877B-2C327BD883D7}" type="slidenum">
              <a:rPr lang="en-GB" smtClean="0"/>
              <a:t>‹#›</a:t>
            </a:fld>
            <a:endParaRPr lang="en-GB"/>
          </a:p>
        </p:txBody>
      </p:sp>
    </p:spTree>
    <p:extLst>
      <p:ext uri="{BB962C8B-B14F-4D97-AF65-F5344CB8AC3E}">
        <p14:creationId xmlns:p14="http://schemas.microsoft.com/office/powerpoint/2010/main" val="39244591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5DDB215-D7D3-4B3C-A50C-D9DA504265EF}" type="datetimeFigureOut">
              <a:rPr lang="en-GB" smtClean="0"/>
              <a:t>19/09/2025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F9B709-6C44-452B-877B-2C327BD883D7}" type="slidenum">
              <a:rPr lang="en-GB" smtClean="0"/>
              <a:t>‹#›</a:t>
            </a:fld>
            <a:endParaRPr lang="en-GB"/>
          </a:p>
        </p:txBody>
      </p:sp>
    </p:spTree>
    <p:extLst>
      <p:ext uri="{BB962C8B-B14F-4D97-AF65-F5344CB8AC3E}">
        <p14:creationId xmlns:p14="http://schemas.microsoft.com/office/powerpoint/2010/main" val="810106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DDB215-D7D3-4B3C-A50C-D9DA504265EF}" type="datetimeFigureOut">
              <a:rPr lang="en-GB" smtClean="0"/>
              <a:t>19/09/2025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F9B709-6C44-452B-877B-2C327BD883D7}" type="slidenum">
              <a:rPr lang="en-GB" smtClean="0"/>
              <a:t>‹#›</a:t>
            </a:fld>
            <a:endParaRPr lang="en-GB"/>
          </a:p>
        </p:txBody>
      </p:sp>
    </p:spTree>
    <p:extLst>
      <p:ext uri="{BB962C8B-B14F-4D97-AF65-F5344CB8AC3E}">
        <p14:creationId xmlns:p14="http://schemas.microsoft.com/office/powerpoint/2010/main" val="37659702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5DDB215-D7D3-4B3C-A50C-D9DA504265EF}" type="datetimeFigureOut">
              <a:rPr lang="en-GB" smtClean="0"/>
              <a:t>19/09/2025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B709-6C44-452B-877B-2C327BD883D7}" type="slidenum">
              <a:rPr lang="en-GB" smtClean="0"/>
              <a:t>‹#›</a:t>
            </a:fld>
            <a:endParaRPr lang="en-GB"/>
          </a:p>
        </p:txBody>
      </p:sp>
    </p:spTree>
    <p:extLst>
      <p:ext uri="{BB962C8B-B14F-4D97-AF65-F5344CB8AC3E}">
        <p14:creationId xmlns:p14="http://schemas.microsoft.com/office/powerpoint/2010/main" val="6162551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5DDB215-D7D3-4B3C-A50C-D9DA504265EF}" type="datetimeFigureOut">
              <a:rPr lang="en-GB" smtClean="0"/>
              <a:t>19/09/2025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B709-6C44-452B-877B-2C327BD883D7}" type="slidenum">
              <a:rPr lang="en-GB" smtClean="0"/>
              <a:t>‹#›</a:t>
            </a:fld>
            <a:endParaRPr lang="en-GB"/>
          </a:p>
        </p:txBody>
      </p:sp>
    </p:spTree>
    <p:extLst>
      <p:ext uri="{BB962C8B-B14F-4D97-AF65-F5344CB8AC3E}">
        <p14:creationId xmlns:p14="http://schemas.microsoft.com/office/powerpoint/2010/main" val="26918342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5DDB215-D7D3-4B3C-A50C-D9DA504265EF}" type="datetimeFigureOut">
              <a:rPr lang="en-GB" smtClean="0"/>
              <a:t>19/09/2025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B709-6C44-452B-877B-2C327BD883D7}" type="slidenum">
              <a:rPr lang="en-GB" smtClean="0"/>
              <a:t>‹#›</a:t>
            </a:fld>
            <a:endParaRPr lang="en-GB"/>
          </a:p>
        </p:txBody>
      </p:sp>
    </p:spTree>
    <p:extLst>
      <p:ext uri="{BB962C8B-B14F-4D97-AF65-F5344CB8AC3E}">
        <p14:creationId xmlns:p14="http://schemas.microsoft.com/office/powerpoint/2010/main" val="6616738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5DDB215-D7D3-4B3C-A50C-D9DA504265EF}" type="datetimeFigureOut">
              <a:rPr lang="en-GB" smtClean="0"/>
              <a:t>19/09/2025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B709-6C44-452B-877B-2C327BD883D7}" type="slidenum">
              <a:rPr lang="en-GB" smtClean="0"/>
              <a:t>‹#›</a:t>
            </a:fld>
            <a:endParaRPr lang="en-GB"/>
          </a:p>
        </p:txBody>
      </p:sp>
    </p:spTree>
    <p:extLst>
      <p:ext uri="{BB962C8B-B14F-4D97-AF65-F5344CB8AC3E}">
        <p14:creationId xmlns:p14="http://schemas.microsoft.com/office/powerpoint/2010/main" val="1102844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2D759B-1CF9-2947-9722-1F3185C4D2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0FAB8A1-9115-144B-8285-7D9CC5C5E7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2703820-1D7E-C449-BAD9-23685DDFFE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1740C1-3061-D943-9E73-581B745589CA}" type="datetimeFigureOut">
              <a:rPr lang="en-US" smtClean="0"/>
              <a:t>9/19/2025</a:t>
            </a:fld>
            <a:endParaRPr lang="en-US"/>
          </a:p>
        </p:txBody>
      </p:sp>
      <p:sp>
        <p:nvSpPr>
          <p:cNvPr id="5" name="Footer Placeholder 4">
            <a:extLst>
              <a:ext uri="{FF2B5EF4-FFF2-40B4-BE49-F238E27FC236}">
                <a16:creationId xmlns:a16="http://schemas.microsoft.com/office/drawing/2014/main" id="{0AE352E4-95B4-584A-8E28-083D67CD86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0FD2DC4-865E-FA44-B2E6-881E1880B4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EA201E-DB3D-6445-890B-1630B5955032}" type="slidenum">
              <a:rPr lang="en-US" smtClean="0"/>
              <a:t>‹#›</a:t>
            </a:fld>
            <a:endParaRPr lang="en-US"/>
          </a:p>
        </p:txBody>
      </p:sp>
    </p:spTree>
    <p:extLst>
      <p:ext uri="{BB962C8B-B14F-4D97-AF65-F5344CB8AC3E}">
        <p14:creationId xmlns:p14="http://schemas.microsoft.com/office/powerpoint/2010/main" val="16212348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DDB215-D7D3-4B3C-A50C-D9DA504265EF}" type="datetimeFigureOut">
              <a:rPr lang="en-GB" smtClean="0"/>
              <a:t>19/09/2025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9B709-6C44-452B-877B-2C327BD883D7}" type="slidenum">
              <a:rPr lang="en-GB" smtClean="0"/>
              <a:t>‹#›</a:t>
            </a:fld>
            <a:endParaRPr lang="en-GB"/>
          </a:p>
        </p:txBody>
      </p:sp>
    </p:spTree>
    <p:extLst>
      <p:ext uri="{BB962C8B-B14F-4D97-AF65-F5344CB8AC3E}">
        <p14:creationId xmlns:p14="http://schemas.microsoft.com/office/powerpoint/2010/main" val="1240330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tiff"/><Relationship Id="rId7" Type="http://schemas.openxmlformats.org/officeDocument/2006/relationships/image" Target="../media/image9.tiff"/><Relationship Id="rId2" Type="http://schemas.openxmlformats.org/officeDocument/2006/relationships/image" Target="../media/image4.tiff"/><Relationship Id="rId1" Type="http://schemas.openxmlformats.org/officeDocument/2006/relationships/slideLayout" Target="../slideLayouts/slideLayout2.xml"/><Relationship Id="rId6" Type="http://schemas.openxmlformats.org/officeDocument/2006/relationships/image" Target="../media/image8.tiff"/><Relationship Id="rId11" Type="http://schemas.openxmlformats.org/officeDocument/2006/relationships/image" Target="../media/image13.png"/><Relationship Id="rId5" Type="http://schemas.openxmlformats.org/officeDocument/2006/relationships/image" Target="../media/image7.tiff"/><Relationship Id="rId10" Type="http://schemas.openxmlformats.org/officeDocument/2006/relationships/image" Target="../media/image12.png"/><Relationship Id="rId4" Type="http://schemas.openxmlformats.org/officeDocument/2006/relationships/image" Target="../media/image6.tiff"/><Relationship Id="rId9" Type="http://schemas.openxmlformats.org/officeDocument/2006/relationships/image" Target="../media/image11.jpeg"/></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openxmlformats.org/officeDocument/2006/relationships/image" Target="../media/image21.tiff"/><Relationship Id="rId13" Type="http://schemas.openxmlformats.org/officeDocument/2006/relationships/image" Target="../media/image26.tiff"/><Relationship Id="rId3" Type="http://schemas.openxmlformats.org/officeDocument/2006/relationships/image" Target="../media/image16.png"/><Relationship Id="rId7" Type="http://schemas.openxmlformats.org/officeDocument/2006/relationships/image" Target="../media/image20.tiff"/><Relationship Id="rId12" Type="http://schemas.openxmlformats.org/officeDocument/2006/relationships/image" Target="../media/image25.tiff"/><Relationship Id="rId2" Type="http://schemas.openxmlformats.org/officeDocument/2006/relationships/image" Target="../media/image15.png"/><Relationship Id="rId1" Type="http://schemas.openxmlformats.org/officeDocument/2006/relationships/slideLayout" Target="../slideLayouts/slideLayout13.xml"/><Relationship Id="rId6" Type="http://schemas.openxmlformats.org/officeDocument/2006/relationships/image" Target="../media/image19.svg"/><Relationship Id="rId11" Type="http://schemas.openxmlformats.org/officeDocument/2006/relationships/image" Target="../media/image24.tiff"/><Relationship Id="rId5" Type="http://schemas.openxmlformats.org/officeDocument/2006/relationships/image" Target="../media/image18.png"/><Relationship Id="rId15" Type="http://schemas.openxmlformats.org/officeDocument/2006/relationships/image" Target="../media/image28.svg"/><Relationship Id="rId10" Type="http://schemas.openxmlformats.org/officeDocument/2006/relationships/image" Target="../media/image23.tiff"/><Relationship Id="rId4" Type="http://schemas.openxmlformats.org/officeDocument/2006/relationships/image" Target="../media/image17.tiff"/><Relationship Id="rId9" Type="http://schemas.openxmlformats.org/officeDocument/2006/relationships/image" Target="../media/image22.tiff"/><Relationship Id="rId14"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image" Target="../media/image29.tiff"/><Relationship Id="rId1" Type="http://schemas.openxmlformats.org/officeDocument/2006/relationships/slideLayout" Target="../slideLayouts/slideLayout13.xml"/><Relationship Id="rId5" Type="http://schemas.openxmlformats.org/officeDocument/2006/relationships/image" Target="../media/image32.tiff"/><Relationship Id="rId4" Type="http://schemas.openxmlformats.org/officeDocument/2006/relationships/image" Target="../media/image31.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tiff"/><Relationship Id="rId1" Type="http://schemas.openxmlformats.org/officeDocument/2006/relationships/slideLayout" Target="../slideLayouts/slideLayout13.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41.svg"/></Relationships>
</file>

<file path=ppt/slides/_rels/slide10.xml.rels><?xml version="1.0" encoding="UTF-8" standalone="yes"?>
<Relationships xmlns="http://schemas.openxmlformats.org/package/2006/relationships"><Relationship Id="rId8" Type="http://schemas.openxmlformats.org/officeDocument/2006/relationships/image" Target="../media/image48.tiff"/><Relationship Id="rId3" Type="http://schemas.openxmlformats.org/officeDocument/2006/relationships/image" Target="../media/image43.png"/><Relationship Id="rId7" Type="http://schemas.openxmlformats.org/officeDocument/2006/relationships/image" Target="../media/image47.svg"/><Relationship Id="rId2" Type="http://schemas.openxmlformats.org/officeDocument/2006/relationships/image" Target="../media/image42.png"/><Relationship Id="rId1" Type="http://schemas.openxmlformats.org/officeDocument/2006/relationships/slideLayout" Target="../slideLayouts/slideLayout13.xml"/><Relationship Id="rId6" Type="http://schemas.openxmlformats.org/officeDocument/2006/relationships/image" Target="../media/image46.png"/><Relationship Id="rId5" Type="http://schemas.openxmlformats.org/officeDocument/2006/relationships/image" Target="../media/image45.tiff"/><Relationship Id="rId10" Type="http://schemas.openxmlformats.org/officeDocument/2006/relationships/image" Target="../media/image50.svg"/><Relationship Id="rId4" Type="http://schemas.openxmlformats.org/officeDocument/2006/relationships/image" Target="../media/image44.png"/><Relationship Id="rId9" Type="http://schemas.openxmlformats.org/officeDocument/2006/relationships/image" Target="../media/image49.png"/></Relationships>
</file>

<file path=ppt/slides/_rels/slide1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chart" Target="../charts/chart1.xml"/><Relationship Id="rId1" Type="http://schemas.openxmlformats.org/officeDocument/2006/relationships/slideLayout" Target="../slideLayouts/slideLayout17.xml"/><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52.svg"/></Relationships>
</file>

<file path=ppt/slides/_rels/slide1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chart" Target="../charts/chart2.xml"/><Relationship Id="rId1" Type="http://schemas.openxmlformats.org/officeDocument/2006/relationships/slideLayout" Target="../slideLayouts/slideLayout17.xml"/><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52.svg"/></Relationships>
</file>

<file path=ppt/slides/_rels/slide1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13.xml"/><Relationship Id="rId6" Type="http://schemas.openxmlformats.org/officeDocument/2006/relationships/image" Target="../media/image64.jpeg"/><Relationship Id="rId5" Type="http://schemas.openxmlformats.org/officeDocument/2006/relationships/image" Target="../media/image63.png"/><Relationship Id="rId4" Type="http://schemas.openxmlformats.org/officeDocument/2006/relationships/image" Target="../media/image62.svg"/></Relationships>
</file>

<file path=ppt/slides/_rels/slide1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png"/><Relationship Id="rId1" Type="http://schemas.openxmlformats.org/officeDocument/2006/relationships/slideLayout" Target="../slideLayouts/slideLayout4.xml"/><Relationship Id="rId5" Type="http://schemas.openxmlformats.org/officeDocument/2006/relationships/image" Target="../media/image71.jpeg"/><Relationship Id="rId4" Type="http://schemas.openxmlformats.org/officeDocument/2006/relationships/image" Target="../media/image70.jpeg"/></Relationships>
</file>

<file path=ppt/slides/_rels/slide20.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image" Target="../media/image72.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73.png"/><Relationship Id="rId1" Type="http://schemas.openxmlformats.org/officeDocument/2006/relationships/slideLayout" Target="../slideLayouts/slideLayout13.xml"/><Relationship Id="rId4" Type="http://schemas.openxmlformats.org/officeDocument/2006/relationships/image" Target="../media/image62.sv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3.xml"/><Relationship Id="rId4" Type="http://schemas.openxmlformats.org/officeDocument/2006/relationships/image" Target="../media/image74.jpe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3.xml"/><Relationship Id="rId4" Type="http://schemas.openxmlformats.org/officeDocument/2006/relationships/image" Target="../media/image7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1AA86-6060-394A-BBF0-6BA443081C42}"/>
              </a:ext>
            </a:extLst>
          </p:cNvPr>
          <p:cNvSpPr>
            <a:spLocks noGrp="1"/>
          </p:cNvSpPr>
          <p:nvPr>
            <p:ph type="ctrTitle"/>
          </p:nvPr>
        </p:nvSpPr>
        <p:spPr>
          <a:xfrm>
            <a:off x="230920" y="219662"/>
            <a:ext cx="11727338" cy="3631292"/>
          </a:xfrm>
        </p:spPr>
        <p:txBody>
          <a:bodyPr>
            <a:noAutofit/>
          </a:bodyPr>
          <a:lstStyle/>
          <a:p>
            <a:r>
              <a:rPr lang="en-GB" sz="5400" b="1" dirty="0">
                <a:solidFill>
                  <a:srgbClr val="005493"/>
                </a:solidFill>
                <a:latin typeface="+mn-lt"/>
              </a:rPr>
              <a:t>Where are your problematic hand car washes and nail bars?</a:t>
            </a:r>
            <a:r>
              <a:rPr lang="en-US" sz="4400" b="1" dirty="0">
                <a:solidFill>
                  <a:srgbClr val="005493"/>
                </a:solidFill>
                <a:latin typeface="+mn-lt"/>
              </a:rPr>
              <a:t> </a:t>
            </a:r>
            <a:br>
              <a:rPr lang="en-US" sz="5400" b="1" dirty="0"/>
            </a:br>
            <a:br>
              <a:rPr lang="en-US" sz="2800" b="1" dirty="0"/>
            </a:br>
            <a:r>
              <a:rPr lang="en-US" sz="3600" b="1" dirty="0">
                <a:solidFill>
                  <a:srgbClr val="005493"/>
                </a:solidFill>
              </a:rPr>
              <a:t>Some recent research updates</a:t>
            </a:r>
            <a:endParaRPr lang="en-US" sz="4000" b="1" dirty="0">
              <a:solidFill>
                <a:srgbClr val="005493"/>
              </a:solidFill>
              <a:latin typeface="+mn-lt"/>
            </a:endParaRPr>
          </a:p>
        </p:txBody>
      </p:sp>
      <p:sp>
        <p:nvSpPr>
          <p:cNvPr id="4" name="TextBox 3">
            <a:extLst>
              <a:ext uri="{FF2B5EF4-FFF2-40B4-BE49-F238E27FC236}">
                <a16:creationId xmlns:a16="http://schemas.microsoft.com/office/drawing/2014/main" id="{A67F34B7-78E5-C944-BD90-0801BC32C9A7}"/>
              </a:ext>
            </a:extLst>
          </p:cNvPr>
          <p:cNvSpPr txBox="1"/>
          <p:nvPr/>
        </p:nvSpPr>
        <p:spPr>
          <a:xfrm>
            <a:off x="230920" y="4122750"/>
            <a:ext cx="11727338" cy="1200329"/>
          </a:xfrm>
          <a:prstGeom prst="rect">
            <a:avLst/>
          </a:prstGeom>
          <a:noFill/>
        </p:spPr>
        <p:txBody>
          <a:bodyPr wrap="square" lIns="91440" tIns="45720" rIns="91440" bIns="45720" rtlCol="0" anchor="t">
            <a:spAutoFit/>
          </a:bodyPr>
          <a:lstStyle/>
          <a:p>
            <a:pPr algn="ctr"/>
            <a:r>
              <a:rPr lang="en-US" sz="2400"/>
              <a:t>Rich Pickford, James Hunter, Ian Clark and Nidhi Sharma</a:t>
            </a:r>
          </a:p>
          <a:p>
            <a:pPr algn="ctr"/>
            <a:r>
              <a:rPr lang="en-US" sz="2400"/>
              <a:t>Work, </a:t>
            </a:r>
            <a:r>
              <a:rPr lang="en-US" sz="2400" err="1"/>
              <a:t>Informalisation</a:t>
            </a:r>
            <a:r>
              <a:rPr lang="en-US" sz="2400"/>
              <a:t> and Place Research Centre, </a:t>
            </a:r>
          </a:p>
          <a:p>
            <a:pPr algn="ctr"/>
            <a:r>
              <a:rPr lang="en-US" sz="2400"/>
              <a:t>Nottingham Trent University</a:t>
            </a:r>
          </a:p>
        </p:txBody>
      </p:sp>
      <p:sp>
        <p:nvSpPr>
          <p:cNvPr id="8" name="TextBox 7">
            <a:extLst>
              <a:ext uri="{FF2B5EF4-FFF2-40B4-BE49-F238E27FC236}">
                <a16:creationId xmlns:a16="http://schemas.microsoft.com/office/drawing/2014/main" id="{E197CC1A-D035-474B-944D-F720B260A275}"/>
              </a:ext>
            </a:extLst>
          </p:cNvPr>
          <p:cNvSpPr txBox="1"/>
          <p:nvPr/>
        </p:nvSpPr>
        <p:spPr>
          <a:xfrm>
            <a:off x="997312" y="5445040"/>
            <a:ext cx="10133427" cy="461665"/>
          </a:xfrm>
          <a:prstGeom prst="rect">
            <a:avLst/>
          </a:prstGeom>
          <a:noFill/>
        </p:spPr>
        <p:txBody>
          <a:bodyPr wrap="square" lIns="91440" tIns="45720" rIns="91440" bIns="45720" rtlCol="0" anchor="t">
            <a:spAutoFit/>
          </a:bodyPr>
          <a:lstStyle/>
          <a:p>
            <a:pPr algn="ctr"/>
            <a:r>
              <a:rPr lang="en-US" sz="2400" b="1" dirty="0">
                <a:solidFill>
                  <a:srgbClr val="FF2F92"/>
                </a:solidFill>
              </a:rPr>
              <a:t>Tuesday 27 June 2023</a:t>
            </a:r>
            <a:endParaRPr lang="en-US" b="1" dirty="0">
              <a:solidFill>
                <a:srgbClr val="FF2F92"/>
              </a:solidFill>
            </a:endParaRPr>
          </a:p>
        </p:txBody>
      </p:sp>
      <p:pic>
        <p:nvPicPr>
          <p:cNvPr id="9" name="Picture 8" descr="Logo, company name&#10;&#10;Description automatically generated">
            <a:extLst>
              <a:ext uri="{FF2B5EF4-FFF2-40B4-BE49-F238E27FC236}">
                <a16:creationId xmlns:a16="http://schemas.microsoft.com/office/drawing/2014/main" id="{503FAE87-85A2-4D43-A508-04F116434BB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29799" y="5502571"/>
            <a:ext cx="2232025" cy="1355429"/>
          </a:xfrm>
          <a:prstGeom prst="rect">
            <a:avLst/>
          </a:prstGeom>
        </p:spPr>
      </p:pic>
      <p:pic>
        <p:nvPicPr>
          <p:cNvPr id="11" name="Picture 10" descr="Text&#10;&#10;Description automatically generated">
            <a:extLst>
              <a:ext uri="{FF2B5EF4-FFF2-40B4-BE49-F238E27FC236}">
                <a16:creationId xmlns:a16="http://schemas.microsoft.com/office/drawing/2014/main" id="{A4DF470A-7BBF-4A41-9B2F-10E554D112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176" y="6028667"/>
            <a:ext cx="2168075" cy="661416"/>
          </a:xfrm>
          <a:prstGeom prst="rect">
            <a:avLst/>
          </a:prstGeom>
        </p:spPr>
      </p:pic>
    </p:spTree>
    <p:extLst>
      <p:ext uri="{BB962C8B-B14F-4D97-AF65-F5344CB8AC3E}">
        <p14:creationId xmlns:p14="http://schemas.microsoft.com/office/powerpoint/2010/main" val="3092817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4" descr="Shocking&amp;#39; slavery case at Cambridgeshire hand car wash | Cambs Times">
            <a:extLst>
              <a:ext uri="{FF2B5EF4-FFF2-40B4-BE49-F238E27FC236}">
                <a16:creationId xmlns:a16="http://schemas.microsoft.com/office/drawing/2014/main" id="{BC80B271-FF88-9C44-BD55-C1F4CD8DC5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0546" y="2550402"/>
            <a:ext cx="2780086" cy="201239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50370" y="93152"/>
            <a:ext cx="10515600" cy="760290"/>
          </a:xfrm>
        </p:spPr>
        <p:txBody>
          <a:bodyPr>
            <a:normAutofit/>
          </a:bodyPr>
          <a:lstStyle/>
          <a:p>
            <a:pPr algn="ctr"/>
            <a:r>
              <a:rPr lang="en-GB" sz="4000" b="1">
                <a:solidFill>
                  <a:srgbClr val="005493"/>
                </a:solidFill>
                <a:latin typeface="+mn-lt"/>
              </a:rPr>
              <a:t>The WIP Research Centre: Our research focus</a:t>
            </a:r>
          </a:p>
        </p:txBody>
      </p:sp>
      <p:sp>
        <p:nvSpPr>
          <p:cNvPr id="4" name="AutoShape 2" descr="Image result for ian clark NTU"/>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descr="Image result for ian clark NTU"/>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6" descr="Image result for ian clark NTU"/>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 name="TextBox 15">
            <a:extLst>
              <a:ext uri="{FF2B5EF4-FFF2-40B4-BE49-F238E27FC236}">
                <a16:creationId xmlns:a16="http://schemas.microsoft.com/office/drawing/2014/main" id="{64E43223-6D50-3D4A-A337-420F9BEE5932}"/>
              </a:ext>
            </a:extLst>
          </p:cNvPr>
          <p:cNvSpPr txBox="1"/>
          <p:nvPr/>
        </p:nvSpPr>
        <p:spPr>
          <a:xfrm>
            <a:off x="890546" y="1091057"/>
            <a:ext cx="2782958" cy="954107"/>
          </a:xfrm>
          <a:prstGeom prst="rect">
            <a:avLst/>
          </a:prstGeom>
          <a:noFill/>
          <a:ln>
            <a:solidFill>
              <a:srgbClr val="005493"/>
            </a:solidFill>
          </a:ln>
        </p:spPr>
        <p:txBody>
          <a:bodyPr wrap="square" rtlCol="0">
            <a:spAutoFit/>
          </a:bodyPr>
          <a:lstStyle/>
          <a:p>
            <a:pPr algn="ctr"/>
            <a:r>
              <a:rPr lang="en-US" sz="2800" b="1">
                <a:solidFill>
                  <a:srgbClr val="005493"/>
                </a:solidFill>
              </a:rPr>
              <a:t>Informal Economy</a:t>
            </a:r>
          </a:p>
        </p:txBody>
      </p:sp>
      <p:sp>
        <p:nvSpPr>
          <p:cNvPr id="19" name="TextBox 18">
            <a:extLst>
              <a:ext uri="{FF2B5EF4-FFF2-40B4-BE49-F238E27FC236}">
                <a16:creationId xmlns:a16="http://schemas.microsoft.com/office/drawing/2014/main" id="{043E244C-6F20-F549-AE9C-1FD6FDFB896F}"/>
              </a:ext>
            </a:extLst>
          </p:cNvPr>
          <p:cNvSpPr txBox="1"/>
          <p:nvPr/>
        </p:nvSpPr>
        <p:spPr>
          <a:xfrm>
            <a:off x="4423575" y="1090935"/>
            <a:ext cx="7384111" cy="830997"/>
          </a:xfrm>
          <a:prstGeom prst="rect">
            <a:avLst/>
          </a:prstGeom>
          <a:noFill/>
          <a:ln>
            <a:solidFill>
              <a:srgbClr val="FF2F92"/>
            </a:solidFill>
          </a:ln>
        </p:spPr>
        <p:txBody>
          <a:bodyPr wrap="square" rtlCol="0">
            <a:spAutoFit/>
          </a:bodyPr>
          <a:lstStyle/>
          <a:p>
            <a:pPr algn="ctr"/>
            <a:r>
              <a:rPr lang="en-US" sz="2400" b="1">
                <a:solidFill>
                  <a:srgbClr val="FF2F92"/>
                </a:solidFill>
              </a:rPr>
              <a:t>Scale of the informal economy </a:t>
            </a:r>
          </a:p>
          <a:p>
            <a:pPr algn="ctr"/>
            <a:r>
              <a:rPr lang="en-US" sz="2400">
                <a:solidFill>
                  <a:srgbClr val="005493"/>
                </a:solidFill>
              </a:rPr>
              <a:t>(how many non-compliant employers are there?)</a:t>
            </a:r>
          </a:p>
        </p:txBody>
      </p:sp>
      <p:sp>
        <p:nvSpPr>
          <p:cNvPr id="22" name="TextBox 21">
            <a:extLst>
              <a:ext uri="{FF2B5EF4-FFF2-40B4-BE49-F238E27FC236}">
                <a16:creationId xmlns:a16="http://schemas.microsoft.com/office/drawing/2014/main" id="{D2C58BBE-7457-4644-AB2C-08DAD521B970}"/>
              </a:ext>
            </a:extLst>
          </p:cNvPr>
          <p:cNvSpPr txBox="1"/>
          <p:nvPr/>
        </p:nvSpPr>
        <p:spPr>
          <a:xfrm>
            <a:off x="4423571" y="2254258"/>
            <a:ext cx="7384111" cy="830997"/>
          </a:xfrm>
          <a:prstGeom prst="rect">
            <a:avLst/>
          </a:prstGeom>
          <a:noFill/>
          <a:ln>
            <a:solidFill>
              <a:srgbClr val="FF2F92"/>
            </a:solidFill>
          </a:ln>
        </p:spPr>
        <p:txBody>
          <a:bodyPr wrap="square" rtlCol="0">
            <a:spAutoFit/>
          </a:bodyPr>
          <a:lstStyle/>
          <a:p>
            <a:pPr algn="ctr"/>
            <a:r>
              <a:rPr lang="en-US" sz="2400" b="1">
                <a:solidFill>
                  <a:srgbClr val="FF2F92"/>
                </a:solidFill>
              </a:rPr>
              <a:t>Nature of the informal economy </a:t>
            </a:r>
          </a:p>
          <a:p>
            <a:pPr algn="ctr"/>
            <a:r>
              <a:rPr lang="en-US" sz="2400">
                <a:solidFill>
                  <a:srgbClr val="005493"/>
                </a:solidFill>
              </a:rPr>
              <a:t>(what is the degree and impact of non-compliance?)</a:t>
            </a:r>
          </a:p>
        </p:txBody>
      </p:sp>
      <p:sp>
        <p:nvSpPr>
          <p:cNvPr id="23" name="TextBox 22">
            <a:extLst>
              <a:ext uri="{FF2B5EF4-FFF2-40B4-BE49-F238E27FC236}">
                <a16:creationId xmlns:a16="http://schemas.microsoft.com/office/drawing/2014/main" id="{57256836-F105-9A48-8A43-0EAC9B9BF5D9}"/>
              </a:ext>
            </a:extLst>
          </p:cNvPr>
          <p:cNvSpPr txBox="1"/>
          <p:nvPr/>
        </p:nvSpPr>
        <p:spPr>
          <a:xfrm>
            <a:off x="4423571" y="3399379"/>
            <a:ext cx="7384111" cy="1200329"/>
          </a:xfrm>
          <a:prstGeom prst="rect">
            <a:avLst/>
          </a:prstGeom>
          <a:noFill/>
          <a:ln>
            <a:solidFill>
              <a:srgbClr val="FF2F92"/>
            </a:solidFill>
          </a:ln>
        </p:spPr>
        <p:txBody>
          <a:bodyPr wrap="square" rtlCol="0">
            <a:spAutoFit/>
          </a:bodyPr>
          <a:lstStyle/>
          <a:p>
            <a:pPr algn="ctr"/>
            <a:r>
              <a:rPr lang="en-US" sz="2400" b="1">
                <a:solidFill>
                  <a:srgbClr val="FF2F92"/>
                </a:solidFill>
              </a:rPr>
              <a:t>Location of the informal economy </a:t>
            </a:r>
          </a:p>
          <a:p>
            <a:pPr algn="ctr"/>
            <a:r>
              <a:rPr lang="en-US" sz="2400">
                <a:solidFill>
                  <a:srgbClr val="005493"/>
                </a:solidFill>
              </a:rPr>
              <a:t>(where is non-compliant employment located, and why does it appear within specific neighbourhoods?)</a:t>
            </a:r>
          </a:p>
        </p:txBody>
      </p:sp>
      <p:sp>
        <p:nvSpPr>
          <p:cNvPr id="24" name="TextBox 23">
            <a:extLst>
              <a:ext uri="{FF2B5EF4-FFF2-40B4-BE49-F238E27FC236}">
                <a16:creationId xmlns:a16="http://schemas.microsoft.com/office/drawing/2014/main" id="{F5786B5C-47F5-9C4A-8023-68992B14C6B4}"/>
              </a:ext>
            </a:extLst>
          </p:cNvPr>
          <p:cNvSpPr txBox="1"/>
          <p:nvPr/>
        </p:nvSpPr>
        <p:spPr>
          <a:xfrm>
            <a:off x="890546" y="5068034"/>
            <a:ext cx="2782958" cy="1384995"/>
          </a:xfrm>
          <a:prstGeom prst="rect">
            <a:avLst/>
          </a:prstGeom>
          <a:noFill/>
          <a:ln>
            <a:solidFill>
              <a:srgbClr val="005493"/>
            </a:solidFill>
          </a:ln>
        </p:spPr>
        <p:txBody>
          <a:bodyPr wrap="square" rtlCol="0">
            <a:spAutoFit/>
          </a:bodyPr>
          <a:lstStyle/>
          <a:p>
            <a:pPr algn="ctr"/>
            <a:r>
              <a:rPr lang="en-US" sz="2800" b="1">
                <a:solidFill>
                  <a:srgbClr val="005493"/>
                </a:solidFill>
              </a:rPr>
              <a:t>Links to labour abuse and modern slavery</a:t>
            </a:r>
          </a:p>
        </p:txBody>
      </p:sp>
      <p:sp>
        <p:nvSpPr>
          <p:cNvPr id="25" name="TextBox 24">
            <a:extLst>
              <a:ext uri="{FF2B5EF4-FFF2-40B4-BE49-F238E27FC236}">
                <a16:creationId xmlns:a16="http://schemas.microsoft.com/office/drawing/2014/main" id="{A7A7490E-7C72-5140-B041-874B32C5D7A0}"/>
              </a:ext>
            </a:extLst>
          </p:cNvPr>
          <p:cNvSpPr txBox="1"/>
          <p:nvPr/>
        </p:nvSpPr>
        <p:spPr>
          <a:xfrm>
            <a:off x="4423572" y="5068034"/>
            <a:ext cx="7384111" cy="1569660"/>
          </a:xfrm>
          <a:prstGeom prst="rect">
            <a:avLst/>
          </a:prstGeom>
          <a:noFill/>
          <a:ln>
            <a:solidFill>
              <a:srgbClr val="FF2F92"/>
            </a:solidFill>
          </a:ln>
        </p:spPr>
        <p:txBody>
          <a:bodyPr wrap="square" rtlCol="0">
            <a:spAutoFit/>
          </a:bodyPr>
          <a:lstStyle/>
          <a:p>
            <a:pPr algn="ctr"/>
            <a:r>
              <a:rPr lang="en-US" sz="2400">
                <a:solidFill>
                  <a:srgbClr val="FF2F92"/>
                </a:solidFill>
              </a:rPr>
              <a:t>How can we use our data and evidence base to inform strategic policy, and provided regulators and enforcement agencies (and their partners) with information that helps them to target and tailor their interventions?</a:t>
            </a:r>
          </a:p>
        </p:txBody>
      </p:sp>
    </p:spTree>
    <p:extLst>
      <p:ext uri="{BB962C8B-B14F-4D97-AF65-F5344CB8AC3E}">
        <p14:creationId xmlns:p14="http://schemas.microsoft.com/office/powerpoint/2010/main" val="4251545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2" grpId="0" animBg="1"/>
      <p:bldP spid="23" grpId="0" animBg="1"/>
      <p:bldP spid="24" grpId="0" animBg="1"/>
      <p:bldP spid="2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9961"/>
            <a:ext cx="11947585" cy="760290"/>
          </a:xfrm>
        </p:spPr>
        <p:txBody>
          <a:bodyPr>
            <a:noAutofit/>
          </a:bodyPr>
          <a:lstStyle/>
          <a:p>
            <a:pPr algn="ctr"/>
            <a:r>
              <a:rPr lang="en-GB" sz="2400" b="1">
                <a:solidFill>
                  <a:srgbClr val="005493"/>
                </a:solidFill>
                <a:latin typeface="+mn-lt"/>
              </a:rPr>
              <a:t>The WIP Research Centre: Recent Projects, Current Research Bids, Our Funders and Partners </a:t>
            </a:r>
          </a:p>
        </p:txBody>
      </p:sp>
      <p:sp>
        <p:nvSpPr>
          <p:cNvPr id="4" name="AutoShape 2" descr="Image result for ian clark NTU"/>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AutoShape 4" descr="Image result for ian clark NTU"/>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AutoShape 6" descr="Image result for ian clark NTU"/>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Content Placeholder 7"/>
          <p:cNvSpPr>
            <a:spLocks noGrp="1"/>
          </p:cNvSpPr>
          <p:nvPr>
            <p:ph idx="1"/>
          </p:nvPr>
        </p:nvSpPr>
        <p:spPr>
          <a:xfrm>
            <a:off x="7466190" y="4040559"/>
            <a:ext cx="4546642" cy="2707480"/>
          </a:xfrm>
        </p:spPr>
        <p:txBody>
          <a:bodyPr>
            <a:normAutofit/>
          </a:bodyPr>
          <a:lstStyle/>
          <a:p>
            <a:pPr marL="0" indent="0">
              <a:buNone/>
            </a:pPr>
            <a:r>
              <a:rPr lang="en-GB" sz="1100" u="sng"/>
              <a:t>Partners to whom we are a Critical Friend: </a:t>
            </a:r>
            <a:r>
              <a:rPr lang="en-GB" sz="1100"/>
              <a:t> </a:t>
            </a:r>
          </a:p>
          <a:p>
            <a:pPr>
              <a:lnSpc>
                <a:spcPct val="100000"/>
              </a:lnSpc>
            </a:pPr>
            <a:r>
              <a:rPr lang="en-GB" sz="1100"/>
              <a:t>Migrant worker self-help groups;</a:t>
            </a:r>
          </a:p>
          <a:p>
            <a:pPr>
              <a:lnSpc>
                <a:spcPct val="100000"/>
              </a:lnSpc>
            </a:pPr>
            <a:r>
              <a:rPr lang="en-GB" sz="1100"/>
              <a:t>The Director of Labour Market Enforcement; </a:t>
            </a:r>
          </a:p>
          <a:p>
            <a:pPr>
              <a:lnSpc>
                <a:spcPct val="100000"/>
              </a:lnSpc>
            </a:pPr>
            <a:r>
              <a:rPr lang="en-GB" sz="1100"/>
              <a:t>The Gangmaster’s Labour Abuse Authority; </a:t>
            </a:r>
          </a:p>
          <a:p>
            <a:pPr>
              <a:lnSpc>
                <a:spcPct val="100000"/>
              </a:lnSpc>
            </a:pPr>
            <a:r>
              <a:rPr lang="en-GB" sz="1100"/>
              <a:t>Responsible Car Wash Scheme; </a:t>
            </a:r>
          </a:p>
          <a:p>
            <a:pPr>
              <a:lnSpc>
                <a:spcPct val="100000"/>
              </a:lnSpc>
            </a:pPr>
            <a:r>
              <a:rPr lang="en-GB" sz="1100"/>
              <a:t>Strategic analysts and police officers attached to the East Midlands, Greater Manchester and South East regional organised crime units.</a:t>
            </a:r>
          </a:p>
          <a:p>
            <a:pPr>
              <a:lnSpc>
                <a:spcPct val="100000"/>
              </a:lnSpc>
            </a:pPr>
            <a:r>
              <a:rPr lang="en-GB" sz="1100"/>
              <a:t>Unseen; USDAW and GMB Trade Unions;</a:t>
            </a:r>
          </a:p>
          <a:p>
            <a:pPr>
              <a:lnSpc>
                <a:spcPct val="100000"/>
              </a:lnSpc>
            </a:pPr>
            <a:r>
              <a:rPr lang="en-GB" sz="1100"/>
              <a:t>Independent Anti-Slavery Commissioner.</a:t>
            </a:r>
          </a:p>
        </p:txBody>
      </p:sp>
      <p:pic>
        <p:nvPicPr>
          <p:cNvPr id="3" name="Picture 2">
            <a:extLst>
              <a:ext uri="{FF2B5EF4-FFF2-40B4-BE49-F238E27FC236}">
                <a16:creationId xmlns:a16="http://schemas.microsoft.com/office/drawing/2014/main" id="{33FE982E-5D08-8448-B065-F981CDAA2C7F}"/>
              </a:ext>
            </a:extLst>
          </p:cNvPr>
          <p:cNvPicPr>
            <a:picLocks noChangeAspect="1"/>
          </p:cNvPicPr>
          <p:nvPr/>
        </p:nvPicPr>
        <p:blipFill>
          <a:blip r:embed="rId2"/>
          <a:stretch>
            <a:fillRect/>
          </a:stretch>
        </p:blipFill>
        <p:spPr>
          <a:xfrm>
            <a:off x="7509175" y="936198"/>
            <a:ext cx="2216507" cy="1244600"/>
          </a:xfrm>
          <a:prstGeom prst="rect">
            <a:avLst/>
          </a:prstGeom>
        </p:spPr>
      </p:pic>
      <p:pic>
        <p:nvPicPr>
          <p:cNvPr id="7" name="Picture 6">
            <a:extLst>
              <a:ext uri="{FF2B5EF4-FFF2-40B4-BE49-F238E27FC236}">
                <a16:creationId xmlns:a16="http://schemas.microsoft.com/office/drawing/2014/main" id="{BCCA3BED-B92B-F541-BE16-94AEA5526009}"/>
              </a:ext>
            </a:extLst>
          </p:cNvPr>
          <p:cNvPicPr>
            <a:picLocks noChangeAspect="1"/>
          </p:cNvPicPr>
          <p:nvPr/>
        </p:nvPicPr>
        <p:blipFill>
          <a:blip r:embed="rId3"/>
          <a:stretch>
            <a:fillRect/>
          </a:stretch>
        </p:blipFill>
        <p:spPr>
          <a:xfrm>
            <a:off x="9877653" y="1028143"/>
            <a:ext cx="2216507" cy="783491"/>
          </a:xfrm>
          <a:prstGeom prst="rect">
            <a:avLst/>
          </a:prstGeom>
        </p:spPr>
      </p:pic>
      <p:pic>
        <p:nvPicPr>
          <p:cNvPr id="9" name="Picture 8">
            <a:extLst>
              <a:ext uri="{FF2B5EF4-FFF2-40B4-BE49-F238E27FC236}">
                <a16:creationId xmlns:a16="http://schemas.microsoft.com/office/drawing/2014/main" id="{CF45FA87-B99B-A240-9C6D-06506D6A49FB}"/>
              </a:ext>
            </a:extLst>
          </p:cNvPr>
          <p:cNvPicPr>
            <a:picLocks noChangeAspect="1"/>
          </p:cNvPicPr>
          <p:nvPr/>
        </p:nvPicPr>
        <p:blipFill>
          <a:blip r:embed="rId4"/>
          <a:stretch>
            <a:fillRect/>
          </a:stretch>
        </p:blipFill>
        <p:spPr>
          <a:xfrm>
            <a:off x="4905080" y="2461972"/>
            <a:ext cx="692736" cy="857192"/>
          </a:xfrm>
          <a:prstGeom prst="rect">
            <a:avLst/>
          </a:prstGeom>
        </p:spPr>
      </p:pic>
      <p:pic>
        <p:nvPicPr>
          <p:cNvPr id="10" name="Picture 9">
            <a:extLst>
              <a:ext uri="{FF2B5EF4-FFF2-40B4-BE49-F238E27FC236}">
                <a16:creationId xmlns:a16="http://schemas.microsoft.com/office/drawing/2014/main" id="{4FE57D77-38F3-E342-B3C7-DE795B8BAD34}"/>
              </a:ext>
            </a:extLst>
          </p:cNvPr>
          <p:cNvPicPr>
            <a:picLocks noChangeAspect="1"/>
          </p:cNvPicPr>
          <p:nvPr/>
        </p:nvPicPr>
        <p:blipFill>
          <a:blip r:embed="rId5"/>
          <a:stretch>
            <a:fillRect/>
          </a:stretch>
        </p:blipFill>
        <p:spPr>
          <a:xfrm>
            <a:off x="7529448" y="2358388"/>
            <a:ext cx="3158533" cy="558800"/>
          </a:xfrm>
          <a:prstGeom prst="rect">
            <a:avLst/>
          </a:prstGeom>
        </p:spPr>
      </p:pic>
      <p:pic>
        <p:nvPicPr>
          <p:cNvPr id="11" name="Picture 10">
            <a:extLst>
              <a:ext uri="{FF2B5EF4-FFF2-40B4-BE49-F238E27FC236}">
                <a16:creationId xmlns:a16="http://schemas.microsoft.com/office/drawing/2014/main" id="{32C4C5E8-F4F8-9740-BF1F-0CDFDE920394}"/>
              </a:ext>
            </a:extLst>
          </p:cNvPr>
          <p:cNvPicPr>
            <a:picLocks noChangeAspect="1"/>
          </p:cNvPicPr>
          <p:nvPr/>
        </p:nvPicPr>
        <p:blipFill>
          <a:blip r:embed="rId6"/>
          <a:stretch>
            <a:fillRect/>
          </a:stretch>
        </p:blipFill>
        <p:spPr>
          <a:xfrm>
            <a:off x="7521719" y="3096444"/>
            <a:ext cx="1391491" cy="764859"/>
          </a:xfrm>
          <a:prstGeom prst="rect">
            <a:avLst/>
          </a:prstGeom>
        </p:spPr>
      </p:pic>
      <p:pic>
        <p:nvPicPr>
          <p:cNvPr id="12" name="Picture 11">
            <a:extLst>
              <a:ext uri="{FF2B5EF4-FFF2-40B4-BE49-F238E27FC236}">
                <a16:creationId xmlns:a16="http://schemas.microsoft.com/office/drawing/2014/main" id="{454B928F-FF41-2649-BC77-780D76F46973}"/>
              </a:ext>
            </a:extLst>
          </p:cNvPr>
          <p:cNvPicPr>
            <a:picLocks noChangeAspect="1"/>
          </p:cNvPicPr>
          <p:nvPr/>
        </p:nvPicPr>
        <p:blipFill>
          <a:blip r:embed="rId7"/>
          <a:stretch>
            <a:fillRect/>
          </a:stretch>
        </p:blipFill>
        <p:spPr>
          <a:xfrm>
            <a:off x="9161577" y="2844943"/>
            <a:ext cx="1917701" cy="1244600"/>
          </a:xfrm>
          <a:prstGeom prst="rect">
            <a:avLst/>
          </a:prstGeom>
        </p:spPr>
      </p:pic>
      <p:pic>
        <p:nvPicPr>
          <p:cNvPr id="1026" name="Picture 2" descr="Public Engagement Manager: Arts and Humanities Research Council | NCCPE">
            <a:extLst>
              <a:ext uri="{FF2B5EF4-FFF2-40B4-BE49-F238E27FC236}">
                <a16:creationId xmlns:a16="http://schemas.microsoft.com/office/drawing/2014/main" id="{C2201A46-BF3B-3042-AA16-71BB05C2F52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21233" b="31415"/>
          <a:stretch/>
        </p:blipFill>
        <p:spPr bwMode="auto">
          <a:xfrm>
            <a:off x="4811246" y="1114287"/>
            <a:ext cx="1684755" cy="56288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odern Slavery Policy and Evidence Centre (@SlaveryPEC) | Twitter">
            <a:extLst>
              <a:ext uri="{FF2B5EF4-FFF2-40B4-BE49-F238E27FC236}">
                <a16:creationId xmlns:a16="http://schemas.microsoft.com/office/drawing/2014/main" id="{FD69B39D-1BE2-3341-8CEC-479F99E2105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430918" y="1086911"/>
            <a:ext cx="658528" cy="65852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2B4CB3A3-F342-124F-B178-DC2A733F426D}"/>
              </a:ext>
            </a:extLst>
          </p:cNvPr>
          <p:cNvSpPr txBox="1"/>
          <p:nvPr/>
        </p:nvSpPr>
        <p:spPr>
          <a:xfrm>
            <a:off x="450783" y="1061851"/>
            <a:ext cx="4212342" cy="707886"/>
          </a:xfrm>
          <a:prstGeom prst="rect">
            <a:avLst/>
          </a:prstGeom>
          <a:noFill/>
          <a:ln>
            <a:solidFill>
              <a:srgbClr val="005493"/>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5493"/>
                </a:solidFill>
                <a:effectLst/>
                <a:uLnTx/>
                <a:uFillTx/>
                <a:latin typeface="Calibri" panose="020F0502020204030204"/>
                <a:ea typeface="+mn-ea"/>
                <a:cs typeface="+mn-cs"/>
              </a:rPr>
              <a:t>Impact of Covid-19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5493"/>
                </a:solidFill>
                <a:effectLst/>
                <a:uLnTx/>
                <a:uFillTx/>
                <a:latin typeface="Calibri" panose="020F0502020204030204"/>
                <a:ea typeface="+mn-ea"/>
                <a:cs typeface="+mn-cs"/>
              </a:rPr>
              <a:t>pandemic on the informal economy</a:t>
            </a:r>
          </a:p>
        </p:txBody>
      </p:sp>
      <p:sp>
        <p:nvSpPr>
          <p:cNvPr id="20" name="TextBox 19">
            <a:extLst>
              <a:ext uri="{FF2B5EF4-FFF2-40B4-BE49-F238E27FC236}">
                <a16:creationId xmlns:a16="http://schemas.microsoft.com/office/drawing/2014/main" id="{956C8FEC-694C-8D42-8AAA-97BEE9C603B1}"/>
              </a:ext>
            </a:extLst>
          </p:cNvPr>
          <p:cNvSpPr txBox="1"/>
          <p:nvPr/>
        </p:nvSpPr>
        <p:spPr>
          <a:xfrm>
            <a:off x="460376" y="3976638"/>
            <a:ext cx="4212342" cy="1200329"/>
          </a:xfrm>
          <a:prstGeom prst="rect">
            <a:avLst/>
          </a:prstGeom>
          <a:noFill/>
          <a:ln>
            <a:solidFill>
              <a:srgbClr val="005493"/>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5493"/>
                </a:solidFill>
                <a:effectLst/>
                <a:uLnTx/>
                <a:uFillTx/>
                <a:latin typeface="Calibri" panose="020F0502020204030204"/>
                <a:ea typeface="+mn-ea"/>
                <a:cs typeface="+mn-cs"/>
              </a:rPr>
              <a:t>Understanding The Role Of Licensing To Tackle Modern Slavery And Labour Market Non-compliance In The Hand Car Wash Sector</a:t>
            </a:r>
            <a:endParaRPr kumimoji="0" lang="en-US" sz="1800" b="0" i="0" u="none" strike="noStrike" kern="1200" cap="none" spc="0" normalizeH="0" baseline="0" noProof="0">
              <a:ln>
                <a:noFill/>
              </a:ln>
              <a:solidFill>
                <a:srgbClr val="005493"/>
              </a:solidFill>
              <a:effectLst/>
              <a:uLnTx/>
              <a:uFillTx/>
              <a:latin typeface="Calibri" panose="020F0502020204030204"/>
              <a:ea typeface="+mn-ea"/>
              <a:cs typeface="+mn-cs"/>
            </a:endParaRPr>
          </a:p>
        </p:txBody>
      </p:sp>
      <p:pic>
        <p:nvPicPr>
          <p:cNvPr id="2052" name="Picture 4" descr="Download Home Office (Home Department) Logo in SVG Vector or PNG File  Format - Logo.wine">
            <a:extLst>
              <a:ext uri="{FF2B5EF4-FFF2-40B4-BE49-F238E27FC236}">
                <a16:creationId xmlns:a16="http://schemas.microsoft.com/office/drawing/2014/main" id="{62634A9A-24B4-274D-90EA-BFDEE86D97F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72718" y="4019490"/>
            <a:ext cx="1902966" cy="1091632"/>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2F290E9D-64A1-8841-8A89-42B163C47531}"/>
              </a:ext>
            </a:extLst>
          </p:cNvPr>
          <p:cNvSpPr txBox="1"/>
          <p:nvPr/>
        </p:nvSpPr>
        <p:spPr>
          <a:xfrm>
            <a:off x="450596" y="2431771"/>
            <a:ext cx="4212342" cy="923330"/>
          </a:xfrm>
          <a:prstGeom prst="rect">
            <a:avLst/>
          </a:prstGeom>
          <a:noFill/>
          <a:ln>
            <a:solidFill>
              <a:srgbClr val="005493"/>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5493"/>
                </a:solidFill>
                <a:effectLst/>
                <a:uLnTx/>
                <a:uFillTx/>
                <a:latin typeface="Calibri" panose="020F0502020204030204"/>
                <a:ea typeface="+mn-ea"/>
                <a:cs typeface="+mn-cs"/>
              </a:rPr>
              <a:t>Responsible Car Wash trial of licensing schemes and other approaches to tackle non-compliance in hand car wash sector</a:t>
            </a:r>
          </a:p>
        </p:txBody>
      </p:sp>
      <p:pic>
        <p:nvPicPr>
          <p:cNvPr id="24" name="Picture 4" descr="Download Home Office (Home Department) Logo in SVG Vector or PNG File  Format - Logo.wine">
            <a:extLst>
              <a:ext uri="{FF2B5EF4-FFF2-40B4-BE49-F238E27FC236}">
                <a16:creationId xmlns:a16="http://schemas.microsoft.com/office/drawing/2014/main" id="{95FB9496-6815-7640-913E-A2A48264FDB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82067" y="2270372"/>
            <a:ext cx="1814156" cy="1091632"/>
          </a:xfrm>
          <a:prstGeom prst="rect">
            <a:avLst/>
          </a:prstGeom>
          <a:noFill/>
          <a:extLst>
            <a:ext uri="{909E8E84-426E-40DD-AFC4-6F175D3DCCD1}">
              <a14:hiddenFill xmlns:a14="http://schemas.microsoft.com/office/drawing/2010/main">
                <a:solidFill>
                  <a:srgbClr val="FFFFFF"/>
                </a:solidFill>
              </a14:hiddenFill>
            </a:ext>
          </a:extLst>
        </p:spPr>
      </p:pic>
      <p:cxnSp>
        <p:nvCxnSpPr>
          <p:cNvPr id="29" name="Straight Connector 28">
            <a:extLst>
              <a:ext uri="{FF2B5EF4-FFF2-40B4-BE49-F238E27FC236}">
                <a16:creationId xmlns:a16="http://schemas.microsoft.com/office/drawing/2014/main" id="{4B633B2D-9E68-3D49-8E51-A622C8E9E251}"/>
              </a:ext>
            </a:extLst>
          </p:cNvPr>
          <p:cNvCxnSpPr>
            <a:cxnSpLocks/>
          </p:cNvCxnSpPr>
          <p:nvPr/>
        </p:nvCxnSpPr>
        <p:spPr>
          <a:xfrm>
            <a:off x="7296607" y="870251"/>
            <a:ext cx="17951" cy="5877788"/>
          </a:xfrm>
          <a:prstGeom prst="line">
            <a:avLst/>
          </a:prstGeom>
          <a:ln w="25400">
            <a:solidFill>
              <a:srgbClr val="FF2F92"/>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598E56D3-CAB1-43FB-AEFD-F243924100B4}"/>
              </a:ext>
            </a:extLst>
          </p:cNvPr>
          <p:cNvSpPr txBox="1"/>
          <p:nvPr/>
        </p:nvSpPr>
        <p:spPr>
          <a:xfrm>
            <a:off x="450596" y="5813668"/>
            <a:ext cx="4212342" cy="369332"/>
          </a:xfrm>
          <a:prstGeom prst="rect">
            <a:avLst/>
          </a:prstGeom>
          <a:noFill/>
          <a:ln>
            <a:solidFill>
              <a:srgbClr val="005493"/>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5493"/>
                </a:solidFill>
                <a:effectLst/>
                <a:uLnTx/>
                <a:uFillTx/>
                <a:latin typeface="Calibri" panose="020F0502020204030204"/>
                <a:ea typeface="+mn-ea"/>
                <a:cs typeface="+mn-cs"/>
              </a:rPr>
              <a:t>National Crime Agency - Mapping Exercise</a:t>
            </a:r>
            <a:endParaRPr kumimoji="0" lang="en-US" sz="1800" b="0" i="0" u="none" strike="noStrike" kern="1200" cap="none" spc="0" normalizeH="0" baseline="0" noProof="0">
              <a:ln>
                <a:noFill/>
              </a:ln>
              <a:solidFill>
                <a:srgbClr val="005493"/>
              </a:solidFill>
              <a:effectLst/>
              <a:uLnTx/>
              <a:uFillTx/>
              <a:latin typeface="Calibri" panose="020F0502020204030204"/>
              <a:ea typeface="+mn-ea"/>
              <a:cs typeface="+mn-cs"/>
            </a:endParaRPr>
          </a:p>
        </p:txBody>
      </p:sp>
      <p:pic>
        <p:nvPicPr>
          <p:cNvPr id="14" name="Picture 13">
            <a:extLst>
              <a:ext uri="{FF2B5EF4-FFF2-40B4-BE49-F238E27FC236}">
                <a16:creationId xmlns:a16="http://schemas.microsoft.com/office/drawing/2014/main" id="{9785035E-6A19-4C06-96A1-E46AEFC95D81}"/>
              </a:ext>
            </a:extLst>
          </p:cNvPr>
          <p:cNvPicPr>
            <a:picLocks noChangeAspect="1"/>
          </p:cNvPicPr>
          <p:nvPr/>
        </p:nvPicPr>
        <p:blipFill>
          <a:blip r:embed="rId11"/>
          <a:stretch>
            <a:fillRect/>
          </a:stretch>
        </p:blipFill>
        <p:spPr>
          <a:xfrm>
            <a:off x="4899290" y="5730357"/>
            <a:ext cx="1527900" cy="653003"/>
          </a:xfrm>
          <a:prstGeom prst="rect">
            <a:avLst/>
          </a:prstGeom>
        </p:spPr>
      </p:pic>
    </p:spTree>
    <p:extLst>
      <p:ext uri="{BB962C8B-B14F-4D97-AF65-F5344CB8AC3E}">
        <p14:creationId xmlns:p14="http://schemas.microsoft.com/office/powerpoint/2010/main" val="2873893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48A28-1B75-DE4E-8DDF-F16D887FF6B8}"/>
              </a:ext>
            </a:extLst>
          </p:cNvPr>
          <p:cNvSpPr>
            <a:spLocks noGrp="1"/>
          </p:cNvSpPr>
          <p:nvPr>
            <p:ph type="title"/>
          </p:nvPr>
        </p:nvSpPr>
        <p:spPr>
          <a:xfrm>
            <a:off x="341811" y="228192"/>
            <a:ext cx="6300289" cy="697321"/>
          </a:xfrm>
        </p:spPr>
        <p:txBody>
          <a:bodyPr>
            <a:normAutofit fontScale="90000"/>
          </a:bodyPr>
          <a:lstStyle/>
          <a:p>
            <a:r>
              <a:rPr lang="en-GB" sz="3200" b="1">
                <a:solidFill>
                  <a:srgbClr val="005493"/>
                </a:solidFill>
                <a:latin typeface="Univers" panose="020B0503020202020204" pitchFamily="34" charset="0"/>
              </a:rPr>
              <a:t>Extent of our search for HCWs across England and Wales:</a:t>
            </a:r>
            <a:endParaRPr lang="en-US" sz="3200">
              <a:latin typeface="Univers" panose="020B0503020202020204" pitchFamily="34" charset="0"/>
            </a:endParaRPr>
          </a:p>
        </p:txBody>
      </p:sp>
      <p:sp>
        <p:nvSpPr>
          <p:cNvPr id="5" name="TextBox 4">
            <a:extLst>
              <a:ext uri="{FF2B5EF4-FFF2-40B4-BE49-F238E27FC236}">
                <a16:creationId xmlns:a16="http://schemas.microsoft.com/office/drawing/2014/main" id="{48CC5CC7-7A40-7A4D-9870-5653EEE2A54A}"/>
              </a:ext>
            </a:extLst>
          </p:cNvPr>
          <p:cNvSpPr txBox="1"/>
          <p:nvPr/>
        </p:nvSpPr>
        <p:spPr>
          <a:xfrm>
            <a:off x="322476" y="2614484"/>
            <a:ext cx="5773524" cy="286232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5493"/>
                </a:solidFill>
                <a:effectLst/>
                <a:uLnTx/>
                <a:uFillTx/>
                <a:latin typeface="Univers" panose="020B0503020202020204" pitchFamily="34" charset="0"/>
                <a:ea typeface="+mn-ea"/>
                <a:cs typeface="+mn-cs"/>
              </a:rPr>
              <a:t>Mapping undertaken in all UK regions and every Core City of the UK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a:solidFill>
                  <a:srgbClr val="005493"/>
                </a:solidFill>
                <a:latin typeface="Univers" panose="020B0503020202020204" pitchFamily="34" charset="0"/>
              </a:rPr>
              <a:t>Comprehensive mapping of:</a:t>
            </a:r>
          </a:p>
          <a:p>
            <a:pPr marL="628650" marR="0" lvl="0" indent="-1857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a:solidFill>
                  <a:srgbClr val="005493"/>
                </a:solidFill>
                <a:latin typeface="Univers" panose="020B0503020202020204" pitchFamily="34" charset="0"/>
              </a:rPr>
              <a:t>The North East,</a:t>
            </a:r>
          </a:p>
          <a:p>
            <a:pPr marL="628650" marR="0" lvl="0" indent="-1857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a:solidFill>
                  <a:srgbClr val="005493"/>
                </a:solidFill>
                <a:latin typeface="Univers" panose="020B0503020202020204" pitchFamily="34" charset="0"/>
              </a:rPr>
              <a:t>West Midlands (excluding Herefordshire)</a:t>
            </a:r>
          </a:p>
          <a:p>
            <a:pPr marL="628650" marR="0" lvl="0" indent="-1857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a:solidFill>
                  <a:srgbClr val="005493"/>
                </a:solidFill>
                <a:latin typeface="Univers" panose="020B0503020202020204" pitchFamily="34" charset="0"/>
              </a:rPr>
              <a:t>East Midlands</a:t>
            </a:r>
          </a:p>
          <a:p>
            <a:pPr marL="628650" marR="0" lvl="0" indent="-1857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a:solidFill>
                  <a:srgbClr val="005493"/>
                </a:solidFill>
                <a:latin typeface="Univers" panose="020B0503020202020204" pitchFamily="34" charset="0"/>
              </a:rPr>
              <a:t>Greater Manchester Combined Authority </a:t>
            </a:r>
          </a:p>
          <a:p>
            <a:pPr marL="628650" marR="0" lvl="0" indent="-1857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a:solidFill>
                  <a:srgbClr val="005493"/>
                </a:solidFill>
                <a:latin typeface="Univers" panose="020B0503020202020204" pitchFamily="34" charset="0"/>
              </a:rPr>
              <a:t>Merseyside </a:t>
            </a:r>
          </a:p>
          <a:p>
            <a:pPr marL="628650" marR="0" lvl="0" indent="-1857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5493"/>
                </a:solidFill>
                <a:effectLst/>
                <a:uLnTx/>
                <a:uFillTx/>
                <a:latin typeface="Univers" panose="020B0503020202020204" pitchFamily="34" charset="0"/>
                <a:ea typeface="+mn-ea"/>
                <a:cs typeface="+mn-cs"/>
              </a:rPr>
              <a:t>Cardiff city region</a:t>
            </a:r>
          </a:p>
        </p:txBody>
      </p:sp>
      <p:sp>
        <p:nvSpPr>
          <p:cNvPr id="9" name="TextBox 8">
            <a:extLst>
              <a:ext uri="{FF2B5EF4-FFF2-40B4-BE49-F238E27FC236}">
                <a16:creationId xmlns:a16="http://schemas.microsoft.com/office/drawing/2014/main" id="{7A339AA9-C5DF-CB47-A541-BF1F3F677E64}"/>
              </a:ext>
            </a:extLst>
          </p:cNvPr>
          <p:cNvSpPr txBox="1"/>
          <p:nvPr/>
        </p:nvSpPr>
        <p:spPr>
          <a:xfrm>
            <a:off x="480356" y="1308333"/>
            <a:ext cx="5089171" cy="923330"/>
          </a:xfrm>
          <a:prstGeom prst="rect">
            <a:avLst/>
          </a:prstGeom>
          <a:no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2F92"/>
                </a:solidFill>
                <a:effectLst/>
                <a:uLnTx/>
                <a:uFillTx/>
                <a:latin typeface="Univers" panose="020B0503020202020204" pitchFamily="34" charset="0"/>
                <a:ea typeface="+mn-ea"/>
                <a:cs typeface="+mn-cs"/>
              </a:rPr>
              <a:t>1,958 HCWs identified to date across 30% of local authority areas (35% of </a:t>
            </a:r>
            <a:r>
              <a:rPr kumimoji="0" lang="en-US" sz="1800" b="0" i="0" u="none" strike="noStrike" kern="1200" cap="none" spc="0" normalizeH="0" baseline="0" noProof="0" err="1">
                <a:ln>
                  <a:noFill/>
                </a:ln>
                <a:solidFill>
                  <a:srgbClr val="FF2F92"/>
                </a:solidFill>
                <a:effectLst/>
                <a:uLnTx/>
                <a:uFillTx/>
                <a:latin typeface="Univers" panose="020B0503020202020204" pitchFamily="34" charset="0"/>
                <a:ea typeface="+mn-ea"/>
                <a:cs typeface="+mn-cs"/>
              </a:rPr>
              <a:t>neighbourhoods</a:t>
            </a:r>
            <a:r>
              <a:rPr kumimoji="0" lang="en-US" sz="1800" b="0" i="0" u="none" strike="noStrike" kern="1200" cap="none" spc="0" normalizeH="0" baseline="0" noProof="0">
                <a:ln>
                  <a:noFill/>
                </a:ln>
                <a:solidFill>
                  <a:srgbClr val="FF2F92"/>
                </a:solidFill>
                <a:effectLst/>
                <a:uLnTx/>
                <a:uFillTx/>
                <a:latin typeface="Univers" panose="020B0503020202020204" pitchFamily="34" charset="0"/>
                <a:ea typeface="+mn-ea"/>
                <a:cs typeface="+mn-cs"/>
              </a:rPr>
              <a:t> [LSOAs])</a:t>
            </a:r>
          </a:p>
        </p:txBody>
      </p:sp>
      <p:pic>
        <p:nvPicPr>
          <p:cNvPr id="6" name="Picture 5">
            <a:extLst>
              <a:ext uri="{FF2B5EF4-FFF2-40B4-BE49-F238E27FC236}">
                <a16:creationId xmlns:a16="http://schemas.microsoft.com/office/drawing/2014/main" id="{CF6F33EA-50FA-676D-F445-F106CD665008}"/>
              </a:ext>
            </a:extLst>
          </p:cNvPr>
          <p:cNvPicPr>
            <a:picLocks noChangeAspect="1"/>
          </p:cNvPicPr>
          <p:nvPr/>
        </p:nvPicPr>
        <p:blipFill>
          <a:blip r:embed="rId2"/>
          <a:stretch>
            <a:fillRect/>
          </a:stretch>
        </p:blipFill>
        <p:spPr>
          <a:xfrm>
            <a:off x="6096001" y="-487213"/>
            <a:ext cx="6097914" cy="7345213"/>
          </a:xfrm>
          <a:prstGeom prst="rect">
            <a:avLst/>
          </a:prstGeom>
        </p:spPr>
      </p:pic>
      <p:sp>
        <p:nvSpPr>
          <p:cNvPr id="4" name="TextBox 3">
            <a:extLst>
              <a:ext uri="{FF2B5EF4-FFF2-40B4-BE49-F238E27FC236}">
                <a16:creationId xmlns:a16="http://schemas.microsoft.com/office/drawing/2014/main" id="{F448D2BB-2F7F-3C4F-A09C-88C99E453A0F}"/>
              </a:ext>
            </a:extLst>
          </p:cNvPr>
          <p:cNvSpPr txBox="1"/>
          <p:nvPr/>
        </p:nvSpPr>
        <p:spPr>
          <a:xfrm>
            <a:off x="10256197" y="115161"/>
            <a:ext cx="1862389" cy="73866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5493"/>
                </a:solidFill>
                <a:effectLst/>
                <a:uLnTx/>
                <a:uFillTx/>
                <a:latin typeface="Univers" panose="020B0503020202020204" pitchFamily="34" charset="0"/>
                <a:ea typeface="+mn-ea"/>
                <a:cs typeface="+mn-cs"/>
              </a:rPr>
              <a:t>WIP hand car wash locations identified, May 2022</a:t>
            </a:r>
          </a:p>
        </p:txBody>
      </p:sp>
    </p:spTree>
    <p:extLst>
      <p:ext uri="{BB962C8B-B14F-4D97-AF65-F5344CB8AC3E}">
        <p14:creationId xmlns:p14="http://schemas.microsoft.com/office/powerpoint/2010/main" val="3205760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0B162-C973-8A41-B9FD-87A08533E72E}"/>
              </a:ext>
            </a:extLst>
          </p:cNvPr>
          <p:cNvSpPr>
            <a:spLocks noGrp="1"/>
          </p:cNvSpPr>
          <p:nvPr>
            <p:ph type="title"/>
          </p:nvPr>
        </p:nvSpPr>
        <p:spPr>
          <a:xfrm>
            <a:off x="420111" y="30690"/>
            <a:ext cx="11706478" cy="627357"/>
          </a:xfrm>
        </p:spPr>
        <p:txBody>
          <a:bodyPr>
            <a:normAutofit/>
          </a:bodyPr>
          <a:lstStyle/>
          <a:p>
            <a:r>
              <a:rPr lang="en-GB" sz="2800" b="1">
                <a:solidFill>
                  <a:srgbClr val="005493"/>
                </a:solidFill>
                <a:latin typeface="+mn-lt"/>
              </a:rPr>
              <a:t>Estimating the total number of HCWs in England and Wales: Our methodology</a:t>
            </a:r>
            <a:endParaRPr lang="en-US" sz="2800" b="1">
              <a:latin typeface="+mn-lt"/>
            </a:endParaRPr>
          </a:p>
        </p:txBody>
      </p:sp>
      <p:pic>
        <p:nvPicPr>
          <p:cNvPr id="4" name="Picture 3">
            <a:extLst>
              <a:ext uri="{FF2B5EF4-FFF2-40B4-BE49-F238E27FC236}">
                <a16:creationId xmlns:a16="http://schemas.microsoft.com/office/drawing/2014/main" id="{F8111C4E-2966-2442-8F8A-A407F6B13EAE}"/>
              </a:ext>
            </a:extLst>
          </p:cNvPr>
          <p:cNvPicPr>
            <a:picLocks noChangeAspect="1"/>
          </p:cNvPicPr>
          <p:nvPr/>
        </p:nvPicPr>
        <p:blipFill rotWithShape="1">
          <a:blip r:embed="rId2"/>
          <a:srcRect t="8805"/>
          <a:stretch/>
        </p:blipFill>
        <p:spPr>
          <a:xfrm>
            <a:off x="750188" y="1502853"/>
            <a:ext cx="1422274" cy="985118"/>
          </a:xfrm>
          <a:prstGeom prst="rect">
            <a:avLst/>
          </a:prstGeom>
          <a:ln>
            <a:solidFill>
              <a:schemeClr val="tx1"/>
            </a:solidFill>
          </a:ln>
        </p:spPr>
      </p:pic>
      <p:pic>
        <p:nvPicPr>
          <p:cNvPr id="5" name="Picture 4">
            <a:extLst>
              <a:ext uri="{FF2B5EF4-FFF2-40B4-BE49-F238E27FC236}">
                <a16:creationId xmlns:a16="http://schemas.microsoft.com/office/drawing/2014/main" id="{1EAD1845-885F-E545-9E84-7F6EEB52616B}"/>
              </a:ext>
            </a:extLst>
          </p:cNvPr>
          <p:cNvPicPr>
            <a:picLocks noChangeAspect="1"/>
          </p:cNvPicPr>
          <p:nvPr/>
        </p:nvPicPr>
        <p:blipFill rotWithShape="1">
          <a:blip r:embed="rId3"/>
          <a:srcRect t="8542"/>
          <a:stretch/>
        </p:blipFill>
        <p:spPr>
          <a:xfrm>
            <a:off x="757978" y="3375714"/>
            <a:ext cx="1408486" cy="985118"/>
          </a:xfrm>
          <a:prstGeom prst="rect">
            <a:avLst/>
          </a:prstGeom>
        </p:spPr>
      </p:pic>
      <p:pic>
        <p:nvPicPr>
          <p:cNvPr id="6" name="Picture 5">
            <a:extLst>
              <a:ext uri="{FF2B5EF4-FFF2-40B4-BE49-F238E27FC236}">
                <a16:creationId xmlns:a16="http://schemas.microsoft.com/office/drawing/2014/main" id="{DF96BE88-D6DC-F148-A1D1-05AE16D14573}"/>
              </a:ext>
            </a:extLst>
          </p:cNvPr>
          <p:cNvPicPr>
            <a:picLocks noChangeAspect="1"/>
          </p:cNvPicPr>
          <p:nvPr/>
        </p:nvPicPr>
        <p:blipFill>
          <a:blip r:embed="rId4"/>
          <a:stretch>
            <a:fillRect/>
          </a:stretch>
        </p:blipFill>
        <p:spPr>
          <a:xfrm>
            <a:off x="757978" y="5205802"/>
            <a:ext cx="1408485" cy="985118"/>
          </a:xfrm>
          <a:prstGeom prst="rect">
            <a:avLst/>
          </a:prstGeom>
          <a:ln>
            <a:solidFill>
              <a:schemeClr val="tx1"/>
            </a:solidFill>
          </a:ln>
        </p:spPr>
      </p:pic>
      <p:sp>
        <p:nvSpPr>
          <p:cNvPr id="7" name="TextBox 6">
            <a:extLst>
              <a:ext uri="{FF2B5EF4-FFF2-40B4-BE49-F238E27FC236}">
                <a16:creationId xmlns:a16="http://schemas.microsoft.com/office/drawing/2014/main" id="{B7D4C5FD-00B0-F443-9F3E-A2B525EA2E87}"/>
              </a:ext>
            </a:extLst>
          </p:cNvPr>
          <p:cNvSpPr txBox="1"/>
          <p:nvPr/>
        </p:nvSpPr>
        <p:spPr>
          <a:xfrm>
            <a:off x="522997" y="2591893"/>
            <a:ext cx="177215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2F92"/>
                </a:solidFill>
                <a:effectLst/>
                <a:uLnTx/>
                <a:uFillTx/>
                <a:latin typeface="Calibri" panose="020F0502020204030204"/>
                <a:ea typeface="+mn-ea"/>
                <a:cs typeface="+mn-cs"/>
              </a:rPr>
              <a:t>Using Google Maps to identify advertised HCWs</a:t>
            </a:r>
          </a:p>
        </p:txBody>
      </p:sp>
      <p:pic>
        <p:nvPicPr>
          <p:cNvPr id="9" name="Graphic 8" descr="Arrow Straight">
            <a:extLst>
              <a:ext uri="{FF2B5EF4-FFF2-40B4-BE49-F238E27FC236}">
                <a16:creationId xmlns:a16="http://schemas.microsoft.com/office/drawing/2014/main" id="{AFFEFE9B-0E71-4C45-9B86-520A0B48C8D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1258114" y="3043743"/>
            <a:ext cx="302922" cy="302922"/>
          </a:xfrm>
          <a:prstGeom prst="rect">
            <a:avLst/>
          </a:prstGeom>
        </p:spPr>
      </p:pic>
      <p:sp>
        <p:nvSpPr>
          <p:cNvPr id="10" name="TextBox 9">
            <a:extLst>
              <a:ext uri="{FF2B5EF4-FFF2-40B4-BE49-F238E27FC236}">
                <a16:creationId xmlns:a16="http://schemas.microsoft.com/office/drawing/2014/main" id="{88381C07-42C4-8249-A2C7-EE466C97C9E9}"/>
              </a:ext>
            </a:extLst>
          </p:cNvPr>
          <p:cNvSpPr txBox="1"/>
          <p:nvPr/>
        </p:nvSpPr>
        <p:spPr>
          <a:xfrm>
            <a:off x="442073" y="4391087"/>
            <a:ext cx="208242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2F92"/>
                </a:solidFill>
                <a:effectLst/>
                <a:uLnTx/>
                <a:uFillTx/>
                <a:latin typeface="Calibri" panose="020F0502020204030204"/>
                <a:ea typeface="+mn-ea"/>
                <a:cs typeface="+mn-cs"/>
              </a:rPr>
              <a:t>Using Google </a:t>
            </a:r>
            <a:r>
              <a:rPr kumimoji="0" lang="en-US" sz="1200" b="0" i="0" u="none" strike="noStrike" kern="1200" cap="none" spc="0" normalizeH="0" baseline="0" noProof="0" err="1">
                <a:ln>
                  <a:noFill/>
                </a:ln>
                <a:solidFill>
                  <a:srgbClr val="FF2F92"/>
                </a:solidFill>
                <a:effectLst/>
                <a:uLnTx/>
                <a:uFillTx/>
                <a:latin typeface="Calibri" panose="020F0502020204030204"/>
                <a:ea typeface="+mn-ea"/>
                <a:cs typeface="+mn-cs"/>
              </a:rPr>
              <a:t>Streetview</a:t>
            </a:r>
            <a:r>
              <a:rPr kumimoji="0" lang="en-US" sz="1200" b="0" i="0" u="none" strike="noStrike" kern="1200" cap="none" spc="0" normalizeH="0" baseline="0" noProof="0">
                <a:ln>
                  <a:noFill/>
                </a:ln>
                <a:solidFill>
                  <a:srgbClr val="FF2F92"/>
                </a:solidFill>
                <a:effectLst/>
                <a:uLnTx/>
                <a:uFillTx/>
                <a:latin typeface="Calibri" panose="020F0502020204030204"/>
                <a:ea typeface="+mn-ea"/>
                <a:cs typeface="+mn-cs"/>
              </a:rPr>
              <a:t> to identify non-advertised HCWs</a:t>
            </a:r>
          </a:p>
        </p:txBody>
      </p:sp>
      <p:pic>
        <p:nvPicPr>
          <p:cNvPr id="13" name="Picture 12">
            <a:extLst>
              <a:ext uri="{FF2B5EF4-FFF2-40B4-BE49-F238E27FC236}">
                <a16:creationId xmlns:a16="http://schemas.microsoft.com/office/drawing/2014/main" id="{91A276F7-7200-5F42-BA27-E95F9D0D4348}"/>
              </a:ext>
            </a:extLst>
          </p:cNvPr>
          <p:cNvPicPr>
            <a:picLocks noChangeAspect="1"/>
          </p:cNvPicPr>
          <p:nvPr/>
        </p:nvPicPr>
        <p:blipFill>
          <a:blip r:embed="rId7"/>
          <a:stretch>
            <a:fillRect/>
          </a:stretch>
        </p:blipFill>
        <p:spPr>
          <a:xfrm>
            <a:off x="5662446" y="1497832"/>
            <a:ext cx="2257901" cy="1284333"/>
          </a:xfrm>
          <a:prstGeom prst="rect">
            <a:avLst/>
          </a:prstGeom>
          <a:ln>
            <a:solidFill>
              <a:schemeClr val="tx1"/>
            </a:solidFill>
          </a:ln>
        </p:spPr>
      </p:pic>
      <p:pic>
        <p:nvPicPr>
          <p:cNvPr id="14" name="Picture 13">
            <a:extLst>
              <a:ext uri="{FF2B5EF4-FFF2-40B4-BE49-F238E27FC236}">
                <a16:creationId xmlns:a16="http://schemas.microsoft.com/office/drawing/2014/main" id="{18DE7C0B-941D-C542-AB31-012761ADE4A0}"/>
              </a:ext>
            </a:extLst>
          </p:cNvPr>
          <p:cNvPicPr>
            <a:picLocks noChangeAspect="1"/>
          </p:cNvPicPr>
          <p:nvPr/>
        </p:nvPicPr>
        <p:blipFill>
          <a:blip r:embed="rId8"/>
          <a:stretch>
            <a:fillRect/>
          </a:stretch>
        </p:blipFill>
        <p:spPr>
          <a:xfrm>
            <a:off x="3213007" y="1497833"/>
            <a:ext cx="2257901" cy="1284333"/>
          </a:xfrm>
          <a:prstGeom prst="rect">
            <a:avLst/>
          </a:prstGeom>
          <a:ln>
            <a:solidFill>
              <a:schemeClr val="tx1"/>
            </a:solidFill>
          </a:ln>
        </p:spPr>
      </p:pic>
      <p:pic>
        <p:nvPicPr>
          <p:cNvPr id="15" name="Picture 14">
            <a:extLst>
              <a:ext uri="{FF2B5EF4-FFF2-40B4-BE49-F238E27FC236}">
                <a16:creationId xmlns:a16="http://schemas.microsoft.com/office/drawing/2014/main" id="{317420EF-EF1C-0A41-B0D9-A8DD8A94B717}"/>
              </a:ext>
            </a:extLst>
          </p:cNvPr>
          <p:cNvPicPr>
            <a:picLocks noChangeAspect="1"/>
          </p:cNvPicPr>
          <p:nvPr/>
        </p:nvPicPr>
        <p:blipFill>
          <a:blip r:embed="rId9"/>
          <a:stretch>
            <a:fillRect/>
          </a:stretch>
        </p:blipFill>
        <p:spPr>
          <a:xfrm>
            <a:off x="5662443" y="3004094"/>
            <a:ext cx="2257900" cy="1284333"/>
          </a:xfrm>
          <a:prstGeom prst="rect">
            <a:avLst/>
          </a:prstGeom>
          <a:ln>
            <a:solidFill>
              <a:schemeClr val="tx1"/>
            </a:solidFill>
          </a:ln>
        </p:spPr>
      </p:pic>
      <p:pic>
        <p:nvPicPr>
          <p:cNvPr id="16" name="Picture 15">
            <a:extLst>
              <a:ext uri="{FF2B5EF4-FFF2-40B4-BE49-F238E27FC236}">
                <a16:creationId xmlns:a16="http://schemas.microsoft.com/office/drawing/2014/main" id="{30AB5230-1CEA-8B42-8B4C-2202B3A28A16}"/>
              </a:ext>
            </a:extLst>
          </p:cNvPr>
          <p:cNvPicPr>
            <a:picLocks noChangeAspect="1"/>
          </p:cNvPicPr>
          <p:nvPr/>
        </p:nvPicPr>
        <p:blipFill>
          <a:blip r:embed="rId10"/>
          <a:stretch>
            <a:fillRect/>
          </a:stretch>
        </p:blipFill>
        <p:spPr>
          <a:xfrm>
            <a:off x="5662443" y="4495017"/>
            <a:ext cx="2257900" cy="1283809"/>
          </a:xfrm>
          <a:prstGeom prst="rect">
            <a:avLst/>
          </a:prstGeom>
          <a:ln>
            <a:solidFill>
              <a:schemeClr val="tx1"/>
            </a:solidFill>
          </a:ln>
        </p:spPr>
      </p:pic>
      <p:sp>
        <p:nvSpPr>
          <p:cNvPr id="17" name="TextBox 16">
            <a:extLst>
              <a:ext uri="{FF2B5EF4-FFF2-40B4-BE49-F238E27FC236}">
                <a16:creationId xmlns:a16="http://schemas.microsoft.com/office/drawing/2014/main" id="{4745CE84-96D4-6B4B-AA8F-C8A7EEEDF074}"/>
              </a:ext>
            </a:extLst>
          </p:cNvPr>
          <p:cNvSpPr txBox="1"/>
          <p:nvPr/>
        </p:nvSpPr>
        <p:spPr>
          <a:xfrm>
            <a:off x="3240576" y="5919886"/>
            <a:ext cx="4603471"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2F92"/>
                </a:solidFill>
                <a:effectLst/>
                <a:uLnTx/>
                <a:uFillTx/>
                <a:latin typeface="Calibri" panose="020F0502020204030204"/>
                <a:ea typeface="+mn-ea"/>
                <a:cs typeface="+mn-cs"/>
              </a:rPr>
              <a:t>Identification of number of HCWs in similar types of local authority area using the 2011 ONS Area Classification Supergroups</a:t>
            </a:r>
          </a:p>
        </p:txBody>
      </p:sp>
      <p:cxnSp>
        <p:nvCxnSpPr>
          <p:cNvPr id="22" name="Straight Connector 21">
            <a:extLst>
              <a:ext uri="{FF2B5EF4-FFF2-40B4-BE49-F238E27FC236}">
                <a16:creationId xmlns:a16="http://schemas.microsoft.com/office/drawing/2014/main" id="{08470E8D-A430-AC4C-8170-CACB80DC30D8}"/>
              </a:ext>
            </a:extLst>
          </p:cNvPr>
          <p:cNvCxnSpPr>
            <a:cxnSpLocks/>
          </p:cNvCxnSpPr>
          <p:nvPr/>
        </p:nvCxnSpPr>
        <p:spPr>
          <a:xfrm>
            <a:off x="2882538" y="796705"/>
            <a:ext cx="0" cy="5880526"/>
          </a:xfrm>
          <a:prstGeom prst="line">
            <a:avLst/>
          </a:prstGeom>
          <a:ln w="15875">
            <a:prstDash val="dash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4437E25-38EE-6546-8E08-40B9BBDDC7EF}"/>
              </a:ext>
            </a:extLst>
          </p:cNvPr>
          <p:cNvCxnSpPr/>
          <p:nvPr/>
        </p:nvCxnSpPr>
        <p:spPr>
          <a:xfrm>
            <a:off x="8277497" y="770384"/>
            <a:ext cx="0" cy="5695406"/>
          </a:xfrm>
          <a:prstGeom prst="line">
            <a:avLst/>
          </a:prstGeom>
          <a:ln w="15875">
            <a:prstDash val="dashDot"/>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0F7E78D-3B45-314A-8DFC-B1C193BAD9C8}"/>
              </a:ext>
            </a:extLst>
          </p:cNvPr>
          <p:cNvSpPr txBox="1"/>
          <p:nvPr/>
        </p:nvSpPr>
        <p:spPr>
          <a:xfrm>
            <a:off x="420111" y="735050"/>
            <a:ext cx="2186927" cy="584775"/>
          </a:xfrm>
          <a:prstGeom prst="rect">
            <a:avLst/>
          </a:prstGeom>
          <a:noFill/>
          <a:ln>
            <a:solidFill>
              <a:schemeClr val="tx1"/>
            </a:solidFill>
          </a:ln>
        </p:spPr>
        <p:txBody>
          <a:bodyPr wrap="square" rtlCol="0">
            <a:spAutoFit/>
          </a:bodyPr>
          <a:lstStyle/>
          <a:p>
            <a:pPr marL="223838" marR="0" lvl="0" indent="-223838"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1. 	Identifying the location of HCWs</a:t>
            </a:r>
          </a:p>
        </p:txBody>
      </p:sp>
      <p:pic>
        <p:nvPicPr>
          <p:cNvPr id="25" name="Graphic 24" descr="Arrow Straight">
            <a:extLst>
              <a:ext uri="{FF2B5EF4-FFF2-40B4-BE49-F238E27FC236}">
                <a16:creationId xmlns:a16="http://schemas.microsoft.com/office/drawing/2014/main" id="{923B3CD1-6FC5-4F43-AA93-1FF4B8ED386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1258115" y="4813443"/>
            <a:ext cx="302922" cy="302922"/>
          </a:xfrm>
          <a:prstGeom prst="rect">
            <a:avLst/>
          </a:prstGeom>
        </p:spPr>
      </p:pic>
      <p:sp>
        <p:nvSpPr>
          <p:cNvPr id="27" name="TextBox 26">
            <a:extLst>
              <a:ext uri="{FF2B5EF4-FFF2-40B4-BE49-F238E27FC236}">
                <a16:creationId xmlns:a16="http://schemas.microsoft.com/office/drawing/2014/main" id="{4D327234-A342-4D40-BF07-3049628D0AF1}"/>
              </a:ext>
            </a:extLst>
          </p:cNvPr>
          <p:cNvSpPr txBox="1"/>
          <p:nvPr/>
        </p:nvSpPr>
        <p:spPr>
          <a:xfrm>
            <a:off x="3209640" y="735050"/>
            <a:ext cx="4734389" cy="584775"/>
          </a:xfrm>
          <a:prstGeom prst="rect">
            <a:avLst/>
          </a:prstGeom>
          <a:noFill/>
          <a:ln>
            <a:solidFill>
              <a:schemeClr val="tx1"/>
            </a:solidFill>
          </a:ln>
        </p:spPr>
        <p:txBody>
          <a:bodyPr wrap="square" rtlCol="0">
            <a:spAutoFit/>
          </a:bodyPr>
          <a:lstStyle/>
          <a:p>
            <a:pPr marL="223838" marR="0" lvl="0" indent="-223838"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2. 	Identifying the distribution of identified HCWs across similar local authority types</a:t>
            </a:r>
          </a:p>
        </p:txBody>
      </p:sp>
      <p:sp>
        <p:nvSpPr>
          <p:cNvPr id="28" name="TextBox 27">
            <a:extLst>
              <a:ext uri="{FF2B5EF4-FFF2-40B4-BE49-F238E27FC236}">
                <a16:creationId xmlns:a16="http://schemas.microsoft.com/office/drawing/2014/main" id="{85F07171-CD5D-DA4C-AE41-FEFE08713FDC}"/>
              </a:ext>
            </a:extLst>
          </p:cNvPr>
          <p:cNvSpPr txBox="1"/>
          <p:nvPr/>
        </p:nvSpPr>
        <p:spPr>
          <a:xfrm>
            <a:off x="420111" y="6294842"/>
            <a:ext cx="208242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2F92"/>
                </a:solidFill>
                <a:effectLst/>
                <a:uLnTx/>
                <a:uFillTx/>
                <a:latin typeface="Calibri" panose="020F0502020204030204"/>
                <a:ea typeface="+mn-ea"/>
                <a:cs typeface="+mn-cs"/>
              </a:rPr>
              <a:t>Drive through of streets not visible on </a:t>
            </a:r>
            <a:r>
              <a:rPr kumimoji="0" lang="en-US" sz="1200" b="0" i="0" u="none" strike="noStrike" kern="1200" cap="none" spc="0" normalizeH="0" baseline="0" noProof="0" err="1">
                <a:ln>
                  <a:noFill/>
                </a:ln>
                <a:solidFill>
                  <a:srgbClr val="FF2F92"/>
                </a:solidFill>
                <a:effectLst/>
                <a:uLnTx/>
                <a:uFillTx/>
                <a:latin typeface="Calibri" panose="020F0502020204030204"/>
                <a:ea typeface="+mn-ea"/>
                <a:cs typeface="+mn-cs"/>
              </a:rPr>
              <a:t>Streetview</a:t>
            </a:r>
            <a:endParaRPr kumimoji="0" lang="en-US" sz="1200" b="0" i="0" u="none" strike="noStrike" kern="1200" cap="none" spc="0" normalizeH="0" baseline="0" noProof="0">
              <a:ln>
                <a:noFill/>
              </a:ln>
              <a:solidFill>
                <a:srgbClr val="FF2F92"/>
              </a:solidFill>
              <a:effectLst/>
              <a:uLnTx/>
              <a:uFillTx/>
              <a:latin typeface="Calibri" panose="020F0502020204030204"/>
              <a:ea typeface="+mn-ea"/>
              <a:cs typeface="+mn-cs"/>
            </a:endParaRPr>
          </a:p>
        </p:txBody>
      </p:sp>
      <p:pic>
        <p:nvPicPr>
          <p:cNvPr id="29" name="Picture 28">
            <a:extLst>
              <a:ext uri="{FF2B5EF4-FFF2-40B4-BE49-F238E27FC236}">
                <a16:creationId xmlns:a16="http://schemas.microsoft.com/office/drawing/2014/main" id="{F07C4D9D-BC34-4441-8347-9E3CDFD6B533}"/>
              </a:ext>
            </a:extLst>
          </p:cNvPr>
          <p:cNvPicPr>
            <a:picLocks noChangeAspect="1"/>
          </p:cNvPicPr>
          <p:nvPr/>
        </p:nvPicPr>
        <p:blipFill>
          <a:blip r:embed="rId11"/>
          <a:stretch>
            <a:fillRect/>
          </a:stretch>
        </p:blipFill>
        <p:spPr>
          <a:xfrm>
            <a:off x="3213008" y="3004094"/>
            <a:ext cx="2257899" cy="1284333"/>
          </a:xfrm>
          <a:prstGeom prst="rect">
            <a:avLst/>
          </a:prstGeom>
          <a:ln>
            <a:solidFill>
              <a:schemeClr val="tx1"/>
            </a:solidFill>
          </a:ln>
        </p:spPr>
      </p:pic>
      <p:pic>
        <p:nvPicPr>
          <p:cNvPr id="30" name="Picture 29">
            <a:extLst>
              <a:ext uri="{FF2B5EF4-FFF2-40B4-BE49-F238E27FC236}">
                <a16:creationId xmlns:a16="http://schemas.microsoft.com/office/drawing/2014/main" id="{686831D5-2728-0246-958A-5DB7C79C65BD}"/>
              </a:ext>
            </a:extLst>
          </p:cNvPr>
          <p:cNvPicPr>
            <a:picLocks noChangeAspect="1"/>
          </p:cNvPicPr>
          <p:nvPr/>
        </p:nvPicPr>
        <p:blipFill>
          <a:blip r:embed="rId12"/>
          <a:stretch>
            <a:fillRect/>
          </a:stretch>
        </p:blipFill>
        <p:spPr>
          <a:xfrm>
            <a:off x="3199237" y="4494492"/>
            <a:ext cx="2257895" cy="1284333"/>
          </a:xfrm>
          <a:prstGeom prst="rect">
            <a:avLst/>
          </a:prstGeom>
          <a:ln>
            <a:solidFill>
              <a:schemeClr val="tx1"/>
            </a:solidFill>
          </a:ln>
        </p:spPr>
      </p:pic>
      <p:sp>
        <p:nvSpPr>
          <p:cNvPr id="31" name="TextBox 30">
            <a:extLst>
              <a:ext uri="{FF2B5EF4-FFF2-40B4-BE49-F238E27FC236}">
                <a16:creationId xmlns:a16="http://schemas.microsoft.com/office/drawing/2014/main" id="{918EFA16-5021-1340-AAFD-02D7FC9FD47C}"/>
              </a:ext>
            </a:extLst>
          </p:cNvPr>
          <p:cNvSpPr txBox="1"/>
          <p:nvPr/>
        </p:nvSpPr>
        <p:spPr>
          <a:xfrm>
            <a:off x="8482154" y="731731"/>
            <a:ext cx="3605334" cy="584775"/>
          </a:xfrm>
          <a:prstGeom prst="rect">
            <a:avLst/>
          </a:prstGeom>
          <a:noFill/>
          <a:ln>
            <a:solidFill>
              <a:schemeClr val="tx1"/>
            </a:solidFill>
          </a:ln>
        </p:spPr>
        <p:txBody>
          <a:bodyPr wrap="square" rtlCol="0">
            <a:spAutoFit/>
          </a:bodyPr>
          <a:lstStyle/>
          <a:p>
            <a:pPr marL="223838" marR="0" lvl="0" indent="-223838"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3. 	Identifying the mean rate of HCWs per 1000 population in each area type</a:t>
            </a:r>
          </a:p>
        </p:txBody>
      </p:sp>
      <p:pic>
        <p:nvPicPr>
          <p:cNvPr id="33" name="Picture 32">
            <a:extLst>
              <a:ext uri="{FF2B5EF4-FFF2-40B4-BE49-F238E27FC236}">
                <a16:creationId xmlns:a16="http://schemas.microsoft.com/office/drawing/2014/main" id="{68ED39A0-F838-4740-9D5B-A4695BCA3C35}"/>
              </a:ext>
            </a:extLst>
          </p:cNvPr>
          <p:cNvPicPr>
            <a:picLocks noChangeAspect="1"/>
          </p:cNvPicPr>
          <p:nvPr/>
        </p:nvPicPr>
        <p:blipFill rotWithShape="1">
          <a:blip r:embed="rId13"/>
          <a:srcRect t="22284" b="19822"/>
          <a:stretch/>
        </p:blipFill>
        <p:spPr>
          <a:xfrm>
            <a:off x="9616546" y="1465457"/>
            <a:ext cx="861068" cy="474035"/>
          </a:xfrm>
          <a:prstGeom prst="rect">
            <a:avLst/>
          </a:prstGeom>
        </p:spPr>
      </p:pic>
      <p:pic>
        <p:nvPicPr>
          <p:cNvPr id="35" name="Graphic 34" descr="Group of people">
            <a:extLst>
              <a:ext uri="{FF2B5EF4-FFF2-40B4-BE49-F238E27FC236}">
                <a16:creationId xmlns:a16="http://schemas.microsoft.com/office/drawing/2014/main" id="{E7BDAADB-A928-3245-8B96-3BD76E639A44}"/>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513622" y="2122574"/>
            <a:ext cx="963992" cy="963992"/>
          </a:xfrm>
          <a:prstGeom prst="rect">
            <a:avLst/>
          </a:prstGeom>
        </p:spPr>
      </p:pic>
      <p:sp>
        <p:nvSpPr>
          <p:cNvPr id="36" name="TextBox 35">
            <a:extLst>
              <a:ext uri="{FF2B5EF4-FFF2-40B4-BE49-F238E27FC236}">
                <a16:creationId xmlns:a16="http://schemas.microsoft.com/office/drawing/2014/main" id="{90126F8A-CE10-344C-8C86-31BF49846556}"/>
              </a:ext>
            </a:extLst>
          </p:cNvPr>
          <p:cNvSpPr txBox="1"/>
          <p:nvPr/>
        </p:nvSpPr>
        <p:spPr>
          <a:xfrm>
            <a:off x="8482154" y="3415179"/>
            <a:ext cx="3605334" cy="1569660"/>
          </a:xfrm>
          <a:prstGeom prst="rect">
            <a:avLst/>
          </a:prstGeom>
          <a:noFill/>
          <a:ln>
            <a:solidFill>
              <a:schemeClr val="tx1"/>
            </a:solidFill>
          </a:ln>
        </p:spPr>
        <p:txBody>
          <a:bodyPr wrap="square" rtlCol="0">
            <a:spAutoFit/>
          </a:bodyPr>
          <a:lstStyle/>
          <a:p>
            <a:pPr marL="223838" marR="0" lvl="0" indent="-223838"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4. 	Multiplying the mean rate of HCWs per 1000 population by the total population numbers in each area type across England and Wales to arrive at estimated number of HCWs in each area type.</a:t>
            </a:r>
          </a:p>
        </p:txBody>
      </p:sp>
      <p:cxnSp>
        <p:nvCxnSpPr>
          <p:cNvPr id="37" name="Straight Connector 36">
            <a:extLst>
              <a:ext uri="{FF2B5EF4-FFF2-40B4-BE49-F238E27FC236}">
                <a16:creationId xmlns:a16="http://schemas.microsoft.com/office/drawing/2014/main" id="{F380DF5E-6287-2942-9462-23F1E238CB26}"/>
              </a:ext>
            </a:extLst>
          </p:cNvPr>
          <p:cNvCxnSpPr>
            <a:cxnSpLocks/>
          </p:cNvCxnSpPr>
          <p:nvPr/>
        </p:nvCxnSpPr>
        <p:spPr>
          <a:xfrm flipH="1">
            <a:off x="8495291" y="3195204"/>
            <a:ext cx="3453948" cy="0"/>
          </a:xfrm>
          <a:prstGeom prst="line">
            <a:avLst/>
          </a:prstGeom>
          <a:ln w="15875">
            <a:prstDash val="dashDot"/>
          </a:ln>
        </p:spPr>
        <p:style>
          <a:lnRef idx="1">
            <a:schemeClr val="accent1"/>
          </a:lnRef>
          <a:fillRef idx="0">
            <a:schemeClr val="accent1"/>
          </a:fillRef>
          <a:effectRef idx="0">
            <a:schemeClr val="accent1"/>
          </a:effectRef>
          <a:fontRef idx="minor">
            <a:schemeClr val="tx1"/>
          </a:fontRef>
        </p:style>
      </p:cxnSp>
      <p:pic>
        <p:nvPicPr>
          <p:cNvPr id="40" name="Picture 39">
            <a:extLst>
              <a:ext uri="{FF2B5EF4-FFF2-40B4-BE49-F238E27FC236}">
                <a16:creationId xmlns:a16="http://schemas.microsoft.com/office/drawing/2014/main" id="{5E2174E2-592C-1049-95E9-DCB8D82AB89E}"/>
              </a:ext>
            </a:extLst>
          </p:cNvPr>
          <p:cNvPicPr>
            <a:picLocks noChangeAspect="1"/>
          </p:cNvPicPr>
          <p:nvPr/>
        </p:nvPicPr>
        <p:blipFill>
          <a:blip r:embed="rId7"/>
          <a:stretch>
            <a:fillRect/>
          </a:stretch>
        </p:blipFill>
        <p:spPr>
          <a:xfrm>
            <a:off x="9588711" y="5052740"/>
            <a:ext cx="1128951" cy="642167"/>
          </a:xfrm>
          <a:prstGeom prst="rect">
            <a:avLst/>
          </a:prstGeom>
          <a:ln>
            <a:solidFill>
              <a:schemeClr val="tx1"/>
            </a:solidFill>
          </a:ln>
        </p:spPr>
      </p:pic>
      <p:pic>
        <p:nvPicPr>
          <p:cNvPr id="41" name="Picture 40">
            <a:extLst>
              <a:ext uri="{FF2B5EF4-FFF2-40B4-BE49-F238E27FC236}">
                <a16:creationId xmlns:a16="http://schemas.microsoft.com/office/drawing/2014/main" id="{F90A1E33-1466-EC48-B3DC-0E837D49FCB4}"/>
              </a:ext>
            </a:extLst>
          </p:cNvPr>
          <p:cNvPicPr>
            <a:picLocks noChangeAspect="1"/>
          </p:cNvPicPr>
          <p:nvPr/>
        </p:nvPicPr>
        <p:blipFill rotWithShape="1">
          <a:blip r:embed="rId13"/>
          <a:srcRect t="22284" b="19822"/>
          <a:stretch/>
        </p:blipFill>
        <p:spPr>
          <a:xfrm>
            <a:off x="11084087" y="5028225"/>
            <a:ext cx="979699" cy="612563"/>
          </a:xfrm>
          <a:prstGeom prst="rect">
            <a:avLst/>
          </a:prstGeom>
        </p:spPr>
      </p:pic>
      <p:sp>
        <p:nvSpPr>
          <p:cNvPr id="42" name="TextBox 41">
            <a:extLst>
              <a:ext uri="{FF2B5EF4-FFF2-40B4-BE49-F238E27FC236}">
                <a16:creationId xmlns:a16="http://schemas.microsoft.com/office/drawing/2014/main" id="{358C3794-9FF4-8846-A5CC-052F341539A0}"/>
              </a:ext>
            </a:extLst>
          </p:cNvPr>
          <p:cNvSpPr txBox="1"/>
          <p:nvPr/>
        </p:nvSpPr>
        <p:spPr>
          <a:xfrm>
            <a:off x="8412484" y="5919886"/>
            <a:ext cx="367499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0.079       x    7,308,521   =  577 HCWs   </a:t>
            </a:r>
          </a:p>
        </p:txBody>
      </p:sp>
      <p:sp>
        <p:nvSpPr>
          <p:cNvPr id="43" name="TextBox 42">
            <a:extLst>
              <a:ext uri="{FF2B5EF4-FFF2-40B4-BE49-F238E27FC236}">
                <a16:creationId xmlns:a16="http://schemas.microsoft.com/office/drawing/2014/main" id="{EA7C2807-0C32-484F-A74F-4F764840990D}"/>
              </a:ext>
            </a:extLst>
          </p:cNvPr>
          <p:cNvSpPr txBox="1"/>
          <p:nvPr/>
        </p:nvSpPr>
        <p:spPr>
          <a:xfrm>
            <a:off x="8199333" y="5658472"/>
            <a:ext cx="127587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2F92"/>
                </a:solidFill>
                <a:effectLst/>
                <a:uLnTx/>
                <a:uFillTx/>
                <a:latin typeface="Calibri" panose="020F0502020204030204"/>
                <a:ea typeface="+mn-ea"/>
                <a:cs typeface="+mn-cs"/>
              </a:rPr>
              <a:t>HCW rate:</a:t>
            </a:r>
          </a:p>
        </p:txBody>
      </p:sp>
      <p:sp>
        <p:nvSpPr>
          <p:cNvPr id="44" name="TextBox 43">
            <a:extLst>
              <a:ext uri="{FF2B5EF4-FFF2-40B4-BE49-F238E27FC236}">
                <a16:creationId xmlns:a16="http://schemas.microsoft.com/office/drawing/2014/main" id="{A7F2D5FC-91C0-784F-90C5-E8695238A2D8}"/>
              </a:ext>
            </a:extLst>
          </p:cNvPr>
          <p:cNvSpPr txBox="1"/>
          <p:nvPr/>
        </p:nvSpPr>
        <p:spPr>
          <a:xfrm>
            <a:off x="8526019" y="6365966"/>
            <a:ext cx="342322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Business, Education and Heritage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Centres</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46" name="Straight Connector 45">
            <a:extLst>
              <a:ext uri="{FF2B5EF4-FFF2-40B4-BE49-F238E27FC236}">
                <a16:creationId xmlns:a16="http://schemas.microsoft.com/office/drawing/2014/main" id="{BB0A3F6C-57AC-8442-A2A6-84052D1EB55E}"/>
              </a:ext>
            </a:extLst>
          </p:cNvPr>
          <p:cNvCxnSpPr/>
          <p:nvPr/>
        </p:nvCxnSpPr>
        <p:spPr>
          <a:xfrm>
            <a:off x="9222377" y="2002971"/>
            <a:ext cx="1759132" cy="0"/>
          </a:xfrm>
          <a:prstGeom prst="line">
            <a:avLst/>
          </a:prstGeom>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58386E10-97EA-9E44-83DA-F15E18AD2624}"/>
              </a:ext>
            </a:extLst>
          </p:cNvPr>
          <p:cNvSpPr txBox="1"/>
          <p:nvPr/>
        </p:nvSpPr>
        <p:spPr>
          <a:xfrm>
            <a:off x="9364250" y="5658472"/>
            <a:ext cx="184114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2F92"/>
                </a:solidFill>
                <a:effectLst/>
                <a:uLnTx/>
                <a:uFillTx/>
                <a:latin typeface="Calibri" panose="020F0502020204030204"/>
                <a:ea typeface="+mn-ea"/>
                <a:cs typeface="+mn-cs"/>
              </a:rPr>
              <a:t>Total population:</a:t>
            </a:r>
          </a:p>
        </p:txBody>
      </p:sp>
    </p:spTree>
    <p:extLst>
      <p:ext uri="{BB962C8B-B14F-4D97-AF65-F5344CB8AC3E}">
        <p14:creationId xmlns:p14="http://schemas.microsoft.com/office/powerpoint/2010/main" val="2542782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7" grpId="0" animBg="1"/>
      <p:bldP spid="31" grpId="0" animBg="1"/>
      <p:bldP spid="36" grpId="0" animBg="1"/>
      <p:bldP spid="42" grpId="0"/>
      <p:bldP spid="43" grpId="0"/>
      <p:bldP spid="44" grpId="0"/>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998D7-3927-1F47-A9A6-867B6CAD8584}"/>
              </a:ext>
            </a:extLst>
          </p:cNvPr>
          <p:cNvSpPr>
            <a:spLocks noGrp="1"/>
          </p:cNvSpPr>
          <p:nvPr>
            <p:ph type="title"/>
          </p:nvPr>
        </p:nvSpPr>
        <p:spPr>
          <a:xfrm>
            <a:off x="193765" y="156120"/>
            <a:ext cx="10674532" cy="1054372"/>
          </a:xfrm>
        </p:spPr>
        <p:txBody>
          <a:bodyPr>
            <a:normAutofit/>
          </a:bodyPr>
          <a:lstStyle/>
          <a:p>
            <a:r>
              <a:rPr lang="en-GB" sz="3200" b="1">
                <a:solidFill>
                  <a:srgbClr val="005493"/>
                </a:solidFill>
                <a:latin typeface="+mn-lt"/>
              </a:rPr>
              <a:t>Identifying advertised HCWs in London Cosmopolitan areas – and boosting our sample in some other area types</a:t>
            </a:r>
            <a:endParaRPr lang="en-US" sz="3200">
              <a:latin typeface="+mn-lt"/>
            </a:endParaRPr>
          </a:p>
        </p:txBody>
      </p:sp>
      <p:graphicFrame>
        <p:nvGraphicFramePr>
          <p:cNvPr id="4" name="Content Placeholder 3">
            <a:extLst>
              <a:ext uri="{FF2B5EF4-FFF2-40B4-BE49-F238E27FC236}">
                <a16:creationId xmlns:a16="http://schemas.microsoft.com/office/drawing/2014/main" id="{732CA965-9504-1C4E-A891-C73C172B3A5B}"/>
              </a:ext>
            </a:extLst>
          </p:cNvPr>
          <p:cNvGraphicFramePr>
            <a:graphicFrameLocks/>
          </p:cNvGraphicFramePr>
          <p:nvPr/>
        </p:nvGraphicFramePr>
        <p:xfrm>
          <a:off x="4711337" y="1731717"/>
          <a:ext cx="7147560" cy="4251960"/>
        </p:xfrm>
        <a:graphic>
          <a:graphicData uri="http://schemas.openxmlformats.org/drawingml/2006/table">
            <a:tbl>
              <a:tblPr firstRow="1" bandRow="1">
                <a:tableStyleId>{5C22544A-7EE6-4342-B048-85BDC9FD1C3A}</a:tableStyleId>
              </a:tblPr>
              <a:tblGrid>
                <a:gridCol w="3631474">
                  <a:extLst>
                    <a:ext uri="{9D8B030D-6E8A-4147-A177-3AD203B41FA5}">
                      <a16:colId xmlns:a16="http://schemas.microsoft.com/office/drawing/2014/main" val="424096882"/>
                    </a:ext>
                  </a:extLst>
                </a:gridCol>
                <a:gridCol w="2360023">
                  <a:extLst>
                    <a:ext uri="{9D8B030D-6E8A-4147-A177-3AD203B41FA5}">
                      <a16:colId xmlns:a16="http://schemas.microsoft.com/office/drawing/2014/main" val="69846581"/>
                    </a:ext>
                  </a:extLst>
                </a:gridCol>
                <a:gridCol w="1156063">
                  <a:extLst>
                    <a:ext uri="{9D8B030D-6E8A-4147-A177-3AD203B41FA5}">
                      <a16:colId xmlns:a16="http://schemas.microsoft.com/office/drawing/2014/main" val="2382687537"/>
                    </a:ext>
                  </a:extLst>
                </a:gridCol>
              </a:tblGrid>
              <a:tr h="368790">
                <a:tc>
                  <a:txBody>
                    <a:bodyPr/>
                    <a:lstStyle/>
                    <a:p>
                      <a:r>
                        <a:rPr lang="en-US"/>
                        <a:t>2011 ONS Area Classification:</a:t>
                      </a:r>
                    </a:p>
                  </a:txBody>
                  <a:tcPr/>
                </a:tc>
                <a:tc>
                  <a:txBody>
                    <a:bodyPr/>
                    <a:lstStyle/>
                    <a:p>
                      <a:r>
                        <a:rPr lang="en-US"/>
                        <a:t>Mean rate of advertised to non-advertised HCWs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Standard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deviation</a:t>
                      </a:r>
                    </a:p>
                  </a:txBody>
                  <a:tcPr/>
                </a:tc>
                <a:extLst>
                  <a:ext uri="{0D108BD9-81ED-4DB2-BD59-A6C34878D82A}">
                    <a16:rowId xmlns:a16="http://schemas.microsoft.com/office/drawing/2014/main" val="896569168"/>
                  </a:ext>
                </a:extLst>
              </a:tr>
              <a:tr h="370840">
                <a:tc>
                  <a:txBody>
                    <a:bodyPr/>
                    <a:lstStyle/>
                    <a:p>
                      <a:pP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Affluent England</a:t>
                      </a:r>
                      <a:endParaRPr lang="en-GB" sz="20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0.633</a:t>
                      </a:r>
                      <a:endParaRPr lang="en-GB" sz="16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0.047</a:t>
                      </a:r>
                      <a:endParaRPr lang="en-GB" sz="1600">
                        <a:effectLst/>
                        <a:latin typeface="+mn-lt"/>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688309119"/>
                  </a:ext>
                </a:extLst>
              </a:tr>
              <a:tr h="370840">
                <a:tc>
                  <a:txBody>
                    <a:bodyPr/>
                    <a:lstStyle/>
                    <a:p>
                      <a:pP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Business, Education and Heritage Centres</a:t>
                      </a:r>
                      <a:endParaRPr lang="en-GB" sz="20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0.582</a:t>
                      </a:r>
                      <a:endParaRPr lang="en-GB" sz="16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0.118</a:t>
                      </a:r>
                      <a:endParaRPr lang="en-GB" sz="1600">
                        <a:effectLst/>
                        <a:latin typeface="+mn-lt"/>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234197481"/>
                  </a:ext>
                </a:extLst>
              </a:tr>
              <a:tr h="370840">
                <a:tc>
                  <a:txBody>
                    <a:bodyPr/>
                    <a:lstStyle/>
                    <a:p>
                      <a:pP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Countryside Living</a:t>
                      </a:r>
                      <a:endParaRPr lang="en-GB" sz="20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0.582</a:t>
                      </a:r>
                      <a:endParaRPr lang="en-GB" sz="16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0.130</a:t>
                      </a:r>
                      <a:endParaRPr lang="en-GB" sz="1600">
                        <a:effectLst/>
                        <a:latin typeface="+mn-lt"/>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34671847"/>
                  </a:ext>
                </a:extLst>
              </a:tr>
              <a:tr h="370840">
                <a:tc>
                  <a:txBody>
                    <a:bodyPr/>
                    <a:lstStyle/>
                    <a:p>
                      <a:pP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Ethnically Diverse Metropolitan Living</a:t>
                      </a:r>
                      <a:endParaRPr lang="en-GB" sz="20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0.621</a:t>
                      </a:r>
                      <a:endParaRPr lang="en-GB" sz="16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0.088</a:t>
                      </a:r>
                      <a:endParaRPr lang="en-GB" sz="1600">
                        <a:effectLst/>
                        <a:latin typeface="+mn-lt"/>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307177774"/>
                  </a:ext>
                </a:extLst>
              </a:tr>
              <a:tr h="370840">
                <a:tc>
                  <a:txBody>
                    <a:bodyPr/>
                    <a:lstStyle/>
                    <a:p>
                      <a:pP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London Cosmopolitan</a:t>
                      </a:r>
                      <a:endParaRPr lang="en-GB" sz="20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a:t>
                      </a:r>
                      <a:endParaRPr lang="en-GB" sz="16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a:t>
                      </a:r>
                      <a:endParaRPr lang="en-GB" sz="1600">
                        <a:effectLst/>
                        <a:latin typeface="+mn-lt"/>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352318278"/>
                  </a:ext>
                </a:extLst>
              </a:tr>
              <a:tr h="370840">
                <a:tc>
                  <a:txBody>
                    <a:bodyPr/>
                    <a:lstStyle/>
                    <a:p>
                      <a:pP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Services and Industrial Legacy</a:t>
                      </a:r>
                      <a:endParaRPr lang="en-GB" sz="20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0.628</a:t>
                      </a:r>
                      <a:endParaRPr lang="en-GB" sz="16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0.211</a:t>
                      </a:r>
                      <a:endParaRPr lang="en-GB" sz="1600">
                        <a:effectLst/>
                        <a:latin typeface="+mn-lt"/>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765863773"/>
                  </a:ext>
                </a:extLst>
              </a:tr>
              <a:tr h="370840">
                <a:tc>
                  <a:txBody>
                    <a:bodyPr/>
                    <a:lstStyle/>
                    <a:p>
                      <a:pP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Town and Country Living </a:t>
                      </a:r>
                      <a:endParaRPr lang="en-GB" sz="20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0.641</a:t>
                      </a:r>
                      <a:endParaRPr lang="en-GB" sz="16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0.319</a:t>
                      </a:r>
                      <a:endParaRPr lang="en-GB" sz="1600">
                        <a:effectLst/>
                        <a:latin typeface="+mn-lt"/>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99541157"/>
                  </a:ext>
                </a:extLst>
              </a:tr>
              <a:tr h="370840">
                <a:tc>
                  <a:txBody>
                    <a:bodyPr/>
                    <a:lstStyle/>
                    <a:p>
                      <a:pP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Urban Settlements</a:t>
                      </a:r>
                      <a:endParaRPr lang="en-GB" sz="20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0.687</a:t>
                      </a:r>
                      <a:endParaRPr lang="en-GB" sz="16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0.131</a:t>
                      </a:r>
                      <a:endParaRPr lang="en-GB" sz="1600">
                        <a:effectLst/>
                        <a:latin typeface="+mn-lt"/>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565220964"/>
                  </a:ext>
                </a:extLst>
              </a:tr>
              <a:tr h="370840">
                <a:tc>
                  <a:txBody>
                    <a:bodyPr/>
                    <a:lstStyle/>
                    <a:p>
                      <a:pP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All local authority areas</a:t>
                      </a:r>
                      <a:endParaRPr lang="en-GB" sz="20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0.632</a:t>
                      </a:r>
                      <a:endParaRPr lang="en-GB" sz="16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0.215</a:t>
                      </a:r>
                      <a:endParaRPr lang="en-GB" sz="1600">
                        <a:effectLst/>
                        <a:latin typeface="+mn-lt"/>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204067861"/>
                  </a:ext>
                </a:extLst>
              </a:tr>
            </a:tbl>
          </a:graphicData>
        </a:graphic>
      </p:graphicFrame>
      <p:pic>
        <p:nvPicPr>
          <p:cNvPr id="5" name="Picture 4">
            <a:extLst>
              <a:ext uri="{FF2B5EF4-FFF2-40B4-BE49-F238E27FC236}">
                <a16:creationId xmlns:a16="http://schemas.microsoft.com/office/drawing/2014/main" id="{333D1B11-3629-874E-AB86-F3B4A66F8B2D}"/>
              </a:ext>
            </a:extLst>
          </p:cNvPr>
          <p:cNvPicPr>
            <a:picLocks noChangeAspect="1"/>
          </p:cNvPicPr>
          <p:nvPr/>
        </p:nvPicPr>
        <p:blipFill>
          <a:blip r:embed="rId2"/>
          <a:stretch>
            <a:fillRect/>
          </a:stretch>
        </p:blipFill>
        <p:spPr>
          <a:xfrm>
            <a:off x="333103" y="1731717"/>
            <a:ext cx="1761995" cy="1500632"/>
          </a:xfrm>
          <a:prstGeom prst="rect">
            <a:avLst/>
          </a:prstGeom>
          <a:ln>
            <a:solidFill>
              <a:schemeClr val="tx1"/>
            </a:solidFill>
          </a:ln>
        </p:spPr>
      </p:pic>
      <p:pic>
        <p:nvPicPr>
          <p:cNvPr id="6" name="Picture 5">
            <a:extLst>
              <a:ext uri="{FF2B5EF4-FFF2-40B4-BE49-F238E27FC236}">
                <a16:creationId xmlns:a16="http://schemas.microsoft.com/office/drawing/2014/main" id="{0FD2EB84-820B-3448-9BE3-A6A656F47669}"/>
              </a:ext>
            </a:extLst>
          </p:cNvPr>
          <p:cNvPicPr>
            <a:picLocks noChangeAspect="1"/>
          </p:cNvPicPr>
          <p:nvPr/>
        </p:nvPicPr>
        <p:blipFill>
          <a:blip r:embed="rId3"/>
          <a:stretch>
            <a:fillRect/>
          </a:stretch>
        </p:blipFill>
        <p:spPr>
          <a:xfrm>
            <a:off x="2353492" y="1731718"/>
            <a:ext cx="1770759" cy="1500631"/>
          </a:xfrm>
          <a:prstGeom prst="rect">
            <a:avLst/>
          </a:prstGeom>
          <a:ln>
            <a:solidFill>
              <a:schemeClr val="tx1"/>
            </a:solidFill>
          </a:ln>
        </p:spPr>
      </p:pic>
      <p:pic>
        <p:nvPicPr>
          <p:cNvPr id="7" name="Picture 6">
            <a:extLst>
              <a:ext uri="{FF2B5EF4-FFF2-40B4-BE49-F238E27FC236}">
                <a16:creationId xmlns:a16="http://schemas.microsoft.com/office/drawing/2014/main" id="{70851C74-FC3F-0449-9041-EBAAE4BBA42F}"/>
              </a:ext>
            </a:extLst>
          </p:cNvPr>
          <p:cNvPicPr>
            <a:picLocks noChangeAspect="1"/>
          </p:cNvPicPr>
          <p:nvPr/>
        </p:nvPicPr>
        <p:blipFill>
          <a:blip r:embed="rId4"/>
          <a:stretch>
            <a:fillRect/>
          </a:stretch>
        </p:blipFill>
        <p:spPr>
          <a:xfrm>
            <a:off x="333103" y="3429000"/>
            <a:ext cx="1768635" cy="1500631"/>
          </a:xfrm>
          <a:prstGeom prst="rect">
            <a:avLst/>
          </a:prstGeom>
          <a:ln>
            <a:solidFill>
              <a:schemeClr val="tx1"/>
            </a:solidFill>
          </a:ln>
        </p:spPr>
      </p:pic>
      <p:pic>
        <p:nvPicPr>
          <p:cNvPr id="8" name="Picture 7">
            <a:extLst>
              <a:ext uri="{FF2B5EF4-FFF2-40B4-BE49-F238E27FC236}">
                <a16:creationId xmlns:a16="http://schemas.microsoft.com/office/drawing/2014/main" id="{26F4BD40-1EA1-F54B-9487-86CD9B7A2D9B}"/>
              </a:ext>
            </a:extLst>
          </p:cNvPr>
          <p:cNvPicPr>
            <a:picLocks noChangeAspect="1"/>
          </p:cNvPicPr>
          <p:nvPr/>
        </p:nvPicPr>
        <p:blipFill>
          <a:blip r:embed="rId5"/>
          <a:stretch>
            <a:fillRect/>
          </a:stretch>
        </p:blipFill>
        <p:spPr>
          <a:xfrm>
            <a:off x="2353492" y="3428999"/>
            <a:ext cx="1761994" cy="1500631"/>
          </a:xfrm>
          <a:prstGeom prst="rect">
            <a:avLst/>
          </a:prstGeom>
          <a:ln>
            <a:solidFill>
              <a:schemeClr val="tx1"/>
            </a:solidFill>
          </a:ln>
        </p:spPr>
      </p:pic>
      <p:sp>
        <p:nvSpPr>
          <p:cNvPr id="9" name="TextBox 8">
            <a:extLst>
              <a:ext uri="{FF2B5EF4-FFF2-40B4-BE49-F238E27FC236}">
                <a16:creationId xmlns:a16="http://schemas.microsoft.com/office/drawing/2014/main" id="{34CA855C-E666-0D49-AC47-EEBB8B90E773}"/>
              </a:ext>
            </a:extLst>
          </p:cNvPr>
          <p:cNvSpPr txBox="1"/>
          <p:nvPr/>
        </p:nvSpPr>
        <p:spPr>
          <a:xfrm>
            <a:off x="193765" y="5220024"/>
            <a:ext cx="3995058"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2F92"/>
                </a:solidFill>
                <a:effectLst/>
                <a:uLnTx/>
                <a:uFillTx/>
                <a:latin typeface="Calibri" panose="020F0502020204030204"/>
                <a:ea typeface="+mn-ea"/>
                <a:cs typeface="+mn-cs"/>
              </a:rPr>
              <a:t>Identification of advertised HCWs in London Cosmopolitan Boroughs (plus some additional Affluent England, Countryside Living, and Ethnically Diverse Metropolitan area types)</a:t>
            </a:r>
          </a:p>
        </p:txBody>
      </p:sp>
    </p:spTree>
    <p:extLst>
      <p:ext uri="{BB962C8B-B14F-4D97-AF65-F5344CB8AC3E}">
        <p14:creationId xmlns:p14="http://schemas.microsoft.com/office/powerpoint/2010/main" val="4170654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36AD5-CACF-FA45-B43F-1213750E44DC}"/>
              </a:ext>
            </a:extLst>
          </p:cNvPr>
          <p:cNvSpPr>
            <a:spLocks noGrp="1"/>
          </p:cNvSpPr>
          <p:nvPr>
            <p:ph type="title"/>
          </p:nvPr>
        </p:nvSpPr>
        <p:spPr>
          <a:xfrm>
            <a:off x="439838" y="95160"/>
            <a:ext cx="11595407" cy="751576"/>
          </a:xfrm>
        </p:spPr>
        <p:txBody>
          <a:bodyPr>
            <a:noAutofit/>
          </a:bodyPr>
          <a:lstStyle/>
          <a:p>
            <a:r>
              <a:rPr lang="en-GB" sz="2000" b="1">
                <a:solidFill>
                  <a:srgbClr val="005493"/>
                </a:solidFill>
                <a:latin typeface="+mn-lt"/>
              </a:rPr>
              <a:t>Estimate of total number of HCWs across England and Wales based upon revised mean rate of HCWs per 1000 population by area type across surveyed Local Authority areas (n=101)</a:t>
            </a:r>
            <a:endParaRPr lang="en-US" sz="2000">
              <a:latin typeface="+mn-lt"/>
            </a:endParaRPr>
          </a:p>
        </p:txBody>
      </p:sp>
      <p:graphicFrame>
        <p:nvGraphicFramePr>
          <p:cNvPr id="4" name="Content Placeholder 3">
            <a:extLst>
              <a:ext uri="{FF2B5EF4-FFF2-40B4-BE49-F238E27FC236}">
                <a16:creationId xmlns:a16="http://schemas.microsoft.com/office/drawing/2014/main" id="{A8E51B26-3AFA-D144-872F-DC294BFF6B25}"/>
              </a:ext>
            </a:extLst>
          </p:cNvPr>
          <p:cNvGraphicFramePr>
            <a:graphicFrameLocks noGrp="1"/>
          </p:cNvGraphicFramePr>
          <p:nvPr>
            <p:ph idx="1"/>
          </p:nvPr>
        </p:nvGraphicFramePr>
        <p:xfrm>
          <a:off x="920970" y="1088309"/>
          <a:ext cx="9990869" cy="4160520"/>
        </p:xfrm>
        <a:graphic>
          <a:graphicData uri="http://schemas.openxmlformats.org/drawingml/2006/table">
            <a:tbl>
              <a:tblPr firstRow="1" bandRow="1">
                <a:tableStyleId>{5C22544A-7EE6-4342-B048-85BDC9FD1C3A}</a:tableStyleId>
              </a:tblPr>
              <a:tblGrid>
                <a:gridCol w="3738116">
                  <a:extLst>
                    <a:ext uri="{9D8B030D-6E8A-4147-A177-3AD203B41FA5}">
                      <a16:colId xmlns:a16="http://schemas.microsoft.com/office/drawing/2014/main" val="424096882"/>
                    </a:ext>
                  </a:extLst>
                </a:gridCol>
                <a:gridCol w="1863634">
                  <a:extLst>
                    <a:ext uri="{9D8B030D-6E8A-4147-A177-3AD203B41FA5}">
                      <a16:colId xmlns:a16="http://schemas.microsoft.com/office/drawing/2014/main" val="2382687537"/>
                    </a:ext>
                  </a:extLst>
                </a:gridCol>
                <a:gridCol w="2481943">
                  <a:extLst>
                    <a:ext uri="{9D8B030D-6E8A-4147-A177-3AD203B41FA5}">
                      <a16:colId xmlns:a16="http://schemas.microsoft.com/office/drawing/2014/main" val="1298397097"/>
                    </a:ext>
                  </a:extLst>
                </a:gridCol>
                <a:gridCol w="1907176">
                  <a:extLst>
                    <a:ext uri="{9D8B030D-6E8A-4147-A177-3AD203B41FA5}">
                      <a16:colId xmlns:a16="http://schemas.microsoft.com/office/drawing/2014/main" val="3341222861"/>
                    </a:ext>
                  </a:extLst>
                </a:gridCol>
              </a:tblGrid>
              <a:tr h="375757">
                <a:tc>
                  <a:txBody>
                    <a:bodyPr/>
                    <a:lstStyle/>
                    <a:p>
                      <a:r>
                        <a:rPr lang="en-US" sz="1600"/>
                        <a:t>2011 ONS Area Classification: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t>% of English LAs in each cluster we have surveyed </a:t>
                      </a:r>
                    </a:p>
                  </a:txBody>
                  <a:tcPr/>
                </a:tc>
                <a:tc>
                  <a:txBody>
                    <a:bodyPr/>
                    <a:lstStyle/>
                    <a:p>
                      <a:r>
                        <a:rPr lang="en-US" sz="1600"/>
                        <a:t>Mean rate of HCWs per 1000 population in surveyed LAs</a:t>
                      </a:r>
                    </a:p>
                  </a:txBody>
                  <a:tcPr/>
                </a:tc>
                <a:tc>
                  <a:txBody>
                    <a:bodyPr/>
                    <a:lstStyle/>
                    <a:p>
                      <a:r>
                        <a:rPr lang="en-US" sz="1600"/>
                        <a:t>Estimated number of HCWs</a:t>
                      </a:r>
                    </a:p>
                  </a:txBody>
                  <a:tcPr/>
                </a:tc>
                <a:extLst>
                  <a:ext uri="{0D108BD9-81ED-4DB2-BD59-A6C34878D82A}">
                    <a16:rowId xmlns:a16="http://schemas.microsoft.com/office/drawing/2014/main" val="896569168"/>
                  </a:ext>
                </a:extLst>
              </a:tr>
              <a:tr h="370840">
                <a:tc>
                  <a:txBody>
                    <a:bodyPr/>
                    <a:lstStyle/>
                    <a:p>
                      <a:pP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Affluent England</a:t>
                      </a:r>
                      <a:endParaRPr lang="en-GB" sz="20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11.8</a:t>
                      </a:r>
                      <a:endParaRPr lang="en-GB" sz="20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0.052</a:t>
                      </a:r>
                      <a:endParaRPr lang="en-GB" sz="16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339</a:t>
                      </a:r>
                      <a:endParaRPr lang="en-GB" sz="2000">
                        <a:effectLst/>
                        <a:latin typeface="+mn-lt"/>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688309119"/>
                  </a:ext>
                </a:extLst>
              </a:tr>
              <a:tr h="370840">
                <a:tc>
                  <a:txBody>
                    <a:bodyPr/>
                    <a:lstStyle/>
                    <a:p>
                      <a:pP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Business, Education and Heritage Centres</a:t>
                      </a:r>
                      <a:endParaRPr lang="en-GB" sz="20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36.7</a:t>
                      </a:r>
                      <a:endParaRPr lang="en-GB" sz="20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0.079</a:t>
                      </a:r>
                      <a:endParaRPr lang="en-GB" sz="16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577</a:t>
                      </a:r>
                      <a:endParaRPr lang="en-GB" sz="2000">
                        <a:effectLst/>
                        <a:latin typeface="+mn-lt"/>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234197481"/>
                  </a:ext>
                </a:extLst>
              </a:tr>
              <a:tr h="370840">
                <a:tc>
                  <a:txBody>
                    <a:bodyPr/>
                    <a:lstStyle/>
                    <a:p>
                      <a:pP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Countryside Living</a:t>
                      </a:r>
                      <a:endParaRPr lang="en-GB" sz="20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15.9</a:t>
                      </a:r>
                      <a:endParaRPr lang="en-GB" sz="20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0.068</a:t>
                      </a:r>
                      <a:endParaRPr lang="en-GB" sz="16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397</a:t>
                      </a:r>
                      <a:endParaRPr lang="en-GB" sz="2000">
                        <a:effectLst/>
                        <a:latin typeface="+mn-lt"/>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34671847"/>
                  </a:ext>
                </a:extLst>
              </a:tr>
              <a:tr h="370840">
                <a:tc>
                  <a:txBody>
                    <a:bodyPr/>
                    <a:lstStyle/>
                    <a:p>
                      <a:pP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Ethnically Diverse Metropolitan Living</a:t>
                      </a:r>
                      <a:endParaRPr lang="en-GB" sz="20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21.1</a:t>
                      </a:r>
                      <a:endParaRPr lang="en-GB" sz="20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0.088</a:t>
                      </a:r>
                      <a:endParaRPr lang="en-GB" sz="16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524</a:t>
                      </a:r>
                      <a:endParaRPr lang="en-GB" sz="2000">
                        <a:effectLst/>
                        <a:latin typeface="+mn-lt"/>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307177774"/>
                  </a:ext>
                </a:extLst>
              </a:tr>
              <a:tr h="370840">
                <a:tc>
                  <a:txBody>
                    <a:bodyPr/>
                    <a:lstStyle/>
                    <a:p>
                      <a:pP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London Cosmopolitan</a:t>
                      </a:r>
                      <a:endParaRPr lang="en-GB" sz="20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100.0</a:t>
                      </a:r>
                      <a:endParaRPr lang="en-GB" sz="20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0.040</a:t>
                      </a:r>
                      <a:endParaRPr lang="en-GB" sz="16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106</a:t>
                      </a:r>
                      <a:endParaRPr lang="en-GB" sz="2000">
                        <a:effectLst/>
                        <a:latin typeface="+mn-lt"/>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352318278"/>
                  </a:ext>
                </a:extLst>
              </a:tr>
              <a:tr h="370840">
                <a:tc>
                  <a:txBody>
                    <a:bodyPr/>
                    <a:lstStyle/>
                    <a:p>
                      <a:pP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Services and Industrial Legacy</a:t>
                      </a:r>
                      <a:endParaRPr lang="en-GB" sz="20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55.8</a:t>
                      </a:r>
                      <a:endParaRPr lang="en-GB" sz="20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0.084</a:t>
                      </a:r>
                      <a:endParaRPr lang="en-GB" sz="16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616</a:t>
                      </a:r>
                      <a:endParaRPr lang="en-GB" sz="2000">
                        <a:effectLst/>
                        <a:latin typeface="+mn-lt"/>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765863773"/>
                  </a:ext>
                </a:extLst>
              </a:tr>
              <a:tr h="370840">
                <a:tc>
                  <a:txBody>
                    <a:bodyPr/>
                    <a:lstStyle/>
                    <a:p>
                      <a:pP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Town and Country Living </a:t>
                      </a:r>
                      <a:endParaRPr lang="en-GB" sz="20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45.5</a:t>
                      </a:r>
                      <a:endParaRPr lang="en-GB" sz="20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0.062</a:t>
                      </a:r>
                      <a:endParaRPr lang="en-GB" sz="16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519</a:t>
                      </a:r>
                      <a:endParaRPr lang="en-GB" sz="2000">
                        <a:effectLst/>
                        <a:latin typeface="+mn-lt"/>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99541157"/>
                  </a:ext>
                </a:extLst>
              </a:tr>
              <a:tr h="370840">
                <a:tc>
                  <a:txBody>
                    <a:bodyPr/>
                    <a:lstStyle/>
                    <a:p>
                      <a:pP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Urban Settlements</a:t>
                      </a:r>
                      <a:endParaRPr lang="en-GB" sz="20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41.8</a:t>
                      </a:r>
                      <a:endParaRPr lang="en-GB" sz="20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0.093</a:t>
                      </a:r>
                      <a:endParaRPr lang="en-GB" sz="1600">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kern="1200">
                          <a:effectLst/>
                          <a:latin typeface="+mn-lt"/>
                          <a:ea typeface="Yu Mincho" panose="02020400000000000000" pitchFamily="18" charset="-128"/>
                          <a:cs typeface="Arial" panose="020B0604020202020204" pitchFamily="34" charset="0"/>
                        </a:rPr>
                        <a:t>884</a:t>
                      </a:r>
                      <a:endParaRPr lang="en-GB" sz="2000">
                        <a:effectLst/>
                        <a:latin typeface="+mn-lt"/>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565220964"/>
                  </a:ext>
                </a:extLst>
              </a:tr>
              <a:tr h="370840">
                <a:tc>
                  <a:txBody>
                    <a:bodyPr/>
                    <a:lstStyle/>
                    <a:p>
                      <a:pPr>
                        <a:lnSpc>
                          <a:spcPct val="107000"/>
                        </a:lnSpc>
                        <a:spcAft>
                          <a:spcPts val="0"/>
                        </a:spcAft>
                      </a:pPr>
                      <a:r>
                        <a:rPr lang="en-GB" sz="1600" b="1" kern="1200">
                          <a:solidFill>
                            <a:srgbClr val="FF2F92"/>
                          </a:solidFill>
                          <a:effectLst/>
                          <a:latin typeface="+mn-lt"/>
                          <a:ea typeface="Yu Mincho" panose="02020400000000000000" pitchFamily="18" charset="-128"/>
                          <a:cs typeface="Arial" panose="020B0604020202020204" pitchFamily="34" charset="0"/>
                        </a:rPr>
                        <a:t>All local authority areas</a:t>
                      </a:r>
                      <a:endParaRPr lang="en-GB" sz="2000" b="1">
                        <a:solidFill>
                          <a:srgbClr val="FF2F92"/>
                        </a:solidFill>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b="1" kern="1200">
                          <a:solidFill>
                            <a:srgbClr val="FF2F92"/>
                          </a:solidFill>
                          <a:effectLst/>
                          <a:latin typeface="+mn-lt"/>
                          <a:ea typeface="Yu Mincho" panose="02020400000000000000" pitchFamily="18" charset="-128"/>
                          <a:cs typeface="Arial" panose="020B0604020202020204" pitchFamily="34" charset="0"/>
                        </a:rPr>
                        <a:t>29.2</a:t>
                      </a:r>
                      <a:endParaRPr lang="en-GB" sz="2000" b="1">
                        <a:solidFill>
                          <a:srgbClr val="FF2F92"/>
                        </a:solidFill>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b="1" kern="1200">
                          <a:solidFill>
                            <a:srgbClr val="FF2F92"/>
                          </a:solidFill>
                          <a:effectLst/>
                          <a:latin typeface="+mn-lt"/>
                          <a:ea typeface="Yu Mincho" panose="02020400000000000000" pitchFamily="18" charset="-128"/>
                          <a:cs typeface="Arial" panose="020B0604020202020204" pitchFamily="34" charset="0"/>
                        </a:rPr>
                        <a:t>0.079</a:t>
                      </a:r>
                      <a:endParaRPr lang="en-GB" sz="1600" b="1">
                        <a:solidFill>
                          <a:srgbClr val="FF2F92"/>
                        </a:solidFill>
                        <a:effectLst/>
                        <a:latin typeface="+mn-lt"/>
                        <a:ea typeface="Calibri" panose="020F0502020204030204" pitchFamily="34" charset="0"/>
                        <a:cs typeface="Arial" panose="020B0604020202020204" pitchFamily="34" charset="0"/>
                      </a:endParaRPr>
                    </a:p>
                  </a:txBody>
                  <a:tcPr marL="68580" marR="68580" marT="0" marB="0"/>
                </a:tc>
                <a:tc>
                  <a:txBody>
                    <a:bodyPr/>
                    <a:lstStyle/>
                    <a:p>
                      <a:pPr algn="r">
                        <a:lnSpc>
                          <a:spcPct val="107000"/>
                        </a:lnSpc>
                        <a:spcAft>
                          <a:spcPts val="0"/>
                        </a:spcAft>
                      </a:pPr>
                      <a:r>
                        <a:rPr lang="en-GB" sz="1600" b="1" kern="1200">
                          <a:solidFill>
                            <a:srgbClr val="FF2F92"/>
                          </a:solidFill>
                          <a:effectLst/>
                          <a:latin typeface="+mn-lt"/>
                          <a:ea typeface="Yu Mincho" panose="02020400000000000000" pitchFamily="18" charset="-128"/>
                          <a:cs typeface="Arial" panose="020B0604020202020204" pitchFamily="34" charset="0"/>
                        </a:rPr>
                        <a:t>3,962</a:t>
                      </a:r>
                      <a:endParaRPr lang="en-GB" sz="2000" b="1">
                        <a:solidFill>
                          <a:srgbClr val="FF2F92"/>
                        </a:solidFill>
                        <a:effectLst/>
                        <a:latin typeface="+mn-lt"/>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204067861"/>
                  </a:ext>
                </a:extLst>
              </a:tr>
            </a:tbl>
          </a:graphicData>
        </a:graphic>
      </p:graphicFrame>
      <p:cxnSp>
        <p:nvCxnSpPr>
          <p:cNvPr id="8" name="Straight Arrow Connector 7">
            <a:extLst>
              <a:ext uri="{FF2B5EF4-FFF2-40B4-BE49-F238E27FC236}">
                <a16:creationId xmlns:a16="http://schemas.microsoft.com/office/drawing/2014/main" id="{C9789472-FC7B-CC40-A88A-9436928A434A}"/>
              </a:ext>
            </a:extLst>
          </p:cNvPr>
          <p:cNvCxnSpPr/>
          <p:nvPr/>
        </p:nvCxnSpPr>
        <p:spPr>
          <a:xfrm>
            <a:off x="923109" y="6017623"/>
            <a:ext cx="10006148" cy="0"/>
          </a:xfrm>
          <a:prstGeom prst="straightConnector1">
            <a:avLst/>
          </a:prstGeom>
          <a:ln w="15875">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3EA997E-3578-A245-B883-180E9D4C30CB}"/>
              </a:ext>
            </a:extLst>
          </p:cNvPr>
          <p:cNvSpPr txBox="1"/>
          <p:nvPr/>
        </p:nvSpPr>
        <p:spPr>
          <a:xfrm>
            <a:off x="4838699" y="5600414"/>
            <a:ext cx="179396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Mean rate = 0.079</a:t>
            </a:r>
          </a:p>
        </p:txBody>
      </p:sp>
      <p:sp>
        <p:nvSpPr>
          <p:cNvPr id="10" name="TextBox 9">
            <a:extLst>
              <a:ext uri="{FF2B5EF4-FFF2-40B4-BE49-F238E27FC236}">
                <a16:creationId xmlns:a16="http://schemas.microsoft.com/office/drawing/2014/main" id="{56378FFC-6EE6-C44B-A75C-66B5384D4D34}"/>
              </a:ext>
            </a:extLst>
          </p:cNvPr>
          <p:cNvSpPr txBox="1"/>
          <p:nvPr/>
        </p:nvSpPr>
        <p:spPr>
          <a:xfrm>
            <a:off x="8830491" y="5600414"/>
            <a:ext cx="2081349"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Upper quartile = 0.098</a:t>
            </a:r>
          </a:p>
        </p:txBody>
      </p:sp>
      <p:sp>
        <p:nvSpPr>
          <p:cNvPr id="11" name="TextBox 10">
            <a:extLst>
              <a:ext uri="{FF2B5EF4-FFF2-40B4-BE49-F238E27FC236}">
                <a16:creationId xmlns:a16="http://schemas.microsoft.com/office/drawing/2014/main" id="{3D47F55E-E685-0D4F-9AEB-9D8B167CD4AF}"/>
              </a:ext>
            </a:extLst>
          </p:cNvPr>
          <p:cNvSpPr txBox="1"/>
          <p:nvPr/>
        </p:nvSpPr>
        <p:spPr>
          <a:xfrm>
            <a:off x="829491" y="5600414"/>
            <a:ext cx="239268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Lower quartile = 0.053</a:t>
            </a:r>
          </a:p>
        </p:txBody>
      </p:sp>
      <p:sp>
        <p:nvSpPr>
          <p:cNvPr id="12" name="TextBox 11">
            <a:extLst>
              <a:ext uri="{FF2B5EF4-FFF2-40B4-BE49-F238E27FC236}">
                <a16:creationId xmlns:a16="http://schemas.microsoft.com/office/drawing/2014/main" id="{1D2A407C-FC7C-7C44-BC3A-75BE454CA4C9}"/>
              </a:ext>
            </a:extLst>
          </p:cNvPr>
          <p:cNvSpPr txBox="1"/>
          <p:nvPr/>
        </p:nvSpPr>
        <p:spPr>
          <a:xfrm>
            <a:off x="5065123" y="6096279"/>
            <a:ext cx="1567542"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2F92"/>
                </a:solidFill>
                <a:effectLst/>
                <a:uLnTx/>
                <a:uFillTx/>
                <a:latin typeface="Calibri" panose="020F0502020204030204"/>
                <a:ea typeface="+mn-ea"/>
                <a:cs typeface="+mn-cs"/>
              </a:rPr>
              <a:t>4,430 HCWs</a:t>
            </a:r>
          </a:p>
        </p:txBody>
      </p:sp>
      <p:sp>
        <p:nvSpPr>
          <p:cNvPr id="13" name="TextBox 12">
            <a:extLst>
              <a:ext uri="{FF2B5EF4-FFF2-40B4-BE49-F238E27FC236}">
                <a16:creationId xmlns:a16="http://schemas.microsoft.com/office/drawing/2014/main" id="{E3AB28EE-7A05-A447-BD58-6E91E05EE4F4}"/>
              </a:ext>
            </a:extLst>
          </p:cNvPr>
          <p:cNvSpPr txBox="1"/>
          <p:nvPr/>
        </p:nvSpPr>
        <p:spPr>
          <a:xfrm>
            <a:off x="9361715" y="6121276"/>
            <a:ext cx="156754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2F92"/>
                </a:solidFill>
                <a:effectLst/>
                <a:uLnTx/>
                <a:uFillTx/>
                <a:latin typeface="Calibri" panose="020F0502020204030204"/>
                <a:ea typeface="+mn-ea"/>
                <a:cs typeface="+mn-cs"/>
              </a:rPr>
              <a:t>5,495 HCWs</a:t>
            </a:r>
          </a:p>
        </p:txBody>
      </p:sp>
      <p:sp>
        <p:nvSpPr>
          <p:cNvPr id="14" name="TextBox 13">
            <a:extLst>
              <a:ext uri="{FF2B5EF4-FFF2-40B4-BE49-F238E27FC236}">
                <a16:creationId xmlns:a16="http://schemas.microsoft.com/office/drawing/2014/main" id="{235DF628-2225-D54D-AF1A-FDD2727F81A6}"/>
              </a:ext>
            </a:extLst>
          </p:cNvPr>
          <p:cNvSpPr txBox="1"/>
          <p:nvPr/>
        </p:nvSpPr>
        <p:spPr>
          <a:xfrm>
            <a:off x="1242060" y="6121276"/>
            <a:ext cx="1567542"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2F92"/>
                </a:solidFill>
                <a:effectLst/>
                <a:uLnTx/>
                <a:uFillTx/>
                <a:latin typeface="Calibri" panose="020F0502020204030204"/>
                <a:ea typeface="+mn-ea"/>
                <a:cs typeface="+mn-cs"/>
              </a:rPr>
              <a:t>2,972 HCWs</a:t>
            </a:r>
          </a:p>
        </p:txBody>
      </p:sp>
      <p:sp>
        <p:nvSpPr>
          <p:cNvPr id="3" name="Rectangle 2">
            <a:extLst>
              <a:ext uri="{FF2B5EF4-FFF2-40B4-BE49-F238E27FC236}">
                <a16:creationId xmlns:a16="http://schemas.microsoft.com/office/drawing/2014/main" id="{9779F290-A1B9-C748-A032-CE55FB863CE4}"/>
              </a:ext>
            </a:extLst>
          </p:cNvPr>
          <p:cNvSpPr/>
          <p:nvPr/>
        </p:nvSpPr>
        <p:spPr>
          <a:xfrm>
            <a:off x="5706319" y="1746565"/>
            <a:ext cx="926346" cy="3761772"/>
          </a:xfrm>
          <a:prstGeom prst="rect">
            <a:avLst/>
          </a:prstGeom>
          <a:noFill/>
          <a:ln w="38100">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EFF95219-9E99-0546-AD5D-89CBC053E209}"/>
              </a:ext>
            </a:extLst>
          </p:cNvPr>
          <p:cNvSpPr/>
          <p:nvPr/>
        </p:nvSpPr>
        <p:spPr>
          <a:xfrm>
            <a:off x="10002911" y="1759987"/>
            <a:ext cx="926346" cy="3761772"/>
          </a:xfrm>
          <a:prstGeom prst="rect">
            <a:avLst/>
          </a:prstGeom>
          <a:noFill/>
          <a:ln w="38100">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0369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B60CB-B86A-4C4B-BC08-7B3AFD0D144A}"/>
              </a:ext>
            </a:extLst>
          </p:cNvPr>
          <p:cNvSpPr>
            <a:spLocks noGrp="1"/>
          </p:cNvSpPr>
          <p:nvPr>
            <p:ph type="title"/>
          </p:nvPr>
        </p:nvSpPr>
        <p:spPr>
          <a:xfrm>
            <a:off x="838200" y="365126"/>
            <a:ext cx="10515600" cy="761222"/>
          </a:xfrm>
        </p:spPr>
        <p:txBody>
          <a:bodyPr>
            <a:noAutofit/>
          </a:bodyPr>
          <a:lstStyle/>
          <a:p>
            <a:r>
              <a:rPr lang="en-US" sz="3600" b="1">
                <a:solidFill>
                  <a:srgbClr val="005493"/>
                </a:solidFill>
                <a:latin typeface="+mn-lt"/>
              </a:rPr>
              <a:t>Phase Three: Why are HCWs only located in certain neighbourhoods? Identifying some potential factors</a:t>
            </a:r>
            <a:endParaRPr lang="en-US" sz="3600">
              <a:solidFill>
                <a:srgbClr val="005493"/>
              </a:solidFill>
              <a:latin typeface="+mn-lt"/>
            </a:endParaRPr>
          </a:p>
        </p:txBody>
      </p:sp>
      <p:sp>
        <p:nvSpPr>
          <p:cNvPr id="4" name="TextBox 3">
            <a:extLst>
              <a:ext uri="{FF2B5EF4-FFF2-40B4-BE49-F238E27FC236}">
                <a16:creationId xmlns:a16="http://schemas.microsoft.com/office/drawing/2014/main" id="{2EE35B8D-C5A3-1F4B-BB2B-A1C56C5486A3}"/>
              </a:ext>
            </a:extLst>
          </p:cNvPr>
          <p:cNvSpPr txBox="1"/>
          <p:nvPr/>
        </p:nvSpPr>
        <p:spPr>
          <a:xfrm>
            <a:off x="968901" y="1556297"/>
            <a:ext cx="2585753" cy="1200329"/>
          </a:xfrm>
          <a:prstGeom prst="rect">
            <a:avLst/>
          </a:prstGeom>
          <a:noFill/>
          <a:ln w="25400">
            <a:solidFill>
              <a:srgbClr val="FF2F9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5493"/>
                </a:solidFill>
                <a:effectLst/>
                <a:uLnTx/>
                <a:uFillTx/>
                <a:latin typeface="Calibri" panose="020F0502020204030204"/>
                <a:ea typeface="+mn-ea"/>
                <a:cs typeface="+mn-cs"/>
              </a:rPr>
              <a:t>Presence of potential locations for HCWs </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(petrol station forecourts and closed pubs)</a:t>
            </a:r>
          </a:p>
        </p:txBody>
      </p:sp>
      <p:sp>
        <p:nvSpPr>
          <p:cNvPr id="5" name="TextBox 4">
            <a:extLst>
              <a:ext uri="{FF2B5EF4-FFF2-40B4-BE49-F238E27FC236}">
                <a16:creationId xmlns:a16="http://schemas.microsoft.com/office/drawing/2014/main" id="{A918A91B-F95B-A341-9195-B1FFB0EACA06}"/>
              </a:ext>
            </a:extLst>
          </p:cNvPr>
          <p:cNvSpPr txBox="1"/>
          <p:nvPr/>
        </p:nvSpPr>
        <p:spPr>
          <a:xfrm>
            <a:off x="968900" y="2899790"/>
            <a:ext cx="2585753" cy="1200329"/>
          </a:xfrm>
          <a:prstGeom prst="rect">
            <a:avLst/>
          </a:prstGeom>
          <a:noFill/>
          <a:ln w="25400">
            <a:solidFill>
              <a:srgbClr val="FF2F9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5493"/>
                </a:solidFill>
                <a:effectLst/>
                <a:uLnTx/>
                <a:uFillTx/>
                <a:latin typeface="Calibri" panose="020F0502020204030204"/>
                <a:ea typeface="+mn-ea"/>
                <a:cs typeface="+mn-cs"/>
              </a:rPr>
              <a:t>Customer attractors </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(supermarkets, retail parks, sports stadiums, hospitals, etc.)</a:t>
            </a:r>
          </a:p>
        </p:txBody>
      </p:sp>
      <p:sp>
        <p:nvSpPr>
          <p:cNvPr id="6" name="TextBox 5">
            <a:extLst>
              <a:ext uri="{FF2B5EF4-FFF2-40B4-BE49-F238E27FC236}">
                <a16:creationId xmlns:a16="http://schemas.microsoft.com/office/drawing/2014/main" id="{8C3CD6C7-FB8A-3341-87EE-7C68C139DDB6}"/>
              </a:ext>
            </a:extLst>
          </p:cNvPr>
          <p:cNvSpPr txBox="1"/>
          <p:nvPr/>
        </p:nvSpPr>
        <p:spPr>
          <a:xfrm>
            <a:off x="968899" y="4310828"/>
            <a:ext cx="2585753" cy="923330"/>
          </a:xfrm>
          <a:prstGeom prst="rect">
            <a:avLst/>
          </a:prstGeom>
          <a:noFill/>
          <a:ln w="25400">
            <a:solidFill>
              <a:srgbClr val="FF2F9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5493"/>
                </a:solidFill>
                <a:effectLst/>
                <a:uLnTx/>
                <a:uFillTx/>
                <a:latin typeface="Calibri" panose="020F0502020204030204"/>
                <a:ea typeface="+mn-ea"/>
                <a:cs typeface="+mn-cs"/>
              </a:rPr>
              <a:t>Customer facilitators </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(main highways and arterial routes)</a:t>
            </a:r>
          </a:p>
        </p:txBody>
      </p:sp>
      <p:sp>
        <p:nvSpPr>
          <p:cNvPr id="7" name="TextBox 6">
            <a:extLst>
              <a:ext uri="{FF2B5EF4-FFF2-40B4-BE49-F238E27FC236}">
                <a16:creationId xmlns:a16="http://schemas.microsoft.com/office/drawing/2014/main" id="{EFD4B637-E4C4-9D4C-8D03-446182074430}"/>
              </a:ext>
            </a:extLst>
          </p:cNvPr>
          <p:cNvSpPr txBox="1"/>
          <p:nvPr/>
        </p:nvSpPr>
        <p:spPr>
          <a:xfrm>
            <a:off x="968900" y="5444867"/>
            <a:ext cx="2585753" cy="923330"/>
          </a:xfrm>
          <a:prstGeom prst="rect">
            <a:avLst/>
          </a:prstGeom>
          <a:noFill/>
          <a:ln w="25400">
            <a:solidFill>
              <a:srgbClr val="FF2F9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5493"/>
                </a:solidFill>
                <a:effectLst/>
                <a:uLnTx/>
                <a:uFillTx/>
                <a:latin typeface="Calibri" panose="020F0502020204030204"/>
                <a:ea typeface="+mn-ea"/>
                <a:cs typeface="+mn-cs"/>
              </a:rPr>
              <a:t>Changes in daytime population </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(work, shopping, leisure)</a:t>
            </a:r>
          </a:p>
        </p:txBody>
      </p:sp>
      <p:sp>
        <p:nvSpPr>
          <p:cNvPr id="8" name="TextBox 7">
            <a:extLst>
              <a:ext uri="{FF2B5EF4-FFF2-40B4-BE49-F238E27FC236}">
                <a16:creationId xmlns:a16="http://schemas.microsoft.com/office/drawing/2014/main" id="{1E171008-6609-1F44-A933-92FFC5992027}"/>
              </a:ext>
            </a:extLst>
          </p:cNvPr>
          <p:cNvSpPr txBox="1"/>
          <p:nvPr/>
        </p:nvSpPr>
        <p:spPr>
          <a:xfrm>
            <a:off x="8533391" y="1543329"/>
            <a:ext cx="2585753" cy="923330"/>
          </a:xfrm>
          <a:prstGeom prst="rect">
            <a:avLst/>
          </a:prstGeom>
          <a:noFill/>
          <a:ln w="25400">
            <a:solidFill>
              <a:srgbClr val="FF2F9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5493"/>
                </a:solidFill>
                <a:effectLst/>
                <a:uLnTx/>
                <a:uFillTx/>
                <a:latin typeface="Calibri" panose="020F0502020204030204"/>
                <a:ea typeface="+mn-ea"/>
                <a:cs typeface="+mn-cs"/>
              </a:rPr>
              <a:t>Staff attractors </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(existing ethnic communities and cheap housing)</a:t>
            </a:r>
          </a:p>
        </p:txBody>
      </p:sp>
      <p:sp>
        <p:nvSpPr>
          <p:cNvPr id="9" name="TextBox 8">
            <a:extLst>
              <a:ext uri="{FF2B5EF4-FFF2-40B4-BE49-F238E27FC236}">
                <a16:creationId xmlns:a16="http://schemas.microsoft.com/office/drawing/2014/main" id="{A51D21D5-5C98-0B49-A42D-B7E24996C4DA}"/>
              </a:ext>
            </a:extLst>
          </p:cNvPr>
          <p:cNvSpPr txBox="1"/>
          <p:nvPr/>
        </p:nvSpPr>
        <p:spPr>
          <a:xfrm>
            <a:off x="8533390" y="2761290"/>
            <a:ext cx="2585753" cy="1477328"/>
          </a:xfrm>
          <a:prstGeom prst="rect">
            <a:avLst/>
          </a:prstGeom>
          <a:noFill/>
          <a:ln w="25400">
            <a:solidFill>
              <a:srgbClr val="FF2F9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5493"/>
                </a:solidFill>
                <a:effectLst/>
                <a:uLnTx/>
                <a:uFillTx/>
                <a:latin typeface="Calibri" panose="020F0502020204030204"/>
                <a:ea typeface="+mn-ea"/>
                <a:cs typeface="+mn-cs"/>
              </a:rPr>
              <a:t>Deprivation levels </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(overall deprivation, income deprivation, economic deprivation, educational deprivation)</a:t>
            </a:r>
          </a:p>
        </p:txBody>
      </p:sp>
      <p:sp>
        <p:nvSpPr>
          <p:cNvPr id="10" name="TextBox 9">
            <a:extLst>
              <a:ext uri="{FF2B5EF4-FFF2-40B4-BE49-F238E27FC236}">
                <a16:creationId xmlns:a16="http://schemas.microsoft.com/office/drawing/2014/main" id="{15F6B730-9C7B-D940-ACA9-2D98712DE9C5}"/>
              </a:ext>
            </a:extLst>
          </p:cNvPr>
          <p:cNvSpPr txBox="1"/>
          <p:nvPr/>
        </p:nvSpPr>
        <p:spPr>
          <a:xfrm>
            <a:off x="8533390" y="4633993"/>
            <a:ext cx="2585753" cy="1477328"/>
          </a:xfrm>
          <a:prstGeom prst="rect">
            <a:avLst/>
          </a:prstGeom>
          <a:noFill/>
          <a:ln w="25400">
            <a:solidFill>
              <a:srgbClr val="FF2F9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5493"/>
                </a:solidFill>
                <a:effectLst/>
                <a:uLnTx/>
                <a:uFillTx/>
                <a:latin typeface="Calibri" panose="020F0502020204030204"/>
                <a:ea typeface="+mn-ea"/>
                <a:cs typeface="+mn-cs"/>
              </a:rPr>
              <a:t>Neighbourhood characteristics </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(demographics, neighbourhood function, community cohesion)</a:t>
            </a:r>
          </a:p>
        </p:txBody>
      </p:sp>
      <p:pic>
        <p:nvPicPr>
          <p:cNvPr id="11" name="Picture 10">
            <a:extLst>
              <a:ext uri="{FF2B5EF4-FFF2-40B4-BE49-F238E27FC236}">
                <a16:creationId xmlns:a16="http://schemas.microsoft.com/office/drawing/2014/main" id="{AD19F805-43B6-5C44-8113-818749520207}"/>
              </a:ext>
            </a:extLst>
          </p:cNvPr>
          <p:cNvPicPr>
            <a:picLocks noChangeAspect="1"/>
          </p:cNvPicPr>
          <p:nvPr/>
        </p:nvPicPr>
        <p:blipFill>
          <a:blip r:embed="rId2"/>
          <a:stretch>
            <a:fillRect/>
          </a:stretch>
        </p:blipFill>
        <p:spPr>
          <a:xfrm>
            <a:off x="4728270" y="2466659"/>
            <a:ext cx="2520978" cy="2520978"/>
          </a:xfrm>
          <a:prstGeom prst="rect">
            <a:avLst/>
          </a:prstGeom>
        </p:spPr>
      </p:pic>
      <p:cxnSp>
        <p:nvCxnSpPr>
          <p:cNvPr id="18" name="Straight Connector 17">
            <a:extLst>
              <a:ext uri="{FF2B5EF4-FFF2-40B4-BE49-F238E27FC236}">
                <a16:creationId xmlns:a16="http://schemas.microsoft.com/office/drawing/2014/main" id="{50879AFD-DFA1-6649-863E-CB3D6C5FF3EA}"/>
              </a:ext>
            </a:extLst>
          </p:cNvPr>
          <p:cNvCxnSpPr/>
          <p:nvPr/>
        </p:nvCxnSpPr>
        <p:spPr>
          <a:xfrm>
            <a:off x="3742379" y="2280006"/>
            <a:ext cx="1386739" cy="758284"/>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A606912-F12B-DA4C-B78F-40506EE1E53D}"/>
              </a:ext>
            </a:extLst>
          </p:cNvPr>
          <p:cNvCxnSpPr>
            <a:cxnSpLocks/>
          </p:cNvCxnSpPr>
          <p:nvPr/>
        </p:nvCxnSpPr>
        <p:spPr>
          <a:xfrm>
            <a:off x="3716979" y="3429000"/>
            <a:ext cx="1283793" cy="130081"/>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22136E4-1B7D-714C-9DF8-E6406C134DBD}"/>
              </a:ext>
            </a:extLst>
          </p:cNvPr>
          <p:cNvCxnSpPr>
            <a:cxnSpLocks/>
          </p:cNvCxnSpPr>
          <p:nvPr/>
        </p:nvCxnSpPr>
        <p:spPr>
          <a:xfrm flipV="1">
            <a:off x="3709914" y="4438150"/>
            <a:ext cx="1290858" cy="2383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86461A9-3959-EA44-A383-1167B9946220}"/>
              </a:ext>
            </a:extLst>
          </p:cNvPr>
          <p:cNvCxnSpPr>
            <a:cxnSpLocks/>
          </p:cNvCxnSpPr>
          <p:nvPr/>
        </p:nvCxnSpPr>
        <p:spPr>
          <a:xfrm flipV="1">
            <a:off x="3716979" y="4838448"/>
            <a:ext cx="1633673" cy="972999"/>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51E03EB-C4B4-1E41-B685-E510AFC043F1}"/>
              </a:ext>
            </a:extLst>
          </p:cNvPr>
          <p:cNvCxnSpPr>
            <a:cxnSpLocks/>
          </p:cNvCxnSpPr>
          <p:nvPr/>
        </p:nvCxnSpPr>
        <p:spPr>
          <a:xfrm flipH="1">
            <a:off x="6806527" y="2004994"/>
            <a:ext cx="1519963" cy="950153"/>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1D75B6C-B418-7648-B025-948EEE537C50}"/>
              </a:ext>
            </a:extLst>
          </p:cNvPr>
          <p:cNvCxnSpPr>
            <a:cxnSpLocks/>
          </p:cNvCxnSpPr>
          <p:nvPr/>
        </p:nvCxnSpPr>
        <p:spPr>
          <a:xfrm flipV="1">
            <a:off x="6814251" y="3429000"/>
            <a:ext cx="1446288" cy="168067"/>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47A3F72-CC70-8C4B-ADFB-E33BD65AC17A}"/>
              </a:ext>
            </a:extLst>
          </p:cNvPr>
          <p:cNvCxnSpPr>
            <a:cxnSpLocks/>
          </p:cNvCxnSpPr>
          <p:nvPr/>
        </p:nvCxnSpPr>
        <p:spPr>
          <a:xfrm>
            <a:off x="6634794" y="4557305"/>
            <a:ext cx="1734085" cy="676853"/>
          </a:xfrm>
          <a:prstGeom prst="line">
            <a:avLst/>
          </a:prstGeom>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34A0A3CA-7FAF-1041-B5B2-C3FAC61D6841}"/>
              </a:ext>
            </a:extLst>
          </p:cNvPr>
          <p:cNvSpPr txBox="1"/>
          <p:nvPr/>
        </p:nvSpPr>
        <p:spPr>
          <a:xfrm>
            <a:off x="4899004" y="2004994"/>
            <a:ext cx="230719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rPr>
              <a:t>No hand car wash</a:t>
            </a:r>
          </a:p>
        </p:txBody>
      </p:sp>
      <p:sp>
        <p:nvSpPr>
          <p:cNvPr id="36" name="TextBox 35">
            <a:extLst>
              <a:ext uri="{FF2B5EF4-FFF2-40B4-BE49-F238E27FC236}">
                <a16:creationId xmlns:a16="http://schemas.microsoft.com/office/drawing/2014/main" id="{AB595B76-7AE2-764D-8141-CFC973B7950A}"/>
              </a:ext>
            </a:extLst>
          </p:cNvPr>
          <p:cNvSpPr txBox="1"/>
          <p:nvPr/>
        </p:nvSpPr>
        <p:spPr>
          <a:xfrm>
            <a:off x="5032730" y="5187991"/>
            <a:ext cx="202258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rPr>
              <a:t>Hand car wash</a:t>
            </a:r>
          </a:p>
        </p:txBody>
      </p:sp>
      <p:sp>
        <p:nvSpPr>
          <p:cNvPr id="37" name="Down Arrow 36">
            <a:extLst>
              <a:ext uri="{FF2B5EF4-FFF2-40B4-BE49-F238E27FC236}">
                <a16:creationId xmlns:a16="http://schemas.microsoft.com/office/drawing/2014/main" id="{39B3AD97-4439-5043-9172-A41DBA0EFB80}"/>
              </a:ext>
            </a:extLst>
          </p:cNvPr>
          <p:cNvSpPr/>
          <p:nvPr/>
        </p:nvSpPr>
        <p:spPr>
          <a:xfrm>
            <a:off x="5777070" y="2466659"/>
            <a:ext cx="532896" cy="267457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2588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A54C7-48DE-664F-8824-86569A2C5C47}"/>
              </a:ext>
            </a:extLst>
          </p:cNvPr>
          <p:cNvSpPr>
            <a:spLocks noGrp="1"/>
          </p:cNvSpPr>
          <p:nvPr>
            <p:ph type="title"/>
          </p:nvPr>
        </p:nvSpPr>
        <p:spPr>
          <a:xfrm>
            <a:off x="334229" y="106449"/>
            <a:ext cx="11019571" cy="1325563"/>
          </a:xfrm>
        </p:spPr>
        <p:txBody>
          <a:bodyPr>
            <a:normAutofit/>
          </a:bodyPr>
          <a:lstStyle/>
          <a:p>
            <a:r>
              <a:rPr lang="en-US" sz="3600" b="1">
                <a:solidFill>
                  <a:srgbClr val="005493"/>
                </a:solidFill>
                <a:latin typeface="+mn-lt"/>
              </a:rPr>
              <a:t>Phase Three: Modelling the location of HCWs – data sources for explanatory factors</a:t>
            </a:r>
            <a:endParaRPr lang="en-US" sz="3600">
              <a:latin typeface="+mn-lt"/>
            </a:endParaRPr>
          </a:p>
        </p:txBody>
      </p:sp>
      <p:pic>
        <p:nvPicPr>
          <p:cNvPr id="5" name="Picture 4">
            <a:extLst>
              <a:ext uri="{FF2B5EF4-FFF2-40B4-BE49-F238E27FC236}">
                <a16:creationId xmlns:a16="http://schemas.microsoft.com/office/drawing/2014/main" id="{067DE467-1781-554C-A772-708173A11A4B}"/>
              </a:ext>
            </a:extLst>
          </p:cNvPr>
          <p:cNvPicPr>
            <a:picLocks noChangeAspect="1"/>
          </p:cNvPicPr>
          <p:nvPr/>
        </p:nvPicPr>
        <p:blipFill>
          <a:blip r:embed="rId2"/>
          <a:stretch>
            <a:fillRect/>
          </a:stretch>
        </p:blipFill>
        <p:spPr>
          <a:xfrm>
            <a:off x="485051" y="1608004"/>
            <a:ext cx="2441029" cy="1313683"/>
          </a:xfrm>
          <a:prstGeom prst="rect">
            <a:avLst/>
          </a:prstGeom>
        </p:spPr>
      </p:pic>
      <p:pic>
        <p:nvPicPr>
          <p:cNvPr id="7" name="Picture 6">
            <a:extLst>
              <a:ext uri="{FF2B5EF4-FFF2-40B4-BE49-F238E27FC236}">
                <a16:creationId xmlns:a16="http://schemas.microsoft.com/office/drawing/2014/main" id="{E265312A-7498-494A-B23D-50C318204551}"/>
              </a:ext>
            </a:extLst>
          </p:cNvPr>
          <p:cNvPicPr>
            <a:picLocks noChangeAspect="1"/>
          </p:cNvPicPr>
          <p:nvPr/>
        </p:nvPicPr>
        <p:blipFill rotWithShape="1">
          <a:blip r:embed="rId3"/>
          <a:srcRect l="2083" t="9309" r="7211" b="67970"/>
          <a:stretch/>
        </p:blipFill>
        <p:spPr>
          <a:xfrm>
            <a:off x="5797251" y="1561307"/>
            <a:ext cx="2897157" cy="698508"/>
          </a:xfrm>
          <a:prstGeom prst="rect">
            <a:avLst/>
          </a:prstGeom>
        </p:spPr>
      </p:pic>
      <p:pic>
        <p:nvPicPr>
          <p:cNvPr id="14" name="Picture 13">
            <a:extLst>
              <a:ext uri="{FF2B5EF4-FFF2-40B4-BE49-F238E27FC236}">
                <a16:creationId xmlns:a16="http://schemas.microsoft.com/office/drawing/2014/main" id="{1B4D95C7-CD74-3944-99D8-36179865E309}"/>
              </a:ext>
            </a:extLst>
          </p:cNvPr>
          <p:cNvPicPr>
            <a:picLocks noChangeAspect="1"/>
          </p:cNvPicPr>
          <p:nvPr/>
        </p:nvPicPr>
        <p:blipFill rotWithShape="1">
          <a:blip r:embed="rId4"/>
          <a:srcRect t="18987"/>
          <a:stretch/>
        </p:blipFill>
        <p:spPr>
          <a:xfrm>
            <a:off x="474511" y="3373741"/>
            <a:ext cx="5190535" cy="2667605"/>
          </a:xfrm>
          <a:prstGeom prst="rect">
            <a:avLst/>
          </a:prstGeom>
        </p:spPr>
      </p:pic>
      <p:pic>
        <p:nvPicPr>
          <p:cNvPr id="16" name="Picture 15">
            <a:extLst>
              <a:ext uri="{FF2B5EF4-FFF2-40B4-BE49-F238E27FC236}">
                <a16:creationId xmlns:a16="http://schemas.microsoft.com/office/drawing/2014/main" id="{C0F4941A-386E-4346-BAB5-98E8718EC65B}"/>
              </a:ext>
            </a:extLst>
          </p:cNvPr>
          <p:cNvPicPr>
            <a:picLocks noChangeAspect="1"/>
          </p:cNvPicPr>
          <p:nvPr/>
        </p:nvPicPr>
        <p:blipFill rotWithShape="1">
          <a:blip r:embed="rId5"/>
          <a:srcRect l="576" t="16101" r="73480" b="75346"/>
          <a:stretch/>
        </p:blipFill>
        <p:spPr>
          <a:xfrm>
            <a:off x="3069779" y="1586954"/>
            <a:ext cx="2668869" cy="672861"/>
          </a:xfrm>
          <a:prstGeom prst="rect">
            <a:avLst/>
          </a:prstGeom>
        </p:spPr>
      </p:pic>
      <p:pic>
        <p:nvPicPr>
          <p:cNvPr id="18" name="Picture 17">
            <a:extLst>
              <a:ext uri="{FF2B5EF4-FFF2-40B4-BE49-F238E27FC236}">
                <a16:creationId xmlns:a16="http://schemas.microsoft.com/office/drawing/2014/main" id="{79344DDC-2A45-6C4A-9589-861045F41278}"/>
              </a:ext>
            </a:extLst>
          </p:cNvPr>
          <p:cNvPicPr>
            <a:picLocks noChangeAspect="1"/>
          </p:cNvPicPr>
          <p:nvPr/>
        </p:nvPicPr>
        <p:blipFill rotWithShape="1">
          <a:blip r:embed="rId6"/>
          <a:srcRect l="2841" t="40187" r="63714" b="47891"/>
          <a:stretch/>
        </p:blipFill>
        <p:spPr>
          <a:xfrm>
            <a:off x="9000804" y="1561307"/>
            <a:ext cx="2897157" cy="698508"/>
          </a:xfrm>
          <a:prstGeom prst="rect">
            <a:avLst/>
          </a:prstGeom>
        </p:spPr>
      </p:pic>
      <p:pic>
        <p:nvPicPr>
          <p:cNvPr id="8" name="Picture 7">
            <a:extLst>
              <a:ext uri="{FF2B5EF4-FFF2-40B4-BE49-F238E27FC236}">
                <a16:creationId xmlns:a16="http://schemas.microsoft.com/office/drawing/2014/main" id="{E9088D71-D217-E14C-B0A4-1E3FFB397B6F}"/>
              </a:ext>
            </a:extLst>
          </p:cNvPr>
          <p:cNvPicPr>
            <a:picLocks noChangeAspect="1"/>
          </p:cNvPicPr>
          <p:nvPr/>
        </p:nvPicPr>
        <p:blipFill rotWithShape="1">
          <a:blip r:embed="rId6"/>
          <a:srcRect t="13836" r="84988" b="78802"/>
          <a:stretch/>
        </p:blipFill>
        <p:spPr>
          <a:xfrm>
            <a:off x="10250733" y="2259815"/>
            <a:ext cx="1647228" cy="504858"/>
          </a:xfrm>
          <a:prstGeom prst="rect">
            <a:avLst/>
          </a:prstGeom>
        </p:spPr>
      </p:pic>
      <p:pic>
        <p:nvPicPr>
          <p:cNvPr id="4" name="Picture 3">
            <a:extLst>
              <a:ext uri="{FF2B5EF4-FFF2-40B4-BE49-F238E27FC236}">
                <a16:creationId xmlns:a16="http://schemas.microsoft.com/office/drawing/2014/main" id="{2F1E1E18-A3B1-7749-B614-904DE14DF117}"/>
              </a:ext>
            </a:extLst>
          </p:cNvPr>
          <p:cNvPicPr>
            <a:picLocks noChangeAspect="1"/>
          </p:cNvPicPr>
          <p:nvPr/>
        </p:nvPicPr>
        <p:blipFill rotWithShape="1">
          <a:blip r:embed="rId7"/>
          <a:srcRect l="21258" t="7541" r="2029" b="5324"/>
          <a:stretch/>
        </p:blipFill>
        <p:spPr>
          <a:xfrm>
            <a:off x="6181384" y="3340047"/>
            <a:ext cx="5467481" cy="2667605"/>
          </a:xfrm>
          <a:prstGeom prst="rect">
            <a:avLst/>
          </a:prstGeom>
        </p:spPr>
      </p:pic>
      <p:sp>
        <p:nvSpPr>
          <p:cNvPr id="6" name="TextBox 5">
            <a:extLst>
              <a:ext uri="{FF2B5EF4-FFF2-40B4-BE49-F238E27FC236}">
                <a16:creationId xmlns:a16="http://schemas.microsoft.com/office/drawing/2014/main" id="{A038B2BD-C309-CD4B-9D51-5ED3A236FF8D}"/>
              </a:ext>
            </a:extLst>
          </p:cNvPr>
          <p:cNvSpPr txBox="1"/>
          <p:nvPr/>
        </p:nvSpPr>
        <p:spPr>
          <a:xfrm>
            <a:off x="3011915" y="2711869"/>
            <a:ext cx="150429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2F92"/>
                </a:solidFill>
                <a:effectLst/>
                <a:uLnTx/>
                <a:uFillTx/>
                <a:latin typeface="Bradley Hand" pitchFamily="2" charset="77"/>
                <a:ea typeface="+mn-ea"/>
                <a:cs typeface="+mn-cs"/>
              </a:rPr>
              <a:t>Population characteristics</a:t>
            </a:r>
          </a:p>
        </p:txBody>
      </p:sp>
      <p:sp>
        <p:nvSpPr>
          <p:cNvPr id="12" name="TextBox 11">
            <a:extLst>
              <a:ext uri="{FF2B5EF4-FFF2-40B4-BE49-F238E27FC236}">
                <a16:creationId xmlns:a16="http://schemas.microsoft.com/office/drawing/2014/main" id="{A75F24D0-CCD3-F449-9137-67B380B5940D}"/>
              </a:ext>
            </a:extLst>
          </p:cNvPr>
          <p:cNvSpPr txBox="1"/>
          <p:nvPr/>
        </p:nvSpPr>
        <p:spPr>
          <a:xfrm>
            <a:off x="4728632" y="2449079"/>
            <a:ext cx="119049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2F92"/>
                </a:solidFill>
                <a:effectLst/>
                <a:uLnTx/>
                <a:uFillTx/>
                <a:latin typeface="Bradley Hand" pitchFamily="2" charset="77"/>
                <a:ea typeface="+mn-ea"/>
                <a:cs typeface="+mn-cs"/>
              </a:rPr>
              <a:t>Local economy</a:t>
            </a:r>
          </a:p>
        </p:txBody>
      </p:sp>
      <p:sp>
        <p:nvSpPr>
          <p:cNvPr id="13" name="TextBox 12">
            <a:extLst>
              <a:ext uri="{FF2B5EF4-FFF2-40B4-BE49-F238E27FC236}">
                <a16:creationId xmlns:a16="http://schemas.microsoft.com/office/drawing/2014/main" id="{C15D2438-3995-EF44-8D45-2BBA874825C4}"/>
              </a:ext>
            </a:extLst>
          </p:cNvPr>
          <p:cNvSpPr txBox="1"/>
          <p:nvPr/>
        </p:nvSpPr>
        <p:spPr>
          <a:xfrm>
            <a:off x="6470223" y="2542801"/>
            <a:ext cx="173629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2F92"/>
                </a:solidFill>
                <a:effectLst/>
                <a:uLnTx/>
                <a:uFillTx/>
                <a:latin typeface="Bradley Hand" pitchFamily="2" charset="77"/>
                <a:ea typeface="+mn-ea"/>
                <a:cs typeface="+mn-cs"/>
              </a:rPr>
              <a:t>Scale and types of deprivation</a:t>
            </a:r>
          </a:p>
        </p:txBody>
      </p:sp>
      <p:sp>
        <p:nvSpPr>
          <p:cNvPr id="15" name="TextBox 14">
            <a:extLst>
              <a:ext uri="{FF2B5EF4-FFF2-40B4-BE49-F238E27FC236}">
                <a16:creationId xmlns:a16="http://schemas.microsoft.com/office/drawing/2014/main" id="{80DA5CF5-26A6-444C-9B8F-17FF84C35955}"/>
              </a:ext>
            </a:extLst>
          </p:cNvPr>
          <p:cNvSpPr txBox="1"/>
          <p:nvPr/>
        </p:nvSpPr>
        <p:spPr>
          <a:xfrm>
            <a:off x="8757619" y="2512244"/>
            <a:ext cx="193770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2F92"/>
                </a:solidFill>
                <a:effectLst/>
                <a:uLnTx/>
                <a:uFillTx/>
                <a:latin typeface="Bradley Hand" pitchFamily="2" charset="77"/>
                <a:ea typeface="+mn-ea"/>
                <a:cs typeface="+mn-cs"/>
              </a:rPr>
              <a:t>Facilities within each </a:t>
            </a:r>
            <a:r>
              <a:rPr kumimoji="0" lang="en-US" sz="1600" b="0" i="0" u="none" strike="noStrike" kern="1200" cap="none" spc="0" normalizeH="0" baseline="0" noProof="0" err="1">
                <a:ln>
                  <a:noFill/>
                </a:ln>
                <a:solidFill>
                  <a:srgbClr val="FF2F92"/>
                </a:solidFill>
                <a:effectLst/>
                <a:uLnTx/>
                <a:uFillTx/>
                <a:latin typeface="Bradley Hand" pitchFamily="2" charset="77"/>
                <a:ea typeface="+mn-ea"/>
                <a:cs typeface="+mn-cs"/>
              </a:rPr>
              <a:t>neighbourhood</a:t>
            </a:r>
            <a:endParaRPr kumimoji="0" lang="en-US" sz="1600" b="0" i="0" u="none" strike="noStrike" kern="1200" cap="none" spc="0" normalizeH="0" baseline="0" noProof="0">
              <a:ln>
                <a:noFill/>
              </a:ln>
              <a:solidFill>
                <a:srgbClr val="FF2F92"/>
              </a:solidFill>
              <a:effectLst/>
              <a:uLnTx/>
              <a:uFillTx/>
              <a:latin typeface="Bradley Hand" pitchFamily="2" charset="77"/>
              <a:ea typeface="+mn-ea"/>
              <a:cs typeface="+mn-cs"/>
            </a:endParaRPr>
          </a:p>
        </p:txBody>
      </p:sp>
      <p:sp>
        <p:nvSpPr>
          <p:cNvPr id="17" name="TextBox 16">
            <a:extLst>
              <a:ext uri="{FF2B5EF4-FFF2-40B4-BE49-F238E27FC236}">
                <a16:creationId xmlns:a16="http://schemas.microsoft.com/office/drawing/2014/main" id="{D83122D2-2D0A-DE48-94C6-466C617A57A4}"/>
              </a:ext>
            </a:extLst>
          </p:cNvPr>
          <p:cNvSpPr txBox="1"/>
          <p:nvPr/>
        </p:nvSpPr>
        <p:spPr>
          <a:xfrm>
            <a:off x="1278783" y="6201010"/>
            <a:ext cx="317970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2F92"/>
                </a:solidFill>
                <a:effectLst/>
                <a:uLnTx/>
                <a:uFillTx/>
                <a:latin typeface="Bradley Hand" pitchFamily="2" charset="77"/>
                <a:ea typeface="+mn-ea"/>
                <a:cs typeface="+mn-cs"/>
              </a:rPr>
              <a:t>AHAH Index: Access to health assets and hazards</a:t>
            </a:r>
          </a:p>
        </p:txBody>
      </p:sp>
      <p:sp>
        <p:nvSpPr>
          <p:cNvPr id="19" name="TextBox 18">
            <a:extLst>
              <a:ext uri="{FF2B5EF4-FFF2-40B4-BE49-F238E27FC236}">
                <a16:creationId xmlns:a16="http://schemas.microsoft.com/office/drawing/2014/main" id="{3E9921A9-A4AE-864F-99AB-FEF615C736BA}"/>
              </a:ext>
            </a:extLst>
          </p:cNvPr>
          <p:cNvSpPr txBox="1"/>
          <p:nvPr/>
        </p:nvSpPr>
        <p:spPr>
          <a:xfrm>
            <a:off x="6262118" y="6077900"/>
            <a:ext cx="5178642"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2F92"/>
                </a:solidFill>
                <a:effectLst/>
                <a:uLnTx/>
                <a:uFillTx/>
                <a:latin typeface="Bradley Hand" pitchFamily="2" charset="77"/>
                <a:ea typeface="+mn-ea"/>
                <a:cs typeface="+mn-cs"/>
              </a:rPr>
              <a:t>Community Engagement Area Classification: </a:t>
            </a:r>
            <a:r>
              <a:rPr kumimoji="0" lang="en-US" sz="1400" b="0" i="0" u="none" strike="noStrike" kern="1200" cap="none" spc="0" normalizeH="0" baseline="0" noProof="0" err="1">
                <a:ln>
                  <a:noFill/>
                </a:ln>
                <a:solidFill>
                  <a:srgbClr val="FF2F92"/>
                </a:solidFill>
                <a:effectLst/>
                <a:uLnTx/>
                <a:uFillTx/>
                <a:latin typeface="Bradley Hand" pitchFamily="2" charset="77"/>
                <a:ea typeface="+mn-ea"/>
                <a:cs typeface="+mn-cs"/>
              </a:rPr>
              <a:t>neighbourhood</a:t>
            </a:r>
            <a:r>
              <a:rPr kumimoji="0" lang="en-US" sz="1400" b="0" i="0" u="none" strike="noStrike" kern="1200" cap="none" spc="0" normalizeH="0" baseline="0" noProof="0">
                <a:ln>
                  <a:noFill/>
                </a:ln>
                <a:solidFill>
                  <a:srgbClr val="FF2F92"/>
                </a:solidFill>
                <a:effectLst/>
                <a:uLnTx/>
                <a:uFillTx/>
                <a:latin typeface="Bradley Hand" pitchFamily="2" charset="77"/>
                <a:ea typeface="+mn-ea"/>
                <a:cs typeface="+mn-cs"/>
              </a:rPr>
              <a:t> belonging, fear of crime, satisfaction with public services, participation and volunteering</a:t>
            </a:r>
          </a:p>
        </p:txBody>
      </p:sp>
      <p:pic>
        <p:nvPicPr>
          <p:cNvPr id="10" name="Graphic 9" descr="Arrow Slight curve">
            <a:extLst>
              <a:ext uri="{FF2B5EF4-FFF2-40B4-BE49-F238E27FC236}">
                <a16:creationId xmlns:a16="http://schemas.microsoft.com/office/drawing/2014/main" id="{C47E778D-5461-BB4B-A044-AB6FBB1DE0F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2643282">
            <a:off x="2696011" y="2296542"/>
            <a:ext cx="577343" cy="577343"/>
          </a:xfrm>
          <a:prstGeom prst="rect">
            <a:avLst/>
          </a:prstGeom>
        </p:spPr>
      </p:pic>
      <p:pic>
        <p:nvPicPr>
          <p:cNvPr id="20" name="Graphic 19" descr="Arrow Slight curve">
            <a:extLst>
              <a:ext uri="{FF2B5EF4-FFF2-40B4-BE49-F238E27FC236}">
                <a16:creationId xmlns:a16="http://schemas.microsoft.com/office/drawing/2014/main" id="{D119FB95-A1A1-5B44-B2E2-948704AB1ED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2643282">
            <a:off x="4257931" y="2114204"/>
            <a:ext cx="577343" cy="577343"/>
          </a:xfrm>
          <a:prstGeom prst="rect">
            <a:avLst/>
          </a:prstGeom>
        </p:spPr>
      </p:pic>
      <p:pic>
        <p:nvPicPr>
          <p:cNvPr id="21" name="Graphic 20" descr="Arrow Slight curve">
            <a:extLst>
              <a:ext uri="{FF2B5EF4-FFF2-40B4-BE49-F238E27FC236}">
                <a16:creationId xmlns:a16="http://schemas.microsoft.com/office/drawing/2014/main" id="{331939C8-453A-684D-90CD-DEA198E0C8E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6801295">
            <a:off x="7861449" y="2357674"/>
            <a:ext cx="577343" cy="577343"/>
          </a:xfrm>
          <a:prstGeom prst="rect">
            <a:avLst/>
          </a:prstGeom>
        </p:spPr>
      </p:pic>
      <p:pic>
        <p:nvPicPr>
          <p:cNvPr id="22" name="Graphic 21" descr="Arrow Slight curve">
            <a:extLst>
              <a:ext uri="{FF2B5EF4-FFF2-40B4-BE49-F238E27FC236}">
                <a16:creationId xmlns:a16="http://schemas.microsoft.com/office/drawing/2014/main" id="{00B398C0-05D2-C049-B9BB-00CC07A2B39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9709744" flipV="1">
            <a:off x="9206325" y="1974909"/>
            <a:ext cx="577343" cy="768438"/>
          </a:xfrm>
          <a:prstGeom prst="rect">
            <a:avLst/>
          </a:prstGeom>
        </p:spPr>
      </p:pic>
      <p:pic>
        <p:nvPicPr>
          <p:cNvPr id="23" name="Graphic 22" descr="Arrow Slight curve">
            <a:extLst>
              <a:ext uri="{FF2B5EF4-FFF2-40B4-BE49-F238E27FC236}">
                <a16:creationId xmlns:a16="http://schemas.microsoft.com/office/drawing/2014/main" id="{52A77B68-F7EC-7240-8EB0-009791A897D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8074398">
            <a:off x="2579964" y="5645469"/>
            <a:ext cx="577343" cy="577343"/>
          </a:xfrm>
          <a:prstGeom prst="rect">
            <a:avLst/>
          </a:prstGeom>
        </p:spPr>
      </p:pic>
      <p:pic>
        <p:nvPicPr>
          <p:cNvPr id="24" name="Graphic 23" descr="Arrow Slight curve">
            <a:extLst>
              <a:ext uri="{FF2B5EF4-FFF2-40B4-BE49-F238E27FC236}">
                <a16:creationId xmlns:a16="http://schemas.microsoft.com/office/drawing/2014/main" id="{18B2C7B1-D746-D540-9DDA-6D47177FDE1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8771864">
            <a:off x="8195949" y="5653612"/>
            <a:ext cx="577343" cy="577343"/>
          </a:xfrm>
          <a:prstGeom prst="rect">
            <a:avLst/>
          </a:prstGeom>
        </p:spPr>
      </p:pic>
    </p:spTree>
    <p:extLst>
      <p:ext uri="{BB962C8B-B14F-4D97-AF65-F5344CB8AC3E}">
        <p14:creationId xmlns:p14="http://schemas.microsoft.com/office/powerpoint/2010/main" val="461919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C7601-76D9-9243-88D6-BC6F8B8BC749}"/>
              </a:ext>
            </a:extLst>
          </p:cNvPr>
          <p:cNvSpPr>
            <a:spLocks noGrp="1"/>
          </p:cNvSpPr>
          <p:nvPr>
            <p:ph type="title"/>
          </p:nvPr>
        </p:nvSpPr>
        <p:spPr>
          <a:xfrm>
            <a:off x="724318" y="353745"/>
            <a:ext cx="10515600" cy="1325563"/>
          </a:xfrm>
        </p:spPr>
        <p:txBody>
          <a:bodyPr>
            <a:normAutofit/>
          </a:bodyPr>
          <a:lstStyle/>
          <a:p>
            <a:r>
              <a:rPr lang="en-US" sz="3600" b="1">
                <a:solidFill>
                  <a:srgbClr val="005493"/>
                </a:solidFill>
                <a:latin typeface="+mn-lt"/>
              </a:rPr>
              <a:t>Phase Three: Identifying which factors explain the presence of HCWs in a neighbourhood</a:t>
            </a:r>
            <a:endParaRPr lang="en-US" sz="3600">
              <a:latin typeface="+mn-lt"/>
            </a:endParaRPr>
          </a:p>
        </p:txBody>
      </p:sp>
      <p:pic>
        <p:nvPicPr>
          <p:cNvPr id="4" name="Picture 3">
            <a:extLst>
              <a:ext uri="{FF2B5EF4-FFF2-40B4-BE49-F238E27FC236}">
                <a16:creationId xmlns:a16="http://schemas.microsoft.com/office/drawing/2014/main" id="{64E0CFA9-48FA-E34E-B428-1B29CD10CBE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20069"/>
          <a:stretch/>
        </p:blipFill>
        <p:spPr>
          <a:xfrm>
            <a:off x="976567" y="2309607"/>
            <a:ext cx="1009887" cy="807208"/>
          </a:xfrm>
          <a:prstGeom prst="rect">
            <a:avLst/>
          </a:prstGeom>
        </p:spPr>
      </p:pic>
      <p:pic>
        <p:nvPicPr>
          <p:cNvPr id="5" name="Picture 4">
            <a:extLst>
              <a:ext uri="{FF2B5EF4-FFF2-40B4-BE49-F238E27FC236}">
                <a16:creationId xmlns:a16="http://schemas.microsoft.com/office/drawing/2014/main" id="{3FD0DC78-E5C2-074F-9E73-0FE08786C8B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500" t="1759" r="10751" b="16342"/>
          <a:stretch/>
        </p:blipFill>
        <p:spPr>
          <a:xfrm>
            <a:off x="1986454" y="2257621"/>
            <a:ext cx="610385" cy="634801"/>
          </a:xfrm>
          <a:prstGeom prst="rect">
            <a:avLst/>
          </a:prstGeom>
        </p:spPr>
      </p:pic>
      <p:pic>
        <p:nvPicPr>
          <p:cNvPr id="6" name="Picture 5">
            <a:extLst>
              <a:ext uri="{FF2B5EF4-FFF2-40B4-BE49-F238E27FC236}">
                <a16:creationId xmlns:a16="http://schemas.microsoft.com/office/drawing/2014/main" id="{6A14CF5C-AD18-0F4E-A87E-A07DCBBF9C8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3470"/>
          <a:stretch/>
        </p:blipFill>
        <p:spPr>
          <a:xfrm>
            <a:off x="2596839" y="2165201"/>
            <a:ext cx="473615" cy="409820"/>
          </a:xfrm>
          <a:prstGeom prst="rect">
            <a:avLst/>
          </a:prstGeom>
        </p:spPr>
      </p:pic>
      <p:sp>
        <p:nvSpPr>
          <p:cNvPr id="7" name="TextBox 6">
            <a:extLst>
              <a:ext uri="{FF2B5EF4-FFF2-40B4-BE49-F238E27FC236}">
                <a16:creationId xmlns:a16="http://schemas.microsoft.com/office/drawing/2014/main" id="{5A4A2533-9A9D-4E47-BDC4-BBA9729BDC9A}"/>
              </a:ext>
            </a:extLst>
          </p:cNvPr>
          <p:cNvSpPr txBox="1"/>
          <p:nvPr/>
        </p:nvSpPr>
        <p:spPr>
          <a:xfrm>
            <a:off x="724318" y="3168801"/>
            <a:ext cx="360173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Neighbourhood containing no HCWs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(CODED 0)</a:t>
            </a:r>
          </a:p>
        </p:txBody>
      </p:sp>
      <p:pic>
        <p:nvPicPr>
          <p:cNvPr id="8" name="Picture 7">
            <a:extLst>
              <a:ext uri="{FF2B5EF4-FFF2-40B4-BE49-F238E27FC236}">
                <a16:creationId xmlns:a16="http://schemas.microsoft.com/office/drawing/2014/main" id="{F13D1118-65C3-6C48-B529-B26DE069A1C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20069"/>
          <a:stretch/>
        </p:blipFill>
        <p:spPr>
          <a:xfrm>
            <a:off x="976567" y="4864672"/>
            <a:ext cx="1009887" cy="807208"/>
          </a:xfrm>
          <a:prstGeom prst="rect">
            <a:avLst/>
          </a:prstGeom>
        </p:spPr>
      </p:pic>
      <p:pic>
        <p:nvPicPr>
          <p:cNvPr id="9" name="Picture 8">
            <a:extLst>
              <a:ext uri="{FF2B5EF4-FFF2-40B4-BE49-F238E27FC236}">
                <a16:creationId xmlns:a16="http://schemas.microsoft.com/office/drawing/2014/main" id="{61DA8008-86F0-BC4F-A1E8-2B8173C2DE1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500" t="1759" r="10751" b="16342"/>
          <a:stretch/>
        </p:blipFill>
        <p:spPr>
          <a:xfrm>
            <a:off x="1976546" y="4787461"/>
            <a:ext cx="610385" cy="634801"/>
          </a:xfrm>
          <a:prstGeom prst="rect">
            <a:avLst/>
          </a:prstGeom>
        </p:spPr>
      </p:pic>
      <p:pic>
        <p:nvPicPr>
          <p:cNvPr id="10" name="Picture 9">
            <a:extLst>
              <a:ext uri="{FF2B5EF4-FFF2-40B4-BE49-F238E27FC236}">
                <a16:creationId xmlns:a16="http://schemas.microsoft.com/office/drawing/2014/main" id="{94D0BDE4-F0E2-F642-B11B-2B94F7A0FF5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3470"/>
          <a:stretch/>
        </p:blipFill>
        <p:spPr>
          <a:xfrm>
            <a:off x="2608783" y="4776391"/>
            <a:ext cx="473615" cy="409820"/>
          </a:xfrm>
          <a:prstGeom prst="rect">
            <a:avLst/>
          </a:prstGeom>
        </p:spPr>
      </p:pic>
      <p:sp>
        <p:nvSpPr>
          <p:cNvPr id="11" name="TextBox 10">
            <a:extLst>
              <a:ext uri="{FF2B5EF4-FFF2-40B4-BE49-F238E27FC236}">
                <a16:creationId xmlns:a16="http://schemas.microsoft.com/office/drawing/2014/main" id="{4ACD0966-D1A2-1A42-AAC6-D9E9EEC26DE4}"/>
              </a:ext>
            </a:extLst>
          </p:cNvPr>
          <p:cNvSpPr txBox="1"/>
          <p:nvPr/>
        </p:nvSpPr>
        <p:spPr>
          <a:xfrm>
            <a:off x="724318" y="5824765"/>
            <a:ext cx="360173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Neighbourhood containing one or more HCWs (CODED 1)</a:t>
            </a:r>
          </a:p>
        </p:txBody>
      </p:sp>
      <p:sp>
        <p:nvSpPr>
          <p:cNvPr id="12" name="TextBox 11">
            <a:extLst>
              <a:ext uri="{FF2B5EF4-FFF2-40B4-BE49-F238E27FC236}">
                <a16:creationId xmlns:a16="http://schemas.microsoft.com/office/drawing/2014/main" id="{B8A56D43-06DE-DB4A-B40F-13865152622D}"/>
              </a:ext>
            </a:extLst>
          </p:cNvPr>
          <p:cNvSpPr txBox="1"/>
          <p:nvPr/>
        </p:nvSpPr>
        <p:spPr>
          <a:xfrm>
            <a:off x="724318" y="3814456"/>
            <a:ext cx="3809845"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2F92"/>
                </a:solidFill>
                <a:effectLst/>
                <a:uLnTx/>
                <a:uFillTx/>
                <a:latin typeface="Bradley Hand" pitchFamily="2" charset="77"/>
                <a:ea typeface="+mn-ea"/>
                <a:cs typeface="+mn-cs"/>
              </a:rPr>
              <a:t>What is different about the characteristics of these respective neighbourhoods?</a:t>
            </a:r>
          </a:p>
        </p:txBody>
      </p:sp>
      <p:pic>
        <p:nvPicPr>
          <p:cNvPr id="13" name="Picture 12">
            <a:extLst>
              <a:ext uri="{FF2B5EF4-FFF2-40B4-BE49-F238E27FC236}">
                <a16:creationId xmlns:a16="http://schemas.microsoft.com/office/drawing/2014/main" id="{70C15CA5-3C68-0147-AB46-0C2154900049}"/>
              </a:ext>
            </a:extLst>
          </p:cNvPr>
          <p:cNvPicPr>
            <a:picLocks noChangeAspect="1"/>
          </p:cNvPicPr>
          <p:nvPr/>
        </p:nvPicPr>
        <p:blipFill>
          <a:blip r:embed="rId5"/>
          <a:stretch>
            <a:fillRect/>
          </a:stretch>
        </p:blipFill>
        <p:spPr>
          <a:xfrm>
            <a:off x="5135159" y="2021112"/>
            <a:ext cx="3089769" cy="2191406"/>
          </a:xfrm>
          <a:prstGeom prst="rect">
            <a:avLst/>
          </a:prstGeom>
        </p:spPr>
      </p:pic>
      <p:sp>
        <p:nvSpPr>
          <p:cNvPr id="14" name="TextBox 13">
            <a:extLst>
              <a:ext uri="{FF2B5EF4-FFF2-40B4-BE49-F238E27FC236}">
                <a16:creationId xmlns:a16="http://schemas.microsoft.com/office/drawing/2014/main" id="{CC265C74-C70A-6C4E-B76B-26122927520C}"/>
              </a:ext>
            </a:extLst>
          </p:cNvPr>
          <p:cNvSpPr txBox="1"/>
          <p:nvPr/>
        </p:nvSpPr>
        <p:spPr>
          <a:xfrm>
            <a:off x="5210833" y="4379664"/>
            <a:ext cx="308976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2F92"/>
                </a:solidFill>
                <a:effectLst/>
                <a:uLnTx/>
                <a:uFillTx/>
                <a:latin typeface="Bradley Hand" pitchFamily="2" charset="77"/>
                <a:ea typeface="+mn-ea"/>
                <a:cs typeface="+mn-cs"/>
              </a:rPr>
              <a:t>Binary logistic regression</a:t>
            </a:r>
          </a:p>
        </p:txBody>
      </p:sp>
      <p:pic>
        <p:nvPicPr>
          <p:cNvPr id="18" name="Graphic 17" descr="Arrow Slight curve">
            <a:extLst>
              <a:ext uri="{FF2B5EF4-FFF2-40B4-BE49-F238E27FC236}">
                <a16:creationId xmlns:a16="http://schemas.microsoft.com/office/drawing/2014/main" id="{24DF6DF5-19A1-EE4D-A795-F459E69EE3A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958098" y="4251914"/>
            <a:ext cx="914400" cy="914400"/>
          </a:xfrm>
          <a:prstGeom prst="rect">
            <a:avLst/>
          </a:prstGeom>
        </p:spPr>
      </p:pic>
      <p:pic>
        <p:nvPicPr>
          <p:cNvPr id="19" name="Graphic 18" descr="Arrow Slight curve">
            <a:extLst>
              <a:ext uri="{FF2B5EF4-FFF2-40B4-BE49-F238E27FC236}">
                <a16:creationId xmlns:a16="http://schemas.microsoft.com/office/drawing/2014/main" id="{0C0AE44D-BB78-B44C-B07C-719BEEEE9A5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2101072">
            <a:off x="7477371" y="4811076"/>
            <a:ext cx="1678438" cy="914400"/>
          </a:xfrm>
          <a:prstGeom prst="rect">
            <a:avLst/>
          </a:prstGeom>
        </p:spPr>
      </p:pic>
      <p:sp>
        <p:nvSpPr>
          <p:cNvPr id="21" name="TextBox 20">
            <a:extLst>
              <a:ext uri="{FF2B5EF4-FFF2-40B4-BE49-F238E27FC236}">
                <a16:creationId xmlns:a16="http://schemas.microsoft.com/office/drawing/2014/main" id="{00E7847D-F5A3-2048-823B-EFDA98E90D67}"/>
              </a:ext>
            </a:extLst>
          </p:cNvPr>
          <p:cNvSpPr txBox="1"/>
          <p:nvPr/>
        </p:nvSpPr>
        <p:spPr>
          <a:xfrm>
            <a:off x="9085616" y="5237596"/>
            <a:ext cx="14441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B050"/>
                </a:solidFill>
                <a:effectLst/>
                <a:uLnTx/>
                <a:uFillTx/>
                <a:latin typeface="Calibri" panose="020F0502020204030204"/>
                <a:ea typeface="+mn-ea"/>
                <a:cs typeface="+mn-cs"/>
              </a:rPr>
              <a:t>Odds ratio &lt;1</a:t>
            </a:r>
          </a:p>
        </p:txBody>
      </p:sp>
      <p:sp>
        <p:nvSpPr>
          <p:cNvPr id="22" name="TextBox 21">
            <a:extLst>
              <a:ext uri="{FF2B5EF4-FFF2-40B4-BE49-F238E27FC236}">
                <a16:creationId xmlns:a16="http://schemas.microsoft.com/office/drawing/2014/main" id="{DB1E481A-E911-F641-B42E-451C990133D3}"/>
              </a:ext>
            </a:extLst>
          </p:cNvPr>
          <p:cNvSpPr txBox="1"/>
          <p:nvPr/>
        </p:nvSpPr>
        <p:spPr>
          <a:xfrm>
            <a:off x="9085616" y="5685019"/>
            <a:ext cx="14441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Odds ratio =1</a:t>
            </a:r>
          </a:p>
        </p:txBody>
      </p:sp>
      <p:sp>
        <p:nvSpPr>
          <p:cNvPr id="23" name="TextBox 22">
            <a:extLst>
              <a:ext uri="{FF2B5EF4-FFF2-40B4-BE49-F238E27FC236}">
                <a16:creationId xmlns:a16="http://schemas.microsoft.com/office/drawing/2014/main" id="{F260D77F-351A-D844-A7D5-D5C6A5AD8562}"/>
              </a:ext>
            </a:extLst>
          </p:cNvPr>
          <p:cNvSpPr txBox="1"/>
          <p:nvPr/>
        </p:nvSpPr>
        <p:spPr>
          <a:xfrm>
            <a:off x="9085616" y="6127331"/>
            <a:ext cx="14441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Calibri" panose="020F0502020204030204"/>
                <a:ea typeface="+mn-ea"/>
                <a:cs typeface="+mn-cs"/>
              </a:rPr>
              <a:t>Odds ratio &gt;1</a:t>
            </a:r>
          </a:p>
        </p:txBody>
      </p:sp>
      <p:sp>
        <p:nvSpPr>
          <p:cNvPr id="24" name="TextBox 23">
            <a:extLst>
              <a:ext uri="{FF2B5EF4-FFF2-40B4-BE49-F238E27FC236}">
                <a16:creationId xmlns:a16="http://schemas.microsoft.com/office/drawing/2014/main" id="{3E6B9D67-EF9B-0543-A9F5-58E4E5A535C5}"/>
              </a:ext>
            </a:extLst>
          </p:cNvPr>
          <p:cNvSpPr txBox="1"/>
          <p:nvPr/>
        </p:nvSpPr>
        <p:spPr>
          <a:xfrm>
            <a:off x="10529794" y="5268374"/>
            <a:ext cx="158229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2F92"/>
                </a:solidFill>
                <a:effectLst/>
                <a:uLnTx/>
                <a:uFillTx/>
                <a:latin typeface="Bradley Hand" pitchFamily="2" charset="77"/>
                <a:ea typeface="+mn-ea"/>
                <a:cs typeface="+mn-cs"/>
              </a:rPr>
              <a:t>Protective factor</a:t>
            </a:r>
          </a:p>
        </p:txBody>
      </p:sp>
      <p:sp>
        <p:nvSpPr>
          <p:cNvPr id="25" name="TextBox 24">
            <a:extLst>
              <a:ext uri="{FF2B5EF4-FFF2-40B4-BE49-F238E27FC236}">
                <a16:creationId xmlns:a16="http://schemas.microsoft.com/office/drawing/2014/main" id="{0F4F1793-15D1-3D45-B4FD-02EE7C379748}"/>
              </a:ext>
            </a:extLst>
          </p:cNvPr>
          <p:cNvSpPr txBox="1"/>
          <p:nvPr/>
        </p:nvSpPr>
        <p:spPr>
          <a:xfrm>
            <a:off x="10562653" y="6147930"/>
            <a:ext cx="158229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2F92"/>
                </a:solidFill>
                <a:effectLst/>
                <a:uLnTx/>
                <a:uFillTx/>
                <a:latin typeface="Bradley Hand" pitchFamily="2" charset="77"/>
                <a:ea typeface="+mn-ea"/>
                <a:cs typeface="+mn-cs"/>
              </a:rPr>
              <a:t>Risk factor</a:t>
            </a:r>
          </a:p>
        </p:txBody>
      </p:sp>
      <p:sp>
        <p:nvSpPr>
          <p:cNvPr id="26" name="TextBox 25">
            <a:extLst>
              <a:ext uri="{FF2B5EF4-FFF2-40B4-BE49-F238E27FC236}">
                <a16:creationId xmlns:a16="http://schemas.microsoft.com/office/drawing/2014/main" id="{E61CD05A-1106-634D-8016-56D9C5D0D56F}"/>
              </a:ext>
            </a:extLst>
          </p:cNvPr>
          <p:cNvSpPr txBox="1"/>
          <p:nvPr/>
        </p:nvSpPr>
        <p:spPr>
          <a:xfrm>
            <a:off x="10527990" y="5715797"/>
            <a:ext cx="161695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2F92"/>
                </a:solidFill>
                <a:effectLst/>
                <a:uLnTx/>
                <a:uFillTx/>
                <a:latin typeface="Bradley Hand" pitchFamily="2" charset="77"/>
                <a:ea typeface="+mn-ea"/>
                <a:cs typeface="+mn-cs"/>
              </a:rPr>
              <a:t>Not significant</a:t>
            </a:r>
          </a:p>
        </p:txBody>
      </p:sp>
      <p:pic>
        <p:nvPicPr>
          <p:cNvPr id="27" name="Picture 26">
            <a:extLst>
              <a:ext uri="{FF2B5EF4-FFF2-40B4-BE49-F238E27FC236}">
                <a16:creationId xmlns:a16="http://schemas.microsoft.com/office/drawing/2014/main" id="{1C5DFFEB-B36B-DE42-99CC-5ED6130F1F20}"/>
              </a:ext>
            </a:extLst>
          </p:cNvPr>
          <p:cNvPicPr>
            <a:picLocks noChangeAspect="1"/>
          </p:cNvPicPr>
          <p:nvPr/>
        </p:nvPicPr>
        <p:blipFill>
          <a:blip r:embed="rId8"/>
          <a:stretch>
            <a:fillRect/>
          </a:stretch>
        </p:blipFill>
        <p:spPr>
          <a:xfrm>
            <a:off x="9034030" y="2050340"/>
            <a:ext cx="711779" cy="711779"/>
          </a:xfrm>
          <a:prstGeom prst="rect">
            <a:avLst/>
          </a:prstGeom>
        </p:spPr>
      </p:pic>
      <p:sp>
        <p:nvSpPr>
          <p:cNvPr id="28" name="TextBox 27">
            <a:extLst>
              <a:ext uri="{FF2B5EF4-FFF2-40B4-BE49-F238E27FC236}">
                <a16:creationId xmlns:a16="http://schemas.microsoft.com/office/drawing/2014/main" id="{EA320D49-CB4E-8C48-8562-807E8392EB11}"/>
              </a:ext>
            </a:extLst>
          </p:cNvPr>
          <p:cNvSpPr txBox="1"/>
          <p:nvPr/>
        </p:nvSpPr>
        <p:spPr>
          <a:xfrm>
            <a:off x="9976419" y="2165201"/>
            <a:ext cx="193600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Calibri" panose="020F0502020204030204"/>
                <a:ea typeface="+mn-ea"/>
                <a:cs typeface="+mn-cs"/>
              </a:rPr>
              <a:t>ODDS RATIO=2.36</a:t>
            </a:r>
          </a:p>
        </p:txBody>
      </p:sp>
      <p:sp>
        <p:nvSpPr>
          <p:cNvPr id="29" name="TextBox 28">
            <a:extLst>
              <a:ext uri="{FF2B5EF4-FFF2-40B4-BE49-F238E27FC236}">
                <a16:creationId xmlns:a16="http://schemas.microsoft.com/office/drawing/2014/main" id="{BDA818C2-3E81-A84F-8488-DD261C3AECC4}"/>
              </a:ext>
            </a:extLst>
          </p:cNvPr>
          <p:cNvSpPr txBox="1"/>
          <p:nvPr/>
        </p:nvSpPr>
        <p:spPr>
          <a:xfrm>
            <a:off x="8733804" y="2890398"/>
            <a:ext cx="124261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5493"/>
                </a:solidFill>
                <a:effectLst/>
                <a:uLnTx/>
                <a:uFillTx/>
                <a:latin typeface="Calibri" panose="020F0502020204030204"/>
                <a:ea typeface="+mn-ea"/>
                <a:cs typeface="+mn-cs"/>
              </a:rPr>
              <a:t>PETROL STATION</a:t>
            </a:r>
          </a:p>
        </p:txBody>
      </p:sp>
      <p:sp>
        <p:nvSpPr>
          <p:cNvPr id="30" name="TextBox 29">
            <a:extLst>
              <a:ext uri="{FF2B5EF4-FFF2-40B4-BE49-F238E27FC236}">
                <a16:creationId xmlns:a16="http://schemas.microsoft.com/office/drawing/2014/main" id="{8DA180A3-1AC8-5B4D-A08A-E1D1A6A1A353}"/>
              </a:ext>
            </a:extLst>
          </p:cNvPr>
          <p:cNvSpPr txBox="1"/>
          <p:nvPr/>
        </p:nvSpPr>
        <p:spPr>
          <a:xfrm>
            <a:off x="8733804" y="4169875"/>
            <a:ext cx="287298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5493"/>
                </a:solidFill>
                <a:effectLst/>
                <a:uLnTx/>
                <a:uFillTx/>
                <a:latin typeface="Calibri" panose="020F0502020204030204"/>
                <a:ea typeface="+mn-ea"/>
                <a:cs typeface="+mn-cs"/>
              </a:rPr>
              <a:t>OWNER OCCUPIERS</a:t>
            </a:r>
          </a:p>
        </p:txBody>
      </p:sp>
      <p:sp>
        <p:nvSpPr>
          <p:cNvPr id="32" name="TextBox 31">
            <a:extLst>
              <a:ext uri="{FF2B5EF4-FFF2-40B4-BE49-F238E27FC236}">
                <a16:creationId xmlns:a16="http://schemas.microsoft.com/office/drawing/2014/main" id="{C44C4D55-5324-4E4E-93BF-F227C28E7208}"/>
              </a:ext>
            </a:extLst>
          </p:cNvPr>
          <p:cNvSpPr txBox="1"/>
          <p:nvPr/>
        </p:nvSpPr>
        <p:spPr>
          <a:xfrm>
            <a:off x="10014805" y="3501344"/>
            <a:ext cx="193600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B050"/>
                </a:solidFill>
                <a:effectLst/>
                <a:uLnTx/>
                <a:uFillTx/>
                <a:latin typeface="Calibri" panose="020F0502020204030204"/>
                <a:ea typeface="+mn-ea"/>
                <a:cs typeface="+mn-cs"/>
              </a:rPr>
              <a:t>ODDS RATIO=0.93</a:t>
            </a:r>
          </a:p>
        </p:txBody>
      </p:sp>
      <p:pic>
        <p:nvPicPr>
          <p:cNvPr id="15" name="Graphic 14" descr="Home with solid fill">
            <a:extLst>
              <a:ext uri="{FF2B5EF4-FFF2-40B4-BE49-F238E27FC236}">
                <a16:creationId xmlns:a16="http://schemas.microsoft.com/office/drawing/2014/main" id="{B3E54D95-F59B-2C40-9A08-0CB57FFAD55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897911" y="3242865"/>
            <a:ext cx="914400" cy="914400"/>
          </a:xfrm>
          <a:prstGeom prst="rect">
            <a:avLst/>
          </a:prstGeom>
        </p:spPr>
      </p:pic>
    </p:spTree>
    <p:extLst>
      <p:ext uri="{BB962C8B-B14F-4D97-AF65-F5344CB8AC3E}">
        <p14:creationId xmlns:p14="http://schemas.microsoft.com/office/powerpoint/2010/main" val="2965759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21" grpId="0"/>
      <p:bldP spid="22" grpId="0"/>
      <p:bldP spid="23" grpId="0"/>
      <p:bldP spid="24" grpId="0"/>
      <p:bldP spid="25" grpId="0"/>
      <p:bldP spid="26" grpId="0"/>
      <p:bldP spid="28" grpId="0"/>
      <p:bldP spid="29" grpId="0"/>
      <p:bldP spid="30" grpId="0"/>
      <p:bldP spid="3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D7D871C-8BD9-9A44-8024-EEF8A6CF9702}"/>
              </a:ext>
            </a:extLst>
          </p:cNvPr>
          <p:cNvSpPr>
            <a:spLocks noGrp="1"/>
          </p:cNvSpPr>
          <p:nvPr>
            <p:ph type="title"/>
          </p:nvPr>
        </p:nvSpPr>
        <p:spPr>
          <a:xfrm>
            <a:off x="234350" y="166716"/>
            <a:ext cx="2465717" cy="4215502"/>
          </a:xfrm>
        </p:spPr>
        <p:txBody>
          <a:bodyPr>
            <a:noAutofit/>
          </a:bodyPr>
          <a:lstStyle/>
          <a:p>
            <a:r>
              <a:rPr lang="en-US" sz="2800" b="1">
                <a:solidFill>
                  <a:srgbClr val="005493"/>
                </a:solidFill>
                <a:latin typeface="+mn-lt"/>
              </a:rPr>
              <a:t>What are the </a:t>
            </a:r>
            <a:r>
              <a:rPr lang="en-US" sz="2800" b="1">
                <a:solidFill>
                  <a:srgbClr val="FF0000"/>
                </a:solidFill>
                <a:latin typeface="+mn-lt"/>
              </a:rPr>
              <a:t>risk</a:t>
            </a:r>
            <a:r>
              <a:rPr lang="en-US" sz="2800" b="1">
                <a:solidFill>
                  <a:srgbClr val="005493"/>
                </a:solidFill>
                <a:latin typeface="+mn-lt"/>
              </a:rPr>
              <a:t> and </a:t>
            </a:r>
            <a:r>
              <a:rPr lang="en-US" sz="2800" b="1">
                <a:solidFill>
                  <a:srgbClr val="00B050"/>
                </a:solidFill>
                <a:latin typeface="+mn-lt"/>
              </a:rPr>
              <a:t>protective</a:t>
            </a:r>
            <a:r>
              <a:rPr lang="en-US" sz="2800" b="1">
                <a:solidFill>
                  <a:srgbClr val="005493"/>
                </a:solidFill>
                <a:latin typeface="+mn-lt"/>
              </a:rPr>
              <a:t> factors that predict the presence of HCWs at the neighbourhood level?</a:t>
            </a:r>
          </a:p>
        </p:txBody>
      </p:sp>
      <p:graphicFrame>
        <p:nvGraphicFramePr>
          <p:cNvPr id="5" name="Chart 4">
            <a:extLst>
              <a:ext uri="{FF2B5EF4-FFF2-40B4-BE49-F238E27FC236}">
                <a16:creationId xmlns:a16="http://schemas.microsoft.com/office/drawing/2014/main" id="{1E78714B-ED77-D649-A422-ACA262D50AC8}"/>
              </a:ext>
            </a:extLst>
          </p:cNvPr>
          <p:cNvGraphicFramePr>
            <a:graphicFrameLocks/>
          </p:cNvGraphicFramePr>
          <p:nvPr>
            <p:extLst>
              <p:ext uri="{D42A27DB-BD31-4B8C-83A1-F6EECF244321}">
                <p14:modId xmlns:p14="http://schemas.microsoft.com/office/powerpoint/2010/main" val="1746234291"/>
              </p:ext>
            </p:extLst>
          </p:nvPr>
        </p:nvGraphicFramePr>
        <p:xfrm>
          <a:off x="2984740" y="0"/>
          <a:ext cx="9408763" cy="6236898"/>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FF42470B-3D62-0F43-AE1B-C22034FB5ECD}"/>
              </a:ext>
            </a:extLst>
          </p:cNvPr>
          <p:cNvSpPr txBox="1"/>
          <p:nvPr/>
        </p:nvSpPr>
        <p:spPr>
          <a:xfrm>
            <a:off x="234350" y="4615132"/>
            <a:ext cx="2465717" cy="1477328"/>
          </a:xfrm>
          <a:prstGeom prst="rect">
            <a:avLst/>
          </a:prstGeom>
          <a:noFill/>
        </p:spPr>
        <p:txBody>
          <a:bodyPr wrap="square" rtlCol="0">
            <a:spAutoFit/>
          </a:bodyPr>
          <a:lstStyle/>
          <a:p>
            <a:r>
              <a:rPr lang="en-US"/>
              <a:t>Based upon binary logistic regression analysis of all LSOAs surveyed by WIP (n=11,490)</a:t>
            </a:r>
          </a:p>
        </p:txBody>
      </p:sp>
      <p:pic>
        <p:nvPicPr>
          <p:cNvPr id="8" name="Graphic 7" descr="Arrow Right outline">
            <a:extLst>
              <a:ext uri="{FF2B5EF4-FFF2-40B4-BE49-F238E27FC236}">
                <a16:creationId xmlns:a16="http://schemas.microsoft.com/office/drawing/2014/main" id="{957A77C1-4861-5C46-B163-E1C1BCC26DA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20974" y="5939287"/>
            <a:ext cx="2188233" cy="685800"/>
          </a:xfrm>
          <a:prstGeom prst="rect">
            <a:avLst/>
          </a:prstGeom>
        </p:spPr>
      </p:pic>
      <p:pic>
        <p:nvPicPr>
          <p:cNvPr id="10" name="Graphic 9" descr="Line arrow: Straight outline">
            <a:extLst>
              <a:ext uri="{FF2B5EF4-FFF2-40B4-BE49-F238E27FC236}">
                <a16:creationId xmlns:a16="http://schemas.microsoft.com/office/drawing/2014/main" id="{C445FA4A-BACC-D744-8B1E-B41E068BA21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27630" y="5939287"/>
            <a:ext cx="2188233" cy="685800"/>
          </a:xfrm>
          <a:prstGeom prst="rect">
            <a:avLst/>
          </a:prstGeom>
        </p:spPr>
      </p:pic>
      <p:sp>
        <p:nvSpPr>
          <p:cNvPr id="12" name="TextBox 11">
            <a:extLst>
              <a:ext uri="{FF2B5EF4-FFF2-40B4-BE49-F238E27FC236}">
                <a16:creationId xmlns:a16="http://schemas.microsoft.com/office/drawing/2014/main" id="{09E2C4A2-3A3E-6E4B-B389-A8BFA9C9BBD2}"/>
              </a:ext>
            </a:extLst>
          </p:cNvPr>
          <p:cNvSpPr txBox="1"/>
          <p:nvPr/>
        </p:nvSpPr>
        <p:spPr>
          <a:xfrm>
            <a:off x="5055079" y="6452558"/>
            <a:ext cx="3165896" cy="307777"/>
          </a:xfrm>
          <a:prstGeom prst="rect">
            <a:avLst/>
          </a:prstGeom>
          <a:noFill/>
        </p:spPr>
        <p:txBody>
          <a:bodyPr wrap="square" rtlCol="0">
            <a:spAutoFit/>
          </a:bodyPr>
          <a:lstStyle/>
          <a:p>
            <a:pPr algn="r"/>
            <a:r>
              <a:rPr lang="en-US" sz="1400">
                <a:solidFill>
                  <a:srgbClr val="FF2F92"/>
                </a:solidFill>
                <a:latin typeface="Bradley Hand" pitchFamily="2" charset="77"/>
              </a:rPr>
              <a:t>Decreasing chance of finding HCW</a:t>
            </a:r>
          </a:p>
        </p:txBody>
      </p:sp>
      <p:sp>
        <p:nvSpPr>
          <p:cNvPr id="13" name="TextBox 12">
            <a:extLst>
              <a:ext uri="{FF2B5EF4-FFF2-40B4-BE49-F238E27FC236}">
                <a16:creationId xmlns:a16="http://schemas.microsoft.com/office/drawing/2014/main" id="{39F8A9A0-67EB-BC4C-A8F8-D82D851D922C}"/>
              </a:ext>
            </a:extLst>
          </p:cNvPr>
          <p:cNvSpPr txBox="1"/>
          <p:nvPr/>
        </p:nvSpPr>
        <p:spPr>
          <a:xfrm>
            <a:off x="8315863" y="6452558"/>
            <a:ext cx="3142890" cy="307777"/>
          </a:xfrm>
          <a:prstGeom prst="rect">
            <a:avLst/>
          </a:prstGeom>
          <a:noFill/>
        </p:spPr>
        <p:txBody>
          <a:bodyPr wrap="square" rtlCol="0">
            <a:spAutoFit/>
          </a:bodyPr>
          <a:lstStyle/>
          <a:p>
            <a:r>
              <a:rPr lang="en-US" sz="1400">
                <a:solidFill>
                  <a:srgbClr val="FF2F92"/>
                </a:solidFill>
                <a:latin typeface="Bradley Hand" pitchFamily="2" charset="77"/>
              </a:rPr>
              <a:t>Increasing chance of finding HCW</a:t>
            </a:r>
          </a:p>
        </p:txBody>
      </p:sp>
      <p:sp>
        <p:nvSpPr>
          <p:cNvPr id="14" name="TextBox 13">
            <a:extLst>
              <a:ext uri="{FF2B5EF4-FFF2-40B4-BE49-F238E27FC236}">
                <a16:creationId xmlns:a16="http://schemas.microsoft.com/office/drawing/2014/main" id="{341F6EC4-C0AE-EA4F-B2EC-264852179CDB}"/>
              </a:ext>
            </a:extLst>
          </p:cNvPr>
          <p:cNvSpPr txBox="1"/>
          <p:nvPr/>
        </p:nvSpPr>
        <p:spPr>
          <a:xfrm>
            <a:off x="11458753" y="166716"/>
            <a:ext cx="586596" cy="276999"/>
          </a:xfrm>
          <a:prstGeom prst="rect">
            <a:avLst/>
          </a:prstGeom>
          <a:noFill/>
        </p:spPr>
        <p:txBody>
          <a:bodyPr wrap="square" rtlCol="0">
            <a:spAutoFit/>
          </a:bodyPr>
          <a:lstStyle/>
          <a:p>
            <a:r>
              <a:rPr lang="en-US" sz="1200">
                <a:solidFill>
                  <a:srgbClr val="005493"/>
                </a:solidFill>
              </a:rPr>
              <a:t>2.564</a:t>
            </a:r>
          </a:p>
        </p:txBody>
      </p:sp>
      <p:sp>
        <p:nvSpPr>
          <p:cNvPr id="15" name="TextBox 14">
            <a:extLst>
              <a:ext uri="{FF2B5EF4-FFF2-40B4-BE49-F238E27FC236}">
                <a16:creationId xmlns:a16="http://schemas.microsoft.com/office/drawing/2014/main" id="{382E27AC-6390-E44F-9673-325F27B4FBFA}"/>
              </a:ext>
            </a:extLst>
          </p:cNvPr>
          <p:cNvSpPr txBox="1"/>
          <p:nvPr/>
        </p:nvSpPr>
        <p:spPr>
          <a:xfrm>
            <a:off x="10981424" y="520875"/>
            <a:ext cx="586596" cy="276999"/>
          </a:xfrm>
          <a:prstGeom prst="rect">
            <a:avLst/>
          </a:prstGeom>
          <a:noFill/>
        </p:spPr>
        <p:txBody>
          <a:bodyPr wrap="square" rtlCol="0">
            <a:spAutoFit/>
          </a:bodyPr>
          <a:lstStyle/>
          <a:p>
            <a:r>
              <a:rPr lang="en-US" sz="1200">
                <a:solidFill>
                  <a:srgbClr val="005493"/>
                </a:solidFill>
              </a:rPr>
              <a:t>2.364</a:t>
            </a:r>
          </a:p>
        </p:txBody>
      </p:sp>
      <p:sp>
        <p:nvSpPr>
          <p:cNvPr id="16" name="TextBox 15">
            <a:extLst>
              <a:ext uri="{FF2B5EF4-FFF2-40B4-BE49-F238E27FC236}">
                <a16:creationId xmlns:a16="http://schemas.microsoft.com/office/drawing/2014/main" id="{34E19B7A-454B-F148-B5E1-017890F1C0AC}"/>
              </a:ext>
            </a:extLst>
          </p:cNvPr>
          <p:cNvSpPr txBox="1"/>
          <p:nvPr/>
        </p:nvSpPr>
        <p:spPr>
          <a:xfrm>
            <a:off x="10731257" y="868677"/>
            <a:ext cx="586596" cy="276999"/>
          </a:xfrm>
          <a:prstGeom prst="rect">
            <a:avLst/>
          </a:prstGeom>
          <a:noFill/>
        </p:spPr>
        <p:txBody>
          <a:bodyPr wrap="square" rtlCol="0">
            <a:spAutoFit/>
          </a:bodyPr>
          <a:lstStyle/>
          <a:p>
            <a:r>
              <a:rPr lang="en-US" sz="1200">
                <a:solidFill>
                  <a:srgbClr val="005493"/>
                </a:solidFill>
              </a:rPr>
              <a:t>2.225</a:t>
            </a:r>
          </a:p>
        </p:txBody>
      </p:sp>
      <p:sp>
        <p:nvSpPr>
          <p:cNvPr id="17" name="TextBox 16">
            <a:extLst>
              <a:ext uri="{FF2B5EF4-FFF2-40B4-BE49-F238E27FC236}">
                <a16:creationId xmlns:a16="http://schemas.microsoft.com/office/drawing/2014/main" id="{9ADD103F-FDCA-B143-A1F9-581FE885AEC7}"/>
              </a:ext>
            </a:extLst>
          </p:cNvPr>
          <p:cNvSpPr txBox="1"/>
          <p:nvPr/>
        </p:nvSpPr>
        <p:spPr>
          <a:xfrm>
            <a:off x="9385538" y="1233516"/>
            <a:ext cx="586596" cy="276999"/>
          </a:xfrm>
          <a:prstGeom prst="rect">
            <a:avLst/>
          </a:prstGeom>
          <a:noFill/>
        </p:spPr>
        <p:txBody>
          <a:bodyPr wrap="square" rtlCol="0">
            <a:spAutoFit/>
          </a:bodyPr>
          <a:lstStyle/>
          <a:p>
            <a:r>
              <a:rPr lang="en-US" sz="1200">
                <a:solidFill>
                  <a:srgbClr val="005493"/>
                </a:solidFill>
              </a:rPr>
              <a:t>1.545</a:t>
            </a:r>
          </a:p>
        </p:txBody>
      </p:sp>
      <p:sp>
        <p:nvSpPr>
          <p:cNvPr id="18" name="TextBox 17">
            <a:extLst>
              <a:ext uri="{FF2B5EF4-FFF2-40B4-BE49-F238E27FC236}">
                <a16:creationId xmlns:a16="http://schemas.microsoft.com/office/drawing/2014/main" id="{68FC1540-B56D-BC41-8773-56CF0AE32F7F}"/>
              </a:ext>
            </a:extLst>
          </p:cNvPr>
          <p:cNvSpPr txBox="1"/>
          <p:nvPr/>
        </p:nvSpPr>
        <p:spPr>
          <a:xfrm>
            <a:off x="8913962" y="1566110"/>
            <a:ext cx="586596" cy="276999"/>
          </a:xfrm>
          <a:prstGeom prst="rect">
            <a:avLst/>
          </a:prstGeom>
          <a:noFill/>
        </p:spPr>
        <p:txBody>
          <a:bodyPr wrap="square" rtlCol="0">
            <a:spAutoFit/>
          </a:bodyPr>
          <a:lstStyle/>
          <a:p>
            <a:r>
              <a:rPr lang="en-US" sz="1200">
                <a:solidFill>
                  <a:srgbClr val="005493"/>
                </a:solidFill>
              </a:rPr>
              <a:t>1.316</a:t>
            </a:r>
          </a:p>
        </p:txBody>
      </p:sp>
      <p:sp>
        <p:nvSpPr>
          <p:cNvPr id="19" name="TextBox 18">
            <a:extLst>
              <a:ext uri="{FF2B5EF4-FFF2-40B4-BE49-F238E27FC236}">
                <a16:creationId xmlns:a16="http://schemas.microsoft.com/office/drawing/2014/main" id="{E2C3831B-B82E-7C4D-8CF5-32E276152415}"/>
              </a:ext>
            </a:extLst>
          </p:cNvPr>
          <p:cNvSpPr txBox="1"/>
          <p:nvPr/>
        </p:nvSpPr>
        <p:spPr>
          <a:xfrm>
            <a:off x="8301484" y="1923629"/>
            <a:ext cx="586596" cy="276999"/>
          </a:xfrm>
          <a:prstGeom prst="rect">
            <a:avLst/>
          </a:prstGeom>
          <a:noFill/>
        </p:spPr>
        <p:txBody>
          <a:bodyPr wrap="square" rtlCol="0">
            <a:spAutoFit/>
          </a:bodyPr>
          <a:lstStyle/>
          <a:p>
            <a:r>
              <a:rPr lang="en-US" sz="1200">
                <a:solidFill>
                  <a:srgbClr val="005493"/>
                </a:solidFill>
              </a:rPr>
              <a:t>1.01</a:t>
            </a:r>
          </a:p>
        </p:txBody>
      </p:sp>
      <p:sp>
        <p:nvSpPr>
          <p:cNvPr id="20" name="TextBox 19">
            <a:extLst>
              <a:ext uri="{FF2B5EF4-FFF2-40B4-BE49-F238E27FC236}">
                <a16:creationId xmlns:a16="http://schemas.microsoft.com/office/drawing/2014/main" id="{E6F36AB0-43AD-BA48-8C73-6179543BBBF5}"/>
              </a:ext>
            </a:extLst>
          </p:cNvPr>
          <p:cNvSpPr txBox="1"/>
          <p:nvPr/>
        </p:nvSpPr>
        <p:spPr>
          <a:xfrm>
            <a:off x="7689121" y="2274467"/>
            <a:ext cx="586596" cy="276999"/>
          </a:xfrm>
          <a:prstGeom prst="rect">
            <a:avLst/>
          </a:prstGeom>
          <a:noFill/>
        </p:spPr>
        <p:txBody>
          <a:bodyPr wrap="square" rtlCol="0">
            <a:spAutoFit/>
          </a:bodyPr>
          <a:lstStyle/>
          <a:p>
            <a:pPr algn="r"/>
            <a:r>
              <a:rPr lang="en-US" sz="1200">
                <a:solidFill>
                  <a:srgbClr val="005493"/>
                </a:solidFill>
              </a:rPr>
              <a:t>0.989</a:t>
            </a:r>
          </a:p>
        </p:txBody>
      </p:sp>
      <p:sp>
        <p:nvSpPr>
          <p:cNvPr id="21" name="TextBox 20">
            <a:extLst>
              <a:ext uri="{FF2B5EF4-FFF2-40B4-BE49-F238E27FC236}">
                <a16:creationId xmlns:a16="http://schemas.microsoft.com/office/drawing/2014/main" id="{1188B795-E04B-B846-8CD5-7E355B88A7B7}"/>
              </a:ext>
            </a:extLst>
          </p:cNvPr>
          <p:cNvSpPr txBox="1"/>
          <p:nvPr/>
        </p:nvSpPr>
        <p:spPr>
          <a:xfrm>
            <a:off x="7620110" y="2979949"/>
            <a:ext cx="586596" cy="276999"/>
          </a:xfrm>
          <a:prstGeom prst="rect">
            <a:avLst/>
          </a:prstGeom>
          <a:noFill/>
        </p:spPr>
        <p:txBody>
          <a:bodyPr wrap="square" rtlCol="0">
            <a:spAutoFit/>
          </a:bodyPr>
          <a:lstStyle/>
          <a:p>
            <a:pPr algn="r"/>
            <a:r>
              <a:rPr lang="en-US" sz="1200">
                <a:solidFill>
                  <a:srgbClr val="005493"/>
                </a:solidFill>
              </a:rPr>
              <a:t>0.959</a:t>
            </a:r>
          </a:p>
        </p:txBody>
      </p:sp>
      <p:sp>
        <p:nvSpPr>
          <p:cNvPr id="22" name="TextBox 21">
            <a:extLst>
              <a:ext uri="{FF2B5EF4-FFF2-40B4-BE49-F238E27FC236}">
                <a16:creationId xmlns:a16="http://schemas.microsoft.com/office/drawing/2014/main" id="{17879C19-CEB5-E34A-9404-626323A59E76}"/>
              </a:ext>
            </a:extLst>
          </p:cNvPr>
          <p:cNvSpPr txBox="1"/>
          <p:nvPr/>
        </p:nvSpPr>
        <p:spPr>
          <a:xfrm>
            <a:off x="7620110" y="3334108"/>
            <a:ext cx="586596" cy="276999"/>
          </a:xfrm>
          <a:prstGeom prst="rect">
            <a:avLst/>
          </a:prstGeom>
          <a:noFill/>
        </p:spPr>
        <p:txBody>
          <a:bodyPr wrap="square" rtlCol="0">
            <a:spAutoFit/>
          </a:bodyPr>
          <a:lstStyle/>
          <a:p>
            <a:pPr algn="r"/>
            <a:r>
              <a:rPr lang="en-US" sz="1200">
                <a:solidFill>
                  <a:srgbClr val="005493"/>
                </a:solidFill>
              </a:rPr>
              <a:t>0.958</a:t>
            </a:r>
          </a:p>
        </p:txBody>
      </p:sp>
      <p:sp>
        <p:nvSpPr>
          <p:cNvPr id="23" name="TextBox 22">
            <a:extLst>
              <a:ext uri="{FF2B5EF4-FFF2-40B4-BE49-F238E27FC236}">
                <a16:creationId xmlns:a16="http://schemas.microsoft.com/office/drawing/2014/main" id="{933CA89C-87D0-D64D-904E-785EB8785858}"/>
              </a:ext>
            </a:extLst>
          </p:cNvPr>
          <p:cNvSpPr txBox="1"/>
          <p:nvPr/>
        </p:nvSpPr>
        <p:spPr>
          <a:xfrm>
            <a:off x="7597216" y="3666702"/>
            <a:ext cx="586596" cy="276999"/>
          </a:xfrm>
          <a:prstGeom prst="rect">
            <a:avLst/>
          </a:prstGeom>
          <a:noFill/>
        </p:spPr>
        <p:txBody>
          <a:bodyPr wrap="square" rtlCol="0">
            <a:spAutoFit/>
          </a:bodyPr>
          <a:lstStyle/>
          <a:p>
            <a:pPr algn="r"/>
            <a:r>
              <a:rPr lang="en-US" sz="1200">
                <a:solidFill>
                  <a:srgbClr val="005493"/>
                </a:solidFill>
              </a:rPr>
              <a:t>0.929</a:t>
            </a:r>
          </a:p>
        </p:txBody>
      </p:sp>
      <p:sp>
        <p:nvSpPr>
          <p:cNvPr id="24" name="TextBox 23">
            <a:extLst>
              <a:ext uri="{FF2B5EF4-FFF2-40B4-BE49-F238E27FC236}">
                <a16:creationId xmlns:a16="http://schemas.microsoft.com/office/drawing/2014/main" id="{62DAF6C5-6D9F-DB46-BA9F-D6C96F7116E6}"/>
              </a:ext>
            </a:extLst>
          </p:cNvPr>
          <p:cNvSpPr txBox="1"/>
          <p:nvPr/>
        </p:nvSpPr>
        <p:spPr>
          <a:xfrm>
            <a:off x="7565695" y="4032848"/>
            <a:ext cx="586596" cy="276999"/>
          </a:xfrm>
          <a:prstGeom prst="rect">
            <a:avLst/>
          </a:prstGeom>
          <a:noFill/>
        </p:spPr>
        <p:txBody>
          <a:bodyPr wrap="square" rtlCol="0">
            <a:spAutoFit/>
          </a:bodyPr>
          <a:lstStyle/>
          <a:p>
            <a:pPr algn="r"/>
            <a:r>
              <a:rPr lang="en-US" sz="1200">
                <a:solidFill>
                  <a:srgbClr val="005493"/>
                </a:solidFill>
              </a:rPr>
              <a:t>0.920</a:t>
            </a:r>
          </a:p>
        </p:txBody>
      </p:sp>
      <p:sp>
        <p:nvSpPr>
          <p:cNvPr id="25" name="TextBox 24">
            <a:extLst>
              <a:ext uri="{FF2B5EF4-FFF2-40B4-BE49-F238E27FC236}">
                <a16:creationId xmlns:a16="http://schemas.microsoft.com/office/drawing/2014/main" id="{65527CBD-DA7F-ED46-8930-5148006F93A7}"/>
              </a:ext>
            </a:extLst>
          </p:cNvPr>
          <p:cNvSpPr txBox="1"/>
          <p:nvPr/>
        </p:nvSpPr>
        <p:spPr>
          <a:xfrm>
            <a:off x="7534174" y="4382218"/>
            <a:ext cx="586596" cy="276999"/>
          </a:xfrm>
          <a:prstGeom prst="rect">
            <a:avLst/>
          </a:prstGeom>
          <a:noFill/>
        </p:spPr>
        <p:txBody>
          <a:bodyPr wrap="square" rtlCol="0">
            <a:spAutoFit/>
          </a:bodyPr>
          <a:lstStyle/>
          <a:p>
            <a:pPr algn="r"/>
            <a:r>
              <a:rPr lang="en-US" sz="1200">
                <a:solidFill>
                  <a:srgbClr val="005493"/>
                </a:solidFill>
              </a:rPr>
              <a:t>0.914</a:t>
            </a:r>
          </a:p>
        </p:txBody>
      </p:sp>
      <p:sp>
        <p:nvSpPr>
          <p:cNvPr id="26" name="TextBox 25">
            <a:extLst>
              <a:ext uri="{FF2B5EF4-FFF2-40B4-BE49-F238E27FC236}">
                <a16:creationId xmlns:a16="http://schemas.microsoft.com/office/drawing/2014/main" id="{57CA9EF9-17CE-C24F-AC1B-909C2A7738CA}"/>
              </a:ext>
            </a:extLst>
          </p:cNvPr>
          <p:cNvSpPr txBox="1"/>
          <p:nvPr/>
        </p:nvSpPr>
        <p:spPr>
          <a:xfrm>
            <a:off x="7534174" y="4736377"/>
            <a:ext cx="586596" cy="276999"/>
          </a:xfrm>
          <a:prstGeom prst="rect">
            <a:avLst/>
          </a:prstGeom>
          <a:noFill/>
        </p:spPr>
        <p:txBody>
          <a:bodyPr wrap="square" rtlCol="0">
            <a:spAutoFit/>
          </a:bodyPr>
          <a:lstStyle/>
          <a:p>
            <a:pPr algn="r"/>
            <a:r>
              <a:rPr lang="en-US" sz="1200">
                <a:solidFill>
                  <a:srgbClr val="005493"/>
                </a:solidFill>
              </a:rPr>
              <a:t>0.896</a:t>
            </a:r>
          </a:p>
        </p:txBody>
      </p:sp>
      <p:sp>
        <p:nvSpPr>
          <p:cNvPr id="27" name="TextBox 26">
            <a:extLst>
              <a:ext uri="{FF2B5EF4-FFF2-40B4-BE49-F238E27FC236}">
                <a16:creationId xmlns:a16="http://schemas.microsoft.com/office/drawing/2014/main" id="{6502BB6D-2F00-774B-AFB3-BF5EEB8A4393}"/>
              </a:ext>
            </a:extLst>
          </p:cNvPr>
          <p:cNvSpPr txBox="1"/>
          <p:nvPr/>
        </p:nvSpPr>
        <p:spPr>
          <a:xfrm>
            <a:off x="7502653" y="5090536"/>
            <a:ext cx="586596" cy="276999"/>
          </a:xfrm>
          <a:prstGeom prst="rect">
            <a:avLst/>
          </a:prstGeom>
          <a:noFill/>
        </p:spPr>
        <p:txBody>
          <a:bodyPr wrap="square" rtlCol="0">
            <a:spAutoFit/>
          </a:bodyPr>
          <a:lstStyle/>
          <a:p>
            <a:pPr algn="r"/>
            <a:r>
              <a:rPr lang="en-US" sz="1200">
                <a:solidFill>
                  <a:srgbClr val="005493"/>
                </a:solidFill>
              </a:rPr>
              <a:t>0.894</a:t>
            </a:r>
          </a:p>
        </p:txBody>
      </p:sp>
      <p:sp>
        <p:nvSpPr>
          <p:cNvPr id="28" name="TextBox 27">
            <a:extLst>
              <a:ext uri="{FF2B5EF4-FFF2-40B4-BE49-F238E27FC236}">
                <a16:creationId xmlns:a16="http://schemas.microsoft.com/office/drawing/2014/main" id="{D3E53DDA-4992-F74B-9D9C-255FE4EA46AF}"/>
              </a:ext>
            </a:extLst>
          </p:cNvPr>
          <p:cNvSpPr txBox="1"/>
          <p:nvPr/>
        </p:nvSpPr>
        <p:spPr>
          <a:xfrm>
            <a:off x="5909204" y="5415959"/>
            <a:ext cx="586596" cy="276999"/>
          </a:xfrm>
          <a:prstGeom prst="rect">
            <a:avLst/>
          </a:prstGeom>
          <a:noFill/>
        </p:spPr>
        <p:txBody>
          <a:bodyPr wrap="square" rtlCol="0">
            <a:spAutoFit/>
          </a:bodyPr>
          <a:lstStyle/>
          <a:p>
            <a:pPr algn="r"/>
            <a:r>
              <a:rPr lang="en-US" sz="1200">
                <a:solidFill>
                  <a:srgbClr val="005493"/>
                </a:solidFill>
              </a:rPr>
              <a:t>0.093</a:t>
            </a:r>
          </a:p>
        </p:txBody>
      </p:sp>
      <p:sp>
        <p:nvSpPr>
          <p:cNvPr id="29" name="TextBox 28">
            <a:extLst>
              <a:ext uri="{FF2B5EF4-FFF2-40B4-BE49-F238E27FC236}">
                <a16:creationId xmlns:a16="http://schemas.microsoft.com/office/drawing/2014/main" id="{4BB503BC-A8D2-C24E-B023-F8250A1E28C8}"/>
              </a:ext>
            </a:extLst>
          </p:cNvPr>
          <p:cNvSpPr txBox="1"/>
          <p:nvPr/>
        </p:nvSpPr>
        <p:spPr>
          <a:xfrm>
            <a:off x="5769635" y="5770118"/>
            <a:ext cx="586596" cy="276999"/>
          </a:xfrm>
          <a:prstGeom prst="rect">
            <a:avLst/>
          </a:prstGeom>
          <a:noFill/>
        </p:spPr>
        <p:txBody>
          <a:bodyPr wrap="square" rtlCol="0">
            <a:spAutoFit/>
          </a:bodyPr>
          <a:lstStyle/>
          <a:p>
            <a:pPr algn="r"/>
            <a:r>
              <a:rPr lang="en-US" sz="1200">
                <a:solidFill>
                  <a:srgbClr val="005493"/>
                </a:solidFill>
              </a:rPr>
              <a:t>0.026</a:t>
            </a:r>
          </a:p>
        </p:txBody>
      </p:sp>
    </p:spTree>
    <p:extLst>
      <p:ext uri="{BB962C8B-B14F-4D97-AF65-F5344CB8AC3E}">
        <p14:creationId xmlns:p14="http://schemas.microsoft.com/office/powerpoint/2010/main" val="1793301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19A14-9274-EC4D-92A5-6E69D594E35F}"/>
              </a:ext>
            </a:extLst>
          </p:cNvPr>
          <p:cNvSpPr>
            <a:spLocks noGrp="1"/>
          </p:cNvSpPr>
          <p:nvPr>
            <p:ph type="title"/>
          </p:nvPr>
        </p:nvSpPr>
        <p:spPr>
          <a:xfrm>
            <a:off x="4965430" y="629268"/>
            <a:ext cx="6586491" cy="1286160"/>
          </a:xfrm>
        </p:spPr>
        <p:txBody>
          <a:bodyPr anchor="b">
            <a:noAutofit/>
          </a:bodyPr>
          <a:lstStyle/>
          <a:p>
            <a:r>
              <a:rPr lang="en-GB" sz="3200" b="1">
                <a:solidFill>
                  <a:srgbClr val="005493"/>
                </a:solidFill>
                <a:latin typeface="+mn-lt"/>
              </a:rPr>
              <a:t>Where are the nail bars – and why are they found in specific locations?</a:t>
            </a:r>
            <a:r>
              <a:rPr lang="en-US" sz="2800" b="1">
                <a:solidFill>
                  <a:srgbClr val="005493"/>
                </a:solidFill>
                <a:latin typeface="+mn-lt"/>
              </a:rPr>
              <a:t> </a:t>
            </a:r>
            <a:br>
              <a:rPr lang="en-US" sz="3200" b="1"/>
            </a:br>
            <a:br>
              <a:rPr lang="en-US" sz="1400" b="1"/>
            </a:br>
            <a:r>
              <a:rPr lang="en-US" sz="1800" b="1">
                <a:solidFill>
                  <a:srgbClr val="005493"/>
                </a:solidFill>
              </a:rPr>
              <a:t>Generating an evidence base to inform non-compliance and modern slavery strategies and interventions</a:t>
            </a:r>
            <a:endParaRPr lang="en-US" sz="1800" b="1">
              <a:solidFill>
                <a:srgbClr val="005493"/>
              </a:solidFill>
              <a:latin typeface="+mn-lt"/>
            </a:endParaRPr>
          </a:p>
        </p:txBody>
      </p:sp>
      <p:sp>
        <p:nvSpPr>
          <p:cNvPr id="3" name="Content Placeholder 2">
            <a:extLst>
              <a:ext uri="{FF2B5EF4-FFF2-40B4-BE49-F238E27FC236}">
                <a16:creationId xmlns:a16="http://schemas.microsoft.com/office/drawing/2014/main" id="{88C621CB-6ACC-D640-9C3F-77A9EC3FDE2E}"/>
              </a:ext>
            </a:extLst>
          </p:cNvPr>
          <p:cNvSpPr>
            <a:spLocks noGrp="1"/>
          </p:cNvSpPr>
          <p:nvPr>
            <p:ph idx="1"/>
          </p:nvPr>
        </p:nvSpPr>
        <p:spPr>
          <a:xfrm>
            <a:off x="4965431" y="2438400"/>
            <a:ext cx="6586489" cy="3785419"/>
          </a:xfrm>
        </p:spPr>
        <p:txBody>
          <a:bodyPr>
            <a:normAutofit fontScale="92500" lnSpcReduction="20000"/>
          </a:bodyPr>
          <a:lstStyle/>
          <a:p>
            <a:r>
              <a:rPr lang="en-US">
                <a:solidFill>
                  <a:srgbClr val="005493"/>
                </a:solidFill>
              </a:rPr>
              <a:t>This research has been conducted by our Research Fellows Jack Barratt and Nidhi Sharma alongside Rich Pickford and James Hunter</a:t>
            </a:r>
          </a:p>
          <a:p>
            <a:r>
              <a:rPr lang="en-US">
                <a:solidFill>
                  <a:srgbClr val="005493"/>
                </a:solidFill>
              </a:rPr>
              <a:t>It explores the location and makeup of nail bar units across three UK areas</a:t>
            </a:r>
          </a:p>
          <a:p>
            <a:r>
              <a:rPr lang="en-US">
                <a:solidFill>
                  <a:srgbClr val="005493"/>
                </a:solidFill>
              </a:rPr>
              <a:t>It builds on our hand car wash research following regulator and police feedback about these businesses. </a:t>
            </a:r>
          </a:p>
          <a:p>
            <a:r>
              <a:rPr lang="en-US">
                <a:solidFill>
                  <a:srgbClr val="005493"/>
                </a:solidFill>
              </a:rPr>
              <a:t>This research has been shared with the NCA and other bodies.</a:t>
            </a:r>
          </a:p>
        </p:txBody>
      </p:sp>
      <p:pic>
        <p:nvPicPr>
          <p:cNvPr id="4" name="Picture 3" descr="A person's hand with painted nails&#10;&#10;Description automatically generated with medium confidence">
            <a:extLst>
              <a:ext uri="{FF2B5EF4-FFF2-40B4-BE49-F238E27FC236}">
                <a16:creationId xmlns:a16="http://schemas.microsoft.com/office/drawing/2014/main" id="{1E5F7CC4-5F6F-DD48-BFBB-C2054E5145D4}"/>
              </a:ext>
            </a:extLst>
          </p:cNvPr>
          <p:cNvPicPr>
            <a:picLocks noChangeAspect="1"/>
          </p:cNvPicPr>
          <p:nvPr/>
        </p:nvPicPr>
        <p:blipFill rotWithShape="1">
          <a:blip r:embed="rId2"/>
          <a:srcRect r="2" b="1250"/>
          <a:stretch/>
        </p:blipFill>
        <p:spPr>
          <a:xfrm>
            <a:off x="20" y="10"/>
            <a:ext cx="4635571" cy="6857990"/>
          </a:xfrm>
          <a:prstGeom prst="rect">
            <a:avLst/>
          </a:prstGeom>
          <a:effectLst/>
        </p:spPr>
      </p:pic>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F0F73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1875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57DC2-06FE-4487-925E-34E133D03071}"/>
              </a:ext>
            </a:extLst>
          </p:cNvPr>
          <p:cNvSpPr>
            <a:spLocks noGrp="1"/>
          </p:cNvSpPr>
          <p:nvPr>
            <p:ph type="title"/>
          </p:nvPr>
        </p:nvSpPr>
        <p:spPr>
          <a:xfrm>
            <a:off x="233082" y="83594"/>
            <a:ext cx="10515600" cy="646331"/>
          </a:xfrm>
        </p:spPr>
        <p:txBody>
          <a:bodyPr>
            <a:normAutofit/>
          </a:bodyPr>
          <a:lstStyle/>
          <a:p>
            <a:r>
              <a:rPr lang="en-GB" sz="3600" b="1">
                <a:solidFill>
                  <a:srgbClr val="005493"/>
                </a:solidFill>
                <a:latin typeface="+mn-lt"/>
              </a:rPr>
              <a:t>Adapting Methodology </a:t>
            </a:r>
          </a:p>
        </p:txBody>
      </p:sp>
      <p:pic>
        <p:nvPicPr>
          <p:cNvPr id="6" name="Picture 5">
            <a:extLst>
              <a:ext uri="{FF2B5EF4-FFF2-40B4-BE49-F238E27FC236}">
                <a16:creationId xmlns:a16="http://schemas.microsoft.com/office/drawing/2014/main" id="{F737683E-85DB-47D3-8971-0B316183F980}"/>
              </a:ext>
            </a:extLst>
          </p:cNvPr>
          <p:cNvPicPr>
            <a:picLocks noChangeAspect="1"/>
          </p:cNvPicPr>
          <p:nvPr/>
        </p:nvPicPr>
        <p:blipFill>
          <a:blip r:embed="rId3"/>
          <a:stretch>
            <a:fillRect/>
          </a:stretch>
        </p:blipFill>
        <p:spPr>
          <a:xfrm>
            <a:off x="8130832" y="898469"/>
            <a:ext cx="3700188" cy="2618766"/>
          </a:xfrm>
          <a:prstGeom prst="rect">
            <a:avLst/>
          </a:prstGeom>
        </p:spPr>
      </p:pic>
      <p:pic>
        <p:nvPicPr>
          <p:cNvPr id="8" name="Picture 7">
            <a:extLst>
              <a:ext uri="{FF2B5EF4-FFF2-40B4-BE49-F238E27FC236}">
                <a16:creationId xmlns:a16="http://schemas.microsoft.com/office/drawing/2014/main" id="{9AC7B1E1-5BB3-4BED-A8DB-3D494947E6BE}"/>
              </a:ext>
            </a:extLst>
          </p:cNvPr>
          <p:cNvPicPr>
            <a:picLocks noChangeAspect="1"/>
          </p:cNvPicPr>
          <p:nvPr/>
        </p:nvPicPr>
        <p:blipFill>
          <a:blip r:embed="rId4"/>
          <a:stretch>
            <a:fillRect/>
          </a:stretch>
        </p:blipFill>
        <p:spPr>
          <a:xfrm>
            <a:off x="165790" y="3738065"/>
            <a:ext cx="3612208" cy="2842936"/>
          </a:xfrm>
          <a:prstGeom prst="rect">
            <a:avLst/>
          </a:prstGeom>
        </p:spPr>
      </p:pic>
      <p:sp>
        <p:nvSpPr>
          <p:cNvPr id="5" name="TextBox 4">
            <a:extLst>
              <a:ext uri="{FF2B5EF4-FFF2-40B4-BE49-F238E27FC236}">
                <a16:creationId xmlns:a16="http://schemas.microsoft.com/office/drawing/2014/main" id="{5C5CF717-AA7C-A84C-829D-C64B7C07D2D7}"/>
              </a:ext>
            </a:extLst>
          </p:cNvPr>
          <p:cNvSpPr txBox="1"/>
          <p:nvPr/>
        </p:nvSpPr>
        <p:spPr>
          <a:xfrm>
            <a:off x="147465" y="871245"/>
            <a:ext cx="7790754" cy="646331"/>
          </a:xfrm>
          <a:prstGeom prst="rect">
            <a:avLst/>
          </a:prstGeom>
          <a:noFill/>
          <a:ln>
            <a:solidFill>
              <a:srgbClr val="005493"/>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5493"/>
                </a:solidFill>
                <a:effectLst/>
                <a:uLnTx/>
                <a:uFillTx/>
                <a:latin typeface="Calibri" panose="020F0502020204030204"/>
                <a:ea typeface="+mn-ea"/>
                <a:cs typeface="+mn-cs"/>
              </a:rPr>
              <a:t>WIP’s earlier work with Hand Car Washes (HCWs) created a methodology for classifying the quality and safety of the sites. </a:t>
            </a:r>
          </a:p>
        </p:txBody>
      </p:sp>
      <p:sp>
        <p:nvSpPr>
          <p:cNvPr id="9" name="TextBox 8">
            <a:extLst>
              <a:ext uri="{FF2B5EF4-FFF2-40B4-BE49-F238E27FC236}">
                <a16:creationId xmlns:a16="http://schemas.microsoft.com/office/drawing/2014/main" id="{DDB20F3B-8914-394E-B45B-7738CD629438}"/>
              </a:ext>
            </a:extLst>
          </p:cNvPr>
          <p:cNvSpPr txBox="1"/>
          <p:nvPr/>
        </p:nvSpPr>
        <p:spPr>
          <a:xfrm>
            <a:off x="147465" y="1756677"/>
            <a:ext cx="7790754" cy="923330"/>
          </a:xfrm>
          <a:prstGeom prst="rect">
            <a:avLst/>
          </a:prstGeom>
          <a:noFill/>
          <a:ln>
            <a:solidFill>
              <a:srgbClr val="005493"/>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5493"/>
                </a:solidFill>
                <a:effectLst/>
                <a:uLnTx/>
                <a:uFillTx/>
                <a:latin typeface="Calibri" panose="020F0502020204030204"/>
                <a:ea typeface="+mn-ea"/>
                <a:cs typeface="+mn-cs"/>
              </a:rPr>
              <a:t>This methodology used Google Street View observations and applying a scoring matrix to produce a HCW risk ‘score’ combining ‘Place’, ‘Workers’ and ‘Environment’ elements. </a:t>
            </a:r>
          </a:p>
        </p:txBody>
      </p:sp>
      <p:sp>
        <p:nvSpPr>
          <p:cNvPr id="10" name="TextBox 9">
            <a:extLst>
              <a:ext uri="{FF2B5EF4-FFF2-40B4-BE49-F238E27FC236}">
                <a16:creationId xmlns:a16="http://schemas.microsoft.com/office/drawing/2014/main" id="{66CE3BB8-165E-844D-B482-71096F4FB181}"/>
              </a:ext>
            </a:extLst>
          </p:cNvPr>
          <p:cNvSpPr txBox="1"/>
          <p:nvPr/>
        </p:nvSpPr>
        <p:spPr>
          <a:xfrm>
            <a:off x="165790" y="2870904"/>
            <a:ext cx="7790754" cy="646331"/>
          </a:xfrm>
          <a:prstGeom prst="rect">
            <a:avLst/>
          </a:prstGeom>
          <a:noFill/>
          <a:ln>
            <a:solidFill>
              <a:srgbClr val="005493"/>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5493"/>
                </a:solidFill>
                <a:effectLst/>
                <a:uLnTx/>
                <a:uFillTx/>
                <a:latin typeface="Calibri" panose="020F0502020204030204"/>
                <a:ea typeface="+mn-ea"/>
                <a:cs typeface="+mn-cs"/>
              </a:rPr>
              <a:t>As road access is a HCW prerequisite, Google Street View images showed large parts of the often open sites, with all the workers and tools of the trade visible. </a:t>
            </a:r>
          </a:p>
        </p:txBody>
      </p:sp>
      <p:sp>
        <p:nvSpPr>
          <p:cNvPr id="11" name="TextBox 10">
            <a:extLst>
              <a:ext uri="{FF2B5EF4-FFF2-40B4-BE49-F238E27FC236}">
                <a16:creationId xmlns:a16="http://schemas.microsoft.com/office/drawing/2014/main" id="{1D0977CD-40FE-6348-9DD6-A29EC07D7518}"/>
              </a:ext>
            </a:extLst>
          </p:cNvPr>
          <p:cNvSpPr txBox="1"/>
          <p:nvPr/>
        </p:nvSpPr>
        <p:spPr>
          <a:xfrm>
            <a:off x="3914842" y="5987235"/>
            <a:ext cx="7916178" cy="646331"/>
          </a:xfrm>
          <a:prstGeom prst="rect">
            <a:avLst/>
          </a:prstGeom>
          <a:noFill/>
          <a:ln>
            <a:solidFill>
              <a:srgbClr val="005493"/>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5493"/>
                </a:solidFill>
                <a:effectLst/>
                <a:uLnTx/>
                <a:uFillTx/>
                <a:latin typeface="Calibri" panose="020F0502020204030204"/>
                <a:ea typeface="+mn-ea"/>
                <a:cs typeface="+mn-cs"/>
              </a:rPr>
              <a:t>For Nail bars, Google Street View images were not as definitive – and infractions with visible elements such as effluent leaking onto the road were less likely. </a:t>
            </a:r>
          </a:p>
        </p:txBody>
      </p:sp>
      <p:sp>
        <p:nvSpPr>
          <p:cNvPr id="12" name="TextBox 11">
            <a:extLst>
              <a:ext uri="{FF2B5EF4-FFF2-40B4-BE49-F238E27FC236}">
                <a16:creationId xmlns:a16="http://schemas.microsoft.com/office/drawing/2014/main" id="{A192B064-6575-8F49-A9A3-B6DBFFAE40AC}"/>
              </a:ext>
            </a:extLst>
          </p:cNvPr>
          <p:cNvSpPr txBox="1"/>
          <p:nvPr/>
        </p:nvSpPr>
        <p:spPr>
          <a:xfrm>
            <a:off x="3914842" y="3755962"/>
            <a:ext cx="7916178" cy="923330"/>
          </a:xfrm>
          <a:prstGeom prst="rect">
            <a:avLst/>
          </a:prstGeom>
          <a:noFill/>
          <a:ln>
            <a:solidFill>
              <a:srgbClr val="005493"/>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5493"/>
                </a:solidFill>
                <a:effectLst/>
                <a:uLnTx/>
                <a:uFillTx/>
                <a:latin typeface="Calibri" panose="020F0502020204030204"/>
                <a:ea typeface="+mn-ea"/>
                <a:cs typeface="+mn-cs"/>
              </a:rPr>
              <a:t>Adapted the methodology to include additional Google and social media imagery. We also created a professionalism scale scoring system based on front shop appearance of the nail bars. </a:t>
            </a:r>
          </a:p>
        </p:txBody>
      </p:sp>
      <p:sp>
        <p:nvSpPr>
          <p:cNvPr id="13" name="TextBox 12">
            <a:extLst>
              <a:ext uri="{FF2B5EF4-FFF2-40B4-BE49-F238E27FC236}">
                <a16:creationId xmlns:a16="http://schemas.microsoft.com/office/drawing/2014/main" id="{4BA80812-150C-1F4F-99D0-F13FBEED2C37}"/>
              </a:ext>
            </a:extLst>
          </p:cNvPr>
          <p:cNvSpPr txBox="1"/>
          <p:nvPr/>
        </p:nvSpPr>
        <p:spPr>
          <a:xfrm>
            <a:off x="3914842" y="4870563"/>
            <a:ext cx="7916178" cy="923330"/>
          </a:xfrm>
          <a:prstGeom prst="rect">
            <a:avLst/>
          </a:prstGeom>
          <a:noFill/>
          <a:ln>
            <a:solidFill>
              <a:srgbClr val="005493"/>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5493"/>
                </a:solidFill>
                <a:effectLst/>
                <a:uLnTx/>
                <a:uFillTx/>
                <a:latin typeface="Calibri" panose="020F0502020204030204"/>
                <a:ea typeface="+mn-ea"/>
                <a:cs typeface="+mn-cs"/>
              </a:rPr>
              <a:t>We also identified a set of rules to exclude beauty salons from our analysis – a process not required for HCWs where mechanised washes were more easily separated out. </a:t>
            </a:r>
          </a:p>
        </p:txBody>
      </p:sp>
    </p:spTree>
    <p:extLst>
      <p:ext uri="{BB962C8B-B14F-4D97-AF65-F5344CB8AC3E}">
        <p14:creationId xmlns:p14="http://schemas.microsoft.com/office/powerpoint/2010/main" val="33970210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Chart 30">
            <a:extLst>
              <a:ext uri="{FF2B5EF4-FFF2-40B4-BE49-F238E27FC236}">
                <a16:creationId xmlns:a16="http://schemas.microsoft.com/office/drawing/2014/main" id="{F717CFCA-0162-C844-8311-66F6073F07A7}"/>
              </a:ext>
            </a:extLst>
          </p:cNvPr>
          <p:cNvGraphicFramePr>
            <a:graphicFrameLocks/>
          </p:cNvGraphicFramePr>
          <p:nvPr/>
        </p:nvGraphicFramePr>
        <p:xfrm>
          <a:off x="2885515" y="31400"/>
          <a:ext cx="9306485" cy="601571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9D7D871C-8BD9-9A44-8024-EEF8A6CF9702}"/>
              </a:ext>
            </a:extLst>
          </p:cNvPr>
          <p:cNvSpPr>
            <a:spLocks noGrp="1"/>
          </p:cNvSpPr>
          <p:nvPr>
            <p:ph type="title"/>
          </p:nvPr>
        </p:nvSpPr>
        <p:spPr>
          <a:xfrm>
            <a:off x="234350" y="166716"/>
            <a:ext cx="2465717" cy="4215502"/>
          </a:xfrm>
        </p:spPr>
        <p:txBody>
          <a:bodyPr>
            <a:noAutofit/>
          </a:bodyPr>
          <a:lstStyle/>
          <a:p>
            <a:r>
              <a:rPr lang="en-US" sz="2800" b="1">
                <a:solidFill>
                  <a:srgbClr val="005493"/>
                </a:solidFill>
                <a:latin typeface="+mn-lt"/>
              </a:rPr>
              <a:t>What are the </a:t>
            </a:r>
            <a:r>
              <a:rPr lang="en-US" sz="2800" b="1">
                <a:solidFill>
                  <a:srgbClr val="FF0000"/>
                </a:solidFill>
                <a:latin typeface="+mn-lt"/>
              </a:rPr>
              <a:t>risk</a:t>
            </a:r>
            <a:r>
              <a:rPr lang="en-US" sz="2800" b="1">
                <a:solidFill>
                  <a:srgbClr val="005493"/>
                </a:solidFill>
                <a:latin typeface="+mn-lt"/>
              </a:rPr>
              <a:t> and </a:t>
            </a:r>
            <a:r>
              <a:rPr lang="en-US" sz="2800" b="1">
                <a:solidFill>
                  <a:srgbClr val="00B050"/>
                </a:solidFill>
                <a:latin typeface="+mn-lt"/>
              </a:rPr>
              <a:t>protective</a:t>
            </a:r>
            <a:r>
              <a:rPr lang="en-US" sz="2800" b="1">
                <a:solidFill>
                  <a:srgbClr val="005493"/>
                </a:solidFill>
                <a:latin typeface="+mn-lt"/>
              </a:rPr>
              <a:t> factors that predict the presence of nail bars at the </a:t>
            </a:r>
            <a:r>
              <a:rPr lang="en-GB" sz="2800" b="1">
                <a:solidFill>
                  <a:srgbClr val="005493"/>
                </a:solidFill>
                <a:latin typeface="+mn-lt"/>
              </a:rPr>
              <a:t>neighbourhood</a:t>
            </a:r>
            <a:r>
              <a:rPr lang="en-US" sz="2800" b="1">
                <a:solidFill>
                  <a:srgbClr val="005493"/>
                </a:solidFill>
                <a:latin typeface="+mn-lt"/>
              </a:rPr>
              <a:t> level?</a:t>
            </a:r>
          </a:p>
        </p:txBody>
      </p:sp>
      <p:sp>
        <p:nvSpPr>
          <p:cNvPr id="6" name="TextBox 5">
            <a:extLst>
              <a:ext uri="{FF2B5EF4-FFF2-40B4-BE49-F238E27FC236}">
                <a16:creationId xmlns:a16="http://schemas.microsoft.com/office/drawing/2014/main" id="{FF42470B-3D62-0F43-AE1B-C22034FB5ECD}"/>
              </a:ext>
            </a:extLst>
          </p:cNvPr>
          <p:cNvSpPr txBox="1"/>
          <p:nvPr/>
        </p:nvSpPr>
        <p:spPr>
          <a:xfrm>
            <a:off x="92013" y="5490955"/>
            <a:ext cx="275038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Based upon binary logistic regression analysis of all LSOAs surveyed by WIP (n=5,086 </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neighbourhoods</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t>
            </a:r>
          </a:p>
        </p:txBody>
      </p:sp>
      <p:pic>
        <p:nvPicPr>
          <p:cNvPr id="8" name="Graphic 7" descr="Arrow Right outline">
            <a:extLst>
              <a:ext uri="{FF2B5EF4-FFF2-40B4-BE49-F238E27FC236}">
                <a16:creationId xmlns:a16="http://schemas.microsoft.com/office/drawing/2014/main" id="{957A77C1-4861-5C46-B163-E1C1BCC26DA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49195" y="5842189"/>
            <a:ext cx="2188233" cy="685800"/>
          </a:xfrm>
          <a:prstGeom prst="rect">
            <a:avLst/>
          </a:prstGeom>
        </p:spPr>
      </p:pic>
      <p:pic>
        <p:nvPicPr>
          <p:cNvPr id="10" name="Graphic 9" descr="Line arrow: Straight outline">
            <a:extLst>
              <a:ext uri="{FF2B5EF4-FFF2-40B4-BE49-F238E27FC236}">
                <a16:creationId xmlns:a16="http://schemas.microsoft.com/office/drawing/2014/main" id="{C445FA4A-BACC-D744-8B1E-B41E068BA21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06820" y="5847522"/>
            <a:ext cx="2188233" cy="685800"/>
          </a:xfrm>
          <a:prstGeom prst="rect">
            <a:avLst/>
          </a:prstGeom>
        </p:spPr>
      </p:pic>
      <p:sp>
        <p:nvSpPr>
          <p:cNvPr id="12" name="TextBox 11">
            <a:extLst>
              <a:ext uri="{FF2B5EF4-FFF2-40B4-BE49-F238E27FC236}">
                <a16:creationId xmlns:a16="http://schemas.microsoft.com/office/drawing/2014/main" id="{09E2C4A2-3A3E-6E4B-B389-A8BFA9C9BBD2}"/>
              </a:ext>
            </a:extLst>
          </p:cNvPr>
          <p:cNvSpPr txBox="1"/>
          <p:nvPr/>
        </p:nvSpPr>
        <p:spPr>
          <a:xfrm>
            <a:off x="3012692" y="6401790"/>
            <a:ext cx="3165896"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2F92"/>
                </a:solidFill>
                <a:effectLst/>
                <a:uLnTx/>
                <a:uFillTx/>
                <a:latin typeface="Bradley Hand" pitchFamily="2" charset="77"/>
                <a:ea typeface="+mn-ea"/>
                <a:cs typeface="+mn-cs"/>
              </a:rPr>
              <a:t>Decreasing chance of finding nail bar</a:t>
            </a:r>
          </a:p>
        </p:txBody>
      </p:sp>
      <p:sp>
        <p:nvSpPr>
          <p:cNvPr id="13" name="TextBox 12">
            <a:extLst>
              <a:ext uri="{FF2B5EF4-FFF2-40B4-BE49-F238E27FC236}">
                <a16:creationId xmlns:a16="http://schemas.microsoft.com/office/drawing/2014/main" id="{39F8A9A0-67EB-BC4C-A8F8-D82D851D922C}"/>
              </a:ext>
            </a:extLst>
          </p:cNvPr>
          <p:cNvSpPr txBox="1"/>
          <p:nvPr/>
        </p:nvSpPr>
        <p:spPr>
          <a:xfrm>
            <a:off x="6178588" y="6414730"/>
            <a:ext cx="314289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2F92"/>
                </a:solidFill>
                <a:effectLst/>
                <a:uLnTx/>
                <a:uFillTx/>
                <a:latin typeface="Bradley Hand" pitchFamily="2" charset="77"/>
                <a:ea typeface="+mn-ea"/>
                <a:cs typeface="+mn-cs"/>
              </a:rPr>
              <a:t>Increasing chance of finding nail bar</a:t>
            </a:r>
          </a:p>
        </p:txBody>
      </p:sp>
      <p:sp>
        <p:nvSpPr>
          <p:cNvPr id="14" name="TextBox 13">
            <a:extLst>
              <a:ext uri="{FF2B5EF4-FFF2-40B4-BE49-F238E27FC236}">
                <a16:creationId xmlns:a16="http://schemas.microsoft.com/office/drawing/2014/main" id="{341F6EC4-C0AE-EA4F-B2EC-264852179CDB}"/>
              </a:ext>
            </a:extLst>
          </p:cNvPr>
          <p:cNvSpPr txBox="1"/>
          <p:nvPr/>
        </p:nvSpPr>
        <p:spPr>
          <a:xfrm>
            <a:off x="11293414" y="250458"/>
            <a:ext cx="58659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5493"/>
                </a:solidFill>
                <a:effectLst/>
                <a:uLnTx/>
                <a:uFillTx/>
                <a:latin typeface="Calibri" panose="020F0502020204030204"/>
                <a:ea typeface="+mn-ea"/>
                <a:cs typeface="+mn-cs"/>
              </a:rPr>
              <a:t>7.91</a:t>
            </a:r>
          </a:p>
        </p:txBody>
      </p:sp>
      <p:sp>
        <p:nvSpPr>
          <p:cNvPr id="15" name="TextBox 14">
            <a:extLst>
              <a:ext uri="{FF2B5EF4-FFF2-40B4-BE49-F238E27FC236}">
                <a16:creationId xmlns:a16="http://schemas.microsoft.com/office/drawing/2014/main" id="{382E27AC-6390-E44F-9673-325F27B4FBFA}"/>
              </a:ext>
            </a:extLst>
          </p:cNvPr>
          <p:cNvSpPr txBox="1"/>
          <p:nvPr/>
        </p:nvSpPr>
        <p:spPr>
          <a:xfrm>
            <a:off x="7477967" y="651769"/>
            <a:ext cx="58659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5493"/>
                </a:solidFill>
                <a:effectLst/>
                <a:uLnTx/>
                <a:uFillTx/>
                <a:latin typeface="Calibri" panose="020F0502020204030204"/>
                <a:ea typeface="+mn-ea"/>
                <a:cs typeface="+mn-cs"/>
              </a:rPr>
              <a:t>2.66</a:t>
            </a:r>
          </a:p>
        </p:txBody>
      </p:sp>
      <p:sp>
        <p:nvSpPr>
          <p:cNvPr id="16" name="TextBox 15">
            <a:extLst>
              <a:ext uri="{FF2B5EF4-FFF2-40B4-BE49-F238E27FC236}">
                <a16:creationId xmlns:a16="http://schemas.microsoft.com/office/drawing/2014/main" id="{34E19B7A-454B-F148-B5E1-017890F1C0AC}"/>
              </a:ext>
            </a:extLst>
          </p:cNvPr>
          <p:cNvSpPr txBox="1"/>
          <p:nvPr/>
        </p:nvSpPr>
        <p:spPr>
          <a:xfrm>
            <a:off x="7033514" y="1073510"/>
            <a:ext cx="58659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5493"/>
                </a:solidFill>
                <a:effectLst/>
                <a:uLnTx/>
                <a:uFillTx/>
                <a:latin typeface="Calibri" panose="020F0502020204030204"/>
                <a:ea typeface="+mn-ea"/>
                <a:cs typeface="+mn-cs"/>
              </a:rPr>
              <a:t>2.15</a:t>
            </a:r>
          </a:p>
        </p:txBody>
      </p:sp>
      <p:sp>
        <p:nvSpPr>
          <p:cNvPr id="17" name="TextBox 16">
            <a:extLst>
              <a:ext uri="{FF2B5EF4-FFF2-40B4-BE49-F238E27FC236}">
                <a16:creationId xmlns:a16="http://schemas.microsoft.com/office/drawing/2014/main" id="{9ADD103F-FDCA-B143-A1F9-581FE885AEC7}"/>
              </a:ext>
            </a:extLst>
          </p:cNvPr>
          <p:cNvSpPr txBox="1"/>
          <p:nvPr/>
        </p:nvSpPr>
        <p:spPr>
          <a:xfrm>
            <a:off x="6891371" y="1483708"/>
            <a:ext cx="58659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5493"/>
                </a:solidFill>
                <a:effectLst/>
                <a:uLnTx/>
                <a:uFillTx/>
                <a:latin typeface="Calibri" panose="020F0502020204030204"/>
                <a:ea typeface="+mn-ea"/>
                <a:cs typeface="+mn-cs"/>
              </a:rPr>
              <a:t>2.03</a:t>
            </a:r>
          </a:p>
        </p:txBody>
      </p:sp>
      <p:sp>
        <p:nvSpPr>
          <p:cNvPr id="19" name="TextBox 18">
            <a:extLst>
              <a:ext uri="{FF2B5EF4-FFF2-40B4-BE49-F238E27FC236}">
                <a16:creationId xmlns:a16="http://schemas.microsoft.com/office/drawing/2014/main" id="{E2C3831B-B82E-7C4D-8CF5-32E276152415}"/>
              </a:ext>
            </a:extLst>
          </p:cNvPr>
          <p:cNvSpPr txBox="1"/>
          <p:nvPr/>
        </p:nvSpPr>
        <p:spPr>
          <a:xfrm>
            <a:off x="6495800" y="1888229"/>
            <a:ext cx="58659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5493"/>
                </a:solidFill>
                <a:effectLst/>
                <a:uLnTx/>
                <a:uFillTx/>
                <a:latin typeface="Calibri" panose="020F0502020204030204"/>
                <a:ea typeface="+mn-ea"/>
                <a:cs typeface="+mn-cs"/>
              </a:rPr>
              <a:t>1.50</a:t>
            </a:r>
          </a:p>
        </p:txBody>
      </p:sp>
      <p:sp>
        <p:nvSpPr>
          <p:cNvPr id="20" name="TextBox 19">
            <a:extLst>
              <a:ext uri="{FF2B5EF4-FFF2-40B4-BE49-F238E27FC236}">
                <a16:creationId xmlns:a16="http://schemas.microsoft.com/office/drawing/2014/main" id="{E6F36AB0-43AD-BA48-8C73-6179543BBBF5}"/>
              </a:ext>
            </a:extLst>
          </p:cNvPr>
          <p:cNvSpPr txBox="1"/>
          <p:nvPr/>
        </p:nvSpPr>
        <p:spPr>
          <a:xfrm>
            <a:off x="6446918" y="2282761"/>
            <a:ext cx="58659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5493"/>
                </a:solidFill>
                <a:effectLst/>
                <a:uLnTx/>
                <a:uFillTx/>
                <a:latin typeface="Calibri" panose="020F0502020204030204"/>
                <a:ea typeface="+mn-ea"/>
                <a:cs typeface="+mn-cs"/>
              </a:rPr>
              <a:t>1.43</a:t>
            </a:r>
          </a:p>
        </p:txBody>
      </p:sp>
      <p:sp>
        <p:nvSpPr>
          <p:cNvPr id="21" name="TextBox 20">
            <a:extLst>
              <a:ext uri="{FF2B5EF4-FFF2-40B4-BE49-F238E27FC236}">
                <a16:creationId xmlns:a16="http://schemas.microsoft.com/office/drawing/2014/main" id="{1188B795-E04B-B846-8CD5-7E355B88A7B7}"/>
              </a:ext>
            </a:extLst>
          </p:cNvPr>
          <p:cNvSpPr txBox="1"/>
          <p:nvPr/>
        </p:nvSpPr>
        <p:spPr>
          <a:xfrm>
            <a:off x="6446918" y="2686618"/>
            <a:ext cx="58659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5493"/>
                </a:solidFill>
                <a:effectLst/>
                <a:uLnTx/>
                <a:uFillTx/>
                <a:latin typeface="Calibri" panose="020F0502020204030204"/>
                <a:ea typeface="+mn-ea"/>
                <a:cs typeface="+mn-cs"/>
              </a:rPr>
              <a:t>1.37</a:t>
            </a:r>
          </a:p>
        </p:txBody>
      </p:sp>
      <p:sp>
        <p:nvSpPr>
          <p:cNvPr id="22" name="TextBox 21">
            <a:extLst>
              <a:ext uri="{FF2B5EF4-FFF2-40B4-BE49-F238E27FC236}">
                <a16:creationId xmlns:a16="http://schemas.microsoft.com/office/drawing/2014/main" id="{17879C19-CEB5-E34A-9404-626323A59E76}"/>
              </a:ext>
            </a:extLst>
          </p:cNvPr>
          <p:cNvSpPr txBox="1"/>
          <p:nvPr/>
        </p:nvSpPr>
        <p:spPr>
          <a:xfrm>
            <a:off x="6295053" y="3113431"/>
            <a:ext cx="58659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5493"/>
                </a:solidFill>
                <a:effectLst/>
                <a:uLnTx/>
                <a:uFillTx/>
                <a:latin typeface="Calibri" panose="020F0502020204030204"/>
                <a:ea typeface="+mn-ea"/>
                <a:cs typeface="+mn-cs"/>
              </a:rPr>
              <a:t>1.21</a:t>
            </a:r>
          </a:p>
        </p:txBody>
      </p:sp>
      <p:sp>
        <p:nvSpPr>
          <p:cNvPr id="23" name="TextBox 22">
            <a:extLst>
              <a:ext uri="{FF2B5EF4-FFF2-40B4-BE49-F238E27FC236}">
                <a16:creationId xmlns:a16="http://schemas.microsoft.com/office/drawing/2014/main" id="{933CA89C-87D0-D64D-904E-785EB8785858}"/>
              </a:ext>
            </a:extLst>
          </p:cNvPr>
          <p:cNvSpPr txBox="1"/>
          <p:nvPr/>
        </p:nvSpPr>
        <p:spPr>
          <a:xfrm>
            <a:off x="6178588" y="3525355"/>
            <a:ext cx="58659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5493"/>
                </a:solidFill>
                <a:effectLst/>
                <a:uLnTx/>
                <a:uFillTx/>
                <a:latin typeface="Calibri" panose="020F0502020204030204"/>
                <a:ea typeface="+mn-ea"/>
                <a:cs typeface="+mn-cs"/>
              </a:rPr>
              <a:t>1.03</a:t>
            </a:r>
          </a:p>
        </p:txBody>
      </p:sp>
      <p:sp>
        <p:nvSpPr>
          <p:cNvPr id="24" name="TextBox 23">
            <a:extLst>
              <a:ext uri="{FF2B5EF4-FFF2-40B4-BE49-F238E27FC236}">
                <a16:creationId xmlns:a16="http://schemas.microsoft.com/office/drawing/2014/main" id="{62DAF6C5-6D9F-DB46-BA9F-D6C96F7116E6}"/>
              </a:ext>
            </a:extLst>
          </p:cNvPr>
          <p:cNvSpPr txBox="1"/>
          <p:nvPr/>
        </p:nvSpPr>
        <p:spPr>
          <a:xfrm>
            <a:off x="5541034" y="3937845"/>
            <a:ext cx="586596"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5493"/>
                </a:solidFill>
                <a:effectLst/>
                <a:uLnTx/>
                <a:uFillTx/>
                <a:latin typeface="Calibri" panose="020F0502020204030204"/>
                <a:ea typeface="+mn-ea"/>
                <a:cs typeface="+mn-cs"/>
              </a:rPr>
              <a:t>0.98</a:t>
            </a:r>
          </a:p>
        </p:txBody>
      </p:sp>
      <p:sp>
        <p:nvSpPr>
          <p:cNvPr id="25" name="TextBox 24">
            <a:extLst>
              <a:ext uri="{FF2B5EF4-FFF2-40B4-BE49-F238E27FC236}">
                <a16:creationId xmlns:a16="http://schemas.microsoft.com/office/drawing/2014/main" id="{65527CBD-DA7F-ED46-8930-5148006F93A7}"/>
              </a:ext>
            </a:extLst>
          </p:cNvPr>
          <p:cNvSpPr txBox="1"/>
          <p:nvPr/>
        </p:nvSpPr>
        <p:spPr>
          <a:xfrm>
            <a:off x="5510622" y="4332157"/>
            <a:ext cx="586596"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5493"/>
                </a:solidFill>
                <a:effectLst/>
                <a:uLnTx/>
                <a:uFillTx/>
                <a:latin typeface="Calibri" panose="020F0502020204030204"/>
                <a:ea typeface="+mn-ea"/>
                <a:cs typeface="+mn-cs"/>
              </a:rPr>
              <a:t>0.96</a:t>
            </a:r>
          </a:p>
        </p:txBody>
      </p:sp>
      <p:sp>
        <p:nvSpPr>
          <p:cNvPr id="26" name="TextBox 25">
            <a:extLst>
              <a:ext uri="{FF2B5EF4-FFF2-40B4-BE49-F238E27FC236}">
                <a16:creationId xmlns:a16="http://schemas.microsoft.com/office/drawing/2014/main" id="{57CA9EF9-17CE-C24F-AC1B-909C2A7738CA}"/>
              </a:ext>
            </a:extLst>
          </p:cNvPr>
          <p:cNvSpPr txBox="1"/>
          <p:nvPr/>
        </p:nvSpPr>
        <p:spPr>
          <a:xfrm>
            <a:off x="5476337" y="4759641"/>
            <a:ext cx="586596"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5493"/>
                </a:solidFill>
                <a:effectLst/>
                <a:uLnTx/>
                <a:uFillTx/>
                <a:latin typeface="Calibri" panose="020F0502020204030204"/>
                <a:ea typeface="+mn-ea"/>
                <a:cs typeface="+mn-cs"/>
              </a:rPr>
              <a:t>0.90</a:t>
            </a:r>
          </a:p>
        </p:txBody>
      </p:sp>
      <p:sp>
        <p:nvSpPr>
          <p:cNvPr id="27" name="TextBox 26">
            <a:extLst>
              <a:ext uri="{FF2B5EF4-FFF2-40B4-BE49-F238E27FC236}">
                <a16:creationId xmlns:a16="http://schemas.microsoft.com/office/drawing/2014/main" id="{6502BB6D-2F00-774B-AFB3-BF5EEB8A4393}"/>
              </a:ext>
            </a:extLst>
          </p:cNvPr>
          <p:cNvSpPr txBox="1"/>
          <p:nvPr/>
        </p:nvSpPr>
        <p:spPr>
          <a:xfrm>
            <a:off x="5476337" y="5165082"/>
            <a:ext cx="586596"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5493"/>
                </a:solidFill>
                <a:effectLst/>
                <a:uLnTx/>
                <a:uFillTx/>
                <a:latin typeface="Calibri" panose="020F0502020204030204"/>
                <a:ea typeface="+mn-ea"/>
                <a:cs typeface="+mn-cs"/>
              </a:rPr>
              <a:t>0.86</a:t>
            </a:r>
          </a:p>
        </p:txBody>
      </p:sp>
      <p:sp>
        <p:nvSpPr>
          <p:cNvPr id="28" name="TextBox 27">
            <a:extLst>
              <a:ext uri="{FF2B5EF4-FFF2-40B4-BE49-F238E27FC236}">
                <a16:creationId xmlns:a16="http://schemas.microsoft.com/office/drawing/2014/main" id="{D3E53DDA-4992-F74B-9D9C-255FE4EA46AF}"/>
              </a:ext>
            </a:extLst>
          </p:cNvPr>
          <p:cNvSpPr txBox="1"/>
          <p:nvPr/>
        </p:nvSpPr>
        <p:spPr>
          <a:xfrm>
            <a:off x="5405980" y="5570523"/>
            <a:ext cx="586596"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5493"/>
                </a:solidFill>
                <a:effectLst/>
                <a:uLnTx/>
                <a:uFillTx/>
                <a:latin typeface="Calibri" panose="020F0502020204030204"/>
                <a:ea typeface="+mn-ea"/>
                <a:cs typeface="+mn-cs"/>
              </a:rPr>
              <a:t>0.78</a:t>
            </a:r>
          </a:p>
        </p:txBody>
      </p:sp>
    </p:spTree>
    <p:extLst>
      <p:ext uri="{BB962C8B-B14F-4D97-AF65-F5344CB8AC3E}">
        <p14:creationId xmlns:p14="http://schemas.microsoft.com/office/powerpoint/2010/main" val="2774218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p&#10;&#10;Description automatically generated">
            <a:extLst>
              <a:ext uri="{FF2B5EF4-FFF2-40B4-BE49-F238E27FC236}">
                <a16:creationId xmlns:a16="http://schemas.microsoft.com/office/drawing/2014/main" id="{70D33121-11F3-4139-9707-76606D09B1A0}"/>
              </a:ext>
            </a:extLst>
          </p:cNvPr>
          <p:cNvPicPr>
            <a:picLocks noChangeAspect="1"/>
          </p:cNvPicPr>
          <p:nvPr/>
        </p:nvPicPr>
        <p:blipFill>
          <a:blip r:embed="rId2"/>
          <a:stretch>
            <a:fillRect/>
          </a:stretch>
        </p:blipFill>
        <p:spPr>
          <a:xfrm>
            <a:off x="2768638" y="1"/>
            <a:ext cx="9423362" cy="6858000"/>
          </a:xfrm>
          <a:prstGeom prst="rect">
            <a:avLst/>
          </a:prstGeom>
        </p:spPr>
      </p:pic>
      <p:sp>
        <p:nvSpPr>
          <p:cNvPr id="2" name="Title 1">
            <a:extLst>
              <a:ext uri="{FF2B5EF4-FFF2-40B4-BE49-F238E27FC236}">
                <a16:creationId xmlns:a16="http://schemas.microsoft.com/office/drawing/2014/main" id="{B18859D8-AD27-4454-8C9C-30549203890D}"/>
              </a:ext>
            </a:extLst>
          </p:cNvPr>
          <p:cNvSpPr>
            <a:spLocks noGrp="1"/>
          </p:cNvSpPr>
          <p:nvPr>
            <p:ph type="title"/>
          </p:nvPr>
        </p:nvSpPr>
        <p:spPr>
          <a:xfrm>
            <a:off x="0" y="123824"/>
            <a:ext cx="2672171" cy="1876425"/>
          </a:xfrm>
        </p:spPr>
        <p:txBody>
          <a:bodyPr>
            <a:noAutofit/>
          </a:bodyPr>
          <a:lstStyle/>
          <a:p>
            <a:r>
              <a:rPr lang="en-GB" sz="3600" b="1">
                <a:solidFill>
                  <a:srgbClr val="005493"/>
                </a:solidFill>
                <a:latin typeface="Calibri"/>
                <a:cs typeface="Calibri Light"/>
              </a:rPr>
              <a:t>The picture of the South West region</a:t>
            </a:r>
          </a:p>
        </p:txBody>
      </p:sp>
      <p:sp>
        <p:nvSpPr>
          <p:cNvPr id="6" name="TextBox 5">
            <a:extLst>
              <a:ext uri="{FF2B5EF4-FFF2-40B4-BE49-F238E27FC236}">
                <a16:creationId xmlns:a16="http://schemas.microsoft.com/office/drawing/2014/main" id="{F2415413-3931-4C8E-8144-41D0AB61688D}"/>
              </a:ext>
            </a:extLst>
          </p:cNvPr>
          <p:cNvSpPr txBox="1"/>
          <p:nvPr/>
        </p:nvSpPr>
        <p:spPr>
          <a:xfrm>
            <a:off x="13879" y="2098653"/>
            <a:ext cx="2455817" cy="2031325"/>
          </a:xfrm>
          <a:prstGeom prst="rect">
            <a:avLst/>
          </a:prstGeom>
          <a:noFill/>
        </p:spPr>
        <p:txBody>
          <a:bodyPr wrap="square" rtlCol="0">
            <a:spAutoFit/>
          </a:bodyPr>
          <a:lstStyle/>
          <a:p>
            <a:r>
              <a:rPr lang="en-GB">
                <a:solidFill>
                  <a:srgbClr val="FF2F92"/>
                </a:solidFill>
              </a:rPr>
              <a:t>The team have mapped hand car wash locations in Bristol but our predictive tools for hand car washes and nail bars can be utilised across the whole region. </a:t>
            </a:r>
          </a:p>
        </p:txBody>
      </p:sp>
      <p:pic>
        <p:nvPicPr>
          <p:cNvPr id="10" name="Picture 9">
            <a:extLst>
              <a:ext uri="{FF2B5EF4-FFF2-40B4-BE49-F238E27FC236}">
                <a16:creationId xmlns:a16="http://schemas.microsoft.com/office/drawing/2014/main" id="{F7B78883-CEA4-4C75-B2B2-836BF8EB127D}"/>
              </a:ext>
            </a:extLst>
          </p:cNvPr>
          <p:cNvPicPr>
            <a:picLocks noChangeAspect="1"/>
          </p:cNvPicPr>
          <p:nvPr/>
        </p:nvPicPr>
        <p:blipFill>
          <a:blip r:embed="rId3"/>
          <a:stretch>
            <a:fillRect/>
          </a:stretch>
        </p:blipFill>
        <p:spPr>
          <a:xfrm>
            <a:off x="2686050" y="-27767"/>
            <a:ext cx="9492071" cy="6906123"/>
          </a:xfrm>
          <a:prstGeom prst="rect">
            <a:avLst/>
          </a:prstGeom>
        </p:spPr>
      </p:pic>
    </p:spTree>
    <p:extLst>
      <p:ext uri="{BB962C8B-B14F-4D97-AF65-F5344CB8AC3E}">
        <p14:creationId xmlns:p14="http://schemas.microsoft.com/office/powerpoint/2010/main" val="268349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74DE7E07-225B-4E7D-80CE-F8F0658DC673}"/>
              </a:ext>
            </a:extLst>
          </p:cNvPr>
          <p:cNvPicPr>
            <a:picLocks noChangeAspect="1"/>
          </p:cNvPicPr>
          <p:nvPr/>
        </p:nvPicPr>
        <p:blipFill>
          <a:blip r:embed="rId2"/>
          <a:stretch>
            <a:fillRect/>
          </a:stretch>
        </p:blipFill>
        <p:spPr>
          <a:xfrm>
            <a:off x="2038769" y="0"/>
            <a:ext cx="7524206" cy="7541394"/>
          </a:xfrm>
          <a:prstGeom prst="rect">
            <a:avLst/>
          </a:prstGeom>
        </p:spPr>
      </p:pic>
      <p:sp>
        <p:nvSpPr>
          <p:cNvPr id="6" name="TextBox 5">
            <a:extLst>
              <a:ext uri="{FF2B5EF4-FFF2-40B4-BE49-F238E27FC236}">
                <a16:creationId xmlns:a16="http://schemas.microsoft.com/office/drawing/2014/main" id="{BA23B47C-283B-014B-8E40-FE7ED018A4BA}"/>
              </a:ext>
            </a:extLst>
          </p:cNvPr>
          <p:cNvSpPr txBox="1"/>
          <p:nvPr/>
        </p:nvSpPr>
        <p:spPr>
          <a:xfrm>
            <a:off x="2038769" y="6211669"/>
            <a:ext cx="2605178" cy="646331"/>
          </a:xfrm>
          <a:prstGeom prst="rect">
            <a:avLst/>
          </a:prstGeom>
          <a:solidFill>
            <a:schemeClr val="bg1"/>
          </a:solidFill>
        </p:spPr>
        <p:txBody>
          <a:bodyPr wrap="square" rtlCol="0">
            <a:spAutoFit/>
          </a:bodyPr>
          <a:lstStyle/>
          <a:p>
            <a:r>
              <a:rPr lang="en-US">
                <a:solidFill>
                  <a:srgbClr val="92D050"/>
                </a:solidFill>
              </a:rPr>
              <a:t>Location of HCWs in the Bristol area</a:t>
            </a:r>
          </a:p>
        </p:txBody>
      </p:sp>
      <p:sp>
        <p:nvSpPr>
          <p:cNvPr id="7" name="TextBox 6">
            <a:extLst>
              <a:ext uri="{FF2B5EF4-FFF2-40B4-BE49-F238E27FC236}">
                <a16:creationId xmlns:a16="http://schemas.microsoft.com/office/drawing/2014/main" id="{17977546-9B2C-5D41-857C-14F7B510C87D}"/>
              </a:ext>
            </a:extLst>
          </p:cNvPr>
          <p:cNvSpPr txBox="1"/>
          <p:nvPr/>
        </p:nvSpPr>
        <p:spPr>
          <a:xfrm>
            <a:off x="1893105" y="412605"/>
            <a:ext cx="2605178" cy="923330"/>
          </a:xfrm>
          <a:prstGeom prst="rect">
            <a:avLst/>
          </a:prstGeom>
          <a:solidFill>
            <a:schemeClr val="bg1"/>
          </a:solidFill>
        </p:spPr>
        <p:txBody>
          <a:bodyPr wrap="square" rtlCol="0">
            <a:spAutoFit/>
          </a:bodyPr>
          <a:lstStyle/>
          <a:p>
            <a:r>
              <a:rPr lang="en-US">
                <a:solidFill>
                  <a:srgbClr val="FF2F92"/>
                </a:solidFill>
              </a:rPr>
              <a:t>Predictive Index that identifies the most likely location of HCWs</a:t>
            </a:r>
          </a:p>
        </p:txBody>
      </p:sp>
      <p:pic>
        <p:nvPicPr>
          <p:cNvPr id="9" name="Graphic 8" descr="Line arrow: Clockwise curve outline">
            <a:extLst>
              <a:ext uri="{FF2B5EF4-FFF2-40B4-BE49-F238E27FC236}">
                <a16:creationId xmlns:a16="http://schemas.microsoft.com/office/drawing/2014/main" id="{9E632DD8-BF2E-8841-8109-9528841D6DC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1300088">
            <a:off x="3668102" y="1220433"/>
            <a:ext cx="914400" cy="914400"/>
          </a:xfrm>
          <a:prstGeom prst="rect">
            <a:avLst/>
          </a:prstGeom>
        </p:spPr>
      </p:pic>
      <p:pic>
        <p:nvPicPr>
          <p:cNvPr id="13" name="Picture 12">
            <a:extLst>
              <a:ext uri="{FF2B5EF4-FFF2-40B4-BE49-F238E27FC236}">
                <a16:creationId xmlns:a16="http://schemas.microsoft.com/office/drawing/2014/main" id="{ACF48ECE-60B1-4383-8748-73970A0A0188}"/>
              </a:ext>
            </a:extLst>
          </p:cNvPr>
          <p:cNvPicPr>
            <a:picLocks noChangeAspect="1"/>
          </p:cNvPicPr>
          <p:nvPr/>
        </p:nvPicPr>
        <p:blipFill>
          <a:blip r:embed="rId5"/>
          <a:stretch>
            <a:fillRect/>
          </a:stretch>
        </p:blipFill>
        <p:spPr>
          <a:xfrm>
            <a:off x="9562975" y="0"/>
            <a:ext cx="2629025" cy="6858000"/>
          </a:xfrm>
          <a:prstGeom prst="rect">
            <a:avLst/>
          </a:prstGeom>
        </p:spPr>
      </p:pic>
      <p:pic>
        <p:nvPicPr>
          <p:cNvPr id="15" name="Picture 14" descr="Map&#10;&#10;Description automatically generated">
            <a:extLst>
              <a:ext uri="{FF2B5EF4-FFF2-40B4-BE49-F238E27FC236}">
                <a16:creationId xmlns:a16="http://schemas.microsoft.com/office/drawing/2014/main" id="{700A14C4-9DCF-447D-AC0D-5659C4A25BEB}"/>
              </a:ext>
            </a:extLst>
          </p:cNvPr>
          <p:cNvPicPr>
            <a:picLocks noChangeAspect="1"/>
          </p:cNvPicPr>
          <p:nvPr/>
        </p:nvPicPr>
        <p:blipFill>
          <a:blip r:embed="rId6"/>
          <a:stretch>
            <a:fillRect/>
          </a:stretch>
        </p:blipFill>
        <p:spPr>
          <a:xfrm>
            <a:off x="2099730" y="-1"/>
            <a:ext cx="6915122" cy="7359015"/>
          </a:xfrm>
          <a:prstGeom prst="rect">
            <a:avLst/>
          </a:prstGeom>
        </p:spPr>
      </p:pic>
      <p:sp>
        <p:nvSpPr>
          <p:cNvPr id="16" name="Rectangle 15">
            <a:extLst>
              <a:ext uri="{FF2B5EF4-FFF2-40B4-BE49-F238E27FC236}">
                <a16:creationId xmlns:a16="http://schemas.microsoft.com/office/drawing/2014/main" id="{AD6FE0AD-B997-4348-9396-1E089576443A}"/>
              </a:ext>
            </a:extLst>
          </p:cNvPr>
          <p:cNvSpPr/>
          <p:nvPr/>
        </p:nvSpPr>
        <p:spPr>
          <a:xfrm>
            <a:off x="156051" y="1"/>
            <a:ext cx="209973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ECDFA6CF-B524-47AA-A5C0-05BE1533A4A8}"/>
              </a:ext>
            </a:extLst>
          </p:cNvPr>
          <p:cNvSpPr/>
          <p:nvPr/>
        </p:nvSpPr>
        <p:spPr>
          <a:xfrm>
            <a:off x="6418218" y="3361509"/>
            <a:ext cx="1123406" cy="1297577"/>
          </a:xfrm>
          <a:prstGeom prst="ellipse">
            <a:avLst/>
          </a:prstGeom>
          <a:noFill/>
          <a:ln w="38100">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CE9DBDFA-FF6D-4D3E-9343-E75B30AA0805}"/>
              </a:ext>
            </a:extLst>
          </p:cNvPr>
          <p:cNvSpPr txBox="1"/>
          <p:nvPr/>
        </p:nvSpPr>
        <p:spPr>
          <a:xfrm>
            <a:off x="2238103" y="113211"/>
            <a:ext cx="3997234" cy="369332"/>
          </a:xfrm>
          <a:prstGeom prst="rect">
            <a:avLst/>
          </a:prstGeom>
          <a:solidFill>
            <a:schemeClr val="bg1"/>
          </a:solidFill>
          <a:ln>
            <a:solidFill>
              <a:srgbClr val="FF2F92"/>
            </a:solidFill>
          </a:ln>
        </p:spPr>
        <p:txBody>
          <a:bodyPr wrap="square" rtlCol="0">
            <a:spAutoFit/>
          </a:bodyPr>
          <a:lstStyle/>
          <a:p>
            <a:r>
              <a:rPr lang="en-GB" b="1">
                <a:solidFill>
                  <a:srgbClr val="FF2F92"/>
                </a:solidFill>
              </a:rPr>
              <a:t>Sites in red of increased overall concern</a:t>
            </a:r>
          </a:p>
        </p:txBody>
      </p:sp>
      <p:sp>
        <p:nvSpPr>
          <p:cNvPr id="11" name="Title 1">
            <a:extLst>
              <a:ext uri="{FF2B5EF4-FFF2-40B4-BE49-F238E27FC236}">
                <a16:creationId xmlns:a16="http://schemas.microsoft.com/office/drawing/2014/main" id="{164052B8-2F49-42EF-8E90-F7E4DBB1791A}"/>
              </a:ext>
            </a:extLst>
          </p:cNvPr>
          <p:cNvSpPr>
            <a:spLocks noGrp="1"/>
          </p:cNvSpPr>
          <p:nvPr>
            <p:ph type="title"/>
          </p:nvPr>
        </p:nvSpPr>
        <p:spPr>
          <a:xfrm>
            <a:off x="298575" y="10372"/>
            <a:ext cx="2038769" cy="1325563"/>
          </a:xfrm>
        </p:spPr>
        <p:txBody>
          <a:bodyPr/>
          <a:lstStyle/>
          <a:p>
            <a:r>
              <a:rPr lang="en-GB" sz="3600" b="1">
                <a:solidFill>
                  <a:srgbClr val="005493"/>
                </a:solidFill>
                <a:latin typeface="Calibri"/>
                <a:cs typeface="Calibri Light"/>
              </a:rPr>
              <a:t>Bristol Sites</a:t>
            </a:r>
          </a:p>
        </p:txBody>
      </p:sp>
    </p:spTree>
    <p:extLst>
      <p:ext uri="{BB962C8B-B14F-4D97-AF65-F5344CB8AC3E}">
        <p14:creationId xmlns:p14="http://schemas.microsoft.com/office/powerpoint/2010/main" val="1121279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22E53-F3F9-421E-A100-B6A2ED9263A1}"/>
              </a:ext>
            </a:extLst>
          </p:cNvPr>
          <p:cNvSpPr>
            <a:spLocks noGrp="1"/>
          </p:cNvSpPr>
          <p:nvPr>
            <p:ph type="title"/>
          </p:nvPr>
        </p:nvSpPr>
        <p:spPr>
          <a:xfrm>
            <a:off x="0" y="1"/>
            <a:ext cx="3509818" cy="2540000"/>
          </a:xfrm>
        </p:spPr>
        <p:txBody>
          <a:bodyPr>
            <a:normAutofit/>
          </a:bodyPr>
          <a:lstStyle/>
          <a:p>
            <a:r>
              <a:rPr lang="en-GB" sz="3600" b="1">
                <a:solidFill>
                  <a:srgbClr val="005493"/>
                </a:solidFill>
                <a:latin typeface="Calibri"/>
                <a:cs typeface="Calibri Light"/>
              </a:rPr>
              <a:t>Plymouth Sites</a:t>
            </a:r>
            <a:br>
              <a:rPr lang="en-GB" sz="3600" b="1">
                <a:solidFill>
                  <a:srgbClr val="005493"/>
                </a:solidFill>
                <a:latin typeface="Calibri"/>
                <a:cs typeface="Calibri Light"/>
              </a:rPr>
            </a:br>
            <a:br>
              <a:rPr lang="en-GB" sz="3600" b="1">
                <a:solidFill>
                  <a:srgbClr val="005493"/>
                </a:solidFill>
                <a:latin typeface="Calibri"/>
                <a:cs typeface="Calibri Light"/>
              </a:rPr>
            </a:br>
            <a:r>
              <a:rPr lang="en-GB" sz="1800" b="1">
                <a:solidFill>
                  <a:srgbClr val="005493"/>
                </a:solidFill>
                <a:latin typeface="Calibri"/>
                <a:cs typeface="Calibri Light"/>
              </a:rPr>
              <a:t>Based on mapping undertaken in 2022</a:t>
            </a:r>
            <a:endParaRPr lang="en-GB" sz="3600" b="1">
              <a:solidFill>
                <a:srgbClr val="005493"/>
              </a:solidFill>
              <a:latin typeface="Calibri"/>
              <a:cs typeface="Calibri Light"/>
            </a:endParaRPr>
          </a:p>
        </p:txBody>
      </p:sp>
      <p:pic>
        <p:nvPicPr>
          <p:cNvPr id="4" name="Content Placeholder 3">
            <a:extLst>
              <a:ext uri="{FF2B5EF4-FFF2-40B4-BE49-F238E27FC236}">
                <a16:creationId xmlns:a16="http://schemas.microsoft.com/office/drawing/2014/main" id="{1AFA6528-510A-41EC-BD42-BF4B49008BA1}"/>
              </a:ext>
            </a:extLst>
          </p:cNvPr>
          <p:cNvPicPr>
            <a:picLocks noGrp="1" noChangeAspect="1"/>
          </p:cNvPicPr>
          <p:nvPr>
            <p:ph idx="1"/>
          </p:nvPr>
        </p:nvPicPr>
        <p:blipFill>
          <a:blip r:embed="rId2"/>
          <a:stretch>
            <a:fillRect/>
          </a:stretch>
        </p:blipFill>
        <p:spPr>
          <a:xfrm>
            <a:off x="3629891" y="-411643"/>
            <a:ext cx="8663709" cy="7941734"/>
          </a:xfrm>
          <a:prstGeom prst="rect">
            <a:avLst/>
          </a:prstGeom>
        </p:spPr>
      </p:pic>
    </p:spTree>
    <p:extLst>
      <p:ext uri="{BB962C8B-B14F-4D97-AF65-F5344CB8AC3E}">
        <p14:creationId xmlns:p14="http://schemas.microsoft.com/office/powerpoint/2010/main" val="1737069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53F51D2-3EB1-4F29-9993-93301F354C67}"/>
              </a:ext>
            </a:extLst>
          </p:cNvPr>
          <p:cNvSpPr>
            <a:spLocks noGrp="1"/>
          </p:cNvSpPr>
          <p:nvPr>
            <p:ph type="title"/>
          </p:nvPr>
        </p:nvSpPr>
        <p:spPr>
          <a:xfrm>
            <a:off x="325925" y="0"/>
            <a:ext cx="10515600" cy="1325563"/>
          </a:xfrm>
        </p:spPr>
        <p:txBody>
          <a:bodyPr>
            <a:normAutofit/>
          </a:bodyPr>
          <a:lstStyle/>
          <a:p>
            <a:r>
              <a:rPr lang="en-GB" sz="3600">
                <a:solidFill>
                  <a:srgbClr val="005493"/>
                </a:solidFill>
                <a:latin typeface="+mn-lt"/>
              </a:rPr>
              <a:t>Across the rest of the region we see differential patterns for hand car wash locations</a:t>
            </a:r>
          </a:p>
        </p:txBody>
      </p:sp>
      <p:pic>
        <p:nvPicPr>
          <p:cNvPr id="5" name="Content Placeholder 4" descr="Map&#10;&#10;Description automatically generated">
            <a:extLst>
              <a:ext uri="{FF2B5EF4-FFF2-40B4-BE49-F238E27FC236}">
                <a16:creationId xmlns:a16="http://schemas.microsoft.com/office/drawing/2014/main" id="{75EA9FD5-FAA9-4036-AF5E-8358DF32A8AA}"/>
              </a:ext>
            </a:extLst>
          </p:cNvPr>
          <p:cNvPicPr>
            <a:picLocks noGrp="1" noChangeAspect="1"/>
          </p:cNvPicPr>
          <p:nvPr>
            <p:ph sz="half" idx="1"/>
          </p:nvPr>
        </p:nvPicPr>
        <p:blipFill>
          <a:blip r:embed="rId2"/>
          <a:stretch>
            <a:fillRect/>
          </a:stretch>
        </p:blipFill>
        <p:spPr>
          <a:xfrm>
            <a:off x="325925" y="1825624"/>
            <a:ext cx="5568833" cy="4913677"/>
          </a:xfrm>
          <a:prstGeom prst="rect">
            <a:avLst/>
          </a:prstGeom>
        </p:spPr>
      </p:pic>
      <p:sp>
        <p:nvSpPr>
          <p:cNvPr id="6" name="Content Placeholder 5">
            <a:extLst>
              <a:ext uri="{FF2B5EF4-FFF2-40B4-BE49-F238E27FC236}">
                <a16:creationId xmlns:a16="http://schemas.microsoft.com/office/drawing/2014/main" id="{72394CAF-CEC4-40A8-9351-0D6AFB438AC0}"/>
              </a:ext>
            </a:extLst>
          </p:cNvPr>
          <p:cNvSpPr>
            <a:spLocks noGrp="1"/>
          </p:cNvSpPr>
          <p:nvPr>
            <p:ph sz="half" idx="2"/>
          </p:nvPr>
        </p:nvSpPr>
        <p:spPr/>
        <p:txBody>
          <a:bodyPr/>
          <a:lstStyle/>
          <a:p>
            <a:endParaRPr lang="en-GB"/>
          </a:p>
        </p:txBody>
      </p:sp>
      <p:pic>
        <p:nvPicPr>
          <p:cNvPr id="9" name="Picture 8">
            <a:extLst>
              <a:ext uri="{FF2B5EF4-FFF2-40B4-BE49-F238E27FC236}">
                <a16:creationId xmlns:a16="http://schemas.microsoft.com/office/drawing/2014/main" id="{8E80939A-9D33-4E76-88F4-F74CA8A8DA08}"/>
              </a:ext>
            </a:extLst>
          </p:cNvPr>
          <p:cNvPicPr>
            <a:picLocks noChangeAspect="1"/>
          </p:cNvPicPr>
          <p:nvPr/>
        </p:nvPicPr>
        <p:blipFill rotWithShape="1">
          <a:blip r:embed="rId3"/>
          <a:srcRect r="3596"/>
          <a:stretch/>
        </p:blipFill>
        <p:spPr>
          <a:xfrm>
            <a:off x="6172200" y="1825625"/>
            <a:ext cx="5832695" cy="4913676"/>
          </a:xfrm>
          <a:prstGeom prst="rect">
            <a:avLst/>
          </a:prstGeom>
        </p:spPr>
      </p:pic>
    </p:spTree>
    <p:extLst>
      <p:ext uri="{BB962C8B-B14F-4D97-AF65-F5344CB8AC3E}">
        <p14:creationId xmlns:p14="http://schemas.microsoft.com/office/powerpoint/2010/main" val="16534126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Map&#10;&#10;Description automatically generated">
            <a:extLst>
              <a:ext uri="{FF2B5EF4-FFF2-40B4-BE49-F238E27FC236}">
                <a16:creationId xmlns:a16="http://schemas.microsoft.com/office/drawing/2014/main" id="{809309F0-B669-40C7-8EFC-D5A90842D250}"/>
              </a:ext>
            </a:extLst>
          </p:cNvPr>
          <p:cNvPicPr>
            <a:picLocks noChangeAspect="1"/>
          </p:cNvPicPr>
          <p:nvPr/>
        </p:nvPicPr>
        <p:blipFill rotWithShape="1">
          <a:blip r:embed="rId2"/>
          <a:srcRect l="12273" t="22591" r="13604" b="10812"/>
          <a:stretch/>
        </p:blipFill>
        <p:spPr>
          <a:xfrm>
            <a:off x="0" y="1865008"/>
            <a:ext cx="12192000" cy="5296278"/>
          </a:xfrm>
          <a:prstGeom prst="rect">
            <a:avLst/>
          </a:prstGeom>
        </p:spPr>
      </p:pic>
      <p:sp>
        <p:nvSpPr>
          <p:cNvPr id="11" name="TextBox 10">
            <a:extLst>
              <a:ext uri="{FF2B5EF4-FFF2-40B4-BE49-F238E27FC236}">
                <a16:creationId xmlns:a16="http://schemas.microsoft.com/office/drawing/2014/main" id="{973683DB-4A18-4743-BA22-A56DDD9C29D3}"/>
              </a:ext>
            </a:extLst>
          </p:cNvPr>
          <p:cNvSpPr txBox="1"/>
          <p:nvPr/>
        </p:nvSpPr>
        <p:spPr>
          <a:xfrm>
            <a:off x="90540" y="658593"/>
            <a:ext cx="11847963" cy="1200329"/>
          </a:xfrm>
          <a:prstGeom prst="rect">
            <a:avLst/>
          </a:prstGeom>
          <a:noFill/>
        </p:spPr>
        <p:txBody>
          <a:bodyPr wrap="square" rtlCol="0">
            <a:spAutoFit/>
          </a:bodyPr>
          <a:lstStyle/>
          <a:p>
            <a:r>
              <a:rPr lang="en-GB"/>
              <a:t>WIP Nail Bar mapped data has to date focused on the East Midlands, GMCA and Birmingham exploring the spatial concentration of sites and the common characteristics of them. Nail Bars are a many urban phenomenon locating themselves on high streets across the UK. Building on our mapping across the three regions we have developed a second predictive tool that highlights the probable locations for nail bars.  </a:t>
            </a:r>
          </a:p>
        </p:txBody>
      </p:sp>
      <p:sp>
        <p:nvSpPr>
          <p:cNvPr id="2" name="Title 1">
            <a:extLst>
              <a:ext uri="{FF2B5EF4-FFF2-40B4-BE49-F238E27FC236}">
                <a16:creationId xmlns:a16="http://schemas.microsoft.com/office/drawing/2014/main" id="{413AE7CF-BF6B-499C-9FA4-B06EC38EC10C}"/>
              </a:ext>
            </a:extLst>
          </p:cNvPr>
          <p:cNvSpPr>
            <a:spLocks noGrp="1"/>
          </p:cNvSpPr>
          <p:nvPr>
            <p:ph type="title"/>
          </p:nvPr>
        </p:nvSpPr>
        <p:spPr>
          <a:xfrm>
            <a:off x="90540" y="27160"/>
            <a:ext cx="10515600" cy="631433"/>
          </a:xfrm>
        </p:spPr>
        <p:txBody>
          <a:bodyPr>
            <a:normAutofit fontScale="90000"/>
          </a:bodyPr>
          <a:lstStyle/>
          <a:p>
            <a:r>
              <a:rPr lang="en-GB">
                <a:solidFill>
                  <a:srgbClr val="005493"/>
                </a:solidFill>
                <a:latin typeface="+mn-lt"/>
              </a:rPr>
              <a:t>Nail Bars</a:t>
            </a:r>
          </a:p>
        </p:txBody>
      </p:sp>
      <p:sp>
        <p:nvSpPr>
          <p:cNvPr id="13" name="TextBox 12">
            <a:extLst>
              <a:ext uri="{FF2B5EF4-FFF2-40B4-BE49-F238E27FC236}">
                <a16:creationId xmlns:a16="http://schemas.microsoft.com/office/drawing/2014/main" id="{DC96F621-16F8-4414-9A34-62314F5A6ECD}"/>
              </a:ext>
            </a:extLst>
          </p:cNvPr>
          <p:cNvSpPr txBox="1"/>
          <p:nvPr/>
        </p:nvSpPr>
        <p:spPr>
          <a:xfrm>
            <a:off x="7856055" y="5473005"/>
            <a:ext cx="3954483" cy="1384995"/>
          </a:xfrm>
          <a:prstGeom prst="rect">
            <a:avLst/>
          </a:prstGeom>
          <a:solidFill>
            <a:schemeClr val="bg1"/>
          </a:solidFill>
        </p:spPr>
        <p:txBody>
          <a:bodyPr wrap="square" rtlCol="0">
            <a:spAutoFit/>
          </a:bodyPr>
          <a:lstStyle/>
          <a:p>
            <a:r>
              <a:rPr lang="en-US" sz="2800" b="1">
                <a:solidFill>
                  <a:srgbClr val="005493"/>
                </a:solidFill>
              </a:rPr>
              <a:t>Exploring the high street structure of nail bar locations</a:t>
            </a:r>
          </a:p>
        </p:txBody>
      </p:sp>
      <p:sp>
        <p:nvSpPr>
          <p:cNvPr id="14" name="Rectangle 13">
            <a:extLst>
              <a:ext uri="{FF2B5EF4-FFF2-40B4-BE49-F238E27FC236}">
                <a16:creationId xmlns:a16="http://schemas.microsoft.com/office/drawing/2014/main" id="{FBBA59D1-F9EA-4864-B894-055135D779F0}"/>
              </a:ext>
            </a:extLst>
          </p:cNvPr>
          <p:cNvSpPr/>
          <p:nvPr/>
        </p:nvSpPr>
        <p:spPr>
          <a:xfrm>
            <a:off x="0" y="1858922"/>
            <a:ext cx="12192000" cy="5420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Content Placeholder 5" descr="Map&#10;&#10;Description automatically generated">
            <a:extLst>
              <a:ext uri="{FF2B5EF4-FFF2-40B4-BE49-F238E27FC236}">
                <a16:creationId xmlns:a16="http://schemas.microsoft.com/office/drawing/2014/main" id="{A3F8E641-D33D-49B7-8C5D-3E890EE05E92}"/>
              </a:ext>
            </a:extLst>
          </p:cNvPr>
          <p:cNvPicPr>
            <a:picLocks noGrp="1" noChangeAspect="1"/>
          </p:cNvPicPr>
          <p:nvPr>
            <p:ph sz="half" idx="1"/>
          </p:nvPr>
        </p:nvPicPr>
        <p:blipFill rotWithShape="1">
          <a:blip r:embed="rId3"/>
          <a:srcRect l="3195" r="11886"/>
          <a:stretch/>
        </p:blipFill>
        <p:spPr>
          <a:xfrm>
            <a:off x="54328" y="2442120"/>
            <a:ext cx="3494637" cy="4351338"/>
          </a:xfrm>
        </p:spPr>
      </p:pic>
      <p:pic>
        <p:nvPicPr>
          <p:cNvPr id="8" name="Content Placeholder 7" descr="Map&#10;&#10;Description automatically generated">
            <a:extLst>
              <a:ext uri="{FF2B5EF4-FFF2-40B4-BE49-F238E27FC236}">
                <a16:creationId xmlns:a16="http://schemas.microsoft.com/office/drawing/2014/main" id="{0AF84AF1-5B88-460D-90EA-1298DFA9F290}"/>
              </a:ext>
            </a:extLst>
          </p:cNvPr>
          <p:cNvPicPr>
            <a:picLocks noGrp="1" noChangeAspect="1"/>
          </p:cNvPicPr>
          <p:nvPr>
            <p:ph sz="half" idx="2"/>
          </p:nvPr>
        </p:nvPicPr>
        <p:blipFill rotWithShape="1">
          <a:blip r:embed="rId4"/>
          <a:srcRect/>
          <a:stretch/>
        </p:blipFill>
        <p:spPr>
          <a:xfrm>
            <a:off x="3576882" y="2442120"/>
            <a:ext cx="4976392" cy="4351338"/>
          </a:xfrm>
        </p:spPr>
      </p:pic>
      <p:pic>
        <p:nvPicPr>
          <p:cNvPr id="10" name="Picture 9" descr="Map&#10;&#10;Description automatically generated">
            <a:extLst>
              <a:ext uri="{FF2B5EF4-FFF2-40B4-BE49-F238E27FC236}">
                <a16:creationId xmlns:a16="http://schemas.microsoft.com/office/drawing/2014/main" id="{853BC219-406B-4B87-A796-ADC34BC6181A}"/>
              </a:ext>
            </a:extLst>
          </p:cNvPr>
          <p:cNvPicPr>
            <a:picLocks noChangeAspect="1"/>
          </p:cNvPicPr>
          <p:nvPr/>
        </p:nvPicPr>
        <p:blipFill rotWithShape="1">
          <a:blip r:embed="rId5"/>
          <a:srcRect l="18743" r="5066"/>
          <a:stretch/>
        </p:blipFill>
        <p:spPr>
          <a:xfrm>
            <a:off x="8582685" y="2442120"/>
            <a:ext cx="3576120" cy="4351338"/>
          </a:xfrm>
          <a:prstGeom prst="rect">
            <a:avLst/>
          </a:prstGeom>
        </p:spPr>
      </p:pic>
      <p:sp>
        <p:nvSpPr>
          <p:cNvPr id="15" name="TextBox 14">
            <a:extLst>
              <a:ext uri="{FF2B5EF4-FFF2-40B4-BE49-F238E27FC236}">
                <a16:creationId xmlns:a16="http://schemas.microsoft.com/office/drawing/2014/main" id="{D46F78E2-152E-4C36-9590-33218A6121C5}"/>
              </a:ext>
            </a:extLst>
          </p:cNvPr>
          <p:cNvSpPr txBox="1"/>
          <p:nvPr/>
        </p:nvSpPr>
        <p:spPr>
          <a:xfrm>
            <a:off x="8856616" y="1950720"/>
            <a:ext cx="3313055" cy="369332"/>
          </a:xfrm>
          <a:prstGeom prst="rect">
            <a:avLst/>
          </a:prstGeom>
          <a:noFill/>
        </p:spPr>
        <p:txBody>
          <a:bodyPr wrap="square" rtlCol="0">
            <a:spAutoFit/>
          </a:bodyPr>
          <a:lstStyle/>
          <a:p>
            <a:r>
              <a:rPr lang="en-GB">
                <a:solidFill>
                  <a:srgbClr val="FF2F92"/>
                </a:solidFill>
              </a:rPr>
              <a:t>Predictive locations for nail bars </a:t>
            </a:r>
          </a:p>
        </p:txBody>
      </p:sp>
    </p:spTree>
    <p:extLst>
      <p:ext uri="{BB962C8B-B14F-4D97-AF65-F5344CB8AC3E}">
        <p14:creationId xmlns:p14="http://schemas.microsoft.com/office/powerpoint/2010/main" val="1080539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BC796-7069-4981-A160-215144D3FB93}"/>
              </a:ext>
            </a:extLst>
          </p:cNvPr>
          <p:cNvSpPr>
            <a:spLocks noGrp="1"/>
          </p:cNvSpPr>
          <p:nvPr>
            <p:ph type="title"/>
          </p:nvPr>
        </p:nvSpPr>
        <p:spPr>
          <a:xfrm>
            <a:off x="838200" y="365125"/>
            <a:ext cx="10937682" cy="1325563"/>
          </a:xfrm>
        </p:spPr>
        <p:txBody>
          <a:bodyPr>
            <a:noAutofit/>
          </a:bodyPr>
          <a:lstStyle/>
          <a:p>
            <a:r>
              <a:rPr lang="en-US" sz="2800" b="1">
                <a:solidFill>
                  <a:srgbClr val="005493"/>
                </a:solidFill>
                <a:latin typeface="Calibri"/>
                <a:cs typeface="Calibri Light"/>
              </a:rPr>
              <a:t>Where are the non-compliant employers? Predicting the presence of the informal economy at the neighbourhood level across England</a:t>
            </a:r>
            <a:endParaRPr lang="en-US" sz="2800" b="1">
              <a:solidFill>
                <a:srgbClr val="005493"/>
              </a:solidFill>
              <a:latin typeface="Calibri"/>
            </a:endParaRPr>
          </a:p>
        </p:txBody>
      </p:sp>
      <p:sp>
        <p:nvSpPr>
          <p:cNvPr id="4" name="TextBox 3">
            <a:extLst>
              <a:ext uri="{FF2B5EF4-FFF2-40B4-BE49-F238E27FC236}">
                <a16:creationId xmlns:a16="http://schemas.microsoft.com/office/drawing/2014/main" id="{E29975A8-9DA5-45AB-84E5-C47AC479B7E3}"/>
              </a:ext>
            </a:extLst>
          </p:cNvPr>
          <p:cNvSpPr txBox="1"/>
          <p:nvPr/>
        </p:nvSpPr>
        <p:spPr>
          <a:xfrm>
            <a:off x="930386" y="2049406"/>
            <a:ext cx="2743199" cy="2585323"/>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cs typeface="Calibri"/>
              </a:rPr>
              <a:t>Literature review to identify </a:t>
            </a:r>
            <a:r>
              <a:rPr lang="en-US" sz="2000">
                <a:solidFill>
                  <a:srgbClr val="FF2F92"/>
                </a:solidFill>
                <a:cs typeface="Calibri"/>
              </a:rPr>
              <a:t>types of individuals over-represented amongst workers in the informal economy</a:t>
            </a:r>
          </a:p>
          <a:p>
            <a:endParaRPr lang="en-US">
              <a:cs typeface="Calibri"/>
            </a:endParaRPr>
          </a:p>
          <a:p>
            <a:endParaRPr lang="en-US" sz="2400">
              <a:cs typeface="Calibri"/>
            </a:endParaRPr>
          </a:p>
        </p:txBody>
      </p:sp>
      <p:sp>
        <p:nvSpPr>
          <p:cNvPr id="5" name="TextBox 4">
            <a:extLst>
              <a:ext uri="{FF2B5EF4-FFF2-40B4-BE49-F238E27FC236}">
                <a16:creationId xmlns:a16="http://schemas.microsoft.com/office/drawing/2014/main" id="{B7742E5A-E940-492B-8DB5-92F09E424187}"/>
              </a:ext>
            </a:extLst>
          </p:cNvPr>
          <p:cNvSpPr txBox="1"/>
          <p:nvPr/>
        </p:nvSpPr>
        <p:spPr>
          <a:xfrm>
            <a:off x="4862946" y="2049406"/>
            <a:ext cx="2743199" cy="2585323"/>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Use of official data sources to </a:t>
            </a:r>
            <a:r>
              <a:rPr lang="en-US">
                <a:solidFill>
                  <a:srgbClr val="FF2F92"/>
                </a:solidFill>
                <a:cs typeface="Calibri"/>
              </a:rPr>
              <a:t>identify under- and over-representation of each population characteristic at the Lower Super Output Area (LSOA) level </a:t>
            </a:r>
            <a:r>
              <a:rPr lang="en-US">
                <a:cs typeface="Calibri"/>
              </a:rPr>
              <a:t>across England</a:t>
            </a:r>
          </a:p>
          <a:p>
            <a:endParaRPr lang="en-US">
              <a:cs typeface="Calibri"/>
            </a:endParaRPr>
          </a:p>
          <a:p>
            <a:endParaRPr lang="en-US" sz="1200">
              <a:cs typeface="Calibri"/>
            </a:endParaRPr>
          </a:p>
        </p:txBody>
      </p:sp>
      <p:sp>
        <p:nvSpPr>
          <p:cNvPr id="6" name="TextBox 5">
            <a:extLst>
              <a:ext uri="{FF2B5EF4-FFF2-40B4-BE49-F238E27FC236}">
                <a16:creationId xmlns:a16="http://schemas.microsoft.com/office/drawing/2014/main" id="{884C0C36-3D31-4F4C-A8C1-C36DB1CE35AD}"/>
              </a:ext>
            </a:extLst>
          </p:cNvPr>
          <p:cNvSpPr txBox="1"/>
          <p:nvPr/>
        </p:nvSpPr>
        <p:spPr>
          <a:xfrm>
            <a:off x="8747547" y="2049405"/>
            <a:ext cx="2743199" cy="2585323"/>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FF2F92"/>
                </a:solidFill>
                <a:cs typeface="Calibri"/>
              </a:rPr>
              <a:t>Combining individual population indicators into an index that predicts the presence of the informal economy </a:t>
            </a:r>
            <a:r>
              <a:rPr lang="en-US">
                <a:cs typeface="Calibri"/>
              </a:rPr>
              <a:t>within each neighbourhood based upon residential population characteristics</a:t>
            </a:r>
          </a:p>
          <a:p>
            <a:endParaRPr lang="en-US">
              <a:cs typeface="Calibri"/>
            </a:endParaRPr>
          </a:p>
        </p:txBody>
      </p:sp>
      <p:pic>
        <p:nvPicPr>
          <p:cNvPr id="8" name="Picture 8" descr="A picture containing text, indoor, containing, arranged&#10;&#10;Description automatically generated">
            <a:extLst>
              <a:ext uri="{FF2B5EF4-FFF2-40B4-BE49-F238E27FC236}">
                <a16:creationId xmlns:a16="http://schemas.microsoft.com/office/drawing/2014/main" id="{632155D2-7AC7-482E-8D5E-D6021A3AE0E6}"/>
              </a:ext>
            </a:extLst>
          </p:cNvPr>
          <p:cNvPicPr>
            <a:picLocks noChangeAspect="1"/>
          </p:cNvPicPr>
          <p:nvPr/>
        </p:nvPicPr>
        <p:blipFill>
          <a:blip r:embed="rId2"/>
          <a:stretch>
            <a:fillRect/>
          </a:stretch>
        </p:blipFill>
        <p:spPr>
          <a:xfrm>
            <a:off x="930386" y="4837901"/>
            <a:ext cx="2743200" cy="1828800"/>
          </a:xfrm>
          <a:prstGeom prst="rect">
            <a:avLst/>
          </a:prstGeom>
        </p:spPr>
      </p:pic>
      <p:sp>
        <p:nvSpPr>
          <p:cNvPr id="9" name="Arrow: Right 8">
            <a:extLst>
              <a:ext uri="{FF2B5EF4-FFF2-40B4-BE49-F238E27FC236}">
                <a16:creationId xmlns:a16="http://schemas.microsoft.com/office/drawing/2014/main" id="{E27A860F-6745-4EF1-A725-6917FEA127F7}"/>
              </a:ext>
            </a:extLst>
          </p:cNvPr>
          <p:cNvSpPr/>
          <p:nvPr/>
        </p:nvSpPr>
        <p:spPr>
          <a:xfrm>
            <a:off x="3816361" y="2941564"/>
            <a:ext cx="980475" cy="484909"/>
          </a:xfrm>
          <a:prstGeom prst="rightArrow">
            <a:avLst/>
          </a:prstGeom>
          <a:solidFill>
            <a:srgbClr val="FF2F92"/>
          </a:solidFill>
          <a:ln>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ACDF8D93-BC83-4B7D-B8F4-4D065DA2060F}"/>
              </a:ext>
            </a:extLst>
          </p:cNvPr>
          <p:cNvSpPr/>
          <p:nvPr/>
        </p:nvSpPr>
        <p:spPr>
          <a:xfrm>
            <a:off x="7690305" y="2941564"/>
            <a:ext cx="980475" cy="484909"/>
          </a:xfrm>
          <a:prstGeom prst="rightArrow">
            <a:avLst/>
          </a:prstGeom>
          <a:solidFill>
            <a:srgbClr val="FF2F92"/>
          </a:solidFill>
          <a:ln>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49B1C36B-85D9-4047-838E-742300716BDB}"/>
              </a:ext>
            </a:extLst>
          </p:cNvPr>
          <p:cNvPicPr>
            <a:picLocks noChangeAspect="1"/>
          </p:cNvPicPr>
          <p:nvPr/>
        </p:nvPicPr>
        <p:blipFill>
          <a:blip r:embed="rId3"/>
          <a:stretch>
            <a:fillRect/>
          </a:stretch>
        </p:blipFill>
        <p:spPr>
          <a:xfrm>
            <a:off x="4862946" y="4837901"/>
            <a:ext cx="2743199" cy="1828800"/>
          </a:xfrm>
          <a:prstGeom prst="rect">
            <a:avLst/>
          </a:prstGeom>
        </p:spPr>
      </p:pic>
      <p:sp>
        <p:nvSpPr>
          <p:cNvPr id="12" name="TextBox 11">
            <a:extLst>
              <a:ext uri="{FF2B5EF4-FFF2-40B4-BE49-F238E27FC236}">
                <a16:creationId xmlns:a16="http://schemas.microsoft.com/office/drawing/2014/main" id="{FEAC4BE4-48C8-9549-BEE5-3B62BF8487EC}"/>
              </a:ext>
            </a:extLst>
          </p:cNvPr>
          <p:cNvSpPr txBox="1"/>
          <p:nvPr/>
        </p:nvSpPr>
        <p:spPr>
          <a:xfrm>
            <a:off x="8747546" y="4837901"/>
            <a:ext cx="2743199" cy="1815882"/>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solidFill>
                  <a:srgbClr val="005493"/>
                </a:solidFill>
                <a:cs typeface="Calibri"/>
              </a:rPr>
              <a:t>INFORMAL ECONOMY INDEX (IEI)</a:t>
            </a:r>
          </a:p>
          <a:p>
            <a:pPr algn="ctr"/>
            <a:endParaRPr lang="en-US" sz="2800" b="1">
              <a:solidFill>
                <a:srgbClr val="005493"/>
              </a:solidFill>
              <a:cs typeface="Calibri"/>
            </a:endParaRPr>
          </a:p>
        </p:txBody>
      </p:sp>
    </p:spTree>
    <p:extLst>
      <p:ext uri="{BB962C8B-B14F-4D97-AF65-F5344CB8AC3E}">
        <p14:creationId xmlns:p14="http://schemas.microsoft.com/office/powerpoint/2010/main" val="2627002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animBg="1"/>
      <p:bldP spid="10"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Map&#10;&#10;Description automatically generated">
            <a:extLst>
              <a:ext uri="{FF2B5EF4-FFF2-40B4-BE49-F238E27FC236}">
                <a16:creationId xmlns:a16="http://schemas.microsoft.com/office/drawing/2014/main" id="{F1CB3558-0CAF-C445-8096-988660F815FE}"/>
              </a:ext>
            </a:extLst>
          </p:cNvPr>
          <p:cNvPicPr>
            <a:picLocks noChangeAspect="1"/>
          </p:cNvPicPr>
          <p:nvPr/>
        </p:nvPicPr>
        <p:blipFill rotWithShape="1">
          <a:blip r:embed="rId2"/>
          <a:srcRect l="3588" t="7548" r="732" b="1005"/>
          <a:stretch/>
        </p:blipFill>
        <p:spPr>
          <a:xfrm>
            <a:off x="1" y="0"/>
            <a:ext cx="12192000" cy="6858000"/>
          </a:xfrm>
          <a:prstGeom prst="rect">
            <a:avLst/>
          </a:prstGeom>
        </p:spPr>
      </p:pic>
      <p:sp>
        <p:nvSpPr>
          <p:cNvPr id="10" name="TextBox 9">
            <a:extLst>
              <a:ext uri="{FF2B5EF4-FFF2-40B4-BE49-F238E27FC236}">
                <a16:creationId xmlns:a16="http://schemas.microsoft.com/office/drawing/2014/main" id="{B9C21003-A642-F74D-BEAE-C0AA73862246}"/>
              </a:ext>
            </a:extLst>
          </p:cNvPr>
          <p:cNvSpPr txBox="1"/>
          <p:nvPr/>
        </p:nvSpPr>
        <p:spPr>
          <a:xfrm>
            <a:off x="7297947" y="181155"/>
            <a:ext cx="2605178" cy="1200329"/>
          </a:xfrm>
          <a:prstGeom prst="rect">
            <a:avLst/>
          </a:prstGeom>
          <a:solidFill>
            <a:schemeClr val="bg1"/>
          </a:solidFill>
        </p:spPr>
        <p:txBody>
          <a:bodyPr wrap="square" rtlCol="0">
            <a:spAutoFit/>
          </a:bodyPr>
          <a:lstStyle/>
          <a:p>
            <a:r>
              <a:rPr lang="en-US">
                <a:solidFill>
                  <a:srgbClr val="941100"/>
                </a:solidFill>
              </a:rPr>
              <a:t>Risk classification of HCWs </a:t>
            </a:r>
            <a:r>
              <a:rPr lang="en-US"/>
              <a:t>and</a:t>
            </a:r>
            <a:r>
              <a:rPr lang="en-US">
                <a:solidFill>
                  <a:srgbClr val="92D050"/>
                </a:solidFill>
              </a:rPr>
              <a:t> </a:t>
            </a:r>
            <a:r>
              <a:rPr lang="en-US">
                <a:solidFill>
                  <a:srgbClr val="FF2F92"/>
                </a:solidFill>
              </a:rPr>
              <a:t>location of nail bars</a:t>
            </a:r>
            <a:r>
              <a:rPr lang="en-US">
                <a:solidFill>
                  <a:srgbClr val="92D050"/>
                </a:solidFill>
              </a:rPr>
              <a:t> </a:t>
            </a:r>
            <a:r>
              <a:rPr lang="en-US"/>
              <a:t>in West Midlands urban conurbation</a:t>
            </a:r>
          </a:p>
        </p:txBody>
      </p:sp>
      <p:sp>
        <p:nvSpPr>
          <p:cNvPr id="11" name="TextBox 10">
            <a:extLst>
              <a:ext uri="{FF2B5EF4-FFF2-40B4-BE49-F238E27FC236}">
                <a16:creationId xmlns:a16="http://schemas.microsoft.com/office/drawing/2014/main" id="{3F30ED1A-05CB-1448-8E30-4A29ED6F7B57}"/>
              </a:ext>
            </a:extLst>
          </p:cNvPr>
          <p:cNvSpPr txBox="1"/>
          <p:nvPr/>
        </p:nvSpPr>
        <p:spPr>
          <a:xfrm>
            <a:off x="842513" y="5354128"/>
            <a:ext cx="2021457" cy="646331"/>
          </a:xfrm>
          <a:prstGeom prst="rect">
            <a:avLst/>
          </a:prstGeom>
          <a:solidFill>
            <a:schemeClr val="bg1"/>
          </a:solidFill>
        </p:spPr>
        <p:txBody>
          <a:bodyPr wrap="square" rtlCol="0">
            <a:spAutoFit/>
          </a:bodyPr>
          <a:lstStyle/>
          <a:p>
            <a:r>
              <a:rPr lang="en-US">
                <a:solidFill>
                  <a:srgbClr val="FF2F92"/>
                </a:solidFill>
              </a:rPr>
              <a:t>Predictive Informal Economy Index</a:t>
            </a:r>
          </a:p>
        </p:txBody>
      </p:sp>
      <p:pic>
        <p:nvPicPr>
          <p:cNvPr id="12" name="Graphic 11" descr="Line arrow: Clockwise curve outline">
            <a:extLst>
              <a:ext uri="{FF2B5EF4-FFF2-40B4-BE49-F238E27FC236}">
                <a16:creationId xmlns:a16="http://schemas.microsoft.com/office/drawing/2014/main" id="{5438DAC2-3778-214E-B2F1-2AF45EADD3E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6336861">
            <a:off x="2406769" y="4757470"/>
            <a:ext cx="914400" cy="914400"/>
          </a:xfrm>
          <a:prstGeom prst="rect">
            <a:avLst/>
          </a:prstGeom>
        </p:spPr>
      </p:pic>
    </p:spTree>
    <p:extLst>
      <p:ext uri="{BB962C8B-B14F-4D97-AF65-F5344CB8AC3E}">
        <p14:creationId xmlns:p14="http://schemas.microsoft.com/office/powerpoint/2010/main" val="12822381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48A28-1B75-DE4E-8DDF-F16D887FF6B8}"/>
              </a:ext>
            </a:extLst>
          </p:cNvPr>
          <p:cNvSpPr>
            <a:spLocks noGrp="1"/>
          </p:cNvSpPr>
          <p:nvPr>
            <p:ph type="title"/>
          </p:nvPr>
        </p:nvSpPr>
        <p:spPr>
          <a:xfrm>
            <a:off x="341811" y="228192"/>
            <a:ext cx="6300289" cy="697321"/>
          </a:xfrm>
        </p:spPr>
        <p:txBody>
          <a:bodyPr>
            <a:normAutofit/>
          </a:bodyPr>
          <a:lstStyle/>
          <a:p>
            <a:r>
              <a:rPr lang="en-GB" sz="3200" b="1">
                <a:solidFill>
                  <a:srgbClr val="005493"/>
                </a:solidFill>
                <a:latin typeface="Calibri"/>
                <a:cs typeface="Calibri"/>
              </a:rPr>
              <a:t>What next?</a:t>
            </a:r>
            <a:endParaRPr lang="en-US" sz="3200">
              <a:latin typeface="Calibri"/>
              <a:cs typeface="Calibri"/>
            </a:endParaRPr>
          </a:p>
        </p:txBody>
      </p:sp>
      <p:sp>
        <p:nvSpPr>
          <p:cNvPr id="5" name="TextBox 4">
            <a:extLst>
              <a:ext uri="{FF2B5EF4-FFF2-40B4-BE49-F238E27FC236}">
                <a16:creationId xmlns:a16="http://schemas.microsoft.com/office/drawing/2014/main" id="{48CC5CC7-7A40-7A4D-9870-5653EEE2A54A}"/>
              </a:ext>
            </a:extLst>
          </p:cNvPr>
          <p:cNvSpPr txBox="1"/>
          <p:nvPr/>
        </p:nvSpPr>
        <p:spPr>
          <a:xfrm>
            <a:off x="341811" y="916168"/>
            <a:ext cx="7184182" cy="3477875"/>
          </a:xfrm>
          <a:prstGeom prst="rect">
            <a:avLst/>
          </a:prstGeom>
          <a:noFill/>
        </p:spPr>
        <p:txBody>
          <a:bodyPr wrap="square" lIns="91440" tIns="45720" rIns="91440" bIns="45720" rtlCol="0" anchor="t">
            <a:spAutoFit/>
          </a:bodyPr>
          <a:lstStyle/>
          <a:p>
            <a:pPr marL="342900" indent="-342900">
              <a:buFont typeface="Arial"/>
              <a:buChar char="•"/>
              <a:defRPr/>
            </a:pPr>
            <a:r>
              <a:rPr lang="en-US" sz="2000">
                <a:solidFill>
                  <a:srgbClr val="005493"/>
                </a:solidFill>
                <a:latin typeface="Calibri"/>
                <a:cs typeface="Calibri"/>
              </a:rPr>
              <a:t>Potential for contribution to strategic and operational activity</a:t>
            </a:r>
            <a:endParaRPr lang="en-US">
              <a:solidFill>
                <a:srgbClr val="000000"/>
              </a:solidFill>
              <a:latin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a:solidFill>
                <a:srgbClr val="005493"/>
              </a:solidFill>
              <a:latin typeface="Calibri"/>
              <a:cs typeface="Calibri"/>
            </a:endParaRPr>
          </a:p>
          <a:p>
            <a:pPr marL="285750" indent="-285750">
              <a:buFont typeface="Arial" panose="020B0604020202020204" pitchFamily="34" charset="0"/>
              <a:buChar char="•"/>
              <a:defRPr/>
            </a:pPr>
            <a:r>
              <a:rPr lang="en-US" sz="2000">
                <a:solidFill>
                  <a:srgbClr val="005493"/>
                </a:solidFill>
                <a:latin typeface="Calibri"/>
                <a:cs typeface="Calibri"/>
              </a:rPr>
              <a:t>Aim to extend focus</a:t>
            </a:r>
            <a:r>
              <a:rPr lang="en-US" sz="2000" b="0" u="none" strike="noStrike" kern="1200" cap="none" spc="0" normalizeH="0" baseline="0" noProof="0">
                <a:ln>
                  <a:noFill/>
                </a:ln>
                <a:solidFill>
                  <a:srgbClr val="005493"/>
                </a:solidFill>
                <a:effectLst/>
                <a:uLnTx/>
                <a:uFillTx/>
                <a:latin typeface="Calibri"/>
                <a:cs typeface="Calibri"/>
              </a:rPr>
              <a:t> </a:t>
            </a:r>
            <a:r>
              <a:rPr lang="en-US" sz="2000">
                <a:solidFill>
                  <a:srgbClr val="005493"/>
                </a:solidFill>
                <a:latin typeface="Calibri"/>
                <a:cs typeface="Calibri"/>
              </a:rPr>
              <a:t>to</a:t>
            </a:r>
            <a:r>
              <a:rPr lang="en-US" sz="2000" b="0" u="none" strike="noStrike" kern="1200" cap="none" spc="0" normalizeH="0" baseline="0" noProof="0">
                <a:ln>
                  <a:noFill/>
                </a:ln>
                <a:solidFill>
                  <a:srgbClr val="005493"/>
                </a:solidFill>
                <a:effectLst/>
                <a:uLnTx/>
                <a:uFillTx/>
                <a:latin typeface="Calibri"/>
                <a:cs typeface="Calibri"/>
              </a:rPr>
              <a:t> </a:t>
            </a:r>
            <a:r>
              <a:rPr lang="en-US" sz="2000">
                <a:solidFill>
                  <a:srgbClr val="005493"/>
                </a:solidFill>
                <a:latin typeface="Calibri"/>
                <a:cs typeface="Calibri"/>
              </a:rPr>
              <a:t>new sectors</a:t>
            </a:r>
            <a:endParaRPr lang="en-US" sz="2000">
              <a:solidFill>
                <a:srgbClr val="005493"/>
              </a:solidFill>
              <a:latin typeface="Calibri"/>
              <a:ea typeface="Calibri"/>
              <a:cs typeface="Calibri"/>
            </a:endParaRPr>
          </a:p>
          <a:p>
            <a:pPr>
              <a:defRPr/>
            </a:pPr>
            <a:endParaRPr lang="en-US" sz="2000">
              <a:solidFill>
                <a:srgbClr val="005493"/>
              </a:solidFill>
              <a:latin typeface="Calibri"/>
              <a:ea typeface="Calibri"/>
              <a:cs typeface="Calibri"/>
            </a:endParaRPr>
          </a:p>
          <a:p>
            <a:pPr marL="285750" indent="-285750">
              <a:buFont typeface="Arial" panose="020B0604020202020204" pitchFamily="34" charset="0"/>
              <a:buChar char="•"/>
              <a:defRPr/>
            </a:pPr>
            <a:r>
              <a:rPr lang="en-US" sz="2000">
                <a:solidFill>
                  <a:srgbClr val="005493"/>
                </a:solidFill>
                <a:latin typeface="Calibri"/>
                <a:cs typeface="Calibri"/>
              </a:rPr>
              <a:t>Focus on inter-agency connections relating to </a:t>
            </a:r>
            <a:r>
              <a:rPr lang="en-US" sz="2000" b="0" u="none" strike="noStrike" kern="1200" cap="none" spc="0" normalizeH="0" baseline="0" noProof="0">
                <a:ln>
                  <a:noFill/>
                </a:ln>
                <a:solidFill>
                  <a:srgbClr val="005493"/>
                </a:solidFill>
                <a:effectLst/>
                <a:uLnTx/>
                <a:uFillTx/>
                <a:latin typeface="Calibri"/>
                <a:cs typeface="Calibri"/>
              </a:rPr>
              <a:t>the </a:t>
            </a:r>
            <a:r>
              <a:rPr lang="en-US" sz="2000" b="0" u="none" strike="noStrike" kern="1200" cap="none" spc="0" normalizeH="0" baseline="0" noProof="0" err="1">
                <a:ln>
                  <a:noFill/>
                </a:ln>
                <a:solidFill>
                  <a:srgbClr val="005493"/>
                </a:solidFill>
                <a:effectLst/>
                <a:uLnTx/>
                <a:uFillTx/>
                <a:latin typeface="Calibri"/>
                <a:cs typeface="Calibri"/>
              </a:rPr>
              <a:t>labour</a:t>
            </a:r>
            <a:r>
              <a:rPr lang="en-US" sz="2000" b="0" u="none" strike="noStrike" kern="1200" cap="none" spc="0" normalizeH="0" baseline="0" noProof="0">
                <a:ln>
                  <a:noFill/>
                </a:ln>
                <a:solidFill>
                  <a:srgbClr val="005493"/>
                </a:solidFill>
                <a:effectLst/>
                <a:uLnTx/>
                <a:uFillTx/>
                <a:latin typeface="Calibri"/>
                <a:cs typeface="Calibri"/>
              </a:rPr>
              <a:t> exploitation spectrum</a:t>
            </a:r>
            <a:endParaRPr lang="en-US" sz="2000">
              <a:solidFill>
                <a:srgbClr val="005493"/>
              </a:solidFill>
              <a:latin typeface="Calibri"/>
              <a:cs typeface="Calibri"/>
            </a:endParaRPr>
          </a:p>
          <a:p>
            <a:pPr marL="285750" indent="-285750">
              <a:buFont typeface="Arial" panose="020B0604020202020204" pitchFamily="34" charset="0"/>
              <a:buChar char="•"/>
              <a:defRPr/>
            </a:pPr>
            <a:endParaRPr lang="en-US" sz="2000" b="0" u="none" strike="noStrike" kern="1200" cap="none" spc="0" normalizeH="0" baseline="0" noProof="0">
              <a:ln>
                <a:noFill/>
              </a:ln>
              <a:solidFill>
                <a:srgbClr val="005493"/>
              </a:solidFill>
              <a:effectLst/>
              <a:uLnTx/>
              <a:uFillTx/>
              <a:latin typeface="Calibri"/>
              <a:ea typeface="Calibri"/>
              <a:cs typeface="Calibri"/>
            </a:endParaRPr>
          </a:p>
          <a:p>
            <a:pPr marL="285750" indent="-285750">
              <a:buFont typeface="Arial" panose="020B0604020202020204" pitchFamily="34" charset="0"/>
              <a:buChar char="•"/>
              <a:defRPr/>
            </a:pPr>
            <a:r>
              <a:rPr lang="en-US" sz="2000">
                <a:solidFill>
                  <a:srgbClr val="005493"/>
                </a:solidFill>
                <a:latin typeface="Calibri"/>
                <a:cs typeface="Calibri"/>
              </a:rPr>
              <a:t>We currently support a PhD study focused on communities and </a:t>
            </a:r>
            <a:r>
              <a:rPr lang="en-US" sz="2000" err="1">
                <a:solidFill>
                  <a:srgbClr val="005493"/>
                </a:solidFill>
                <a:latin typeface="Calibri"/>
                <a:cs typeface="Calibri"/>
              </a:rPr>
              <a:t>labour</a:t>
            </a:r>
            <a:r>
              <a:rPr lang="en-US" sz="2000">
                <a:solidFill>
                  <a:srgbClr val="005493"/>
                </a:solidFill>
                <a:latin typeface="Calibri"/>
                <a:cs typeface="Calibri"/>
              </a:rPr>
              <a:t> exploitation and on county lines. Upcoming work from August will also explore how a license to operate model may work</a:t>
            </a:r>
            <a:endParaRPr lang="en-US" sz="2000" b="0" u="none" strike="noStrike" kern="1200" cap="none" spc="0" normalizeH="0" baseline="0" noProof="0">
              <a:ln>
                <a:noFill/>
              </a:ln>
              <a:solidFill>
                <a:srgbClr val="005493"/>
              </a:solidFill>
              <a:effectLst/>
              <a:uLnTx/>
              <a:uFillTx/>
              <a:latin typeface="Calibri"/>
              <a:ea typeface="Calibri"/>
              <a:cs typeface="Calibri"/>
            </a:endParaRPr>
          </a:p>
        </p:txBody>
      </p:sp>
      <p:pic>
        <p:nvPicPr>
          <p:cNvPr id="7" name="Picture 6" descr="Logo, company name&#10;&#10;Description automatically generated">
            <a:extLst>
              <a:ext uri="{FF2B5EF4-FFF2-40B4-BE49-F238E27FC236}">
                <a16:creationId xmlns:a16="http://schemas.microsoft.com/office/drawing/2014/main" id="{E35D8792-8071-419F-B257-BC44BC5FA2C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29799" y="5502571"/>
            <a:ext cx="2232025" cy="1355429"/>
          </a:xfrm>
          <a:prstGeom prst="rect">
            <a:avLst/>
          </a:prstGeom>
        </p:spPr>
      </p:pic>
      <p:pic>
        <p:nvPicPr>
          <p:cNvPr id="8" name="Picture 7" descr="Text&#10;&#10;Description automatically generated">
            <a:extLst>
              <a:ext uri="{FF2B5EF4-FFF2-40B4-BE49-F238E27FC236}">
                <a16:creationId xmlns:a16="http://schemas.microsoft.com/office/drawing/2014/main" id="{4B8CEA16-2ACB-4995-9A97-83CCA2ED3A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176" y="6028667"/>
            <a:ext cx="2168075" cy="661416"/>
          </a:xfrm>
          <a:prstGeom prst="rect">
            <a:avLst/>
          </a:prstGeom>
        </p:spPr>
      </p:pic>
      <p:sp>
        <p:nvSpPr>
          <p:cNvPr id="3" name="TextBox 2">
            <a:extLst>
              <a:ext uri="{FF2B5EF4-FFF2-40B4-BE49-F238E27FC236}">
                <a16:creationId xmlns:a16="http://schemas.microsoft.com/office/drawing/2014/main" id="{067E6A9E-472F-41E6-ADD2-24AFBBE6EA54}"/>
              </a:ext>
            </a:extLst>
          </p:cNvPr>
          <p:cNvSpPr txBox="1"/>
          <p:nvPr/>
        </p:nvSpPr>
        <p:spPr>
          <a:xfrm>
            <a:off x="4381877" y="6274051"/>
            <a:ext cx="3793402" cy="416032"/>
          </a:xfrm>
          <a:prstGeom prst="rect">
            <a:avLst/>
          </a:prstGeom>
          <a:noFill/>
        </p:spPr>
        <p:txBody>
          <a:bodyPr wrap="square" rtlCol="0">
            <a:spAutoFit/>
          </a:bodyPr>
          <a:lstStyle/>
          <a:p>
            <a:endParaRPr lang="en-GB"/>
          </a:p>
        </p:txBody>
      </p:sp>
      <p:pic>
        <p:nvPicPr>
          <p:cNvPr id="6" name="Picture 5" descr="A picture containing ground, outdoor, nature, dirt&#10;&#10;Description automatically generated">
            <a:extLst>
              <a:ext uri="{FF2B5EF4-FFF2-40B4-BE49-F238E27FC236}">
                <a16:creationId xmlns:a16="http://schemas.microsoft.com/office/drawing/2014/main" id="{CA526C76-31B7-45DC-8F16-3C9C705BA17F}"/>
              </a:ext>
            </a:extLst>
          </p:cNvPr>
          <p:cNvPicPr>
            <a:picLocks noChangeAspect="1"/>
          </p:cNvPicPr>
          <p:nvPr/>
        </p:nvPicPr>
        <p:blipFill rotWithShape="1">
          <a:blip r:embed="rId4"/>
          <a:srcRect t="7179"/>
          <a:stretch/>
        </p:blipFill>
        <p:spPr>
          <a:xfrm>
            <a:off x="7640204" y="-6256"/>
            <a:ext cx="4551795" cy="5633333"/>
          </a:xfrm>
          <a:prstGeom prst="rect">
            <a:avLst/>
          </a:prstGeom>
        </p:spPr>
      </p:pic>
    </p:spTree>
    <p:extLst>
      <p:ext uri="{BB962C8B-B14F-4D97-AF65-F5344CB8AC3E}">
        <p14:creationId xmlns:p14="http://schemas.microsoft.com/office/powerpoint/2010/main" val="36461825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48A28-1B75-DE4E-8DDF-F16D887FF6B8}"/>
              </a:ext>
            </a:extLst>
          </p:cNvPr>
          <p:cNvSpPr>
            <a:spLocks noGrp="1"/>
          </p:cNvSpPr>
          <p:nvPr>
            <p:ph type="title"/>
          </p:nvPr>
        </p:nvSpPr>
        <p:spPr>
          <a:xfrm>
            <a:off x="341811" y="114975"/>
            <a:ext cx="6300289" cy="697321"/>
          </a:xfrm>
        </p:spPr>
        <p:txBody>
          <a:bodyPr>
            <a:normAutofit/>
          </a:bodyPr>
          <a:lstStyle/>
          <a:p>
            <a:r>
              <a:rPr lang="en-GB" sz="3200" b="1">
                <a:solidFill>
                  <a:srgbClr val="005493"/>
                </a:solidFill>
                <a:latin typeface="Calibri"/>
                <a:cs typeface="Calibri"/>
              </a:rPr>
              <a:t>Why is this important to you?</a:t>
            </a:r>
            <a:endParaRPr lang="en-US" sz="3200">
              <a:latin typeface="Calibri"/>
              <a:cs typeface="Calibri"/>
            </a:endParaRPr>
          </a:p>
        </p:txBody>
      </p:sp>
      <p:sp>
        <p:nvSpPr>
          <p:cNvPr id="5" name="TextBox 4">
            <a:extLst>
              <a:ext uri="{FF2B5EF4-FFF2-40B4-BE49-F238E27FC236}">
                <a16:creationId xmlns:a16="http://schemas.microsoft.com/office/drawing/2014/main" id="{48CC5CC7-7A40-7A4D-9870-5653EEE2A54A}"/>
              </a:ext>
            </a:extLst>
          </p:cNvPr>
          <p:cNvSpPr txBox="1"/>
          <p:nvPr/>
        </p:nvSpPr>
        <p:spPr>
          <a:xfrm>
            <a:off x="330061" y="642567"/>
            <a:ext cx="8578378" cy="535531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defRPr/>
            </a:pPr>
            <a:r>
              <a:rPr lang="en-US">
                <a:solidFill>
                  <a:srgbClr val="005493"/>
                </a:solidFill>
                <a:latin typeface="Calibri"/>
                <a:cs typeface="Calibri"/>
              </a:rPr>
              <a:t>Hand Car Washes and Nail Bars are sites of concern relating to </a:t>
            </a:r>
            <a:r>
              <a:rPr lang="en-US" err="1">
                <a:solidFill>
                  <a:srgbClr val="005493"/>
                </a:solidFill>
                <a:latin typeface="Calibri"/>
                <a:cs typeface="Calibri"/>
              </a:rPr>
              <a:t>labour</a:t>
            </a:r>
            <a:r>
              <a:rPr lang="en-US">
                <a:solidFill>
                  <a:srgbClr val="005493"/>
                </a:solidFill>
                <a:latin typeface="Calibri"/>
                <a:cs typeface="Calibri"/>
              </a:rPr>
              <a:t> abuse, exploitation and modern slavery with worker under-payment and poor conditions as the minimum.</a:t>
            </a:r>
            <a:endParaRPr lang="en-US"/>
          </a:p>
          <a:p>
            <a:pPr marL="285750" indent="-285750">
              <a:buFont typeface="Courier New" panose="020B0604020202020204" pitchFamily="34" charset="0"/>
              <a:buChar char="o"/>
              <a:defRPr/>
            </a:pPr>
            <a:r>
              <a:rPr lang="en-US" i="1">
                <a:solidFill>
                  <a:srgbClr val="005493"/>
                </a:solidFill>
                <a:latin typeface="Calibri"/>
                <a:cs typeface="Calibri"/>
              </a:rPr>
              <a:t>What support and monitoring is occurring for at-risk individuals and communities in your region?</a:t>
            </a:r>
            <a:endParaRPr lang="en-US">
              <a:ea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solidFill>
                <a:srgbClr val="005493"/>
              </a:solidFill>
              <a:latin typeface="Calibri"/>
              <a:cs typeface="Calibri"/>
            </a:endParaRPr>
          </a:p>
          <a:p>
            <a:pPr marL="285750" indent="-285750">
              <a:buFont typeface="Arial" panose="020B0604020202020204" pitchFamily="34" charset="0"/>
              <a:buChar char="•"/>
              <a:defRPr/>
            </a:pPr>
            <a:r>
              <a:rPr lang="en-US">
                <a:solidFill>
                  <a:srgbClr val="005493"/>
                </a:solidFill>
                <a:latin typeface="Calibri"/>
                <a:cs typeface="Calibri"/>
              </a:rPr>
              <a:t>NCA and other agencies have flagged links between hand car washes and nail bars with Serious </a:t>
            </a:r>
            <a:r>
              <a:rPr lang="en-US" err="1">
                <a:solidFill>
                  <a:srgbClr val="005493"/>
                </a:solidFill>
                <a:latin typeface="Calibri"/>
                <a:cs typeface="Calibri"/>
              </a:rPr>
              <a:t>Organised</a:t>
            </a:r>
            <a:r>
              <a:rPr lang="en-US">
                <a:solidFill>
                  <a:srgbClr val="005493"/>
                </a:solidFill>
                <a:latin typeface="Calibri"/>
                <a:cs typeface="Calibri"/>
              </a:rPr>
              <a:t> Criminality. </a:t>
            </a:r>
            <a:endParaRPr lang="en-US" i="1">
              <a:solidFill>
                <a:srgbClr val="005493"/>
              </a:solidFill>
              <a:latin typeface="Calibri"/>
              <a:cs typeface="Calibri"/>
            </a:endParaRPr>
          </a:p>
          <a:p>
            <a:pPr marL="285750" indent="-285750">
              <a:buFont typeface="Courier New" panose="020B0604020202020204" pitchFamily="34" charset="0"/>
              <a:buChar char="o"/>
              <a:defRPr/>
            </a:pPr>
            <a:r>
              <a:rPr lang="en-US" i="1">
                <a:solidFill>
                  <a:srgbClr val="005493"/>
                </a:solidFill>
                <a:latin typeface="Calibri"/>
                <a:cs typeface="Calibri"/>
              </a:rPr>
              <a:t>Our research expertise could re-run the models using SOC insights to explore patterns.</a:t>
            </a:r>
            <a:endParaRPr lang="en-US" i="1">
              <a:solidFill>
                <a:srgbClr val="005493"/>
              </a:solidFill>
              <a:latin typeface="Calibri"/>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solidFill>
                <a:srgbClr val="005493"/>
              </a:solidFill>
              <a:latin typeface="Calibri"/>
              <a:cs typeface="Calibri"/>
            </a:endParaRPr>
          </a:p>
          <a:p>
            <a:pPr marL="285750" indent="-285750">
              <a:buFont typeface="Arial" panose="020B0604020202020204" pitchFamily="34" charset="0"/>
              <a:buChar char="•"/>
              <a:defRPr/>
            </a:pPr>
            <a:r>
              <a:rPr lang="en-US">
                <a:solidFill>
                  <a:srgbClr val="005493"/>
                </a:solidFill>
                <a:latin typeface="Calibri"/>
                <a:cs typeface="Calibri"/>
              </a:rPr>
              <a:t>Anecdotal evidence from our work with RCWS indicates the changes in UK migration rules are already affecting hand car wash businesses.  Possible outcomes: businesses will be more likely to improve working conditions and pay, or they will seek more at-risk workers to exploit.</a:t>
            </a:r>
            <a:endParaRPr lang="en-US" i="1">
              <a:solidFill>
                <a:srgbClr val="005493"/>
              </a:solidFill>
              <a:latin typeface="Calibri"/>
              <a:cs typeface="Calibri"/>
            </a:endParaRPr>
          </a:p>
          <a:p>
            <a:pPr marL="285750" indent="-285750">
              <a:buFont typeface="Courier New" panose="020B0604020202020204" pitchFamily="34" charset="0"/>
              <a:buChar char="o"/>
              <a:defRPr/>
            </a:pPr>
            <a:r>
              <a:rPr lang="en-US" i="1">
                <a:solidFill>
                  <a:srgbClr val="005493"/>
                </a:solidFill>
                <a:latin typeface="Calibri"/>
                <a:cs typeface="Calibri"/>
              </a:rPr>
              <a:t>Which do you think will be more likely across the SW?</a:t>
            </a:r>
            <a:endParaRPr lang="en-US" i="1">
              <a:solidFill>
                <a:srgbClr val="005493"/>
              </a:solidFill>
              <a:latin typeface="Calibri"/>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i="1">
              <a:solidFill>
                <a:srgbClr val="005493"/>
              </a:solidFill>
              <a:latin typeface="Calibri"/>
              <a:cs typeface="Calibri"/>
            </a:endParaRPr>
          </a:p>
          <a:p>
            <a:pPr marL="285750" indent="-285750">
              <a:buFont typeface="Arial" panose="020B0604020202020204" pitchFamily="34" charset="0"/>
              <a:buChar char="•"/>
              <a:defRPr/>
            </a:pPr>
            <a:r>
              <a:rPr lang="en-US" b="0" u="none" strike="noStrike" kern="1200" cap="none" spc="0" normalizeH="0" baseline="0" noProof="0">
                <a:ln>
                  <a:noFill/>
                </a:ln>
                <a:solidFill>
                  <a:srgbClr val="005493"/>
                </a:solidFill>
                <a:effectLst/>
                <a:uLnTx/>
                <a:uFillTx/>
                <a:latin typeface="Calibri"/>
                <a:cs typeface="Calibri"/>
              </a:rPr>
              <a:t>These data sets help </a:t>
            </a:r>
            <a:r>
              <a:rPr lang="en-US">
                <a:solidFill>
                  <a:srgbClr val="005493"/>
                </a:solidFill>
                <a:latin typeface="Calibri"/>
                <a:cs typeface="Calibri"/>
              </a:rPr>
              <a:t>identify areas of concern relating to the</a:t>
            </a:r>
            <a:r>
              <a:rPr lang="en-US" b="0" u="none" strike="noStrike" kern="1200" cap="none" spc="0" normalizeH="0" baseline="0" noProof="0">
                <a:ln>
                  <a:noFill/>
                </a:ln>
                <a:solidFill>
                  <a:srgbClr val="005493"/>
                </a:solidFill>
                <a:effectLst/>
                <a:uLnTx/>
                <a:uFillTx/>
                <a:latin typeface="Calibri"/>
                <a:cs typeface="Calibri"/>
              </a:rPr>
              <a:t> informal economy and illegal activity.</a:t>
            </a:r>
            <a:endParaRPr lang="en-US" i="1">
              <a:solidFill>
                <a:srgbClr val="005493"/>
              </a:solidFill>
              <a:latin typeface="Calibri"/>
              <a:cs typeface="Calibri"/>
            </a:endParaRPr>
          </a:p>
          <a:p>
            <a:pPr marL="285750" indent="-285750">
              <a:buFont typeface="Courier New" panose="020B0604020202020204" pitchFamily="34" charset="0"/>
              <a:buChar char="o"/>
              <a:defRPr/>
            </a:pPr>
            <a:r>
              <a:rPr lang="en-US" b="0" i="1" u="none" strike="noStrike" kern="1200" cap="none" spc="0" normalizeH="0" baseline="0" noProof="0">
                <a:ln>
                  <a:noFill/>
                </a:ln>
                <a:solidFill>
                  <a:srgbClr val="005493"/>
                </a:solidFill>
                <a:effectLst/>
                <a:uLnTx/>
                <a:uFillTx/>
                <a:latin typeface="Calibri"/>
                <a:cs typeface="Calibri"/>
              </a:rPr>
              <a:t>How might it connect with your strategic and operational plans?</a:t>
            </a:r>
            <a:endParaRPr lang="en-US" b="0" i="1" u="none" strike="noStrike" kern="1200" cap="none" spc="0" normalizeH="0" baseline="0" noProof="0">
              <a:ln>
                <a:noFill/>
              </a:ln>
              <a:solidFill>
                <a:srgbClr val="005493"/>
              </a:solidFill>
              <a:effectLst/>
              <a:uLnTx/>
              <a:uFillTx/>
              <a:latin typeface="Calibri"/>
              <a:ea typeface="Calibri"/>
              <a:cs typeface="Calibri"/>
            </a:endParaRPr>
          </a:p>
        </p:txBody>
      </p:sp>
      <p:pic>
        <p:nvPicPr>
          <p:cNvPr id="7" name="Picture 6" descr="Logo, company name&#10;&#10;Description automatically generated">
            <a:extLst>
              <a:ext uri="{FF2B5EF4-FFF2-40B4-BE49-F238E27FC236}">
                <a16:creationId xmlns:a16="http://schemas.microsoft.com/office/drawing/2014/main" id="{E35D8792-8071-419F-B257-BC44BC5FA2C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29799" y="5502571"/>
            <a:ext cx="2232025" cy="1355429"/>
          </a:xfrm>
          <a:prstGeom prst="rect">
            <a:avLst/>
          </a:prstGeom>
        </p:spPr>
      </p:pic>
      <p:pic>
        <p:nvPicPr>
          <p:cNvPr id="8" name="Picture 7" descr="Text&#10;&#10;Description automatically generated">
            <a:extLst>
              <a:ext uri="{FF2B5EF4-FFF2-40B4-BE49-F238E27FC236}">
                <a16:creationId xmlns:a16="http://schemas.microsoft.com/office/drawing/2014/main" id="{4B8CEA16-2ACB-4995-9A97-83CCA2ED3A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26" y="6176518"/>
            <a:ext cx="2168075" cy="661416"/>
          </a:xfrm>
          <a:prstGeom prst="rect">
            <a:avLst/>
          </a:prstGeom>
        </p:spPr>
      </p:pic>
      <p:sp>
        <p:nvSpPr>
          <p:cNvPr id="3" name="TextBox 2">
            <a:extLst>
              <a:ext uri="{FF2B5EF4-FFF2-40B4-BE49-F238E27FC236}">
                <a16:creationId xmlns:a16="http://schemas.microsoft.com/office/drawing/2014/main" id="{067E6A9E-472F-41E6-ADD2-24AFBBE6EA54}"/>
              </a:ext>
            </a:extLst>
          </p:cNvPr>
          <p:cNvSpPr txBox="1"/>
          <p:nvPr/>
        </p:nvSpPr>
        <p:spPr>
          <a:xfrm>
            <a:off x="4381877" y="6274051"/>
            <a:ext cx="3793402" cy="416032"/>
          </a:xfrm>
          <a:prstGeom prst="rect">
            <a:avLst/>
          </a:prstGeom>
          <a:noFill/>
        </p:spPr>
        <p:txBody>
          <a:bodyPr wrap="square" rtlCol="0">
            <a:spAutoFit/>
          </a:bodyPr>
          <a:lstStyle/>
          <a:p>
            <a:endParaRPr lang="en-GB"/>
          </a:p>
        </p:txBody>
      </p:sp>
      <p:pic>
        <p:nvPicPr>
          <p:cNvPr id="10" name="Picture 9" descr="A picture containing indoor, floor, room, living&#10;&#10;Description automatically generated">
            <a:extLst>
              <a:ext uri="{FF2B5EF4-FFF2-40B4-BE49-F238E27FC236}">
                <a16:creationId xmlns:a16="http://schemas.microsoft.com/office/drawing/2014/main" id="{22825109-9BC9-4F22-A5F7-E2D4A11F6F4E}"/>
              </a:ext>
            </a:extLst>
          </p:cNvPr>
          <p:cNvPicPr>
            <a:picLocks noChangeAspect="1"/>
          </p:cNvPicPr>
          <p:nvPr/>
        </p:nvPicPr>
        <p:blipFill>
          <a:blip r:embed="rId4"/>
          <a:stretch>
            <a:fillRect/>
          </a:stretch>
        </p:blipFill>
        <p:spPr>
          <a:xfrm>
            <a:off x="8899990" y="-1"/>
            <a:ext cx="3292010" cy="4444210"/>
          </a:xfrm>
          <a:prstGeom prst="rect">
            <a:avLst/>
          </a:prstGeom>
        </p:spPr>
      </p:pic>
    </p:spTree>
    <p:extLst>
      <p:ext uri="{BB962C8B-B14F-4D97-AF65-F5344CB8AC3E}">
        <p14:creationId xmlns:p14="http://schemas.microsoft.com/office/powerpoint/2010/main" val="10575652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cfd28d15-9345-442f-906b-02bd52aa8126">
      <UserInfo>
        <DisplayName>Hunter, James</DisplayName>
        <AccountId>36</AccountId>
        <AccountType/>
      </UserInfo>
      <UserInfo>
        <DisplayName>Sharma, Nidhi</DisplayName>
        <AccountId>43</AccountId>
        <AccountType/>
      </UserInfo>
      <UserInfo>
        <DisplayName>Barratt, Jack 02</DisplayName>
        <AccountId>42</AccountId>
        <AccountType/>
      </UserInfo>
      <UserInfo>
        <DisplayName>Sharma, Nidhi 2022 (PGR)</DisplayName>
        <AccountId>280</AccountId>
        <AccountType/>
      </UserInfo>
      <UserInfo>
        <DisplayName>Clark, Ian</DisplayName>
        <AccountId>35</AccountId>
        <AccountType/>
      </UserInfo>
      <UserInfo>
        <DisplayName>Pickford, Rich</DisplayName>
        <AccountId>10</AccountId>
        <AccountType/>
      </UserInfo>
    </SharedWithUsers>
    <TaxCatchAll xmlns="cfd28d15-9345-442f-906b-02bd52aa8126" xsi:nil="true"/>
    <lcf76f155ced4ddcb4097134ff3c332f xmlns="b8630157-49cc-4406-8b54-197703433f5a">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6317F218EF4924EA1B262B676C6F8DE" ma:contentTypeVersion="17" ma:contentTypeDescription="Create a new document." ma:contentTypeScope="" ma:versionID="d72e212911ee8650ce9cc182f5ab55a3">
  <xsd:schema xmlns:xsd="http://www.w3.org/2001/XMLSchema" xmlns:xs="http://www.w3.org/2001/XMLSchema" xmlns:p="http://schemas.microsoft.com/office/2006/metadata/properties" xmlns:ns2="b8630157-49cc-4406-8b54-197703433f5a" xmlns:ns3="cfd28d15-9345-442f-906b-02bd52aa8126" targetNamespace="http://schemas.microsoft.com/office/2006/metadata/properties" ma:root="true" ma:fieldsID="7c7710f169678fb6b51227300887abcd" ns2:_="" ns3:_="">
    <xsd:import namespace="b8630157-49cc-4406-8b54-197703433f5a"/>
    <xsd:import namespace="cfd28d15-9345-442f-906b-02bd52aa812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LengthInSeconds" minOccurs="0"/>
                <xsd:element ref="ns2:MediaServiceOCR" minOccurs="0"/>
                <xsd:element ref="ns2:MediaServiceLocation"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630157-49cc-4406-8b54-197703433f5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2feffd1-2dac-401b-9bc3-5f775bbd14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fd28d15-9345-442f-906b-02bd52aa812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fd03db1-0f7b-4ef6-bab4-04cc6aa52c59}" ma:internalName="TaxCatchAll" ma:showField="CatchAllData" ma:web="cfd28d15-9345-442f-906b-02bd52aa812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C03F0D3-2D33-4E3B-8FBA-C6B3185FBEF3}">
  <ds:schemaRefs>
    <ds:schemaRef ds:uri="b8630157-49cc-4406-8b54-197703433f5a"/>
    <ds:schemaRef ds:uri="cfd28d15-9345-442f-906b-02bd52aa8126"/>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3CA9E978-04FD-4A40-BEBE-6F5DC8F729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630157-49cc-4406-8b54-197703433f5a"/>
    <ds:schemaRef ds:uri="cfd28d15-9345-442f-906b-02bd52aa81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18F0941-7670-4C87-83CD-6CCF7C288D4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1891</Words>
  <Application>Microsoft Office PowerPoint</Application>
  <PresentationFormat>Widescreen</PresentationFormat>
  <Paragraphs>257</Paragraphs>
  <Slides>23</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23</vt:i4>
      </vt:variant>
    </vt:vector>
  </HeadingPairs>
  <TitlesOfParts>
    <vt:vector size="31" baseType="lpstr">
      <vt:lpstr>Bradley Hand</vt:lpstr>
      <vt:lpstr>Arial</vt:lpstr>
      <vt:lpstr>Calibri</vt:lpstr>
      <vt:lpstr>Calibri Light</vt:lpstr>
      <vt:lpstr>Courier New</vt:lpstr>
      <vt:lpstr>Univers</vt:lpstr>
      <vt:lpstr>Office Theme</vt:lpstr>
      <vt:lpstr>1_Office Theme</vt:lpstr>
      <vt:lpstr>Where are your problematic hand car washes and nail bars?   Some recent research updates</vt:lpstr>
      <vt:lpstr>The WIP Research Centre: Our research focus</vt:lpstr>
      <vt:lpstr>The WIP Research Centre: Recent Projects, Current Research Bids, Our Funders and Partners </vt:lpstr>
      <vt:lpstr>Extent of our search for HCWs across England and Wales:</vt:lpstr>
      <vt:lpstr>Estimating the total number of HCWs in England and Wales: Our methodology</vt:lpstr>
      <vt:lpstr>Identifying advertised HCWs in London Cosmopolitan areas – and boosting our sample in some other area types</vt:lpstr>
      <vt:lpstr>Estimate of total number of HCWs across England and Wales based upon revised mean rate of HCWs per 1000 population by area type across surveyed Local Authority areas (n=101)</vt:lpstr>
      <vt:lpstr>Phase Three: Why are HCWs only located in certain neighbourhoods? Identifying some potential factors</vt:lpstr>
      <vt:lpstr>Phase Three: Modelling the location of HCWs – data sources for explanatory factors</vt:lpstr>
      <vt:lpstr>Phase Three: Identifying which factors explain the presence of HCWs in a neighbourhood</vt:lpstr>
      <vt:lpstr>What are the risk and protective factors that predict the presence of HCWs at the neighbourhood level?</vt:lpstr>
      <vt:lpstr>Where are the nail bars – and why are they found in specific locations?   Generating an evidence base to inform non-compliance and modern slavery strategies and interventions</vt:lpstr>
      <vt:lpstr>Adapting Methodology </vt:lpstr>
      <vt:lpstr>What are the risk and protective factors that predict the presence of nail bars at the neighbourhood level?</vt:lpstr>
      <vt:lpstr>The picture of the South West region</vt:lpstr>
      <vt:lpstr>Bristol Sites</vt:lpstr>
      <vt:lpstr>Plymouth Sites  Based on mapping undertaken in 2022</vt:lpstr>
      <vt:lpstr>Across the rest of the region we see differential patterns for hand car wash locations</vt:lpstr>
      <vt:lpstr>Nail Bars</vt:lpstr>
      <vt:lpstr>Where are the non-compliant employers? Predicting the presence of the informal economy at the neighbourhood level across England</vt:lpstr>
      <vt:lpstr>PowerPoint Presentation</vt:lpstr>
      <vt:lpstr>What next?</vt:lpstr>
      <vt:lpstr>Why is this important to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Where is the informal economy concentrated?   Some recent research updates</dc:title>
  <dc:creator>Hunter, James</dc:creator>
  <cp:lastModifiedBy>Silvester, Jeremy</cp:lastModifiedBy>
  <cp:revision>9</cp:revision>
  <dcterms:created xsi:type="dcterms:W3CDTF">2021-11-26T08:19:02Z</dcterms:created>
  <dcterms:modified xsi:type="dcterms:W3CDTF">2025-09-19T10:37:05Z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0x01010066317F218EF4924EA1B262B676C6F8DE</vt:lpwstr>
  </property>
  <property fmtid="{D5CDD505-2E9C-101B-9397-08002B2CF9AE}" pid="3" name="MediaServiceImageTags">
    <vt:lpwstr/>
  </property>
</Properties>
</file>