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2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6" Type="http://schemas.openxmlformats.org/officeDocument/2006/relationships/custom-properties" Target="docProps/custom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4"/>
  </p:sldMasterIdLst>
  <p:notesMasterIdLst>
    <p:notesMasterId r:id="rId40"/>
  </p:notesMasterIdLst>
  <p:sldIdLst>
    <p:sldId id="910" r:id="rId5"/>
    <p:sldId id="920" r:id="rId6"/>
    <p:sldId id="933" r:id="rId7"/>
    <p:sldId id="934" r:id="rId8"/>
    <p:sldId id="923" r:id="rId9"/>
    <p:sldId id="925" r:id="rId10"/>
    <p:sldId id="921" r:id="rId11"/>
    <p:sldId id="942" r:id="rId12"/>
    <p:sldId id="935" r:id="rId13"/>
    <p:sldId id="937" r:id="rId14"/>
    <p:sldId id="926" r:id="rId15"/>
    <p:sldId id="928" r:id="rId16"/>
    <p:sldId id="867" r:id="rId17"/>
    <p:sldId id="944" r:id="rId18"/>
    <p:sldId id="945" r:id="rId19"/>
    <p:sldId id="946" r:id="rId20"/>
    <p:sldId id="909" r:id="rId21"/>
    <p:sldId id="958" r:id="rId22"/>
    <p:sldId id="940" r:id="rId23"/>
    <p:sldId id="947" r:id="rId24"/>
    <p:sldId id="948" r:id="rId25"/>
    <p:sldId id="949" r:id="rId26"/>
    <p:sldId id="950" r:id="rId27"/>
    <p:sldId id="922" r:id="rId28"/>
    <p:sldId id="951" r:id="rId29"/>
    <p:sldId id="952" r:id="rId30"/>
    <p:sldId id="955" r:id="rId31"/>
    <p:sldId id="953" r:id="rId32"/>
    <p:sldId id="959" r:id="rId33"/>
    <p:sldId id="954" r:id="rId34"/>
    <p:sldId id="936" r:id="rId35"/>
    <p:sldId id="957" r:id="rId36"/>
    <p:sldId id="932" r:id="rId37"/>
    <p:sldId id="929" r:id="rId38"/>
    <p:sldId id="931" r:id="rId3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Remedios, Richard" initials="RR" lastIdx="1" clrIdx="0">
    <p:extLst>
      <p:ext uri="{19B8F6BF-5375-455C-9EA6-DF929625EA0E}">
        <p15:presenceInfo xmlns:p15="http://schemas.microsoft.com/office/powerpoint/2012/main" userId="S::richard.remedios@ntu.ac.uk::f80637aa-092d-42ec-8a35-e1e68204c0bd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C6D86"/>
    <a:srgbClr val="E6005B"/>
    <a:srgbClr val="6F6258"/>
    <a:srgbClr val="BB3F07"/>
    <a:srgbClr val="B5B0AC"/>
    <a:srgbClr val="E5E5E5"/>
    <a:srgbClr val="9E043D"/>
    <a:srgbClr val="C7D533"/>
    <a:srgbClr val="821E69"/>
    <a:srgbClr val="F07D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C3C1F3-3688-4289-A6B8-5749E9ACC338}" v="336" dt="2025-06-23T09:24:41.00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FD4443E-F989-4FC4-A0C8-D5A2AF1F390B}" styleName="Dark Style 1 - Accent 5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wholeTbl>
    <a:band1H>
      <a:tcStyle>
        <a:tcBdr/>
        <a:fill>
          <a:solidFill>
            <a:schemeClr val="accent5">
              <a:shade val="60000"/>
            </a:schemeClr>
          </a:solidFill>
        </a:fill>
      </a:tcStyle>
    </a:band1H>
    <a:band1V>
      <a:tcStyle>
        <a:tcBdr/>
        <a:fill>
          <a:solidFill>
            <a:schemeClr val="accent5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5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5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5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E8034E78-7F5D-4C2E-B375-FC64B27BC917}" styleName="Dark Style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5BE263C-DBD7-4A20-BB59-AAB30ACAA65A}" styleName="Medium Style 3 - 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EB344D84-9AFB-497E-A393-DC336BA19D2E}" styleName="Medium Style 3 -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157"/>
    <p:restoredTop sz="94711"/>
  </p:normalViewPr>
  <p:slideViewPr>
    <p:cSldViewPr snapToGrid="0" snapToObjects="1">
      <p:cViewPr varScale="1">
        <p:scale>
          <a:sx n="92" d="100"/>
          <a:sy n="92" d="100"/>
        </p:scale>
        <p:origin x="96" y="23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70" d="100"/>
        <a:sy n="70" d="100"/>
      </p:scale>
      <p:origin x="0" y="-636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presProps" Target="presProps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notesMaster" Target="notesMasters/notesMaster1.xml"/><Relationship Id="rId45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viewProps" Target="viewProps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microsoft.com/office/2015/10/relationships/revisionInfo" Target="revisionInfo.xml"/><Relationship Id="rId20" Type="http://schemas.openxmlformats.org/officeDocument/2006/relationships/slide" Target="slides/slide16.xml"/><Relationship Id="rId41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4181D7C-81F1-BA48-B0CF-02C398C91972}" type="datetimeFigureOut">
              <a:rPr lang="en-US" smtClean="0"/>
              <a:t>7/9/2025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7F88987-9C11-FC43-B2CE-3A9A6A2920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00188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esentation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1ADF23B6-683D-2B48-8B2D-8FF423A50C05}"/>
              </a:ext>
            </a:extLst>
          </p:cNvPr>
          <p:cNvSpPr/>
          <p:nvPr userDrawn="1"/>
        </p:nvSpPr>
        <p:spPr>
          <a:xfrm>
            <a:off x="0" y="441325"/>
            <a:ext cx="12191999" cy="6300787"/>
          </a:xfrm>
          <a:prstGeom prst="rect">
            <a:avLst/>
          </a:prstGeom>
          <a:solidFill>
            <a:srgbClr val="E5E5E5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E7E7F3C-6AC2-084C-81DA-BE9E4A815A3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42912" y="1989138"/>
            <a:ext cx="11306175" cy="1848949"/>
          </a:xfrm>
          <a:prstGeom prst="rect">
            <a:avLst/>
          </a:prstGeom>
        </p:spPr>
        <p:txBody>
          <a:bodyPr lIns="0" rIns="90000" anchor="b"/>
          <a:lstStyle>
            <a:lvl1pPr algn="l">
              <a:defRPr sz="6000" b="1">
                <a:solidFill>
                  <a:srgbClr val="E6005B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C3D8BCC-A8A8-F640-A027-5BF8353F717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42914" y="4015578"/>
            <a:ext cx="11306174" cy="1155172"/>
          </a:xfrm>
          <a:prstGeom prst="rect">
            <a:avLst/>
          </a:prstGeom>
        </p:spPr>
        <p:txBody>
          <a:bodyPr lIns="0">
            <a:normAutofit/>
          </a:bodyPr>
          <a:lstStyle>
            <a:lvl1pPr marL="0" indent="0" algn="l">
              <a:buNone/>
              <a:defRPr sz="3000" b="1">
                <a:solidFill>
                  <a:srgbClr val="9E043D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Click to edit Master subtitle style</a:t>
            </a:r>
            <a:endParaRPr lang="en-US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99B026E5-3198-8D4C-956B-0E8532CD578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42913" y="800100"/>
            <a:ext cx="3427412" cy="1009958"/>
          </a:xfrm>
          <a:prstGeom prst="rect">
            <a:avLst/>
          </a:prstGeom>
        </p:spPr>
      </p:pic>
      <p:sp>
        <p:nvSpPr>
          <p:cNvPr id="13" name="Date Placeholder 3">
            <a:extLst>
              <a:ext uri="{FF2B5EF4-FFF2-40B4-BE49-F238E27FC236}">
                <a16:creationId xmlns:a16="http://schemas.microsoft.com/office/drawing/2014/main" id="{8B58F904-7080-FE43-A777-0CCCA7DE6BA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75386" y="6057900"/>
            <a:ext cx="5473701" cy="358774"/>
          </a:xfrm>
          <a:prstGeom prst="rect">
            <a:avLst/>
          </a:prstGeom>
        </p:spPr>
        <p:txBody>
          <a:bodyPr lIns="0" tIns="0" rIns="0" bIns="0" anchor="b" anchorCtr="0"/>
          <a:lstStyle>
            <a:lvl1pPr algn="r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564443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resentation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1ADF23B6-683D-2B48-8B2D-8FF423A50C05}"/>
              </a:ext>
            </a:extLst>
          </p:cNvPr>
          <p:cNvSpPr/>
          <p:nvPr userDrawn="1"/>
        </p:nvSpPr>
        <p:spPr>
          <a:xfrm>
            <a:off x="0" y="441326"/>
            <a:ext cx="12191999" cy="6300786"/>
          </a:xfrm>
          <a:prstGeom prst="rect">
            <a:avLst/>
          </a:prstGeom>
          <a:solidFill>
            <a:srgbClr val="E6005B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E6005B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E7E7F3C-6AC2-084C-81DA-BE9E4A815A3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42912" y="1989138"/>
            <a:ext cx="11306175" cy="1848949"/>
          </a:xfrm>
          <a:prstGeom prst="rect">
            <a:avLst/>
          </a:prstGeom>
        </p:spPr>
        <p:txBody>
          <a:bodyPr lIns="0" rIns="90000" anchor="b"/>
          <a:lstStyle>
            <a:lvl1pPr algn="l">
              <a:defRPr sz="6000" b="1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C3D8BCC-A8A8-F640-A027-5BF8353F717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42912" y="4015578"/>
            <a:ext cx="11306175" cy="1155172"/>
          </a:xfrm>
          <a:prstGeom prst="rect">
            <a:avLst/>
          </a:prstGeom>
        </p:spPr>
        <p:txBody>
          <a:bodyPr lIns="0">
            <a:normAutofit/>
          </a:bodyPr>
          <a:lstStyle>
            <a:lvl1pPr marL="0" indent="0" algn="l">
              <a:buNone/>
              <a:defRPr sz="3000" b="1">
                <a:solidFill>
                  <a:srgbClr val="9E043D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Click to edit Master subtitle style</a:t>
            </a: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E19FAFA-C3E1-0844-82DB-27D43E467A6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42913" y="800100"/>
            <a:ext cx="3427412" cy="1009958"/>
          </a:xfrm>
          <a:prstGeom prst="rect">
            <a:avLst/>
          </a:prstGeom>
        </p:spPr>
      </p:pic>
      <p:sp>
        <p:nvSpPr>
          <p:cNvPr id="15" name="Date Placeholder 3">
            <a:extLst>
              <a:ext uri="{FF2B5EF4-FFF2-40B4-BE49-F238E27FC236}">
                <a16:creationId xmlns:a16="http://schemas.microsoft.com/office/drawing/2014/main" id="{F86CB3D1-E135-FD4F-A056-483535DECE8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75386" y="6057899"/>
            <a:ext cx="5473701" cy="358775"/>
          </a:xfrm>
          <a:prstGeom prst="rect">
            <a:avLst/>
          </a:prstGeom>
        </p:spPr>
        <p:txBody>
          <a:bodyPr lIns="0" tIns="0" rIns="0" bIns="0" anchor="b" anchorCtr="0"/>
          <a:lstStyle>
            <a:lvl1pPr algn="r">
              <a:defRPr>
                <a:solidFill>
                  <a:srgbClr val="9E043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798671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Presentation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1ADF23B6-683D-2B48-8B2D-8FF423A50C05}"/>
              </a:ext>
            </a:extLst>
          </p:cNvPr>
          <p:cNvSpPr/>
          <p:nvPr userDrawn="1"/>
        </p:nvSpPr>
        <p:spPr>
          <a:xfrm>
            <a:off x="0" y="441325"/>
            <a:ext cx="12191999" cy="6300787"/>
          </a:xfrm>
          <a:prstGeom prst="rect">
            <a:avLst/>
          </a:prstGeom>
          <a:solidFill>
            <a:srgbClr val="6F6258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E7E7F3C-6AC2-084C-81DA-BE9E4A815A3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42912" y="1989138"/>
            <a:ext cx="11306175" cy="1848949"/>
          </a:xfrm>
          <a:prstGeom prst="rect">
            <a:avLst/>
          </a:prstGeom>
        </p:spPr>
        <p:txBody>
          <a:bodyPr lIns="0" rIns="90000" anchor="b"/>
          <a:lstStyle>
            <a:lvl1pPr algn="l">
              <a:defRPr sz="6000" b="1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C3D8BCC-A8A8-F640-A027-5BF8353F717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42913" y="4015578"/>
            <a:ext cx="11306175" cy="1155172"/>
          </a:xfrm>
          <a:prstGeom prst="rect">
            <a:avLst/>
          </a:prstGeom>
        </p:spPr>
        <p:txBody>
          <a:bodyPr lIns="0">
            <a:normAutofit/>
          </a:bodyPr>
          <a:lstStyle>
            <a:lvl1pPr marL="0" indent="0" algn="l">
              <a:buNone/>
              <a:defRPr sz="3000" b="1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Click to edit Master subtitle style</a:t>
            </a:r>
            <a:endParaRPr lang="en-US" dirty="0"/>
          </a:p>
        </p:txBody>
      </p:sp>
      <p:sp>
        <p:nvSpPr>
          <p:cNvPr id="11" name="Date Placeholder 3">
            <a:extLst>
              <a:ext uri="{FF2B5EF4-FFF2-40B4-BE49-F238E27FC236}">
                <a16:creationId xmlns:a16="http://schemas.microsoft.com/office/drawing/2014/main" id="{407DCF46-D938-064E-964C-1B90111009F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75388" y="6057899"/>
            <a:ext cx="5473699" cy="358775"/>
          </a:xfrm>
          <a:prstGeom prst="rect">
            <a:avLst/>
          </a:prstGeom>
        </p:spPr>
        <p:txBody>
          <a:bodyPr lIns="0" tIns="0" rIns="0" bIns="0" anchor="b" anchorCtr="0"/>
          <a:lstStyle>
            <a:lvl1pPr algn="r"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 dirty="0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2BEE9E80-8FF0-8441-B362-4623AB9E8A1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42913" y="800100"/>
            <a:ext cx="3427412" cy="10099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7420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11395D28-07F6-9F47-8128-50C443109906}"/>
              </a:ext>
            </a:extLst>
          </p:cNvPr>
          <p:cNvSpPr/>
          <p:nvPr userDrawn="1"/>
        </p:nvSpPr>
        <p:spPr>
          <a:xfrm>
            <a:off x="1" y="0"/>
            <a:ext cx="12191999" cy="441325"/>
          </a:xfrm>
          <a:prstGeom prst="rect">
            <a:avLst/>
          </a:prstGeom>
          <a:solidFill>
            <a:srgbClr val="E600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2ACF5D-95B4-ED49-9DD6-98E1235076B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42913" y="1989138"/>
            <a:ext cx="11306174" cy="37084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1E523BD2-753E-0A47-B307-D80B3FF627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2912" y="800100"/>
            <a:ext cx="11306175" cy="1001983"/>
          </a:xfrm>
          <a:prstGeom prst="rect">
            <a:avLst/>
          </a:prstGeom>
        </p:spPr>
        <p:txBody>
          <a:bodyPr/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87BB0FE4-66FF-0E42-841A-3EC5F7C7E6A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42912" y="5832092"/>
            <a:ext cx="568359" cy="676275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5D683437-A234-3E4E-8B92-A0C560819C16}"/>
              </a:ext>
            </a:extLst>
          </p:cNvPr>
          <p:cNvSpPr/>
          <p:nvPr userDrawn="1"/>
        </p:nvSpPr>
        <p:spPr>
          <a:xfrm>
            <a:off x="0" y="6742113"/>
            <a:ext cx="12191999" cy="125999"/>
          </a:xfrm>
          <a:prstGeom prst="rect">
            <a:avLst/>
          </a:prstGeom>
          <a:solidFill>
            <a:srgbClr val="9E0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1CDF1BA5-471A-8044-BDBA-890115BBFFD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275387" y="6057900"/>
            <a:ext cx="5473699" cy="368888"/>
          </a:xfrm>
          <a:prstGeom prst="rect">
            <a:avLst/>
          </a:prstGeom>
        </p:spPr>
        <p:txBody>
          <a:bodyPr tIns="0" rIns="0" bIns="0" anchor="b" anchorCtr="0">
            <a:noAutofit/>
          </a:bodyPr>
          <a:lstStyle>
            <a:lvl1pPr marL="0" indent="0" algn="r">
              <a:buNone/>
              <a:defRPr sz="1800">
                <a:solidFill>
                  <a:srgbClr val="E6005B"/>
                </a:solidFill>
              </a:defRPr>
            </a:lvl1pPr>
          </a:lstStyle>
          <a:p>
            <a:pPr lvl="0"/>
            <a:r>
              <a:rPr lang="en-GB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34517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e Column Second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CA204BD-F3EB-5842-9319-7B613DC253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42912" y="1989138"/>
            <a:ext cx="11306176" cy="636855"/>
          </a:xfrm>
          <a:prstGeom prst="rect">
            <a:avLst/>
          </a:prstGeom>
        </p:spPr>
        <p:txBody>
          <a:bodyPr anchor="ctr" anchorCtr="0"/>
          <a:lstStyle>
            <a:lvl1pPr marL="0" indent="0">
              <a:buNone/>
              <a:defRPr sz="2400" b="1">
                <a:solidFill>
                  <a:srgbClr val="9E043D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F1B88EC-6B3F-324D-8A9A-A2200D03134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42914" y="2813048"/>
            <a:ext cx="11306174" cy="2884489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EC2A4D7D-88B2-6543-8F2D-B4616BB62D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2912" y="800101"/>
            <a:ext cx="11306176" cy="1001982"/>
          </a:xfrm>
          <a:prstGeom prst="rect">
            <a:avLst/>
          </a:prstGeom>
        </p:spPr>
        <p:txBody>
          <a:bodyPr anchor="ctr" anchorCtr="0"/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E8EB9E1-DFB3-5C47-B4B9-9B8765B8640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42912" y="5832092"/>
            <a:ext cx="568359" cy="676275"/>
          </a:xfrm>
          <a:prstGeom prst="rect">
            <a:avLst/>
          </a:prstGeom>
        </p:spPr>
      </p:pic>
      <p:sp>
        <p:nvSpPr>
          <p:cNvPr id="14" name="Text Placeholder 11">
            <a:extLst>
              <a:ext uri="{FF2B5EF4-FFF2-40B4-BE49-F238E27FC236}">
                <a16:creationId xmlns:a16="http://schemas.microsoft.com/office/drawing/2014/main" id="{6AAEC381-AE42-7E44-9B48-79580631F97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275387" y="6057900"/>
            <a:ext cx="5473699" cy="368888"/>
          </a:xfrm>
          <a:prstGeom prst="rect">
            <a:avLst/>
          </a:prstGeom>
        </p:spPr>
        <p:txBody>
          <a:bodyPr tIns="0" rIns="0" bIns="0" anchor="b" anchorCtr="0">
            <a:noAutofit/>
          </a:bodyPr>
          <a:lstStyle>
            <a:lvl1pPr marL="0" indent="0" algn="r">
              <a:buNone/>
              <a:defRPr sz="1800">
                <a:solidFill>
                  <a:srgbClr val="E6005B"/>
                </a:solidFill>
              </a:defRPr>
            </a:lvl1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EF2C38B-13DA-064A-AF49-AA97B43EDAB3}"/>
              </a:ext>
            </a:extLst>
          </p:cNvPr>
          <p:cNvSpPr/>
          <p:nvPr userDrawn="1"/>
        </p:nvSpPr>
        <p:spPr>
          <a:xfrm>
            <a:off x="1" y="0"/>
            <a:ext cx="12191999" cy="441325"/>
          </a:xfrm>
          <a:prstGeom prst="rect">
            <a:avLst/>
          </a:prstGeom>
          <a:solidFill>
            <a:srgbClr val="E600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91A03B6-F236-5D46-B133-E912BE6844F9}"/>
              </a:ext>
            </a:extLst>
          </p:cNvPr>
          <p:cNvSpPr/>
          <p:nvPr userDrawn="1"/>
        </p:nvSpPr>
        <p:spPr>
          <a:xfrm>
            <a:off x="0" y="6742113"/>
            <a:ext cx="12191999" cy="125999"/>
          </a:xfrm>
          <a:prstGeom prst="rect">
            <a:avLst/>
          </a:prstGeom>
          <a:solidFill>
            <a:srgbClr val="9E0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03030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Fill Option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id="{0009F349-CC3D-6049-A88D-4E42B2F01C66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0" y="115887"/>
            <a:ext cx="12191999" cy="6626226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3CF8FDB-11E0-114D-9049-11851FC6CA6B}"/>
              </a:ext>
            </a:extLst>
          </p:cNvPr>
          <p:cNvSpPr/>
          <p:nvPr userDrawn="1"/>
        </p:nvSpPr>
        <p:spPr>
          <a:xfrm>
            <a:off x="0" y="6742113"/>
            <a:ext cx="12191999" cy="125999"/>
          </a:xfrm>
          <a:prstGeom prst="rect">
            <a:avLst/>
          </a:prstGeom>
          <a:solidFill>
            <a:srgbClr val="9E0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28164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Fill Option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id="{0009F349-CC3D-6049-A88D-4E42B2F01C66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0" y="0"/>
            <a:ext cx="12191999" cy="6857999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29249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73C710-A668-F144-8CC5-039AD81D32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2912" y="800101"/>
            <a:ext cx="11306176" cy="1001982"/>
          </a:xfrm>
          <a:prstGeom prst="rect">
            <a:avLst/>
          </a:prstGeom>
        </p:spPr>
        <p:txBody>
          <a:bodyPr anchor="ctr" anchorCtr="0"/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09ECCE-CA94-5841-8835-15D01FC20C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2912" y="1989138"/>
            <a:ext cx="5473701" cy="3708399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582F0DD8-CD89-964C-A0BF-3C891A947F9F}"/>
              </a:ext>
            </a:extLst>
          </p:cNvPr>
          <p:cNvSpPr>
            <a:spLocks noGrp="1"/>
          </p:cNvSpPr>
          <p:nvPr>
            <p:ph idx="12"/>
          </p:nvPr>
        </p:nvSpPr>
        <p:spPr>
          <a:xfrm>
            <a:off x="6275388" y="1989138"/>
            <a:ext cx="5473700" cy="37084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7D5C41AB-1925-C846-A884-6B4D4880A28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42912" y="5832092"/>
            <a:ext cx="568359" cy="676275"/>
          </a:xfrm>
          <a:prstGeom prst="rect">
            <a:avLst/>
          </a:prstGeom>
        </p:spPr>
      </p:pic>
      <p:sp>
        <p:nvSpPr>
          <p:cNvPr id="13" name="Text Placeholder 11">
            <a:extLst>
              <a:ext uri="{FF2B5EF4-FFF2-40B4-BE49-F238E27FC236}">
                <a16:creationId xmlns:a16="http://schemas.microsoft.com/office/drawing/2014/main" id="{6E146BB0-D198-0847-B8BF-82032479A2C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275387" y="6057900"/>
            <a:ext cx="5473699" cy="368888"/>
          </a:xfrm>
          <a:prstGeom prst="rect">
            <a:avLst/>
          </a:prstGeom>
        </p:spPr>
        <p:txBody>
          <a:bodyPr tIns="0" rIns="0" bIns="0" anchor="b" anchorCtr="0">
            <a:noAutofit/>
          </a:bodyPr>
          <a:lstStyle>
            <a:lvl1pPr marL="0" indent="0" algn="r">
              <a:buNone/>
              <a:defRPr sz="1800">
                <a:solidFill>
                  <a:srgbClr val="E6005B"/>
                </a:solidFill>
              </a:defRPr>
            </a:lvl1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DD38791-8F3B-A640-A6FC-8EC532732508}"/>
              </a:ext>
            </a:extLst>
          </p:cNvPr>
          <p:cNvSpPr/>
          <p:nvPr userDrawn="1"/>
        </p:nvSpPr>
        <p:spPr>
          <a:xfrm>
            <a:off x="1" y="0"/>
            <a:ext cx="12191999" cy="441325"/>
          </a:xfrm>
          <a:prstGeom prst="rect">
            <a:avLst/>
          </a:prstGeom>
          <a:solidFill>
            <a:srgbClr val="E600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D63AD13-8CBA-8648-88F4-6142126E9F9A}"/>
              </a:ext>
            </a:extLst>
          </p:cNvPr>
          <p:cNvSpPr/>
          <p:nvPr userDrawn="1"/>
        </p:nvSpPr>
        <p:spPr>
          <a:xfrm>
            <a:off x="0" y="6742113"/>
            <a:ext cx="12191999" cy="125999"/>
          </a:xfrm>
          <a:prstGeom prst="rect">
            <a:avLst/>
          </a:prstGeom>
          <a:solidFill>
            <a:srgbClr val="9E0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3180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Second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F1B88EC-6B3F-324D-8A9A-A2200D03134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42910" y="2813047"/>
            <a:ext cx="5473701" cy="2847977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D32B247-F8B0-6A43-86FE-2923DBEF9C8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291894" y="2813047"/>
            <a:ext cx="5457193" cy="2847977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EC2A4D7D-88B2-6543-8F2D-B4616BB62D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2912" y="800101"/>
            <a:ext cx="11306176" cy="1001982"/>
          </a:xfrm>
          <a:prstGeom prst="rect">
            <a:avLst/>
          </a:prstGeom>
        </p:spPr>
        <p:txBody>
          <a:bodyPr anchor="ctr" anchorCtr="0"/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68C387D1-CCDB-AA42-911D-99DAFBC8137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42912" y="5832092"/>
            <a:ext cx="568359" cy="676275"/>
          </a:xfrm>
          <a:prstGeom prst="rect">
            <a:avLst/>
          </a:prstGeom>
        </p:spPr>
      </p:pic>
      <p:sp>
        <p:nvSpPr>
          <p:cNvPr id="16" name="Text Placeholder 11">
            <a:extLst>
              <a:ext uri="{FF2B5EF4-FFF2-40B4-BE49-F238E27FC236}">
                <a16:creationId xmlns:a16="http://schemas.microsoft.com/office/drawing/2014/main" id="{44B35524-0F00-1A4F-8D8A-436C8810069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275387" y="6057900"/>
            <a:ext cx="5473699" cy="368888"/>
          </a:xfrm>
          <a:prstGeom prst="rect">
            <a:avLst/>
          </a:prstGeom>
        </p:spPr>
        <p:txBody>
          <a:bodyPr tIns="0" rIns="0" bIns="0" anchor="b" anchorCtr="0">
            <a:noAutofit/>
          </a:bodyPr>
          <a:lstStyle>
            <a:lvl1pPr marL="0" indent="0" algn="r">
              <a:buNone/>
              <a:defRPr sz="1800">
                <a:solidFill>
                  <a:srgbClr val="E6005B"/>
                </a:solidFill>
              </a:defRPr>
            </a:lvl1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22" name="Text Placeholder 2">
            <a:extLst>
              <a:ext uri="{FF2B5EF4-FFF2-40B4-BE49-F238E27FC236}">
                <a16:creationId xmlns:a16="http://schemas.microsoft.com/office/drawing/2014/main" id="{245CF166-1A2B-F24F-9192-1EE62922C0E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42912" y="1989138"/>
            <a:ext cx="5473701" cy="636855"/>
          </a:xfrm>
          <a:prstGeom prst="rect">
            <a:avLst/>
          </a:prstGeom>
        </p:spPr>
        <p:txBody>
          <a:bodyPr anchor="ctr" anchorCtr="0"/>
          <a:lstStyle>
            <a:lvl1pPr marL="0" indent="0">
              <a:buNone/>
              <a:defRPr sz="2400" b="1">
                <a:solidFill>
                  <a:srgbClr val="9E043D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23" name="Text Placeholder 2">
            <a:extLst>
              <a:ext uri="{FF2B5EF4-FFF2-40B4-BE49-F238E27FC236}">
                <a16:creationId xmlns:a16="http://schemas.microsoft.com/office/drawing/2014/main" id="{FA1D5975-B545-F54E-B266-2A4DDDC8C4C9}"/>
              </a:ext>
            </a:extLst>
          </p:cNvPr>
          <p:cNvSpPr>
            <a:spLocks noGrp="1"/>
          </p:cNvSpPr>
          <p:nvPr>
            <p:ph type="body" idx="11"/>
          </p:nvPr>
        </p:nvSpPr>
        <p:spPr>
          <a:xfrm>
            <a:off x="6291895" y="1989139"/>
            <a:ext cx="5457193" cy="636854"/>
          </a:xfrm>
          <a:prstGeom prst="rect">
            <a:avLst/>
          </a:prstGeom>
        </p:spPr>
        <p:txBody>
          <a:bodyPr anchor="ctr" anchorCtr="0"/>
          <a:lstStyle>
            <a:lvl1pPr marL="0" indent="0">
              <a:buNone/>
              <a:defRPr sz="2400" b="1">
                <a:solidFill>
                  <a:srgbClr val="9E043D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0F691ED-EF65-C446-B3BD-FB970876AB4D}"/>
              </a:ext>
            </a:extLst>
          </p:cNvPr>
          <p:cNvSpPr/>
          <p:nvPr userDrawn="1"/>
        </p:nvSpPr>
        <p:spPr>
          <a:xfrm>
            <a:off x="1" y="0"/>
            <a:ext cx="12191999" cy="441325"/>
          </a:xfrm>
          <a:prstGeom prst="rect">
            <a:avLst/>
          </a:prstGeom>
          <a:solidFill>
            <a:srgbClr val="E600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43AC6DAE-40C2-FC4C-9C8A-8F55F3ECD49F}"/>
              </a:ext>
            </a:extLst>
          </p:cNvPr>
          <p:cNvSpPr/>
          <p:nvPr userDrawn="1"/>
        </p:nvSpPr>
        <p:spPr>
          <a:xfrm>
            <a:off x="0" y="6742113"/>
            <a:ext cx="12191999" cy="125999"/>
          </a:xfrm>
          <a:prstGeom prst="rect">
            <a:avLst/>
          </a:prstGeom>
          <a:solidFill>
            <a:srgbClr val="9E0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71700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Unsymetr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09ECCE-CA94-5841-8835-15D01FC20C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2912" y="1989138"/>
            <a:ext cx="3529013" cy="37084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582F0DD8-CD89-964C-A0BF-3C891A947F9F}"/>
              </a:ext>
            </a:extLst>
          </p:cNvPr>
          <p:cNvSpPr>
            <a:spLocks noGrp="1"/>
          </p:cNvSpPr>
          <p:nvPr>
            <p:ph idx="12"/>
          </p:nvPr>
        </p:nvSpPr>
        <p:spPr>
          <a:xfrm>
            <a:off x="4332288" y="1989138"/>
            <a:ext cx="7416800" cy="37084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66D5397D-FD76-2E4F-8BFA-B5599B1CF4C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42912" y="5832092"/>
            <a:ext cx="568359" cy="676275"/>
          </a:xfrm>
          <a:prstGeom prst="rect">
            <a:avLst/>
          </a:prstGeom>
        </p:spPr>
      </p:pic>
      <p:sp>
        <p:nvSpPr>
          <p:cNvPr id="13" name="Text Placeholder 11">
            <a:extLst>
              <a:ext uri="{FF2B5EF4-FFF2-40B4-BE49-F238E27FC236}">
                <a16:creationId xmlns:a16="http://schemas.microsoft.com/office/drawing/2014/main" id="{07B00AC3-9B1E-2E4B-BC7B-406D8A38D12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275387" y="6057900"/>
            <a:ext cx="5473699" cy="368888"/>
          </a:xfrm>
          <a:prstGeom prst="rect">
            <a:avLst/>
          </a:prstGeom>
        </p:spPr>
        <p:txBody>
          <a:bodyPr tIns="0" rIns="0" bIns="0" anchor="b" anchorCtr="0">
            <a:noAutofit/>
          </a:bodyPr>
          <a:lstStyle>
            <a:lvl1pPr marL="0" indent="0" algn="r">
              <a:buNone/>
              <a:defRPr sz="1800">
                <a:solidFill>
                  <a:srgbClr val="E6005B"/>
                </a:solidFill>
              </a:defRPr>
            </a:lvl1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FB21EC89-DA5A-2B4B-B94A-FD5D13BA4A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2912" y="800100"/>
            <a:ext cx="11306175" cy="1001983"/>
          </a:xfrm>
          <a:prstGeom prst="rect">
            <a:avLst/>
          </a:prstGeom>
        </p:spPr>
        <p:txBody>
          <a:bodyPr/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5FEA125-D139-1A4D-A206-2BABBEE26DC4}"/>
              </a:ext>
            </a:extLst>
          </p:cNvPr>
          <p:cNvSpPr/>
          <p:nvPr userDrawn="1"/>
        </p:nvSpPr>
        <p:spPr>
          <a:xfrm>
            <a:off x="1" y="0"/>
            <a:ext cx="12191999" cy="441325"/>
          </a:xfrm>
          <a:prstGeom prst="rect">
            <a:avLst/>
          </a:prstGeom>
          <a:solidFill>
            <a:srgbClr val="E600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564871E7-C776-E845-B38B-91971ED53532}"/>
              </a:ext>
            </a:extLst>
          </p:cNvPr>
          <p:cNvSpPr/>
          <p:nvPr userDrawn="1"/>
        </p:nvSpPr>
        <p:spPr>
          <a:xfrm>
            <a:off x="0" y="6742113"/>
            <a:ext cx="12191999" cy="125999"/>
          </a:xfrm>
          <a:prstGeom prst="rect">
            <a:avLst/>
          </a:prstGeom>
          <a:solidFill>
            <a:srgbClr val="9E0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97837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Unsymetrical Second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F1B88EC-6B3F-324D-8A9A-A2200D03134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42913" y="2813048"/>
            <a:ext cx="3529012" cy="2884489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D32B247-F8B0-6A43-86FE-2923DBEF9C8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332288" y="1989138"/>
            <a:ext cx="7416800" cy="37084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75C663E-9DDC-5B49-A342-3EE5169707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42912" y="5832092"/>
            <a:ext cx="568359" cy="676275"/>
          </a:xfrm>
          <a:prstGeom prst="rect">
            <a:avLst/>
          </a:prstGeom>
        </p:spPr>
      </p:pic>
      <p:sp>
        <p:nvSpPr>
          <p:cNvPr id="15" name="Text Placeholder 11">
            <a:extLst>
              <a:ext uri="{FF2B5EF4-FFF2-40B4-BE49-F238E27FC236}">
                <a16:creationId xmlns:a16="http://schemas.microsoft.com/office/drawing/2014/main" id="{B5743288-93C1-B747-B6D2-E62ECB66A2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275387" y="6057900"/>
            <a:ext cx="5473699" cy="368888"/>
          </a:xfrm>
          <a:prstGeom prst="rect">
            <a:avLst/>
          </a:prstGeom>
        </p:spPr>
        <p:txBody>
          <a:bodyPr tIns="0" rIns="0" bIns="0" anchor="b" anchorCtr="0">
            <a:noAutofit/>
          </a:bodyPr>
          <a:lstStyle>
            <a:lvl1pPr marL="0" indent="0" algn="r">
              <a:buNone/>
              <a:defRPr sz="1800">
                <a:solidFill>
                  <a:srgbClr val="E6005B"/>
                </a:solidFill>
              </a:defRPr>
            </a:lvl1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62BBD38C-D5E6-E14C-82D7-CDA28865EB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2912" y="800100"/>
            <a:ext cx="11306175" cy="1001983"/>
          </a:xfrm>
          <a:prstGeom prst="rect">
            <a:avLst/>
          </a:prstGeom>
        </p:spPr>
        <p:txBody>
          <a:bodyPr/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14952491-1CB4-104F-95DC-3C7A95C113B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42912" y="1989138"/>
            <a:ext cx="3529013" cy="636855"/>
          </a:xfrm>
          <a:prstGeom prst="rect">
            <a:avLst/>
          </a:prstGeom>
        </p:spPr>
        <p:txBody>
          <a:bodyPr anchor="ctr" anchorCtr="0"/>
          <a:lstStyle>
            <a:lvl1pPr marL="0" indent="0">
              <a:buNone/>
              <a:defRPr sz="2400" b="1">
                <a:solidFill>
                  <a:srgbClr val="9E043D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DE6B900-0CAE-6B4C-B741-178AD460BD32}"/>
              </a:ext>
            </a:extLst>
          </p:cNvPr>
          <p:cNvSpPr/>
          <p:nvPr userDrawn="1"/>
        </p:nvSpPr>
        <p:spPr>
          <a:xfrm>
            <a:off x="1" y="0"/>
            <a:ext cx="12191999" cy="441325"/>
          </a:xfrm>
          <a:prstGeom prst="rect">
            <a:avLst/>
          </a:prstGeom>
          <a:solidFill>
            <a:srgbClr val="E600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E1A1B2DE-F07F-8147-AD48-234D917280D2}"/>
              </a:ext>
            </a:extLst>
          </p:cNvPr>
          <p:cNvSpPr/>
          <p:nvPr userDrawn="1"/>
        </p:nvSpPr>
        <p:spPr>
          <a:xfrm>
            <a:off x="0" y="6742113"/>
            <a:ext cx="12191999" cy="125999"/>
          </a:xfrm>
          <a:prstGeom prst="rect">
            <a:avLst/>
          </a:prstGeom>
          <a:solidFill>
            <a:srgbClr val="9E0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93731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09ECCE-CA94-5841-8835-15D01FC20C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2912" y="1989138"/>
            <a:ext cx="3529013" cy="37084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582F0DD8-CD89-964C-A0BF-3C891A947F9F}"/>
              </a:ext>
            </a:extLst>
          </p:cNvPr>
          <p:cNvSpPr>
            <a:spLocks noGrp="1"/>
          </p:cNvSpPr>
          <p:nvPr>
            <p:ph idx="12"/>
          </p:nvPr>
        </p:nvSpPr>
        <p:spPr>
          <a:xfrm>
            <a:off x="4332288" y="1989138"/>
            <a:ext cx="3529013" cy="37084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A2572A3E-7061-AE46-B81E-7EEEF4B2F2AD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8221664" y="1989138"/>
            <a:ext cx="3527423" cy="37084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3F5E1427-DD3F-9240-BD4A-0CC21218DF6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42912" y="5832092"/>
            <a:ext cx="568359" cy="676275"/>
          </a:xfrm>
          <a:prstGeom prst="rect">
            <a:avLst/>
          </a:prstGeom>
        </p:spPr>
      </p:pic>
      <p:sp>
        <p:nvSpPr>
          <p:cNvPr id="14" name="Text Placeholder 11">
            <a:extLst>
              <a:ext uri="{FF2B5EF4-FFF2-40B4-BE49-F238E27FC236}">
                <a16:creationId xmlns:a16="http://schemas.microsoft.com/office/drawing/2014/main" id="{6DC3E782-E2DF-224A-8EC7-F432750D92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275387" y="6057900"/>
            <a:ext cx="5473699" cy="368888"/>
          </a:xfrm>
          <a:prstGeom prst="rect">
            <a:avLst/>
          </a:prstGeom>
        </p:spPr>
        <p:txBody>
          <a:bodyPr tIns="0" rIns="0" bIns="0" anchor="b" anchorCtr="0">
            <a:noAutofit/>
          </a:bodyPr>
          <a:lstStyle>
            <a:lvl1pPr marL="0" indent="0" algn="r">
              <a:buNone/>
              <a:defRPr sz="1800">
                <a:solidFill>
                  <a:srgbClr val="E6005B"/>
                </a:solidFill>
              </a:defRPr>
            </a:lvl1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1C9432BC-F7ED-AD44-955D-1B98B22786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2912" y="800100"/>
            <a:ext cx="11306175" cy="1001983"/>
          </a:xfrm>
          <a:prstGeom prst="rect">
            <a:avLst/>
          </a:prstGeom>
        </p:spPr>
        <p:txBody>
          <a:bodyPr/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618504C-E8A7-EA43-8DA0-0CE9310D674A}"/>
              </a:ext>
            </a:extLst>
          </p:cNvPr>
          <p:cNvSpPr/>
          <p:nvPr userDrawn="1"/>
        </p:nvSpPr>
        <p:spPr>
          <a:xfrm>
            <a:off x="1" y="0"/>
            <a:ext cx="12191999" cy="441325"/>
          </a:xfrm>
          <a:prstGeom prst="rect">
            <a:avLst/>
          </a:prstGeom>
          <a:solidFill>
            <a:srgbClr val="E600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C6BB3217-4ECB-9C4E-B129-4CD1A7606E4D}"/>
              </a:ext>
            </a:extLst>
          </p:cNvPr>
          <p:cNvSpPr/>
          <p:nvPr userDrawn="1"/>
        </p:nvSpPr>
        <p:spPr>
          <a:xfrm>
            <a:off x="0" y="6742113"/>
            <a:ext cx="12191999" cy="125999"/>
          </a:xfrm>
          <a:prstGeom prst="rect">
            <a:avLst/>
          </a:prstGeom>
          <a:solidFill>
            <a:srgbClr val="9E0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882100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lumn Second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F1B88EC-6B3F-324D-8A9A-A2200D03134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42912" y="2813048"/>
            <a:ext cx="3529013" cy="288449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ADD979E-7EEF-5D4A-8AC3-74C6CE84844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8220075" y="1989138"/>
            <a:ext cx="3527425" cy="636855"/>
          </a:xfrm>
          <a:prstGeom prst="rect">
            <a:avLst/>
          </a:prstGeom>
        </p:spPr>
        <p:txBody>
          <a:bodyPr anchor="ctr" anchorCtr="0"/>
          <a:lstStyle>
            <a:lvl1pPr marL="0" indent="0">
              <a:buNone/>
              <a:defRPr sz="2400" b="1">
                <a:solidFill>
                  <a:srgbClr val="9E043D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D32B247-F8B0-6A43-86FE-2923DBEF9C8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332288" y="2813047"/>
            <a:ext cx="3527425" cy="288449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9" name="Content Placeholder 5">
            <a:extLst>
              <a:ext uri="{FF2B5EF4-FFF2-40B4-BE49-F238E27FC236}">
                <a16:creationId xmlns:a16="http://schemas.microsoft.com/office/drawing/2014/main" id="{C43422A0-145A-7943-95AD-B9C948D26B2D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8220076" y="2813046"/>
            <a:ext cx="3529012" cy="2884491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CE2A91DF-79A7-914F-947D-CF72742487D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42912" y="5832092"/>
            <a:ext cx="568359" cy="676275"/>
          </a:xfrm>
          <a:prstGeom prst="rect">
            <a:avLst/>
          </a:prstGeom>
        </p:spPr>
      </p:pic>
      <p:sp>
        <p:nvSpPr>
          <p:cNvPr id="18" name="Text Placeholder 11">
            <a:extLst>
              <a:ext uri="{FF2B5EF4-FFF2-40B4-BE49-F238E27FC236}">
                <a16:creationId xmlns:a16="http://schemas.microsoft.com/office/drawing/2014/main" id="{EF264802-11B4-5941-991C-96BAD56284CF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275387" y="6057900"/>
            <a:ext cx="5473699" cy="368888"/>
          </a:xfrm>
          <a:prstGeom prst="rect">
            <a:avLst/>
          </a:prstGeom>
        </p:spPr>
        <p:txBody>
          <a:bodyPr tIns="0" rIns="0" bIns="0" anchor="b" anchorCtr="0">
            <a:noAutofit/>
          </a:bodyPr>
          <a:lstStyle>
            <a:lvl1pPr marL="0" indent="0" algn="r">
              <a:buNone/>
              <a:defRPr sz="1800">
                <a:solidFill>
                  <a:srgbClr val="E6005B"/>
                </a:solidFill>
              </a:defRPr>
            </a:lvl1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19" name="Title 1">
            <a:extLst>
              <a:ext uri="{FF2B5EF4-FFF2-40B4-BE49-F238E27FC236}">
                <a16:creationId xmlns:a16="http://schemas.microsoft.com/office/drawing/2014/main" id="{AC1D1754-6A16-0A4B-9E06-5B285B1354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2912" y="800100"/>
            <a:ext cx="11306175" cy="1001983"/>
          </a:xfrm>
          <a:prstGeom prst="rect">
            <a:avLst/>
          </a:prstGeom>
        </p:spPr>
        <p:txBody>
          <a:bodyPr/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20" name="Text Placeholder 2">
            <a:extLst>
              <a:ext uri="{FF2B5EF4-FFF2-40B4-BE49-F238E27FC236}">
                <a16:creationId xmlns:a16="http://schemas.microsoft.com/office/drawing/2014/main" id="{760B23AA-B159-A04B-A49B-76835B62994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42912" y="1989138"/>
            <a:ext cx="3529013" cy="636855"/>
          </a:xfrm>
          <a:prstGeom prst="rect">
            <a:avLst/>
          </a:prstGeom>
        </p:spPr>
        <p:txBody>
          <a:bodyPr anchor="ctr" anchorCtr="0"/>
          <a:lstStyle>
            <a:lvl1pPr marL="0" indent="0">
              <a:buNone/>
              <a:defRPr sz="2400" b="1">
                <a:solidFill>
                  <a:srgbClr val="9E043D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21" name="Text Placeholder 2">
            <a:extLst>
              <a:ext uri="{FF2B5EF4-FFF2-40B4-BE49-F238E27FC236}">
                <a16:creationId xmlns:a16="http://schemas.microsoft.com/office/drawing/2014/main" id="{EF568595-A127-5846-A037-D0819A0252E6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4332288" y="1989138"/>
            <a:ext cx="3527425" cy="636855"/>
          </a:xfrm>
          <a:prstGeom prst="rect">
            <a:avLst/>
          </a:prstGeom>
        </p:spPr>
        <p:txBody>
          <a:bodyPr anchor="ctr" anchorCtr="0"/>
          <a:lstStyle>
            <a:lvl1pPr marL="0" indent="0">
              <a:buNone/>
              <a:defRPr sz="2400" b="1">
                <a:solidFill>
                  <a:srgbClr val="9E043D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EAD682C8-053C-4942-93C0-CDCB02169B50}"/>
              </a:ext>
            </a:extLst>
          </p:cNvPr>
          <p:cNvSpPr/>
          <p:nvPr userDrawn="1"/>
        </p:nvSpPr>
        <p:spPr>
          <a:xfrm>
            <a:off x="1" y="0"/>
            <a:ext cx="12191999" cy="441325"/>
          </a:xfrm>
          <a:prstGeom prst="rect">
            <a:avLst/>
          </a:prstGeom>
          <a:solidFill>
            <a:srgbClr val="E600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DC2EA856-078C-B74C-87C6-AC58462CB29C}"/>
              </a:ext>
            </a:extLst>
          </p:cNvPr>
          <p:cNvSpPr/>
          <p:nvPr userDrawn="1"/>
        </p:nvSpPr>
        <p:spPr>
          <a:xfrm>
            <a:off x="0" y="6742113"/>
            <a:ext cx="12191999" cy="125999"/>
          </a:xfrm>
          <a:prstGeom prst="rect">
            <a:avLst/>
          </a:prstGeom>
          <a:solidFill>
            <a:srgbClr val="9E0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532776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>
            <a:extLst>
              <a:ext uri="{FF2B5EF4-FFF2-40B4-BE49-F238E27FC236}">
                <a16:creationId xmlns:a16="http://schemas.microsoft.com/office/drawing/2014/main" id="{91855C3A-3FE6-774C-8B42-DE78E4C581E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42912" y="5832092"/>
            <a:ext cx="568359" cy="676275"/>
          </a:xfrm>
          <a:prstGeom prst="rect">
            <a:avLst/>
          </a:prstGeom>
        </p:spPr>
      </p:pic>
      <p:sp>
        <p:nvSpPr>
          <p:cNvPr id="20" name="Text Placeholder 11">
            <a:extLst>
              <a:ext uri="{FF2B5EF4-FFF2-40B4-BE49-F238E27FC236}">
                <a16:creationId xmlns:a16="http://schemas.microsoft.com/office/drawing/2014/main" id="{3EFCAB50-6370-994D-BF7A-C505E83CFC1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275387" y="6057900"/>
            <a:ext cx="5473699" cy="368888"/>
          </a:xfrm>
          <a:prstGeom prst="rect">
            <a:avLst/>
          </a:prstGeom>
        </p:spPr>
        <p:txBody>
          <a:bodyPr tIns="0" rIns="0" bIns="0" anchor="b" anchorCtr="0">
            <a:noAutofit/>
          </a:bodyPr>
          <a:lstStyle>
            <a:lvl1pPr marL="0" indent="0" algn="r">
              <a:buNone/>
              <a:defRPr sz="1800">
                <a:solidFill>
                  <a:srgbClr val="E6005B"/>
                </a:solidFill>
              </a:defRPr>
            </a:lvl1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23" name="Title 1">
            <a:extLst>
              <a:ext uri="{FF2B5EF4-FFF2-40B4-BE49-F238E27FC236}">
                <a16:creationId xmlns:a16="http://schemas.microsoft.com/office/drawing/2014/main" id="{B048F09A-B384-8C49-9343-9C78BE37243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06632" y="1989138"/>
            <a:ext cx="9378733" cy="2372252"/>
          </a:xfrm>
          <a:prstGeom prst="rect">
            <a:avLst/>
          </a:prstGeom>
        </p:spPr>
        <p:txBody>
          <a:bodyPr lIns="0" rIns="90000" anchor="ctr" anchorCtr="0">
            <a:normAutofit/>
          </a:bodyPr>
          <a:lstStyle>
            <a:lvl1pPr algn="l">
              <a:defRPr sz="4500" b="1">
                <a:solidFill>
                  <a:srgbClr val="E6005B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24" name="Subtitle 2">
            <a:extLst>
              <a:ext uri="{FF2B5EF4-FFF2-40B4-BE49-F238E27FC236}">
                <a16:creationId xmlns:a16="http://schemas.microsoft.com/office/drawing/2014/main" id="{338F5E73-6BFD-7748-BFD6-93FCF46A77E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06632" y="4542366"/>
            <a:ext cx="9378733" cy="1155172"/>
          </a:xfrm>
          <a:prstGeom prst="rect">
            <a:avLst/>
          </a:prstGeom>
        </p:spPr>
        <p:txBody>
          <a:bodyPr lIns="0" anchor="ctr" anchorCtr="0">
            <a:normAutofit/>
          </a:bodyPr>
          <a:lstStyle>
            <a:lvl1pPr marL="0" indent="0" algn="l">
              <a:buNone/>
              <a:defRPr sz="3000" b="1">
                <a:solidFill>
                  <a:srgbClr val="9E043D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Click to edit Master subtitle style</a:t>
            </a: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3650F2B-C9D3-F54A-91EC-BEDF952B03A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42913" y="1010601"/>
            <a:ext cx="963720" cy="797561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6AAD6DD1-3573-E54F-8768-B0CFC8AFB67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rot="10800000">
            <a:off x="10785366" y="4899977"/>
            <a:ext cx="963720" cy="797561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694A2B9C-4747-EB44-AD6F-788273471394}"/>
              </a:ext>
            </a:extLst>
          </p:cNvPr>
          <p:cNvSpPr/>
          <p:nvPr userDrawn="1"/>
        </p:nvSpPr>
        <p:spPr>
          <a:xfrm>
            <a:off x="1" y="0"/>
            <a:ext cx="12191999" cy="441325"/>
          </a:xfrm>
          <a:prstGeom prst="rect">
            <a:avLst/>
          </a:prstGeom>
          <a:solidFill>
            <a:srgbClr val="E600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DE4C44A-5626-1B42-B24C-44A8F39FB460}"/>
              </a:ext>
            </a:extLst>
          </p:cNvPr>
          <p:cNvSpPr/>
          <p:nvPr userDrawn="1"/>
        </p:nvSpPr>
        <p:spPr>
          <a:xfrm>
            <a:off x="0" y="6742113"/>
            <a:ext cx="12191999" cy="125999"/>
          </a:xfrm>
          <a:prstGeom prst="rect">
            <a:avLst/>
          </a:prstGeom>
          <a:solidFill>
            <a:srgbClr val="9E0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812081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btle Orange Section Brea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C68B09DB-0CE7-674F-8B4F-D3BDC1E1F580}"/>
              </a:ext>
            </a:extLst>
          </p:cNvPr>
          <p:cNvSpPr/>
          <p:nvPr userDrawn="1"/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FBD9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45A774C6-72B5-B54D-AFC5-BEDE6662B00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42913" y="1989138"/>
            <a:ext cx="11306175" cy="1848949"/>
          </a:xfrm>
          <a:prstGeom prst="rect">
            <a:avLst/>
          </a:prstGeom>
        </p:spPr>
        <p:txBody>
          <a:bodyPr lIns="0" rIns="90000" anchor="b"/>
          <a:lstStyle>
            <a:lvl1pPr algn="l">
              <a:defRPr sz="6000" b="1">
                <a:solidFill>
                  <a:srgbClr val="F07D00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15" name="Subtitle 2">
            <a:extLst>
              <a:ext uri="{FF2B5EF4-FFF2-40B4-BE49-F238E27FC236}">
                <a16:creationId xmlns:a16="http://schemas.microsoft.com/office/drawing/2014/main" id="{D8CD21CC-038F-084D-86A0-F56D478F11E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42913" y="4015578"/>
            <a:ext cx="11306175" cy="1155172"/>
          </a:xfrm>
          <a:prstGeom prst="rect">
            <a:avLst/>
          </a:prstGeom>
        </p:spPr>
        <p:txBody>
          <a:bodyPr lIns="0">
            <a:normAutofit/>
          </a:bodyPr>
          <a:lstStyle>
            <a:lvl1pPr marL="0" indent="0" algn="l">
              <a:buNone/>
              <a:defRPr sz="3000" b="1">
                <a:solidFill>
                  <a:srgbClr val="F07D00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Click to edit Master subtitle style</a:t>
            </a:r>
            <a:endParaRPr lang="en-US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2EC1597D-B745-8C47-9BCA-19CC45F9806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42913" y="5832091"/>
            <a:ext cx="568360" cy="676276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C03F878E-DE03-2942-B907-3CF8B4BF5BA7}"/>
              </a:ext>
            </a:extLst>
          </p:cNvPr>
          <p:cNvSpPr/>
          <p:nvPr userDrawn="1"/>
        </p:nvSpPr>
        <p:spPr>
          <a:xfrm>
            <a:off x="0" y="0"/>
            <a:ext cx="12192000" cy="441325"/>
          </a:xfrm>
          <a:prstGeom prst="rect">
            <a:avLst/>
          </a:prstGeom>
          <a:solidFill>
            <a:srgbClr val="F07D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946D80A-BB91-1241-848B-6B912282049B}"/>
              </a:ext>
            </a:extLst>
          </p:cNvPr>
          <p:cNvSpPr/>
          <p:nvPr userDrawn="1"/>
        </p:nvSpPr>
        <p:spPr>
          <a:xfrm>
            <a:off x="0" y="6742113"/>
            <a:ext cx="12191999" cy="125999"/>
          </a:xfrm>
          <a:prstGeom prst="rect">
            <a:avLst/>
          </a:prstGeom>
          <a:solidFill>
            <a:srgbClr val="F07D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 Placeholder 11">
            <a:extLst>
              <a:ext uri="{FF2B5EF4-FFF2-40B4-BE49-F238E27FC236}">
                <a16:creationId xmlns:a16="http://schemas.microsoft.com/office/drawing/2014/main" id="{DB81DC7A-6B12-7D4A-B479-9DCA38495772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275387" y="6057900"/>
            <a:ext cx="5473699" cy="368888"/>
          </a:xfrm>
          <a:prstGeom prst="rect">
            <a:avLst/>
          </a:prstGeom>
        </p:spPr>
        <p:txBody>
          <a:bodyPr tIns="0" rIns="0" bIns="0" anchor="b" anchorCtr="0">
            <a:noAutofit/>
          </a:bodyPr>
          <a:lstStyle>
            <a:lvl1pPr marL="0" indent="0" algn="r">
              <a:buNone/>
              <a:defRPr sz="1800">
                <a:solidFill>
                  <a:srgbClr val="F07D00"/>
                </a:solidFill>
              </a:defRPr>
            </a:lvl1pPr>
          </a:lstStyle>
          <a:p>
            <a:pPr lvl="0"/>
            <a:r>
              <a:rPr lang="en-GB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71047278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btle Blue Section Brea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C68B09DB-0CE7-674F-8B4F-D3BDC1E1F580}"/>
              </a:ext>
            </a:extLst>
          </p:cNvPr>
          <p:cNvSpPr/>
          <p:nvPr userDrawn="1"/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BCE4F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45A774C6-72B5-B54D-AFC5-BEDE6662B00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42913" y="2012688"/>
            <a:ext cx="11306173" cy="1825399"/>
          </a:xfrm>
          <a:prstGeom prst="rect">
            <a:avLst/>
          </a:prstGeom>
        </p:spPr>
        <p:txBody>
          <a:bodyPr lIns="0" rIns="90000" anchor="b"/>
          <a:lstStyle>
            <a:lvl1pPr algn="l">
              <a:defRPr sz="6000" b="1">
                <a:solidFill>
                  <a:srgbClr val="00A6E2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15" name="Subtitle 2">
            <a:extLst>
              <a:ext uri="{FF2B5EF4-FFF2-40B4-BE49-F238E27FC236}">
                <a16:creationId xmlns:a16="http://schemas.microsoft.com/office/drawing/2014/main" id="{D8CD21CC-038F-084D-86A0-F56D478F11E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42913" y="4015578"/>
            <a:ext cx="11306175" cy="1155172"/>
          </a:xfrm>
          <a:prstGeom prst="rect">
            <a:avLst/>
          </a:prstGeom>
        </p:spPr>
        <p:txBody>
          <a:bodyPr lIns="0">
            <a:normAutofit/>
          </a:bodyPr>
          <a:lstStyle>
            <a:lvl1pPr marL="0" indent="0" algn="l">
              <a:buNone/>
              <a:defRPr sz="3000" b="1">
                <a:solidFill>
                  <a:srgbClr val="00A6E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Click to edit Master subtitle style</a:t>
            </a:r>
            <a:endParaRPr lang="en-US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03F878E-DE03-2942-B907-3CF8B4BF5BA7}"/>
              </a:ext>
            </a:extLst>
          </p:cNvPr>
          <p:cNvSpPr/>
          <p:nvPr userDrawn="1"/>
        </p:nvSpPr>
        <p:spPr>
          <a:xfrm>
            <a:off x="0" y="0"/>
            <a:ext cx="12192000" cy="441325"/>
          </a:xfrm>
          <a:prstGeom prst="rect">
            <a:avLst/>
          </a:prstGeom>
          <a:solidFill>
            <a:srgbClr val="00A6E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65D9431-5C22-DF40-B12F-3B430B2D2AE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42913" y="5832091"/>
            <a:ext cx="568360" cy="676276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397678BD-869E-C64D-BBB5-DB38A6A8CF00}"/>
              </a:ext>
            </a:extLst>
          </p:cNvPr>
          <p:cNvSpPr/>
          <p:nvPr userDrawn="1"/>
        </p:nvSpPr>
        <p:spPr>
          <a:xfrm>
            <a:off x="0" y="6742113"/>
            <a:ext cx="12191999" cy="125999"/>
          </a:xfrm>
          <a:prstGeom prst="rect">
            <a:avLst/>
          </a:prstGeom>
          <a:solidFill>
            <a:srgbClr val="00A6E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 Placeholder 11">
            <a:extLst>
              <a:ext uri="{FF2B5EF4-FFF2-40B4-BE49-F238E27FC236}">
                <a16:creationId xmlns:a16="http://schemas.microsoft.com/office/drawing/2014/main" id="{EFAD923B-E667-FD45-B41A-12791D221D1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275387" y="6057900"/>
            <a:ext cx="5473699" cy="368888"/>
          </a:xfrm>
          <a:prstGeom prst="rect">
            <a:avLst/>
          </a:prstGeom>
        </p:spPr>
        <p:txBody>
          <a:bodyPr tIns="0" rIns="0" bIns="0" anchor="b" anchorCtr="0">
            <a:noAutofit/>
          </a:bodyPr>
          <a:lstStyle>
            <a:lvl1pPr marL="0" indent="0" algn="r">
              <a:buNone/>
              <a:defRPr sz="1800">
                <a:solidFill>
                  <a:srgbClr val="00A6E2"/>
                </a:solidFill>
              </a:defRPr>
            </a:lvl1pPr>
          </a:lstStyle>
          <a:p>
            <a:pPr lvl="0"/>
            <a:r>
              <a:rPr lang="en-GB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54907814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mal Blue Section Brea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C68B09DB-0CE7-674F-8B4F-D3BDC1E1F580}"/>
              </a:ext>
            </a:extLst>
          </p:cNvPr>
          <p:cNvSpPr/>
          <p:nvPr userDrawn="1"/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005B9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45A774C6-72B5-B54D-AFC5-BEDE6662B00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42913" y="2024063"/>
            <a:ext cx="11306173" cy="1814024"/>
          </a:xfrm>
          <a:prstGeom prst="rect">
            <a:avLst/>
          </a:prstGeom>
        </p:spPr>
        <p:txBody>
          <a:bodyPr lIns="0" rIns="90000" anchor="b"/>
          <a:lstStyle>
            <a:lvl1pPr algn="l">
              <a:defRPr sz="6000" b="1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15" name="Subtitle 2">
            <a:extLst>
              <a:ext uri="{FF2B5EF4-FFF2-40B4-BE49-F238E27FC236}">
                <a16:creationId xmlns:a16="http://schemas.microsoft.com/office/drawing/2014/main" id="{D8CD21CC-038F-084D-86A0-F56D478F11E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42913" y="4015578"/>
            <a:ext cx="11306173" cy="1155172"/>
          </a:xfrm>
          <a:prstGeom prst="rect">
            <a:avLst/>
          </a:prstGeom>
        </p:spPr>
        <p:txBody>
          <a:bodyPr lIns="0">
            <a:normAutofit/>
          </a:bodyPr>
          <a:lstStyle>
            <a:lvl1pPr marL="0" indent="0" algn="l">
              <a:buNone/>
              <a:defRPr sz="3000" b="1">
                <a:solidFill>
                  <a:srgbClr val="00A6E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Click to edit Master subtitle style</a:t>
            </a:r>
            <a:endParaRPr lang="en-US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03F878E-DE03-2942-B907-3CF8B4BF5BA7}"/>
              </a:ext>
            </a:extLst>
          </p:cNvPr>
          <p:cNvSpPr/>
          <p:nvPr userDrawn="1"/>
        </p:nvSpPr>
        <p:spPr>
          <a:xfrm>
            <a:off x="0" y="1"/>
            <a:ext cx="12192000" cy="452699"/>
          </a:xfrm>
          <a:prstGeom prst="rect">
            <a:avLst/>
          </a:prstGeom>
          <a:solidFill>
            <a:srgbClr val="00A6E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20B24E7D-7F6A-0541-9FC9-D284AAA2434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42913" y="5832091"/>
            <a:ext cx="568360" cy="676276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81441CAE-3F74-A749-B92B-BA7301BD3CC4}"/>
              </a:ext>
            </a:extLst>
          </p:cNvPr>
          <p:cNvSpPr/>
          <p:nvPr userDrawn="1"/>
        </p:nvSpPr>
        <p:spPr>
          <a:xfrm>
            <a:off x="0" y="6742113"/>
            <a:ext cx="12191999" cy="125999"/>
          </a:xfrm>
          <a:prstGeom prst="rect">
            <a:avLst/>
          </a:prstGeom>
          <a:solidFill>
            <a:srgbClr val="00A6E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A6E2"/>
              </a:solidFill>
            </a:endParaRPr>
          </a:p>
        </p:txBody>
      </p:sp>
      <p:sp>
        <p:nvSpPr>
          <p:cNvPr id="17" name="Text Placeholder 11">
            <a:extLst>
              <a:ext uri="{FF2B5EF4-FFF2-40B4-BE49-F238E27FC236}">
                <a16:creationId xmlns:a16="http://schemas.microsoft.com/office/drawing/2014/main" id="{3986C3D8-75F2-AF4D-852E-617DA34AB6C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275387" y="6057900"/>
            <a:ext cx="5473699" cy="368888"/>
          </a:xfrm>
          <a:prstGeom prst="rect">
            <a:avLst/>
          </a:prstGeom>
        </p:spPr>
        <p:txBody>
          <a:bodyPr tIns="0" rIns="0" bIns="0" anchor="b" anchorCtr="0">
            <a:noAutofit/>
          </a:bodyPr>
          <a:lstStyle>
            <a:lvl1pPr marL="0" indent="0" algn="r">
              <a:buNone/>
              <a:defRPr sz="1800">
                <a:solidFill>
                  <a:srgbClr val="00A6E2"/>
                </a:solidFill>
              </a:defRPr>
            </a:lvl1pPr>
          </a:lstStyle>
          <a:p>
            <a:pPr lvl="0"/>
            <a:r>
              <a:rPr lang="en-GB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56102493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mal Purple Section Brea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C68B09DB-0CE7-674F-8B4F-D3BDC1E1F580}"/>
              </a:ext>
            </a:extLst>
          </p:cNvPr>
          <p:cNvSpPr/>
          <p:nvPr userDrawn="1"/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821E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45A774C6-72B5-B54D-AFC5-BEDE6662B00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42913" y="2024063"/>
            <a:ext cx="11306173" cy="1814024"/>
          </a:xfrm>
          <a:prstGeom prst="rect">
            <a:avLst/>
          </a:prstGeom>
        </p:spPr>
        <p:txBody>
          <a:bodyPr lIns="0" rIns="90000" anchor="b"/>
          <a:lstStyle>
            <a:lvl1pPr algn="l">
              <a:defRPr sz="6000" b="1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15" name="Subtitle 2">
            <a:extLst>
              <a:ext uri="{FF2B5EF4-FFF2-40B4-BE49-F238E27FC236}">
                <a16:creationId xmlns:a16="http://schemas.microsoft.com/office/drawing/2014/main" id="{D8CD21CC-038F-084D-86A0-F56D478F11E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42913" y="4015578"/>
            <a:ext cx="11306173" cy="1155172"/>
          </a:xfrm>
          <a:prstGeom prst="rect">
            <a:avLst/>
          </a:prstGeom>
        </p:spPr>
        <p:txBody>
          <a:bodyPr lIns="0">
            <a:normAutofit/>
          </a:bodyPr>
          <a:lstStyle>
            <a:lvl1pPr marL="0" indent="0" algn="l">
              <a:buNone/>
              <a:defRPr sz="3000" b="1">
                <a:solidFill>
                  <a:srgbClr val="C7017F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Click to edit Master subtitle style</a:t>
            </a:r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669F709-E7C3-C149-A260-3C4BD44CD5DB}"/>
              </a:ext>
            </a:extLst>
          </p:cNvPr>
          <p:cNvSpPr/>
          <p:nvPr userDrawn="1"/>
        </p:nvSpPr>
        <p:spPr>
          <a:xfrm>
            <a:off x="0" y="1"/>
            <a:ext cx="12192000" cy="452699"/>
          </a:xfrm>
          <a:prstGeom prst="rect">
            <a:avLst/>
          </a:prstGeom>
          <a:solidFill>
            <a:srgbClr val="C701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49C6C068-799F-5647-86FD-975D93E27D3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42913" y="5832091"/>
            <a:ext cx="568360" cy="676276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A9635ED3-5E00-7F4E-9AE5-AF4B24A44CF5}"/>
              </a:ext>
            </a:extLst>
          </p:cNvPr>
          <p:cNvSpPr/>
          <p:nvPr userDrawn="1"/>
        </p:nvSpPr>
        <p:spPr>
          <a:xfrm>
            <a:off x="0" y="6742113"/>
            <a:ext cx="12191999" cy="125999"/>
          </a:xfrm>
          <a:prstGeom prst="rect">
            <a:avLst/>
          </a:prstGeom>
          <a:solidFill>
            <a:srgbClr val="C701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A6E2"/>
              </a:solidFill>
            </a:endParaRPr>
          </a:p>
        </p:txBody>
      </p:sp>
      <p:sp>
        <p:nvSpPr>
          <p:cNvPr id="18" name="Text Placeholder 11">
            <a:extLst>
              <a:ext uri="{FF2B5EF4-FFF2-40B4-BE49-F238E27FC236}">
                <a16:creationId xmlns:a16="http://schemas.microsoft.com/office/drawing/2014/main" id="{77A12D8D-2172-A24B-A568-26FC3B4B283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275387" y="6057900"/>
            <a:ext cx="5473699" cy="368888"/>
          </a:xfrm>
          <a:prstGeom prst="rect">
            <a:avLst/>
          </a:prstGeom>
        </p:spPr>
        <p:txBody>
          <a:bodyPr tIns="0" rIns="0" bIns="0" anchor="b" anchorCtr="0">
            <a:noAutofit/>
          </a:bodyPr>
          <a:lstStyle>
            <a:lvl1pPr marL="0" indent="0" algn="r">
              <a:buNone/>
              <a:defRPr sz="1800">
                <a:solidFill>
                  <a:srgbClr val="C7017F"/>
                </a:solidFill>
              </a:defRPr>
            </a:lvl1pPr>
          </a:lstStyle>
          <a:p>
            <a:pPr lvl="0"/>
            <a:r>
              <a:rPr lang="en-GB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34246822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ld Orange Section Brea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C68B09DB-0CE7-674F-8B4F-D3BDC1E1F580}"/>
              </a:ext>
            </a:extLst>
          </p:cNvPr>
          <p:cNvSpPr/>
          <p:nvPr userDrawn="1"/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BB3F0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45A774C6-72B5-B54D-AFC5-BEDE6662B00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42913" y="1989138"/>
            <a:ext cx="11306173" cy="1848949"/>
          </a:xfrm>
          <a:prstGeom prst="rect">
            <a:avLst/>
          </a:prstGeom>
        </p:spPr>
        <p:txBody>
          <a:bodyPr lIns="0" rIns="90000" anchor="b"/>
          <a:lstStyle>
            <a:lvl1pPr algn="l">
              <a:defRPr sz="6000" b="1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15" name="Subtitle 2">
            <a:extLst>
              <a:ext uri="{FF2B5EF4-FFF2-40B4-BE49-F238E27FC236}">
                <a16:creationId xmlns:a16="http://schemas.microsoft.com/office/drawing/2014/main" id="{D8CD21CC-038F-084D-86A0-F56D478F11E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42913" y="4015578"/>
            <a:ext cx="11306175" cy="1155172"/>
          </a:xfrm>
          <a:prstGeom prst="rect">
            <a:avLst/>
          </a:prstGeom>
        </p:spPr>
        <p:txBody>
          <a:bodyPr lIns="0">
            <a:normAutofit/>
          </a:bodyPr>
          <a:lstStyle>
            <a:lvl1pPr marL="0" indent="0" algn="l">
              <a:buNone/>
              <a:defRPr sz="3000" b="1">
                <a:solidFill>
                  <a:srgbClr val="F07D00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Click to edit Master subtitle style</a:t>
            </a:r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3D2627D-3696-4F4C-8BC6-79103D22C236}"/>
              </a:ext>
            </a:extLst>
          </p:cNvPr>
          <p:cNvSpPr/>
          <p:nvPr userDrawn="1"/>
        </p:nvSpPr>
        <p:spPr>
          <a:xfrm>
            <a:off x="0" y="1"/>
            <a:ext cx="12192000" cy="452699"/>
          </a:xfrm>
          <a:prstGeom prst="rect">
            <a:avLst/>
          </a:prstGeom>
          <a:solidFill>
            <a:srgbClr val="F07D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85871FCE-6DA7-5549-92C6-554D5232A26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42913" y="5832091"/>
            <a:ext cx="568360" cy="676276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240039B7-FA62-F24C-BCFF-BA21679AD8B7}"/>
              </a:ext>
            </a:extLst>
          </p:cNvPr>
          <p:cNvSpPr/>
          <p:nvPr userDrawn="1"/>
        </p:nvSpPr>
        <p:spPr>
          <a:xfrm>
            <a:off x="0" y="6742113"/>
            <a:ext cx="12191999" cy="125999"/>
          </a:xfrm>
          <a:prstGeom prst="rect">
            <a:avLst/>
          </a:prstGeom>
          <a:solidFill>
            <a:srgbClr val="F07D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A6E2"/>
              </a:solidFill>
            </a:endParaRPr>
          </a:p>
        </p:txBody>
      </p:sp>
      <p:sp>
        <p:nvSpPr>
          <p:cNvPr id="11" name="Text Placeholder 11">
            <a:extLst>
              <a:ext uri="{FF2B5EF4-FFF2-40B4-BE49-F238E27FC236}">
                <a16:creationId xmlns:a16="http://schemas.microsoft.com/office/drawing/2014/main" id="{E8DC3CBE-2843-1642-BD7A-5C7A9BC16E2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275387" y="6057900"/>
            <a:ext cx="5473699" cy="368888"/>
          </a:xfrm>
          <a:prstGeom prst="rect">
            <a:avLst/>
          </a:prstGeom>
        </p:spPr>
        <p:txBody>
          <a:bodyPr tIns="0" rIns="0" bIns="0" anchor="b" anchorCtr="0">
            <a:noAutofit/>
          </a:bodyPr>
          <a:lstStyle>
            <a:lvl1pPr marL="0" indent="0" algn="r">
              <a:buNone/>
              <a:defRPr sz="1800">
                <a:solidFill>
                  <a:srgbClr val="F07D00"/>
                </a:solidFill>
              </a:defRPr>
            </a:lvl1pPr>
          </a:lstStyle>
          <a:p>
            <a:pPr lvl="0"/>
            <a:r>
              <a:rPr lang="en-GB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26165445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ld Purple Section Brea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C68B09DB-0CE7-674F-8B4F-D3BDC1E1F580}"/>
              </a:ext>
            </a:extLst>
          </p:cNvPr>
          <p:cNvSpPr/>
          <p:nvPr userDrawn="1"/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C701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45A774C6-72B5-B54D-AFC5-BEDE6662B00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42913" y="2024063"/>
            <a:ext cx="11306173" cy="1814024"/>
          </a:xfrm>
          <a:prstGeom prst="rect">
            <a:avLst/>
          </a:prstGeom>
        </p:spPr>
        <p:txBody>
          <a:bodyPr lIns="0" rIns="90000" anchor="b"/>
          <a:lstStyle>
            <a:lvl1pPr algn="l">
              <a:defRPr sz="6000" b="1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15" name="Subtitle 2">
            <a:extLst>
              <a:ext uri="{FF2B5EF4-FFF2-40B4-BE49-F238E27FC236}">
                <a16:creationId xmlns:a16="http://schemas.microsoft.com/office/drawing/2014/main" id="{D8CD21CC-038F-084D-86A0-F56D478F11E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42913" y="4015578"/>
            <a:ext cx="11306173" cy="1155172"/>
          </a:xfrm>
          <a:prstGeom prst="rect">
            <a:avLst/>
          </a:prstGeom>
        </p:spPr>
        <p:txBody>
          <a:bodyPr lIns="0">
            <a:normAutofit/>
          </a:bodyPr>
          <a:lstStyle>
            <a:lvl1pPr marL="0" indent="0" algn="l">
              <a:buNone/>
              <a:defRPr sz="3000" b="1">
                <a:solidFill>
                  <a:srgbClr val="821E69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Click to edit Master subtitle style</a:t>
            </a:r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6867788-B905-9E45-B992-B2C5D2894330}"/>
              </a:ext>
            </a:extLst>
          </p:cNvPr>
          <p:cNvSpPr/>
          <p:nvPr userDrawn="1"/>
        </p:nvSpPr>
        <p:spPr>
          <a:xfrm>
            <a:off x="0" y="1"/>
            <a:ext cx="12192000" cy="452699"/>
          </a:xfrm>
          <a:prstGeom prst="rect">
            <a:avLst/>
          </a:prstGeom>
          <a:solidFill>
            <a:srgbClr val="821E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76651983-37A2-2345-917B-4559D70F439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42913" y="5832091"/>
            <a:ext cx="568360" cy="676276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089B5E4C-2015-A748-95FB-CF22799B0CD6}"/>
              </a:ext>
            </a:extLst>
          </p:cNvPr>
          <p:cNvSpPr/>
          <p:nvPr userDrawn="1"/>
        </p:nvSpPr>
        <p:spPr>
          <a:xfrm>
            <a:off x="0" y="6742113"/>
            <a:ext cx="12191999" cy="125999"/>
          </a:xfrm>
          <a:prstGeom prst="rect">
            <a:avLst/>
          </a:prstGeom>
          <a:solidFill>
            <a:srgbClr val="821E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A6E2"/>
              </a:solidFill>
            </a:endParaRPr>
          </a:p>
        </p:txBody>
      </p:sp>
      <p:sp>
        <p:nvSpPr>
          <p:cNvPr id="11" name="Text Placeholder 11">
            <a:extLst>
              <a:ext uri="{FF2B5EF4-FFF2-40B4-BE49-F238E27FC236}">
                <a16:creationId xmlns:a16="http://schemas.microsoft.com/office/drawing/2014/main" id="{946CC34B-1499-F541-84B4-B09C59E3E20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275387" y="6057900"/>
            <a:ext cx="5473699" cy="368888"/>
          </a:xfrm>
          <a:prstGeom prst="rect">
            <a:avLst/>
          </a:prstGeom>
        </p:spPr>
        <p:txBody>
          <a:bodyPr tIns="0" rIns="0" bIns="0" anchor="b" anchorCtr="0">
            <a:noAutofit/>
          </a:bodyPr>
          <a:lstStyle>
            <a:lvl1pPr marL="0" indent="0" algn="r">
              <a:buNone/>
              <a:defRPr sz="1800">
                <a:solidFill>
                  <a:srgbClr val="821E69"/>
                </a:solidFill>
              </a:defRPr>
            </a:lvl1pPr>
          </a:lstStyle>
          <a:p>
            <a:pPr lvl="0"/>
            <a:r>
              <a:rPr lang="en-GB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72683650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asual Green Section Brea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C68B09DB-0CE7-674F-8B4F-D3BDC1E1F580}"/>
              </a:ext>
            </a:extLst>
          </p:cNvPr>
          <p:cNvSpPr/>
          <p:nvPr userDrawn="1"/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6D95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45A774C6-72B5-B54D-AFC5-BEDE6662B00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42913" y="2024063"/>
            <a:ext cx="11306173" cy="1814024"/>
          </a:xfrm>
          <a:prstGeom prst="rect">
            <a:avLst/>
          </a:prstGeom>
        </p:spPr>
        <p:txBody>
          <a:bodyPr lIns="0" rIns="90000" anchor="b"/>
          <a:lstStyle>
            <a:lvl1pPr algn="l">
              <a:defRPr sz="6000" b="1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15" name="Subtitle 2">
            <a:extLst>
              <a:ext uri="{FF2B5EF4-FFF2-40B4-BE49-F238E27FC236}">
                <a16:creationId xmlns:a16="http://schemas.microsoft.com/office/drawing/2014/main" id="{D8CD21CC-038F-084D-86A0-F56D478F11E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42913" y="4015578"/>
            <a:ext cx="11306173" cy="1155172"/>
          </a:xfrm>
          <a:prstGeom prst="rect">
            <a:avLst/>
          </a:prstGeom>
        </p:spPr>
        <p:txBody>
          <a:bodyPr lIns="0">
            <a:normAutofit/>
          </a:bodyPr>
          <a:lstStyle>
            <a:lvl1pPr marL="0" indent="0" algn="l">
              <a:buNone/>
              <a:defRPr sz="3000" b="1">
                <a:solidFill>
                  <a:srgbClr val="C7D533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Click to edit Master subtitle style</a:t>
            </a:r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F3AFFF2-502D-054E-B5DC-66A77A6B8A6E}"/>
              </a:ext>
            </a:extLst>
          </p:cNvPr>
          <p:cNvSpPr/>
          <p:nvPr userDrawn="1"/>
        </p:nvSpPr>
        <p:spPr>
          <a:xfrm>
            <a:off x="0" y="1"/>
            <a:ext cx="12192000" cy="452699"/>
          </a:xfrm>
          <a:prstGeom prst="rect">
            <a:avLst/>
          </a:prstGeom>
          <a:solidFill>
            <a:srgbClr val="C7D5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3E73C732-A419-E840-970E-326B7FDD468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42913" y="5832091"/>
            <a:ext cx="568360" cy="676276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84D91E44-21DE-A842-8B5E-6AD38E86E746}"/>
              </a:ext>
            </a:extLst>
          </p:cNvPr>
          <p:cNvSpPr/>
          <p:nvPr userDrawn="1"/>
        </p:nvSpPr>
        <p:spPr>
          <a:xfrm>
            <a:off x="0" y="6742113"/>
            <a:ext cx="12191999" cy="125999"/>
          </a:xfrm>
          <a:prstGeom prst="rect">
            <a:avLst/>
          </a:prstGeom>
          <a:solidFill>
            <a:srgbClr val="C7D5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A6E2"/>
              </a:solidFill>
            </a:endParaRPr>
          </a:p>
        </p:txBody>
      </p:sp>
      <p:sp>
        <p:nvSpPr>
          <p:cNvPr id="11" name="Text Placeholder 11">
            <a:extLst>
              <a:ext uri="{FF2B5EF4-FFF2-40B4-BE49-F238E27FC236}">
                <a16:creationId xmlns:a16="http://schemas.microsoft.com/office/drawing/2014/main" id="{69BF5122-5B53-AF4A-BB6D-678ABD2D40EF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275387" y="6057900"/>
            <a:ext cx="5473699" cy="368888"/>
          </a:xfrm>
          <a:prstGeom prst="rect">
            <a:avLst/>
          </a:prstGeom>
        </p:spPr>
        <p:txBody>
          <a:bodyPr tIns="0" rIns="0" bIns="0" anchor="b" anchorCtr="0">
            <a:noAutofit/>
          </a:bodyPr>
          <a:lstStyle>
            <a:lvl1pPr marL="0" indent="0" algn="r">
              <a:buNone/>
              <a:defRPr sz="1800">
                <a:solidFill>
                  <a:srgbClr val="C7D533"/>
                </a:solidFill>
              </a:defRPr>
            </a:lvl1pPr>
          </a:lstStyle>
          <a:p>
            <a:pPr lvl="0"/>
            <a:r>
              <a:rPr lang="en-GB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27260126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asual Orange Section Brea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C68B09DB-0CE7-674F-8B4F-D3BDC1E1F580}"/>
              </a:ext>
            </a:extLst>
          </p:cNvPr>
          <p:cNvSpPr/>
          <p:nvPr userDrawn="1"/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F07D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45A774C6-72B5-B54D-AFC5-BEDE6662B00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42913" y="2024063"/>
            <a:ext cx="11306173" cy="1814024"/>
          </a:xfrm>
          <a:prstGeom prst="rect">
            <a:avLst/>
          </a:prstGeom>
        </p:spPr>
        <p:txBody>
          <a:bodyPr lIns="0" rIns="90000" anchor="b"/>
          <a:lstStyle>
            <a:lvl1pPr algn="l">
              <a:defRPr sz="6000" b="1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15" name="Subtitle 2">
            <a:extLst>
              <a:ext uri="{FF2B5EF4-FFF2-40B4-BE49-F238E27FC236}">
                <a16:creationId xmlns:a16="http://schemas.microsoft.com/office/drawing/2014/main" id="{D8CD21CC-038F-084D-86A0-F56D478F11E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42913" y="4015578"/>
            <a:ext cx="11306173" cy="1155172"/>
          </a:xfrm>
          <a:prstGeom prst="rect">
            <a:avLst/>
          </a:prstGeom>
        </p:spPr>
        <p:txBody>
          <a:bodyPr lIns="0">
            <a:normAutofit/>
          </a:bodyPr>
          <a:lstStyle>
            <a:lvl1pPr marL="0" indent="0" algn="l">
              <a:buNone/>
              <a:defRPr sz="3000" b="1">
                <a:solidFill>
                  <a:srgbClr val="BB3F07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Click to edit Master subtitle style</a:t>
            </a:r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7898AC0-B7CB-074A-816A-237E0E868E59}"/>
              </a:ext>
            </a:extLst>
          </p:cNvPr>
          <p:cNvSpPr/>
          <p:nvPr userDrawn="1"/>
        </p:nvSpPr>
        <p:spPr>
          <a:xfrm>
            <a:off x="0" y="1"/>
            <a:ext cx="12192000" cy="452699"/>
          </a:xfrm>
          <a:prstGeom prst="rect">
            <a:avLst/>
          </a:prstGeom>
          <a:solidFill>
            <a:srgbClr val="BB3F0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F0A60D5D-4AC5-424B-9227-98890EF5464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42913" y="5832091"/>
            <a:ext cx="568360" cy="676276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03636DE5-A460-F448-BC8B-A823C89548EA}"/>
              </a:ext>
            </a:extLst>
          </p:cNvPr>
          <p:cNvSpPr/>
          <p:nvPr userDrawn="1"/>
        </p:nvSpPr>
        <p:spPr>
          <a:xfrm>
            <a:off x="0" y="6742113"/>
            <a:ext cx="12191999" cy="125999"/>
          </a:xfrm>
          <a:prstGeom prst="rect">
            <a:avLst/>
          </a:prstGeom>
          <a:solidFill>
            <a:srgbClr val="BB3F0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A6E2"/>
              </a:solidFill>
            </a:endParaRPr>
          </a:p>
        </p:txBody>
      </p:sp>
      <p:sp>
        <p:nvSpPr>
          <p:cNvPr id="11" name="Text Placeholder 11">
            <a:extLst>
              <a:ext uri="{FF2B5EF4-FFF2-40B4-BE49-F238E27FC236}">
                <a16:creationId xmlns:a16="http://schemas.microsoft.com/office/drawing/2014/main" id="{0E93626E-75D3-2946-9E24-B1657D8181F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275387" y="6057900"/>
            <a:ext cx="5473699" cy="368888"/>
          </a:xfrm>
          <a:prstGeom prst="rect">
            <a:avLst/>
          </a:prstGeom>
        </p:spPr>
        <p:txBody>
          <a:bodyPr tIns="0" rIns="0" bIns="0" anchor="b" anchorCtr="0">
            <a:noAutofit/>
          </a:bodyPr>
          <a:lstStyle>
            <a:lvl1pPr marL="0" indent="0" algn="r">
              <a:buNone/>
              <a:defRPr sz="1800">
                <a:solidFill>
                  <a:srgbClr val="BB3F07"/>
                </a:solidFill>
              </a:defRPr>
            </a:lvl1pPr>
          </a:lstStyle>
          <a:p>
            <a:pPr lvl="0"/>
            <a:r>
              <a:rPr lang="en-GB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47624739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asual Orange Section Brea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C68B09DB-0CE7-674F-8B4F-D3BDC1E1F580}"/>
              </a:ext>
            </a:extLst>
          </p:cNvPr>
          <p:cNvSpPr/>
          <p:nvPr userDrawn="1"/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9E0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45A774C6-72B5-B54D-AFC5-BEDE6662B00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42913" y="2024063"/>
            <a:ext cx="11306173" cy="1814024"/>
          </a:xfrm>
          <a:prstGeom prst="rect">
            <a:avLst/>
          </a:prstGeom>
        </p:spPr>
        <p:txBody>
          <a:bodyPr lIns="0" rIns="90000" anchor="b"/>
          <a:lstStyle>
            <a:lvl1pPr algn="l">
              <a:defRPr sz="6000" b="1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15" name="Subtitle 2">
            <a:extLst>
              <a:ext uri="{FF2B5EF4-FFF2-40B4-BE49-F238E27FC236}">
                <a16:creationId xmlns:a16="http://schemas.microsoft.com/office/drawing/2014/main" id="{D8CD21CC-038F-084D-86A0-F56D478F11E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42913" y="4015578"/>
            <a:ext cx="11306173" cy="1155172"/>
          </a:xfrm>
          <a:prstGeom prst="rect">
            <a:avLst/>
          </a:prstGeom>
        </p:spPr>
        <p:txBody>
          <a:bodyPr lIns="0">
            <a:normAutofit/>
          </a:bodyPr>
          <a:lstStyle>
            <a:lvl1pPr marL="0" indent="0" algn="l">
              <a:buNone/>
              <a:defRPr sz="3000" b="1">
                <a:solidFill>
                  <a:srgbClr val="E6005B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Click to edit Master subtitle style</a:t>
            </a:r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7898AC0-B7CB-074A-816A-237E0E868E59}"/>
              </a:ext>
            </a:extLst>
          </p:cNvPr>
          <p:cNvSpPr/>
          <p:nvPr userDrawn="1"/>
        </p:nvSpPr>
        <p:spPr>
          <a:xfrm>
            <a:off x="0" y="1"/>
            <a:ext cx="12192000" cy="452699"/>
          </a:xfrm>
          <a:prstGeom prst="rect">
            <a:avLst/>
          </a:prstGeom>
          <a:solidFill>
            <a:srgbClr val="E600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F0A60D5D-4AC5-424B-9227-98890EF5464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42913" y="5832091"/>
            <a:ext cx="568360" cy="676276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03636DE5-A460-F448-BC8B-A823C89548EA}"/>
              </a:ext>
            </a:extLst>
          </p:cNvPr>
          <p:cNvSpPr/>
          <p:nvPr userDrawn="1"/>
        </p:nvSpPr>
        <p:spPr>
          <a:xfrm>
            <a:off x="0" y="6742113"/>
            <a:ext cx="12191999" cy="125999"/>
          </a:xfrm>
          <a:prstGeom prst="rect">
            <a:avLst/>
          </a:prstGeom>
          <a:solidFill>
            <a:srgbClr val="BB3F0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A6E2"/>
              </a:solidFill>
            </a:endParaRPr>
          </a:p>
        </p:txBody>
      </p:sp>
      <p:sp>
        <p:nvSpPr>
          <p:cNvPr id="11" name="Text Placeholder 11">
            <a:extLst>
              <a:ext uri="{FF2B5EF4-FFF2-40B4-BE49-F238E27FC236}">
                <a16:creationId xmlns:a16="http://schemas.microsoft.com/office/drawing/2014/main" id="{0E93626E-75D3-2946-9E24-B1657D8181F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275387" y="6057900"/>
            <a:ext cx="5473699" cy="368888"/>
          </a:xfrm>
          <a:prstGeom prst="rect">
            <a:avLst/>
          </a:prstGeom>
        </p:spPr>
        <p:txBody>
          <a:bodyPr tIns="0" rIns="0" bIns="0" anchor="b" anchorCtr="0">
            <a:noAutofit/>
          </a:bodyPr>
          <a:lstStyle>
            <a:lvl1pPr marL="0" indent="0" algn="r">
              <a:buNone/>
              <a:defRPr sz="1800">
                <a:solidFill>
                  <a:srgbClr val="E6005B"/>
                </a:solidFill>
              </a:defRPr>
            </a:lvl1pPr>
          </a:lstStyle>
          <a:p>
            <a:pPr lvl="0"/>
            <a:r>
              <a:rPr lang="en-GB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36996565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asual Orange Section Brea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C68B09DB-0CE7-674F-8B4F-D3BDC1E1F580}"/>
              </a:ext>
            </a:extLst>
          </p:cNvPr>
          <p:cNvSpPr/>
          <p:nvPr userDrawn="1"/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EC6D8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45A774C6-72B5-B54D-AFC5-BEDE6662B00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42913" y="2024063"/>
            <a:ext cx="11306173" cy="1814024"/>
          </a:xfrm>
          <a:prstGeom prst="rect">
            <a:avLst/>
          </a:prstGeom>
        </p:spPr>
        <p:txBody>
          <a:bodyPr lIns="0" rIns="90000" anchor="b"/>
          <a:lstStyle>
            <a:lvl1pPr algn="l">
              <a:defRPr sz="6000" b="1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15" name="Subtitle 2">
            <a:extLst>
              <a:ext uri="{FF2B5EF4-FFF2-40B4-BE49-F238E27FC236}">
                <a16:creationId xmlns:a16="http://schemas.microsoft.com/office/drawing/2014/main" id="{D8CD21CC-038F-084D-86A0-F56D478F11E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42913" y="4015578"/>
            <a:ext cx="11306173" cy="1155172"/>
          </a:xfrm>
          <a:prstGeom prst="rect">
            <a:avLst/>
          </a:prstGeom>
        </p:spPr>
        <p:txBody>
          <a:bodyPr lIns="0">
            <a:normAutofit/>
          </a:bodyPr>
          <a:lstStyle>
            <a:lvl1pPr marL="0" indent="0" algn="l">
              <a:buNone/>
              <a:defRPr sz="3000" b="1">
                <a:solidFill>
                  <a:srgbClr val="E6005B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Click to edit Master subtitle style</a:t>
            </a:r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7898AC0-B7CB-074A-816A-237E0E868E59}"/>
              </a:ext>
            </a:extLst>
          </p:cNvPr>
          <p:cNvSpPr/>
          <p:nvPr userDrawn="1"/>
        </p:nvSpPr>
        <p:spPr>
          <a:xfrm>
            <a:off x="0" y="1"/>
            <a:ext cx="12192000" cy="452699"/>
          </a:xfrm>
          <a:prstGeom prst="rect">
            <a:avLst/>
          </a:prstGeom>
          <a:solidFill>
            <a:srgbClr val="E600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F0A60D5D-4AC5-424B-9227-98890EF5464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42913" y="5832091"/>
            <a:ext cx="568360" cy="676276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03636DE5-A460-F448-BC8B-A823C89548EA}"/>
              </a:ext>
            </a:extLst>
          </p:cNvPr>
          <p:cNvSpPr/>
          <p:nvPr userDrawn="1"/>
        </p:nvSpPr>
        <p:spPr>
          <a:xfrm>
            <a:off x="0" y="6742113"/>
            <a:ext cx="12191999" cy="125999"/>
          </a:xfrm>
          <a:prstGeom prst="rect">
            <a:avLst/>
          </a:prstGeom>
          <a:solidFill>
            <a:srgbClr val="BB3F0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A6E2"/>
              </a:solidFill>
            </a:endParaRPr>
          </a:p>
        </p:txBody>
      </p:sp>
      <p:sp>
        <p:nvSpPr>
          <p:cNvPr id="11" name="Text Placeholder 11">
            <a:extLst>
              <a:ext uri="{FF2B5EF4-FFF2-40B4-BE49-F238E27FC236}">
                <a16:creationId xmlns:a16="http://schemas.microsoft.com/office/drawing/2014/main" id="{0E93626E-75D3-2946-9E24-B1657D8181F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275387" y="6057900"/>
            <a:ext cx="5473699" cy="368888"/>
          </a:xfrm>
          <a:prstGeom prst="rect">
            <a:avLst/>
          </a:prstGeom>
        </p:spPr>
        <p:txBody>
          <a:bodyPr tIns="0" rIns="0" bIns="0" anchor="b" anchorCtr="0">
            <a:noAutofit/>
          </a:bodyPr>
          <a:lstStyle>
            <a:lvl1pPr marL="0" indent="0" algn="r">
              <a:buNone/>
              <a:defRPr sz="1800">
                <a:solidFill>
                  <a:srgbClr val="E6005B"/>
                </a:solidFill>
              </a:defRPr>
            </a:lvl1pPr>
          </a:lstStyle>
          <a:p>
            <a:pPr lvl="0"/>
            <a:r>
              <a:rPr lang="en-GB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0179576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asual Orange Section Brea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C68B09DB-0CE7-674F-8B4F-D3BDC1E1F580}"/>
              </a:ext>
            </a:extLst>
          </p:cNvPr>
          <p:cNvSpPr/>
          <p:nvPr userDrawn="1"/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6F625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45A774C6-72B5-B54D-AFC5-BEDE6662B00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42913" y="2024063"/>
            <a:ext cx="11306173" cy="1814024"/>
          </a:xfrm>
          <a:prstGeom prst="rect">
            <a:avLst/>
          </a:prstGeom>
        </p:spPr>
        <p:txBody>
          <a:bodyPr lIns="0" rIns="90000" anchor="b"/>
          <a:lstStyle>
            <a:lvl1pPr algn="l">
              <a:defRPr sz="6000" b="1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15" name="Subtitle 2">
            <a:extLst>
              <a:ext uri="{FF2B5EF4-FFF2-40B4-BE49-F238E27FC236}">
                <a16:creationId xmlns:a16="http://schemas.microsoft.com/office/drawing/2014/main" id="{D8CD21CC-038F-084D-86A0-F56D478F11E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42913" y="4015578"/>
            <a:ext cx="11306173" cy="1155172"/>
          </a:xfrm>
          <a:prstGeom prst="rect">
            <a:avLst/>
          </a:prstGeom>
        </p:spPr>
        <p:txBody>
          <a:bodyPr lIns="0">
            <a:normAutofit/>
          </a:bodyPr>
          <a:lstStyle>
            <a:lvl1pPr marL="0" indent="0" algn="l">
              <a:buNone/>
              <a:defRPr sz="3000" b="1">
                <a:solidFill>
                  <a:srgbClr val="B5B0AC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Click to edit Master subtitle style</a:t>
            </a:r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7898AC0-B7CB-074A-816A-237E0E868E59}"/>
              </a:ext>
            </a:extLst>
          </p:cNvPr>
          <p:cNvSpPr/>
          <p:nvPr userDrawn="1"/>
        </p:nvSpPr>
        <p:spPr>
          <a:xfrm>
            <a:off x="0" y="1"/>
            <a:ext cx="12192000" cy="452699"/>
          </a:xfrm>
          <a:prstGeom prst="rect">
            <a:avLst/>
          </a:prstGeom>
          <a:solidFill>
            <a:srgbClr val="B5B0A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F0A60D5D-4AC5-424B-9227-98890EF5464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42913" y="5832091"/>
            <a:ext cx="568360" cy="676276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03636DE5-A460-F448-BC8B-A823C89548EA}"/>
              </a:ext>
            </a:extLst>
          </p:cNvPr>
          <p:cNvSpPr/>
          <p:nvPr userDrawn="1"/>
        </p:nvSpPr>
        <p:spPr>
          <a:xfrm>
            <a:off x="0" y="6742113"/>
            <a:ext cx="12191999" cy="125999"/>
          </a:xfrm>
          <a:prstGeom prst="rect">
            <a:avLst/>
          </a:prstGeom>
          <a:solidFill>
            <a:srgbClr val="BB3F0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A6E2"/>
              </a:solidFill>
            </a:endParaRPr>
          </a:p>
        </p:txBody>
      </p:sp>
      <p:sp>
        <p:nvSpPr>
          <p:cNvPr id="11" name="Text Placeholder 11">
            <a:extLst>
              <a:ext uri="{FF2B5EF4-FFF2-40B4-BE49-F238E27FC236}">
                <a16:creationId xmlns:a16="http://schemas.microsoft.com/office/drawing/2014/main" id="{0E93626E-75D3-2946-9E24-B1657D8181F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275387" y="6057900"/>
            <a:ext cx="5473699" cy="368888"/>
          </a:xfrm>
          <a:prstGeom prst="rect">
            <a:avLst/>
          </a:prstGeom>
        </p:spPr>
        <p:txBody>
          <a:bodyPr tIns="0" rIns="0" bIns="0" anchor="b" anchorCtr="0">
            <a:noAutofit/>
          </a:bodyPr>
          <a:lstStyle>
            <a:lvl1pPr marL="0" indent="0" algn="r">
              <a:buNone/>
              <a:defRPr sz="1800">
                <a:solidFill>
                  <a:srgbClr val="B5B0AC"/>
                </a:solidFill>
              </a:defRPr>
            </a:lvl1pPr>
          </a:lstStyle>
          <a:p>
            <a:pPr lvl="0"/>
            <a:r>
              <a:rPr lang="en-GB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87120401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F6B90F54-2FD9-B744-B972-C1D92C843C23}"/>
              </a:ext>
            </a:extLst>
          </p:cNvPr>
          <p:cNvSpPr/>
          <p:nvPr userDrawn="1"/>
        </p:nvSpPr>
        <p:spPr>
          <a:xfrm>
            <a:off x="1" y="431386"/>
            <a:ext cx="12191999" cy="6300787"/>
          </a:xfrm>
          <a:prstGeom prst="rect">
            <a:avLst/>
          </a:prstGeom>
          <a:solidFill>
            <a:srgbClr val="E5E5E5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04446B3-A205-CB44-8165-EDDF1073E3F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42913" y="800100"/>
            <a:ext cx="3427412" cy="100995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D96A658-0183-444F-91C4-2F380978AAE1}"/>
              </a:ext>
            </a:extLst>
          </p:cNvPr>
          <p:cNvSpPr txBox="1"/>
          <p:nvPr userDrawn="1"/>
        </p:nvSpPr>
        <p:spPr>
          <a:xfrm>
            <a:off x="442913" y="2024062"/>
            <a:ext cx="11306175" cy="1814024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/>
          <a:p>
            <a:pPr algn="l"/>
            <a:r>
              <a:rPr lang="en-US" sz="6000" b="1" dirty="0">
                <a:solidFill>
                  <a:srgbClr val="E6005B"/>
                </a:solidFill>
              </a:rPr>
              <a:t>Thank you</a:t>
            </a:r>
          </a:p>
        </p:txBody>
      </p:sp>
    </p:spTree>
    <p:extLst>
      <p:ext uri="{BB962C8B-B14F-4D97-AF65-F5344CB8AC3E}">
        <p14:creationId xmlns:p14="http://schemas.microsoft.com/office/powerpoint/2010/main" val="165962950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esentation En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FD73252D-FA87-8946-98E6-F10F7EFB191B}"/>
              </a:ext>
            </a:extLst>
          </p:cNvPr>
          <p:cNvSpPr/>
          <p:nvPr userDrawn="1"/>
        </p:nvSpPr>
        <p:spPr>
          <a:xfrm>
            <a:off x="0" y="441326"/>
            <a:ext cx="12191999" cy="6300786"/>
          </a:xfrm>
          <a:prstGeom prst="rect">
            <a:avLst/>
          </a:prstGeom>
          <a:solidFill>
            <a:srgbClr val="E6005B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E6005B"/>
              </a:solidFill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146BD13E-6F12-BA45-881A-F273DAED034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42913" y="800100"/>
            <a:ext cx="3427412" cy="1009958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DEE1A0BD-8134-9B4A-AE3E-E7C0EECCD029}"/>
              </a:ext>
            </a:extLst>
          </p:cNvPr>
          <p:cNvSpPr txBox="1"/>
          <p:nvPr userDrawn="1"/>
        </p:nvSpPr>
        <p:spPr>
          <a:xfrm>
            <a:off x="442913" y="2024062"/>
            <a:ext cx="11306175" cy="1814024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/>
          <a:p>
            <a:pPr algn="l"/>
            <a:r>
              <a:rPr lang="en-US" sz="6000" b="1" dirty="0">
                <a:solidFill>
                  <a:srgbClr val="9E043D"/>
                </a:solidFill>
              </a:rPr>
              <a:t>Thank you</a:t>
            </a:r>
          </a:p>
        </p:txBody>
      </p:sp>
    </p:spTree>
    <p:extLst>
      <p:ext uri="{BB962C8B-B14F-4D97-AF65-F5344CB8AC3E}">
        <p14:creationId xmlns:p14="http://schemas.microsoft.com/office/powerpoint/2010/main" val="287245452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99818EEC-D27C-9844-8F9A-431793B5929C}"/>
              </a:ext>
            </a:extLst>
          </p:cNvPr>
          <p:cNvSpPr/>
          <p:nvPr userDrawn="1"/>
        </p:nvSpPr>
        <p:spPr>
          <a:xfrm>
            <a:off x="0" y="441325"/>
            <a:ext cx="12191999" cy="6300787"/>
          </a:xfrm>
          <a:prstGeom prst="rect">
            <a:avLst/>
          </a:prstGeom>
          <a:solidFill>
            <a:srgbClr val="6F6258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FE3E8BC-7439-0742-A9FC-77BBB38EF7A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42913" y="800100"/>
            <a:ext cx="3427412" cy="1009958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C3E62ECB-71C5-2342-A1AF-B7DAA1E1B964}"/>
              </a:ext>
            </a:extLst>
          </p:cNvPr>
          <p:cNvSpPr txBox="1"/>
          <p:nvPr userDrawn="1"/>
        </p:nvSpPr>
        <p:spPr>
          <a:xfrm>
            <a:off x="442913" y="2024062"/>
            <a:ext cx="11306175" cy="1814024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/>
          <a:p>
            <a:pPr algn="l"/>
            <a:r>
              <a:rPr lang="en-US" sz="6000" b="1" dirty="0">
                <a:solidFill>
                  <a:schemeClr val="bg1"/>
                </a:solidFill>
              </a:rPr>
              <a:t>Thank you</a:t>
            </a:r>
          </a:p>
        </p:txBody>
      </p:sp>
    </p:spTree>
    <p:extLst>
      <p:ext uri="{BB962C8B-B14F-4D97-AF65-F5344CB8AC3E}">
        <p14:creationId xmlns:p14="http://schemas.microsoft.com/office/powerpoint/2010/main" val="343949316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vox basic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872F2E-3F20-0DC0-CFA3-D11D49B01C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FI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3DD3D74-F972-E096-E828-44B6C11A31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63657D-8E22-4681-BD7E-16E8F6F56673}" type="datetimeFigureOut">
              <a:rPr lang="en-FI" smtClean="0"/>
              <a:t>07/09/2025</a:t>
            </a:fld>
            <a:endParaRPr lang="en-FI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3087A18-8950-3A86-D6FB-14BF0F08BA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I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ED9F6BC-1B26-1DC3-0C4B-4C12F07C71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AD3D6-B89C-4D82-B254-B84B3D342745}" type="slidenum">
              <a:rPr lang="en-FI" smtClean="0"/>
              <a:t>‹#›</a:t>
            </a:fld>
            <a:endParaRPr lang="en-FI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1CADAFE8-3608-FDE7-C3ED-12BD6811F72B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38200" y="1798320"/>
            <a:ext cx="10515600" cy="44297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32200958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38E3CDC0-E15C-3D43-A94A-65D5EBAC0E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42912" y="1989139"/>
            <a:ext cx="11306175" cy="4068762"/>
          </a:xfrm>
          <a:prstGeom prst="rect">
            <a:avLst/>
          </a:prstGeom>
        </p:spPr>
        <p:txBody>
          <a:bodyPr vert="horz" lIns="0" tIns="45720" rIns="91440" bIns="45720" rtlCol="0">
            <a:normAutofit/>
          </a:bodyPr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8" name="Title Placeholder 10">
            <a:extLst>
              <a:ext uri="{FF2B5EF4-FFF2-40B4-BE49-F238E27FC236}">
                <a16:creationId xmlns:a16="http://schemas.microsoft.com/office/drawing/2014/main" id="{CB133162-9D93-054D-BEB3-A08241D4C8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2912" y="800100"/>
            <a:ext cx="11306175" cy="1001714"/>
          </a:xfrm>
          <a:prstGeom prst="rect">
            <a:avLst/>
          </a:prstGeom>
        </p:spPr>
        <p:txBody>
          <a:bodyPr vert="horz" lIns="0" tIns="45720" rIns="91440" bIns="45720" rtlCol="0" anchor="ctr">
            <a:normAutofit/>
          </a:bodyPr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57698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81" r:id="rId2"/>
    <p:sldLayoutId id="2147483682" r:id="rId3"/>
    <p:sldLayoutId id="2147483652" r:id="rId4"/>
    <p:sldLayoutId id="2147483676" r:id="rId5"/>
    <p:sldLayoutId id="2147483670" r:id="rId6"/>
    <p:sldLayoutId id="2147483684" r:id="rId7"/>
    <p:sldLayoutId id="2147483659" r:id="rId8"/>
    <p:sldLayoutId id="2147483653" r:id="rId9"/>
    <p:sldLayoutId id="2147483679" r:id="rId10"/>
    <p:sldLayoutId id="2147483680" r:id="rId11"/>
    <p:sldLayoutId id="2147483677" r:id="rId12"/>
    <p:sldLayoutId id="2147483678" r:id="rId13"/>
    <p:sldLayoutId id="2147483683" r:id="rId14"/>
    <p:sldLayoutId id="2147483651" r:id="rId15"/>
    <p:sldLayoutId id="2147483669" r:id="rId16"/>
    <p:sldLayoutId id="2147483662" r:id="rId17"/>
    <p:sldLayoutId id="2147483667" r:id="rId18"/>
    <p:sldLayoutId id="2147483663" r:id="rId19"/>
    <p:sldLayoutId id="2147483661" r:id="rId20"/>
    <p:sldLayoutId id="2147483668" r:id="rId21"/>
    <p:sldLayoutId id="2147483660" r:id="rId22"/>
    <p:sldLayoutId id="2147483687" r:id="rId23"/>
    <p:sldLayoutId id="2147483688" r:id="rId24"/>
    <p:sldLayoutId id="2147483689" r:id="rId25"/>
    <p:sldLayoutId id="2147483685" r:id="rId26"/>
    <p:sldLayoutId id="2147483658" r:id="rId27"/>
    <p:sldLayoutId id="2147483686" r:id="rId28"/>
    <p:sldLayoutId id="2147483691" r:id="rId29"/>
  </p:sldLayoutIdLst>
  <p:hf hd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400" b="1" kern="1200">
          <a:solidFill>
            <a:srgbClr val="E6005B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Clr>
          <a:srgbClr val="E6005B"/>
        </a:buClr>
        <a:buFont typeface="Wingdings" pitchFamily="2" charset="2"/>
        <a:buChar char="§"/>
        <a:defRPr sz="2500" b="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500"/>
        </a:spcBef>
        <a:buClr>
          <a:srgbClr val="E6005B"/>
        </a:buClr>
        <a:buFont typeface="Wingdings" pitchFamily="2" charset="2"/>
        <a:buChar char="§"/>
        <a:defRPr sz="22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500"/>
        </a:spcBef>
        <a:buClr>
          <a:srgbClr val="E6005B"/>
        </a:buClr>
        <a:buFont typeface="Wingdings" pitchFamily="2" charset="2"/>
        <a:buChar char="§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500"/>
        </a:spcBef>
        <a:buClr>
          <a:srgbClr val="E6005B"/>
        </a:buClr>
        <a:buFont typeface="Wingdings" pitchFamily="2" charset="2"/>
        <a:buChar char="§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500"/>
        </a:spcBef>
        <a:buClr>
          <a:srgbClr val="E6005B"/>
        </a:buClr>
        <a:buFont typeface="Wingdings" pitchFamily="2" charset="2"/>
        <a:buChar char="§"/>
        <a:defRPr sz="16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279" userDrawn="1">
          <p15:clr>
            <a:srgbClr val="A4A3A4"/>
          </p15:clr>
        </p15:guide>
        <p15:guide id="2" orient="horz" pos="278" userDrawn="1">
          <p15:clr>
            <a:srgbClr val="A4A3A4"/>
          </p15:clr>
        </p15:guide>
        <p15:guide id="3" pos="2502" userDrawn="1">
          <p15:clr>
            <a:srgbClr val="A4A3A4"/>
          </p15:clr>
        </p15:guide>
        <p15:guide id="4" pos="2729" userDrawn="1">
          <p15:clr>
            <a:srgbClr val="A4A3A4"/>
          </p15:clr>
        </p15:guide>
        <p15:guide id="5" pos="4951" userDrawn="1">
          <p15:clr>
            <a:srgbClr val="A4A3A4"/>
          </p15:clr>
        </p15:guide>
        <p15:guide id="6" pos="5178" userDrawn="1">
          <p15:clr>
            <a:srgbClr val="A4A3A4"/>
          </p15:clr>
        </p15:guide>
        <p15:guide id="7" pos="7401" userDrawn="1">
          <p15:clr>
            <a:srgbClr val="A4A3A4"/>
          </p15:clr>
        </p15:guide>
        <p15:guide id="8" orient="horz" pos="504" userDrawn="1">
          <p15:clr>
            <a:srgbClr val="A4A3A4"/>
          </p15:clr>
        </p15:guide>
        <p15:guide id="9" orient="horz" pos="3816" userDrawn="1">
          <p15:clr>
            <a:srgbClr val="A4A3A4"/>
          </p15:clr>
        </p15:guide>
        <p15:guide id="10" orient="horz" pos="4042" userDrawn="1">
          <p15:clr>
            <a:srgbClr val="A4A3A4"/>
          </p15:clr>
        </p15:guide>
        <p15:guide id="11" pos="3727" userDrawn="1">
          <p15:clr>
            <a:srgbClr val="A4A3A4"/>
          </p15:clr>
        </p15:guide>
        <p15:guide id="12" pos="3953" userDrawn="1">
          <p15:clr>
            <a:srgbClr val="A4A3A4"/>
          </p15:clr>
        </p15:guide>
        <p15:guide id="13" orient="horz" pos="3589" userDrawn="1">
          <p15:clr>
            <a:srgbClr val="A4A3A4"/>
          </p15:clr>
        </p15:guide>
        <p15:guide id="14" orient="horz" pos="1139" userDrawn="1">
          <p15:clr>
            <a:srgbClr val="A4A3A4"/>
          </p15:clr>
        </p15:guide>
        <p15:guide id="15" orient="horz" pos="1253" userDrawn="1">
          <p15:clr>
            <a:srgbClr val="A4A3A4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8.png"/><Relationship Id="rId7" Type="http://schemas.openxmlformats.org/officeDocument/2006/relationships/image" Target="../media/image12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0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0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0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4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54DFE8-7E94-7D42-8F57-AE1BC6C9210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4800" dirty="0">
                <a:effectLst/>
                <a:latin typeface="Calibri" panose="020F0502020204030204" pitchFamily="34" charset="0"/>
                <a:ea typeface="PMingLiU" panose="02020500000000000000" pitchFamily="18" charset="-120"/>
                <a:cs typeface="Arial" panose="020B0604020202020204" pitchFamily="34" charset="0"/>
              </a:rPr>
              <a:t>How should parents motivate their children prior to high-stakes exams?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A8E7974-55B9-AA4E-BF3A-6C5D6E05414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42914" y="4015577"/>
            <a:ext cx="8531404" cy="1963421"/>
          </a:xfrm>
        </p:spPr>
        <p:txBody>
          <a:bodyPr>
            <a:normAutofit fontScale="70000" lnSpcReduction="20000"/>
          </a:bodyPr>
          <a:lstStyle/>
          <a:p>
            <a:r>
              <a:rPr lang="en-US" dirty="0"/>
              <a:t>Dr. Richard Remedios</a:t>
            </a:r>
          </a:p>
          <a:p>
            <a:r>
              <a:rPr lang="en-US" dirty="0"/>
              <a:t>Associate Professor of Student Motivation and Engagement</a:t>
            </a:r>
          </a:p>
          <a:p>
            <a:r>
              <a:rPr lang="en-US" dirty="0"/>
              <a:t>NTU Psychology</a:t>
            </a:r>
          </a:p>
          <a:p>
            <a:r>
              <a:rPr lang="en-US" dirty="0"/>
              <a:t>Thursday, 26</a:t>
            </a:r>
            <a:r>
              <a:rPr lang="en-US" baseline="30000" dirty="0"/>
              <a:t>th</a:t>
            </a:r>
            <a:r>
              <a:rPr lang="en-US" dirty="0"/>
              <a:t> June, 2025</a:t>
            </a:r>
          </a:p>
          <a:p>
            <a:r>
              <a:rPr lang="en-US" dirty="0"/>
              <a:t>richard.remedios@ntu.ac.uk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D31B0AE-B6AB-EC57-291A-51A4386CC76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20391" y="4015576"/>
            <a:ext cx="2781063" cy="18489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2091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1145567B-498E-4808-A3E2-E017527D24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GB" dirty="0"/>
              <a:t>What we will be doing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7551B69-57BA-43C4-9E85-265F640E7EB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83C9C4B-763F-2F5E-28D8-A300574CB40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2913" y="1802084"/>
            <a:ext cx="2604493" cy="1384977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DEDD63BB-39B1-984C-3039-E8788B57F04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4617" y="1793754"/>
            <a:ext cx="2242620" cy="1401637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DCF0ADA8-F32D-C395-C1AC-F9E515A49EC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18302" y="3945496"/>
            <a:ext cx="2541902" cy="1429820"/>
          </a:xfrm>
          <a:prstGeom prst="rect">
            <a:avLst/>
          </a:prstGeom>
        </p:spPr>
      </p:pic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7391A182-7A71-339A-DD50-7EE9810A41B9}"/>
              </a:ext>
            </a:extLst>
          </p:cNvPr>
          <p:cNvCxnSpPr>
            <a:stCxn id="7" idx="3"/>
            <a:endCxn id="15" idx="1"/>
          </p:cNvCxnSpPr>
          <p:nvPr/>
        </p:nvCxnSpPr>
        <p:spPr>
          <a:xfrm>
            <a:off x="3047406" y="2494573"/>
            <a:ext cx="1087211" cy="0"/>
          </a:xfrm>
          <a:prstGeom prst="straightConnector1">
            <a:avLst/>
          </a:prstGeom>
          <a:ln w="412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223B792D-BA6D-06F3-F062-22BE82131135}"/>
              </a:ext>
            </a:extLst>
          </p:cNvPr>
          <p:cNvCxnSpPr>
            <a:cxnSpLocks/>
            <a:stCxn id="15" idx="3"/>
            <a:endCxn id="36" idx="1"/>
          </p:cNvCxnSpPr>
          <p:nvPr/>
        </p:nvCxnSpPr>
        <p:spPr>
          <a:xfrm>
            <a:off x="6377237" y="2494573"/>
            <a:ext cx="1550411" cy="4165"/>
          </a:xfrm>
          <a:prstGeom prst="straightConnector1">
            <a:avLst/>
          </a:prstGeom>
          <a:ln w="412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613B29FF-6F7A-D75F-7D7F-0AFC1D572966}"/>
              </a:ext>
            </a:extLst>
          </p:cNvPr>
          <p:cNvCxnSpPr>
            <a:cxnSpLocks/>
            <a:stCxn id="12" idx="3"/>
            <a:endCxn id="17" idx="1"/>
          </p:cNvCxnSpPr>
          <p:nvPr/>
        </p:nvCxnSpPr>
        <p:spPr>
          <a:xfrm flipV="1">
            <a:off x="6868240" y="4660406"/>
            <a:ext cx="1550062" cy="571658"/>
          </a:xfrm>
          <a:prstGeom prst="straightConnector1">
            <a:avLst/>
          </a:prstGeom>
          <a:ln w="412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6" name="Picture 35">
            <a:extLst>
              <a:ext uri="{FF2B5EF4-FFF2-40B4-BE49-F238E27FC236}">
                <a16:creationId xmlns:a16="http://schemas.microsoft.com/office/drawing/2014/main" id="{F4D39275-0F6B-6211-CE9E-4DDE6BCF8D6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27648" y="1768942"/>
            <a:ext cx="2683439" cy="1459591"/>
          </a:xfrm>
          <a:prstGeom prst="rect">
            <a:avLst/>
          </a:prstGeom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F1ECB303-7A72-B916-2A5A-3D2E7AE116D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2912" y="3505122"/>
            <a:ext cx="2657549" cy="1846852"/>
          </a:xfrm>
          <a:prstGeom prst="rect">
            <a:avLst/>
          </a:prstGeom>
        </p:spPr>
      </p:pic>
      <p:pic>
        <p:nvPicPr>
          <p:cNvPr id="4098" name="Picture 2">
            <a:extLst>
              <a:ext uri="{FF2B5EF4-FFF2-40B4-BE49-F238E27FC236}">
                <a16:creationId xmlns:a16="http://schemas.microsoft.com/office/drawing/2014/main" id="{5BDEE3F6-208D-07C3-E52F-F5310B43BA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3997" y="3545386"/>
            <a:ext cx="2102618" cy="12873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01EFDE4F-925B-6472-65B4-9B80EF5626D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136593" y="4654989"/>
            <a:ext cx="1731647" cy="1154150"/>
          </a:xfrm>
          <a:prstGeom prst="rect">
            <a:avLst/>
          </a:prstGeom>
        </p:spPr>
      </p:pic>
      <p:cxnSp>
        <p:nvCxnSpPr>
          <p:cNvPr id="42" name="Straight Arrow Connector 41">
            <a:extLst>
              <a:ext uri="{FF2B5EF4-FFF2-40B4-BE49-F238E27FC236}">
                <a16:creationId xmlns:a16="http://schemas.microsoft.com/office/drawing/2014/main" id="{7D902143-D5B1-2D7A-5CB5-C5DC336C616E}"/>
              </a:ext>
            </a:extLst>
          </p:cNvPr>
          <p:cNvCxnSpPr>
            <a:cxnSpLocks/>
            <a:stCxn id="37" idx="3"/>
            <a:endCxn id="4098" idx="1"/>
          </p:cNvCxnSpPr>
          <p:nvPr/>
        </p:nvCxnSpPr>
        <p:spPr>
          <a:xfrm flipV="1">
            <a:off x="3100461" y="4189045"/>
            <a:ext cx="713536" cy="239503"/>
          </a:xfrm>
          <a:prstGeom prst="straightConnector1">
            <a:avLst/>
          </a:prstGeom>
          <a:ln w="412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624372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51CA6EB-F3AD-9D20-67C7-BDF18CEB23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47805" y="3020346"/>
            <a:ext cx="5924409" cy="3149511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272FCB7D-6274-A669-BE89-61D1B588C56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74499" y="1552102"/>
            <a:ext cx="10471022" cy="1257866"/>
          </a:xfrm>
        </p:spPr>
        <p:txBody>
          <a:bodyPr>
            <a:noAutofit/>
          </a:bodyPr>
          <a:lstStyle/>
          <a:p>
            <a:pPr algn="ctr"/>
            <a:r>
              <a:rPr lang="en-GB" sz="4400" b="0" dirty="0"/>
              <a:t>Audience participation time</a:t>
            </a:r>
          </a:p>
        </p:txBody>
      </p:sp>
    </p:spTree>
    <p:extLst>
      <p:ext uri="{BB962C8B-B14F-4D97-AF65-F5344CB8AC3E}">
        <p14:creationId xmlns:p14="http://schemas.microsoft.com/office/powerpoint/2010/main" val="4744790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63C6C1DE-BB04-AACF-015E-75867307C14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51200" y="2693237"/>
            <a:ext cx="5084161" cy="3177602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97D30903-57E8-ABA2-F657-075D57F68CF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74499" y="1221362"/>
            <a:ext cx="10471022" cy="1257866"/>
          </a:xfrm>
        </p:spPr>
        <p:txBody>
          <a:bodyPr>
            <a:noAutofit/>
          </a:bodyPr>
          <a:lstStyle/>
          <a:p>
            <a:pPr algn="ctr"/>
            <a:r>
              <a:rPr lang="en-GB" sz="4400" b="0" dirty="0"/>
              <a:t>Explanation of our research</a:t>
            </a:r>
          </a:p>
        </p:txBody>
      </p:sp>
    </p:spTree>
    <p:extLst>
      <p:ext uri="{BB962C8B-B14F-4D97-AF65-F5344CB8AC3E}">
        <p14:creationId xmlns:p14="http://schemas.microsoft.com/office/powerpoint/2010/main" val="4102519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 Placeholder 3">
            <a:extLst>
              <a:ext uri="{FF2B5EF4-FFF2-40B4-BE49-F238E27FC236}">
                <a16:creationId xmlns:a16="http://schemas.microsoft.com/office/drawing/2014/main" id="{422318DE-96A1-04A9-E30A-CCFAFDAE663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275387" y="6057900"/>
            <a:ext cx="5473699" cy="368888"/>
          </a:xfrm>
        </p:spPr>
        <p:txBody>
          <a:bodyPr/>
          <a:lstStyle/>
          <a:p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AF816A4D-8705-01D4-DF87-6241AEB331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2912" y="800101"/>
            <a:ext cx="11306176" cy="1001982"/>
          </a:xfrm>
        </p:spPr>
        <p:txBody>
          <a:bodyPr anchor="ctr">
            <a:normAutofit/>
          </a:bodyPr>
          <a:lstStyle/>
          <a:p>
            <a:pPr algn="ctr"/>
            <a:r>
              <a:rPr lang="en-GB" dirty="0"/>
              <a:t>High-Stakes Exams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B6E5FDD-80D0-4DD1-6119-9A46F58544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83224" y="1887867"/>
            <a:ext cx="8466780" cy="41700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7648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05ECE812-C5D0-3266-8AE9-72B47536977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42913" y="1989138"/>
            <a:ext cx="4469329" cy="3708400"/>
          </a:xfrm>
        </p:spPr>
        <p:txBody>
          <a:bodyPr/>
          <a:lstStyle/>
          <a:p>
            <a:r>
              <a:rPr lang="en-GB" dirty="0"/>
              <a:t>Fear Appeals are messages that warn you of the consequences of NOT doing something.</a:t>
            </a:r>
          </a:p>
          <a:p>
            <a:r>
              <a:rPr lang="en-GB" dirty="0"/>
              <a:t>Very common in the health literature.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88AE0177-CB8B-01A0-7552-2ED846FF0C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/>
              <a:t>Fear Appeals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D506D8C-F69E-A037-4207-034E2A3F00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54222" y="1956978"/>
            <a:ext cx="2562880" cy="360725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F3B4570-7763-3A07-AF6C-6565DE65BC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49526" y="2010726"/>
            <a:ext cx="4080351" cy="3708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14466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1145567B-498E-4808-A3E2-E017527D24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GB" dirty="0"/>
              <a:t>People who motivate you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7551B69-57BA-43C4-9E85-265F640E7EB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5B7B50E-3A41-0068-CB59-AF6896C7EA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71785" y="2256455"/>
            <a:ext cx="3377552" cy="234509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ABE8A65-8531-13D0-0C82-719F42FDA4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37399" y="2316696"/>
            <a:ext cx="3982815" cy="2165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831599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Placeholder 2">
            <a:extLst>
              <a:ext uri="{FF2B5EF4-FFF2-40B4-BE49-F238E27FC236}">
                <a16:creationId xmlns:a16="http://schemas.microsoft.com/office/drawing/2014/main" id="{33CFD32F-ED2E-225C-7486-F68D9AF661D8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rcRect t="7707" b="7707"/>
          <a:stretch/>
        </p:blipFill>
        <p:spPr>
          <a:xfrm>
            <a:off x="20" y="10"/>
            <a:ext cx="12191980" cy="6857990"/>
          </a:xfrm>
          <a:prstGeom prst="rect">
            <a:avLst/>
          </a:prstGeom>
          <a:noFill/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47BE47B-6F83-8188-C497-A9913BF8CA21}"/>
              </a:ext>
            </a:extLst>
          </p:cNvPr>
          <p:cNvSpPr txBox="1"/>
          <p:nvPr/>
        </p:nvSpPr>
        <p:spPr>
          <a:xfrm>
            <a:off x="1542256" y="1128854"/>
            <a:ext cx="9107488" cy="707886"/>
          </a:xfrm>
          <a:prstGeom prst="rect">
            <a:avLst/>
          </a:prstGeom>
          <a:solidFill>
            <a:schemeClr val="accent1"/>
          </a:solidFill>
        </p:spPr>
        <p:txBody>
          <a:bodyPr wrap="square">
            <a:spAutoFit/>
          </a:bodyPr>
          <a:lstStyle/>
          <a:p>
            <a:pPr algn="ctr"/>
            <a:r>
              <a:rPr lang="en-GB" sz="4000" dirty="0">
                <a:solidFill>
                  <a:schemeClr val="bg1"/>
                </a:solidFill>
              </a:rPr>
              <a:t>Teachers’ use of Fear Appeals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D2EFF14-D9C5-A71C-29A7-4C762D7DE9B1}"/>
              </a:ext>
            </a:extLst>
          </p:cNvPr>
          <p:cNvSpPr txBox="1"/>
          <p:nvPr/>
        </p:nvSpPr>
        <p:spPr>
          <a:xfrm>
            <a:off x="524107" y="5452147"/>
            <a:ext cx="11039708" cy="92333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en-GB" dirty="0"/>
              <a:t>Putwain, D. W., &amp; Roberts, C. M. (2009). The development of an instrument to measure teachers' use of fear appeals in the GCSE classroom. </a:t>
            </a:r>
            <a:r>
              <a:rPr lang="en-GB" i="1" dirty="0"/>
              <a:t>The British journal of Educational Psychology, 79, </a:t>
            </a:r>
            <a:r>
              <a:rPr lang="en-GB" dirty="0"/>
              <a:t>4, 643–661. https://doi.org/10.1348/000709909X426130</a:t>
            </a:r>
          </a:p>
        </p:txBody>
      </p:sp>
    </p:spTree>
    <p:extLst>
      <p:ext uri="{BB962C8B-B14F-4D97-AF65-F5344CB8AC3E}">
        <p14:creationId xmlns:p14="http://schemas.microsoft.com/office/powerpoint/2010/main" val="51733989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 Placeholder 3">
            <a:extLst>
              <a:ext uri="{FF2B5EF4-FFF2-40B4-BE49-F238E27FC236}">
                <a16:creationId xmlns:a16="http://schemas.microsoft.com/office/drawing/2014/main" id="{422318DE-96A1-04A9-E30A-CCFAFDAE663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275387" y="6057900"/>
            <a:ext cx="5473699" cy="368888"/>
          </a:xfrm>
        </p:spPr>
        <p:txBody>
          <a:bodyPr/>
          <a:lstStyle/>
          <a:p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AF816A4D-8705-01D4-DF87-6241AEB331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2912" y="800101"/>
            <a:ext cx="11306176" cy="1001982"/>
          </a:xfrm>
        </p:spPr>
        <p:txBody>
          <a:bodyPr anchor="ctr">
            <a:normAutofit/>
          </a:bodyPr>
          <a:lstStyle/>
          <a:p>
            <a:pPr algn="ctr"/>
            <a:r>
              <a:rPr lang="en-GB" dirty="0"/>
              <a:t>Interviews with students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1B0D8056-B454-5BEF-CCE5-0CA899426D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78480" y="1977873"/>
            <a:ext cx="5770880" cy="3852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20834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6779D9-94AB-6401-A650-CBD68D8EC4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2912" y="800101"/>
            <a:ext cx="10568799" cy="1001982"/>
          </a:xfrm>
        </p:spPr>
        <p:txBody>
          <a:bodyPr/>
          <a:lstStyle/>
          <a:p>
            <a:pPr algn="ctr"/>
            <a:r>
              <a:rPr lang="en-GB" dirty="0"/>
              <a:t>Consequence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0020AD-F9CF-0510-0236-AE7D225CF9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2912" y="1989138"/>
            <a:ext cx="10335335" cy="3708399"/>
          </a:xfrm>
        </p:spPr>
        <p:txBody>
          <a:bodyPr>
            <a:normAutofit/>
          </a:bodyPr>
          <a:lstStyle/>
          <a:p>
            <a:pPr marL="342900" lvl="0" indent="-342900" rtl="0">
              <a:lnSpc>
                <a:spcPct val="115000"/>
              </a:lnSpc>
              <a:buFont typeface="Symbol" panose="05050102010706020507" pitchFamily="18" charset="2"/>
              <a:buChar char=""/>
            </a:pPr>
            <a:r>
              <a:rPr lang="en-US" sz="1800" dirty="0">
                <a:effectLst/>
                <a:latin typeface="Calibri" panose="020F0502020204030204" pitchFamily="34" charset="0"/>
                <a:ea typeface="PMingLiU" panose="02020500000000000000" pitchFamily="18" charset="-120"/>
                <a:cs typeface="Calibri" panose="020F0502020204030204" pitchFamily="34" charset="0"/>
              </a:rPr>
              <a:t>How often do your TEACHERS tell you that you need good GCSE results help to be able have a good life in the future? </a:t>
            </a:r>
            <a:endParaRPr lang="en-GB" sz="1800" dirty="0">
              <a:effectLst/>
              <a:latin typeface="Calibri" panose="020F0502020204030204" pitchFamily="34" charset="0"/>
              <a:ea typeface="PMingLiU" panose="02020500000000000000" pitchFamily="18" charset="-120"/>
              <a:cs typeface="Arial" panose="020B0604020202020204" pitchFamily="34" charset="0"/>
            </a:endParaRPr>
          </a:p>
          <a:p>
            <a:pPr marL="342900" lvl="0" indent="-342900">
              <a:lnSpc>
                <a:spcPct val="115000"/>
              </a:lnSpc>
              <a:buFont typeface="Symbol" panose="05050102010706020507" pitchFamily="18" charset="2"/>
              <a:buChar char=""/>
            </a:pPr>
            <a:r>
              <a:rPr lang="en-US" sz="1800" dirty="0">
                <a:effectLst/>
                <a:latin typeface="Calibri" panose="020F0502020204030204" pitchFamily="34" charset="0"/>
                <a:ea typeface="PMingLiU" panose="02020500000000000000" pitchFamily="18" charset="-120"/>
                <a:cs typeface="Calibri" panose="020F0502020204030204" pitchFamily="34" charset="0"/>
              </a:rPr>
              <a:t>How often do your TEACHERS tell you that you need to get good grades in your GCSEs to get a good job?</a:t>
            </a:r>
            <a:endParaRPr lang="en-GB" sz="1800" dirty="0">
              <a:effectLst/>
              <a:latin typeface="Calibri" panose="020F0502020204030204" pitchFamily="34" charset="0"/>
              <a:ea typeface="PMingLiU" panose="02020500000000000000" pitchFamily="18" charset="-120"/>
              <a:cs typeface="Arial" panose="020B0604020202020204" pitchFamily="34" charset="0"/>
            </a:endParaRPr>
          </a:p>
          <a:p>
            <a:pPr marL="342900" lvl="0" indent="-342900">
              <a:lnSpc>
                <a:spcPct val="115000"/>
              </a:lnSpc>
              <a:buFont typeface="Symbol" panose="05050102010706020507" pitchFamily="18" charset="2"/>
              <a:buChar char=""/>
            </a:pPr>
            <a:r>
              <a:rPr lang="en-US" sz="1800" dirty="0">
                <a:effectLst/>
                <a:latin typeface="Calibri" panose="020F0502020204030204" pitchFamily="34" charset="0"/>
                <a:ea typeface="PMingLiU" panose="02020500000000000000" pitchFamily="18" charset="-120"/>
                <a:cs typeface="Calibri" panose="020F0502020204030204" pitchFamily="34" charset="0"/>
              </a:rPr>
              <a:t>How often do your TEACHERS tell you that your GCSE results determine your future?</a:t>
            </a:r>
            <a:endParaRPr lang="en-GB" sz="1800" dirty="0">
              <a:effectLst/>
              <a:latin typeface="Calibri" panose="020F0502020204030204" pitchFamily="34" charset="0"/>
              <a:ea typeface="PMingLiU" panose="02020500000000000000" pitchFamily="18" charset="-120"/>
              <a:cs typeface="Arial" panose="020B0604020202020204" pitchFamily="34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1000"/>
              </a:spcAft>
              <a:buFont typeface="Symbol" panose="05050102010706020507" pitchFamily="18" charset="2"/>
              <a:buChar char=""/>
            </a:pPr>
            <a:r>
              <a:rPr lang="en-US" sz="1800" dirty="0">
                <a:effectLst/>
                <a:latin typeface="Calibri" panose="020F0502020204030204" pitchFamily="34" charset="0"/>
                <a:ea typeface="PMingLiU" panose="02020500000000000000" pitchFamily="18" charset="-120"/>
                <a:cs typeface="Calibri" panose="020F0502020204030204" pitchFamily="34" charset="0"/>
              </a:rPr>
              <a:t>How often do your TEACHERS tell you that you need to get good grades in your GCSEs to go to college or 6th form or get an apprenticeship?</a:t>
            </a:r>
            <a:endParaRPr lang="en-GB" sz="1800" dirty="0">
              <a:effectLst/>
              <a:latin typeface="Calibri" panose="020F0502020204030204" pitchFamily="34" charset="0"/>
              <a:ea typeface="PMingLiU" panose="02020500000000000000" pitchFamily="18" charset="-120"/>
              <a:cs typeface="Arial" panose="020B0604020202020204" pitchFamily="34" charset="0"/>
            </a:endParaRPr>
          </a:p>
          <a:p>
            <a:endParaRPr lang="en-GB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85495CE-D782-EF85-CADA-17DC2DBF1D4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0C3F4C7-D603-ECC4-0092-666A4BB0FC72}"/>
              </a:ext>
            </a:extLst>
          </p:cNvPr>
          <p:cNvSpPr txBox="1"/>
          <p:nvPr/>
        </p:nvSpPr>
        <p:spPr>
          <a:xfrm>
            <a:off x="525294" y="4774207"/>
            <a:ext cx="10097310" cy="64633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en-GB" dirty="0"/>
              <a:t>Putwain, D. W., &amp; </a:t>
            </a:r>
            <a:r>
              <a:rPr lang="en-GB" b="1" dirty="0"/>
              <a:t>Remedios, R</a:t>
            </a:r>
            <a:r>
              <a:rPr lang="en-GB" dirty="0"/>
              <a:t>. (2014). The Scare Tactic: Do Fear Appeals predict motivation and exam scores?  </a:t>
            </a:r>
            <a:r>
              <a:rPr lang="en-GB" i="1" dirty="0"/>
              <a:t>School Psychology Quarterly, 29</a:t>
            </a:r>
            <a:r>
              <a:rPr lang="en-GB" dirty="0"/>
              <a:t>, 503-516. DOI: 10.1037/spq0000048</a:t>
            </a:r>
          </a:p>
        </p:txBody>
      </p:sp>
    </p:spTree>
    <p:extLst>
      <p:ext uri="{BB962C8B-B14F-4D97-AF65-F5344CB8AC3E}">
        <p14:creationId xmlns:p14="http://schemas.microsoft.com/office/powerpoint/2010/main" val="267333221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6C689C40-30D1-4C4A-814E-5353801D23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4718" y="427988"/>
            <a:ext cx="10609082" cy="64633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wrap="square">
            <a:spAutoFit/>
          </a:bodyPr>
          <a:lstStyle>
            <a:lvl1pPr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9pPr>
          </a:lstStyle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3600" dirty="0">
                <a:solidFill>
                  <a:srgbClr val="FFFFFF"/>
                </a:solidFill>
              </a:rPr>
              <a:t>Confident student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4C6A1E7D-9856-AC02-10BF-A08A24D022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9621" y="2096178"/>
            <a:ext cx="2964929" cy="197755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96B8C0C3-76EB-95F3-1EB8-3E7AA743AC38}"/>
              </a:ext>
            </a:extLst>
          </p:cNvPr>
          <p:cNvSpPr txBox="1"/>
          <p:nvPr/>
        </p:nvSpPr>
        <p:spPr>
          <a:xfrm>
            <a:off x="7715887" y="2306145"/>
            <a:ext cx="4201868" cy="1557617"/>
          </a:xfrm>
          <a:prstGeom prst="rect">
            <a:avLst/>
          </a:prstGeom>
          <a:solidFill>
            <a:srgbClr val="92D050"/>
          </a:solidFill>
        </p:spPr>
        <p:txBody>
          <a:bodyPr wrap="square" lIns="0" tIns="0" rIns="0" bIns="0" rtlCol="0" anchor="b" anchorCtr="0">
            <a:no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/>
              <a:t>Experience the message as a “challenge”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/>
              <a:t>Low anxiety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/>
              <a:t>Positive motivation</a:t>
            </a: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596A04E4-5A47-682B-DFCD-1E53B3F7E948}"/>
              </a:ext>
            </a:extLst>
          </p:cNvPr>
          <p:cNvCxnSpPr>
            <a:cxnSpLocks/>
            <a:stCxn id="2" idx="3"/>
            <a:endCxn id="3" idx="1"/>
          </p:cNvCxnSpPr>
          <p:nvPr/>
        </p:nvCxnSpPr>
        <p:spPr>
          <a:xfrm>
            <a:off x="3414550" y="3084954"/>
            <a:ext cx="844884" cy="8008"/>
          </a:xfrm>
          <a:prstGeom prst="straightConnector1">
            <a:avLst/>
          </a:prstGeom>
          <a:ln w="4762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7813F3BD-4F4E-A4D5-113A-993B36DCC48B}"/>
              </a:ext>
            </a:extLst>
          </p:cNvPr>
          <p:cNvCxnSpPr>
            <a:cxnSpLocks/>
            <a:stCxn id="3" idx="3"/>
            <a:endCxn id="5" idx="1"/>
          </p:cNvCxnSpPr>
          <p:nvPr/>
        </p:nvCxnSpPr>
        <p:spPr>
          <a:xfrm flipV="1">
            <a:off x="7125329" y="3084954"/>
            <a:ext cx="590558" cy="8008"/>
          </a:xfrm>
          <a:prstGeom prst="straightConnector1">
            <a:avLst/>
          </a:prstGeom>
          <a:ln w="47625">
            <a:solidFill>
              <a:srgbClr val="92D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Picture 2">
            <a:extLst>
              <a:ext uri="{FF2B5EF4-FFF2-40B4-BE49-F238E27FC236}">
                <a16:creationId xmlns:a16="http://schemas.microsoft.com/office/drawing/2014/main" id="{4E4BC255-3CE1-8BC7-325F-3D31F958BD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59434" y="2314153"/>
            <a:ext cx="2865895" cy="1557618"/>
          </a:xfrm>
          <a:prstGeom prst="rect">
            <a:avLst/>
          </a:prstGeom>
        </p:spPr>
      </p:pic>
      <p:sp>
        <p:nvSpPr>
          <p:cNvPr id="9" name="Rounded Rectangular Callout 6">
            <a:extLst>
              <a:ext uri="{FF2B5EF4-FFF2-40B4-BE49-F238E27FC236}">
                <a16:creationId xmlns:a16="http://schemas.microsoft.com/office/drawing/2014/main" id="{F0A39132-1F1E-45F8-A7DC-3DAAE65AD8F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15902" y="4073730"/>
            <a:ext cx="3104706" cy="603703"/>
          </a:xfrm>
          <a:prstGeom prst="wedgeRoundRectCallout">
            <a:avLst>
              <a:gd name="adj1" fmla="val -16988"/>
              <a:gd name="adj2" fmla="val -266027"/>
              <a:gd name="adj3" fmla="val 16667"/>
            </a:avLst>
          </a:prstGeom>
          <a:solidFill>
            <a:schemeClr val="accent1">
              <a:lumMod val="20000"/>
              <a:lumOff val="80000"/>
            </a:schemeClr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9pPr>
          </a:lstStyle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1600" dirty="0">
                <a:solidFill>
                  <a:srgbClr val="000000"/>
                </a:solidFill>
              </a:rPr>
              <a:t>If you </a:t>
            </a:r>
            <a:r>
              <a:rPr lang="en-US" altLang="en-US" sz="1600" b="1" dirty="0">
                <a:solidFill>
                  <a:srgbClr val="FF0000"/>
                </a:solidFill>
              </a:rPr>
              <a:t>don’t </a:t>
            </a:r>
            <a:r>
              <a:rPr lang="en-US" altLang="en-US" sz="1600" dirty="0">
                <a:solidFill>
                  <a:srgbClr val="000000"/>
                </a:solidFill>
              </a:rPr>
              <a:t>work hard, you </a:t>
            </a:r>
            <a:r>
              <a:rPr lang="en-US" altLang="en-US" sz="1600" b="1" dirty="0">
                <a:solidFill>
                  <a:srgbClr val="FF0000"/>
                </a:solidFill>
              </a:rPr>
              <a:t>won’t </a:t>
            </a:r>
            <a:r>
              <a:rPr lang="en-US" altLang="en-US" sz="1600" dirty="0">
                <a:solidFill>
                  <a:srgbClr val="000000"/>
                </a:solidFill>
              </a:rPr>
              <a:t>get into college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D41004E-A357-80FA-1C85-6DB68DDFE741}"/>
              </a:ext>
            </a:extLst>
          </p:cNvPr>
          <p:cNvSpPr txBox="1"/>
          <p:nvPr/>
        </p:nvSpPr>
        <p:spPr>
          <a:xfrm>
            <a:off x="544749" y="5025746"/>
            <a:ext cx="10972799" cy="92333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en-GB" dirty="0"/>
              <a:t>Putwain, D. W, </a:t>
            </a:r>
            <a:r>
              <a:rPr lang="en-GB" b="1" dirty="0"/>
              <a:t>Remedios, R., </a:t>
            </a:r>
            <a:r>
              <a:rPr lang="en-GB" dirty="0"/>
              <a:t>&amp; Symes, W. (2016). The appraisal of fear appeals as threatening or challenging: Frequency of use, academic self-efficacy and subjective value. </a:t>
            </a:r>
            <a:r>
              <a:rPr lang="en-GB" i="1" dirty="0"/>
              <a:t>Educational Psychology, 36, 6, </a:t>
            </a:r>
            <a:r>
              <a:rPr lang="en-GB" dirty="0"/>
              <a:t>1670-1690 DOI: 10.1080/01443410.2014.963028</a:t>
            </a:r>
          </a:p>
        </p:txBody>
      </p:sp>
    </p:spTree>
    <p:extLst>
      <p:ext uri="{BB962C8B-B14F-4D97-AF65-F5344CB8AC3E}">
        <p14:creationId xmlns:p14="http://schemas.microsoft.com/office/powerpoint/2010/main" val="15116170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1315A111-C812-3313-763C-5BC75717994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1927" y="2323527"/>
            <a:ext cx="3141485" cy="1707402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6C689C40-30D1-4C4A-814E-5353801D23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4718" y="427988"/>
            <a:ext cx="10609082" cy="64633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wrap="square">
            <a:spAutoFit/>
          </a:bodyPr>
          <a:lstStyle>
            <a:lvl1pPr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9pPr>
          </a:lstStyle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3600" dirty="0">
                <a:solidFill>
                  <a:srgbClr val="FFFFFF"/>
                </a:solidFill>
              </a:rPr>
              <a:t>No so confident student</a:t>
            </a:r>
          </a:p>
        </p:txBody>
      </p:sp>
      <p:sp>
        <p:nvSpPr>
          <p:cNvPr id="9" name="Rounded Rectangular Callout 6">
            <a:extLst>
              <a:ext uri="{FF2B5EF4-FFF2-40B4-BE49-F238E27FC236}">
                <a16:creationId xmlns:a16="http://schemas.microsoft.com/office/drawing/2014/main" id="{F0A39132-1F1E-45F8-A7DC-3DAAE65AD8F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66438" y="4508634"/>
            <a:ext cx="3104706" cy="727522"/>
          </a:xfrm>
          <a:prstGeom prst="wedgeRoundRectCallout">
            <a:avLst>
              <a:gd name="adj1" fmla="val -17236"/>
              <a:gd name="adj2" fmla="val -266688"/>
              <a:gd name="adj3" fmla="val 16667"/>
            </a:avLst>
          </a:prstGeom>
          <a:solidFill>
            <a:schemeClr val="accent1">
              <a:lumMod val="20000"/>
              <a:lumOff val="80000"/>
            </a:schemeClr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9pPr>
          </a:lstStyle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1600" dirty="0">
                <a:solidFill>
                  <a:srgbClr val="000000"/>
                </a:solidFill>
              </a:rPr>
              <a:t>If you </a:t>
            </a:r>
            <a:r>
              <a:rPr lang="en-US" altLang="en-US" sz="1600" b="1" dirty="0">
                <a:solidFill>
                  <a:srgbClr val="FF0000"/>
                </a:solidFill>
              </a:rPr>
              <a:t>don’t </a:t>
            </a:r>
            <a:r>
              <a:rPr lang="en-US" altLang="en-US" sz="1600" dirty="0">
                <a:solidFill>
                  <a:srgbClr val="000000"/>
                </a:solidFill>
              </a:rPr>
              <a:t>work hard, you </a:t>
            </a:r>
            <a:r>
              <a:rPr lang="en-US" altLang="en-US" sz="1600" b="1" dirty="0">
                <a:solidFill>
                  <a:srgbClr val="FF0000"/>
                </a:solidFill>
              </a:rPr>
              <a:t>won’t </a:t>
            </a:r>
            <a:r>
              <a:rPr lang="en-US" altLang="en-US" sz="1600" dirty="0">
                <a:solidFill>
                  <a:srgbClr val="000000"/>
                </a:solidFill>
              </a:rPr>
              <a:t>get into college</a:t>
            </a: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596A04E4-5A47-682B-DFCD-1E53B3F7E948}"/>
              </a:ext>
            </a:extLst>
          </p:cNvPr>
          <p:cNvCxnSpPr>
            <a:cxnSpLocks/>
            <a:stCxn id="3" idx="3"/>
            <a:endCxn id="2" idx="1"/>
          </p:cNvCxnSpPr>
          <p:nvPr/>
        </p:nvCxnSpPr>
        <p:spPr>
          <a:xfrm>
            <a:off x="3211617" y="3177228"/>
            <a:ext cx="1000310" cy="0"/>
          </a:xfrm>
          <a:prstGeom prst="straightConnector1">
            <a:avLst/>
          </a:prstGeom>
          <a:ln w="4762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7813F3BD-4F4E-A4D5-113A-993B36DCC48B}"/>
              </a:ext>
            </a:extLst>
          </p:cNvPr>
          <p:cNvCxnSpPr>
            <a:cxnSpLocks/>
            <a:stCxn id="2" idx="3"/>
            <a:endCxn id="7" idx="1"/>
          </p:cNvCxnSpPr>
          <p:nvPr/>
        </p:nvCxnSpPr>
        <p:spPr>
          <a:xfrm>
            <a:off x="7353412" y="3177228"/>
            <a:ext cx="720244" cy="0"/>
          </a:xfrm>
          <a:prstGeom prst="straightConnector1">
            <a:avLst/>
          </a:prstGeom>
          <a:ln w="4762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Picture 2">
            <a:extLst>
              <a:ext uri="{FF2B5EF4-FFF2-40B4-BE49-F238E27FC236}">
                <a16:creationId xmlns:a16="http://schemas.microsoft.com/office/drawing/2014/main" id="{EEE04F6A-9798-EE4A-A89C-9E600C90DF9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0785" y="1886812"/>
            <a:ext cx="2580832" cy="2580832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8758690D-D5AB-27CC-ED0D-125B550B2E41}"/>
              </a:ext>
            </a:extLst>
          </p:cNvPr>
          <p:cNvSpPr txBox="1"/>
          <p:nvPr/>
        </p:nvSpPr>
        <p:spPr>
          <a:xfrm>
            <a:off x="8073656" y="2403146"/>
            <a:ext cx="3778591" cy="1548164"/>
          </a:xfrm>
          <a:prstGeom prst="rect">
            <a:avLst/>
          </a:prstGeom>
          <a:solidFill>
            <a:srgbClr val="C00000"/>
          </a:solidFill>
        </p:spPr>
        <p:txBody>
          <a:bodyPr wrap="square" lIns="0" tIns="0" rIns="0" bIns="0" rtlCol="0" anchor="b" anchorCtr="0">
            <a:no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chemeClr val="bg1"/>
                </a:solidFill>
              </a:rPr>
              <a:t>Experience the message as anxiety provoking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chemeClr val="bg1"/>
                </a:solidFill>
              </a:rPr>
              <a:t>Disengage from task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chemeClr val="bg1"/>
                </a:solidFill>
              </a:rPr>
              <a:t>Negative motivation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043CD30-69E4-B5BB-E56D-18D48BC972C1}"/>
              </a:ext>
            </a:extLst>
          </p:cNvPr>
          <p:cNvSpPr txBox="1"/>
          <p:nvPr/>
        </p:nvSpPr>
        <p:spPr>
          <a:xfrm>
            <a:off x="630785" y="5608321"/>
            <a:ext cx="11100771" cy="82168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lIns="0" tIns="0" rIns="0" bIns="0" rtlCol="0" anchor="b" anchorCtr="0">
            <a:noAutofit/>
          </a:bodyPr>
          <a:lstStyle/>
          <a:p>
            <a:r>
              <a:rPr lang="en-GB" sz="1600" dirty="0"/>
              <a:t>Putwain, D. W., Symes, W., Laura J. Nicholson, L. J., &amp; </a:t>
            </a:r>
            <a:r>
              <a:rPr lang="en-GB" sz="1600" b="1" dirty="0"/>
              <a:t>Remedios, R. </a:t>
            </a:r>
            <a:r>
              <a:rPr lang="en-GB" sz="1600" dirty="0"/>
              <a:t>(2021). Teacher motivational messages used prior to examinations: What are they, how are they evaluated, and what are their educational outcomes? In: A.J. Elliot, ed. </a:t>
            </a:r>
            <a:r>
              <a:rPr lang="en-GB" sz="1600" i="1" dirty="0"/>
              <a:t>Advances in Motivation Science, 8, </a:t>
            </a:r>
            <a:r>
              <a:rPr lang="en-GB" sz="1600" dirty="0"/>
              <a:t>63-103. https://doi.org/10.1016/bs.adms.2020.01.001.</a:t>
            </a:r>
          </a:p>
        </p:txBody>
      </p:sp>
    </p:spTree>
    <p:extLst>
      <p:ext uri="{BB962C8B-B14F-4D97-AF65-F5344CB8AC3E}">
        <p14:creationId xmlns:p14="http://schemas.microsoft.com/office/powerpoint/2010/main" val="15953458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FB95AC59-7629-44A8-B595-A4A10A05E42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2300" y="1802083"/>
            <a:ext cx="11306174" cy="3708400"/>
          </a:xfrm>
        </p:spPr>
        <p:txBody>
          <a:bodyPr>
            <a:normAutofit/>
          </a:bodyPr>
          <a:lstStyle/>
          <a:p>
            <a:r>
              <a:rPr lang="en-GB" dirty="0"/>
              <a:t>Messages themselves do NOT predict student experience.</a:t>
            </a:r>
          </a:p>
          <a:p>
            <a:r>
              <a:rPr lang="en-GB" dirty="0"/>
              <a:t>It is how the messages are received/experienced.</a:t>
            </a:r>
          </a:p>
          <a:p>
            <a:r>
              <a:rPr lang="en-GB" dirty="0"/>
              <a:t>If your student/child is NOT confident, avoid fear appeals</a:t>
            </a:r>
          </a:p>
          <a:p>
            <a:r>
              <a:rPr lang="en-GB" dirty="0"/>
              <a:t>If your student/child is confident, fear appeals can be experienced as a challenge.</a:t>
            </a:r>
          </a:p>
          <a:p>
            <a:endParaRPr lang="en-GB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1145567B-498E-4808-A3E2-E017527D24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GB" dirty="0"/>
              <a:t>Tips for teachers: Know your student/child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7551B69-57BA-43C4-9E85-265F640E7EB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35781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92A6EDDD-7AB2-C118-8296-61045C25CD5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5414"/>
          <a:stretch/>
        </p:blipFill>
        <p:spPr>
          <a:xfrm>
            <a:off x="20" y="10"/>
            <a:ext cx="12191980" cy="6857990"/>
          </a:xfrm>
          <a:prstGeom prst="rect">
            <a:avLst/>
          </a:prstGeom>
          <a:noFill/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CE0C92AC-360D-C969-8F71-518E476CAE30}"/>
              </a:ext>
            </a:extLst>
          </p:cNvPr>
          <p:cNvSpPr txBox="1"/>
          <p:nvPr/>
        </p:nvSpPr>
        <p:spPr>
          <a:xfrm>
            <a:off x="1542256" y="1128854"/>
            <a:ext cx="9107488" cy="707886"/>
          </a:xfrm>
          <a:prstGeom prst="rect">
            <a:avLst/>
          </a:prstGeom>
          <a:solidFill>
            <a:schemeClr val="accent1"/>
          </a:solidFill>
        </p:spPr>
        <p:txBody>
          <a:bodyPr wrap="square">
            <a:spAutoFit/>
          </a:bodyPr>
          <a:lstStyle/>
          <a:p>
            <a:pPr algn="ctr"/>
            <a:r>
              <a:rPr lang="en-GB" sz="4000" dirty="0">
                <a:solidFill>
                  <a:schemeClr val="bg1"/>
                </a:solidFill>
              </a:rPr>
              <a:t>What about parents?</a:t>
            </a:r>
          </a:p>
        </p:txBody>
      </p:sp>
    </p:spTree>
    <p:extLst>
      <p:ext uri="{BB962C8B-B14F-4D97-AF65-F5344CB8AC3E}">
        <p14:creationId xmlns:p14="http://schemas.microsoft.com/office/powerpoint/2010/main" val="252673151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 Placeholder 3">
            <a:extLst>
              <a:ext uri="{FF2B5EF4-FFF2-40B4-BE49-F238E27FC236}">
                <a16:creationId xmlns:a16="http://schemas.microsoft.com/office/drawing/2014/main" id="{422318DE-96A1-04A9-E30A-CCFAFDAE663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275387" y="6057900"/>
            <a:ext cx="5473699" cy="368888"/>
          </a:xfrm>
        </p:spPr>
        <p:txBody>
          <a:bodyPr/>
          <a:lstStyle/>
          <a:p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AF816A4D-8705-01D4-DF87-6241AEB331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2912" y="800101"/>
            <a:ext cx="11306176" cy="1001982"/>
          </a:xfrm>
        </p:spPr>
        <p:txBody>
          <a:bodyPr anchor="ctr">
            <a:normAutofit/>
          </a:bodyPr>
          <a:lstStyle/>
          <a:p>
            <a:pPr algn="ctr"/>
            <a:r>
              <a:rPr lang="en-GB" dirty="0"/>
              <a:t>Interviews with students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1B0D8056-B454-5BEF-CCE5-0CA899426D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78480" y="1977873"/>
            <a:ext cx="5770880" cy="3852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103238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5432EB81-FED7-9EC5-B718-E60B706655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2912" y="2850204"/>
            <a:ext cx="3529013" cy="2655652"/>
          </a:xfrm>
        </p:spPr>
        <p:txBody>
          <a:bodyPr>
            <a:normAutofit fontScale="85000" lnSpcReduction="20000"/>
          </a:bodyPr>
          <a:lstStyle/>
          <a:p>
            <a:r>
              <a:rPr lang="en-GB" dirty="0"/>
              <a:t>How often do your parents tell you that GCSE results are not the be all and end all?</a:t>
            </a:r>
          </a:p>
          <a:p>
            <a:r>
              <a:rPr lang="en-GB" dirty="0"/>
              <a:t>How often do your parents tell you they will always be there for you, no matter what your GCSE grades are?</a:t>
            </a:r>
          </a:p>
          <a:p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776F27-4A5D-ECC4-BD3B-76A542A2DF2D}"/>
              </a:ext>
            </a:extLst>
          </p:cNvPr>
          <p:cNvSpPr>
            <a:spLocks noGrp="1"/>
          </p:cNvSpPr>
          <p:nvPr>
            <p:ph idx="12"/>
          </p:nvPr>
        </p:nvSpPr>
        <p:spPr>
          <a:xfrm>
            <a:off x="4331492" y="2859931"/>
            <a:ext cx="3529013" cy="2655652"/>
          </a:xfrm>
        </p:spPr>
        <p:txBody>
          <a:bodyPr>
            <a:normAutofit fontScale="85000" lnSpcReduction="10000"/>
          </a:bodyPr>
          <a:lstStyle/>
          <a:p>
            <a:r>
              <a:rPr lang="en-GB" dirty="0"/>
              <a:t>Do you want to try hard to do well in your GCSEs so your whole family will be pleased with you? </a:t>
            </a:r>
          </a:p>
          <a:p>
            <a:r>
              <a:rPr lang="en-GB" dirty="0"/>
              <a:t>Do you feel you need to well in your GCSEs so that you do not let your parents down?</a:t>
            </a:r>
          </a:p>
          <a:p>
            <a:endParaRPr lang="en-GB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5C19DED-B4C8-6131-481A-999FFE61297D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8220072" y="2721346"/>
            <a:ext cx="3527423" cy="3035031"/>
          </a:xfrm>
        </p:spPr>
        <p:txBody>
          <a:bodyPr>
            <a:normAutofit fontScale="85000" lnSpcReduction="10000"/>
          </a:bodyPr>
          <a:lstStyle/>
          <a:p>
            <a:r>
              <a:rPr lang="en-GB" dirty="0"/>
              <a:t>When your parents remind you to revise for upcoming GCSEs exams, does it make you want to stop doing your schoolwork?</a:t>
            </a:r>
          </a:p>
          <a:p>
            <a:r>
              <a:rPr lang="en-GB" dirty="0"/>
              <a:t>When your parents remind you about upcoming GCSEs exams, do you stop listening to them?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DF8560FA-3E52-91CF-A99A-18DF03C7E5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/>
              <a:t>Three new constructs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6083F5D2-1462-5AC7-C0C7-2EC9DDB54A6B}"/>
              </a:ext>
            </a:extLst>
          </p:cNvPr>
          <p:cNvSpPr txBox="1">
            <a:spLocks/>
          </p:cNvSpPr>
          <p:nvPr/>
        </p:nvSpPr>
        <p:spPr>
          <a:xfrm>
            <a:off x="668167" y="1906621"/>
            <a:ext cx="3078501" cy="839044"/>
          </a:xfrm>
          <a:prstGeom prst="rect">
            <a:avLst/>
          </a:prstGeom>
        </p:spPr>
        <p:txBody>
          <a:bodyPr vert="horz" lIns="0" tIns="45720" rIns="91440" bIns="45720" rtlCol="0" anchor="ctr">
            <a:normAutofit fontScale="85000" lnSpcReduction="10000"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400" b="1" kern="1200">
                <a:solidFill>
                  <a:srgbClr val="E6005B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ctr"/>
            <a:r>
              <a:rPr lang="en-GB" dirty="0"/>
              <a:t>Reassurance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D8BA3877-A574-66EB-C985-B35C40C20586}"/>
              </a:ext>
            </a:extLst>
          </p:cNvPr>
          <p:cNvSpPr txBox="1">
            <a:spLocks/>
          </p:cNvSpPr>
          <p:nvPr/>
        </p:nvSpPr>
        <p:spPr>
          <a:xfrm>
            <a:off x="4556747" y="1924878"/>
            <a:ext cx="3078501" cy="839044"/>
          </a:xfrm>
          <a:prstGeom prst="rect">
            <a:avLst/>
          </a:prstGeom>
        </p:spPr>
        <p:txBody>
          <a:bodyPr vert="horz" lIns="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400" b="1" kern="1200">
                <a:solidFill>
                  <a:srgbClr val="E6005B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ctr"/>
            <a:r>
              <a:rPr lang="en-GB" dirty="0"/>
              <a:t>Pride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75326702-7258-3F7B-B613-B7AE5A8CED4E}"/>
              </a:ext>
            </a:extLst>
          </p:cNvPr>
          <p:cNvSpPr txBox="1">
            <a:spLocks/>
          </p:cNvSpPr>
          <p:nvPr/>
        </p:nvSpPr>
        <p:spPr>
          <a:xfrm>
            <a:off x="8220072" y="1882302"/>
            <a:ext cx="3078501" cy="839044"/>
          </a:xfrm>
          <a:prstGeom prst="rect">
            <a:avLst/>
          </a:prstGeom>
        </p:spPr>
        <p:txBody>
          <a:bodyPr vert="horz" lIns="0" tIns="45720" rIns="91440" bIns="45720" rtlCol="0" anchor="ctr">
            <a:normAutofit fontScale="62500" lnSpcReduction="20000"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400" b="1" kern="1200">
                <a:solidFill>
                  <a:srgbClr val="E6005B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ctr"/>
            <a:r>
              <a:rPr lang="en-GB" dirty="0"/>
              <a:t>Changing Behaviour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C4E1019-454C-891C-CF33-E510CD3E7175}"/>
              </a:ext>
            </a:extLst>
          </p:cNvPr>
          <p:cNvSpPr txBox="1"/>
          <p:nvPr/>
        </p:nvSpPr>
        <p:spPr>
          <a:xfrm>
            <a:off x="1167319" y="5610395"/>
            <a:ext cx="10496143" cy="96767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lIns="0" tIns="0" rIns="0" bIns="0" rtlCol="0" anchor="b" anchorCtr="0">
            <a:noAutofit/>
          </a:bodyPr>
          <a:lstStyle/>
          <a:p>
            <a:r>
              <a:rPr lang="en-GB" sz="1400" b="1" dirty="0"/>
              <a:t>Remedios, R. </a:t>
            </a:r>
            <a:r>
              <a:rPr lang="en-GB" sz="1400" dirty="0"/>
              <a:t>(2023) Worrying or Motivating?  Students’ experiences of their parents’ motivational messages. BPS Psychology of Education Section Annual Conference, Oxford, September, 2023.</a:t>
            </a:r>
          </a:p>
          <a:p>
            <a:r>
              <a:rPr lang="en-GB" sz="1400" b="1" dirty="0"/>
              <a:t>Remedios, R., </a:t>
            </a:r>
            <a:r>
              <a:rPr lang="en-GB" sz="1400" dirty="0"/>
              <a:t>Putwain, D. W., &amp; Symes, W. (</a:t>
            </a:r>
            <a:r>
              <a:rPr lang="en-GB" sz="1400" i="1" dirty="0"/>
              <a:t>in prep</a:t>
            </a:r>
            <a:r>
              <a:rPr lang="en-GB" sz="1400" dirty="0"/>
              <a:t>)  Students’ experiences of their parents’ motivational messages: A new instrument. </a:t>
            </a:r>
          </a:p>
        </p:txBody>
      </p:sp>
    </p:spTree>
    <p:extLst>
      <p:ext uri="{BB962C8B-B14F-4D97-AF65-F5344CB8AC3E}">
        <p14:creationId xmlns:p14="http://schemas.microsoft.com/office/powerpoint/2010/main" val="378081448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4E6A57A8-3F8B-4741-D7AD-4697D338C4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90664" y="1403485"/>
            <a:ext cx="2780017" cy="1847248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6C689C40-30D1-4C4A-814E-5353801D23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4718" y="427988"/>
            <a:ext cx="10609082" cy="64633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wrap="square">
            <a:spAutoFit/>
          </a:bodyPr>
          <a:lstStyle>
            <a:lvl1pPr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9pPr>
          </a:lstStyle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3600" dirty="0">
                <a:solidFill>
                  <a:srgbClr val="FFFFFF"/>
                </a:solidFill>
              </a:rPr>
              <a:t>Parents using Fear Appeals in Education</a:t>
            </a:r>
          </a:p>
        </p:txBody>
      </p:sp>
      <p:sp>
        <p:nvSpPr>
          <p:cNvPr id="9" name="Rounded Rectangular Callout 6">
            <a:extLst>
              <a:ext uri="{FF2B5EF4-FFF2-40B4-BE49-F238E27FC236}">
                <a16:creationId xmlns:a16="http://schemas.microsoft.com/office/drawing/2014/main" id="{F0A39132-1F1E-45F8-A7DC-3DAAE65AD8F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26839" y="4599122"/>
            <a:ext cx="4288370" cy="1655763"/>
          </a:xfrm>
          <a:prstGeom prst="wedgeRoundRectCallout">
            <a:avLst>
              <a:gd name="adj1" fmla="val 37344"/>
              <a:gd name="adj2" fmla="val -210793"/>
              <a:gd name="adj3" fmla="val 16667"/>
            </a:avLst>
          </a:prstGeom>
          <a:solidFill>
            <a:schemeClr val="accent1">
              <a:lumMod val="20000"/>
              <a:lumOff val="80000"/>
            </a:schemeClr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9pPr>
          </a:lstStyle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2400" dirty="0">
                <a:solidFill>
                  <a:srgbClr val="000000"/>
                </a:solidFill>
              </a:rPr>
              <a:t>If you </a:t>
            </a:r>
            <a:r>
              <a:rPr lang="en-US" altLang="en-US" sz="2400" b="1" dirty="0">
                <a:solidFill>
                  <a:srgbClr val="FF0000"/>
                </a:solidFill>
              </a:rPr>
              <a:t>don’t </a:t>
            </a:r>
            <a:r>
              <a:rPr lang="en-US" altLang="en-US" sz="2400" dirty="0">
                <a:solidFill>
                  <a:srgbClr val="000000"/>
                </a:solidFill>
              </a:rPr>
              <a:t>work hard, you </a:t>
            </a:r>
            <a:r>
              <a:rPr lang="en-US" altLang="en-US" sz="2400" b="1" dirty="0">
                <a:solidFill>
                  <a:srgbClr val="FF0000"/>
                </a:solidFill>
              </a:rPr>
              <a:t>won’t </a:t>
            </a:r>
            <a:r>
              <a:rPr lang="en-US" altLang="en-US" sz="2400" dirty="0">
                <a:solidFill>
                  <a:srgbClr val="000000"/>
                </a:solidFill>
              </a:rPr>
              <a:t>get the grades you need to do well in your SATs.</a:t>
            </a:r>
          </a:p>
        </p:txBody>
      </p:sp>
      <p:pic>
        <p:nvPicPr>
          <p:cNvPr id="5" name="Picture 4" descr="A person and children posing for a photo&#10;&#10;AI-generated content may be incorrect.">
            <a:extLst>
              <a:ext uri="{FF2B5EF4-FFF2-40B4-BE49-F238E27FC236}">
                <a16:creationId xmlns:a16="http://schemas.microsoft.com/office/drawing/2014/main" id="{1439170A-4969-7718-A7E9-EA99290B5E2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4718" y="1403485"/>
            <a:ext cx="3638550" cy="4851400"/>
          </a:xfrm>
          <a:prstGeom prst="rect">
            <a:avLst/>
          </a:prstGeom>
        </p:spPr>
      </p:pic>
      <p:sp>
        <p:nvSpPr>
          <p:cNvPr id="7" name="Thought Bubble: Cloud 6">
            <a:extLst>
              <a:ext uri="{FF2B5EF4-FFF2-40B4-BE49-F238E27FC236}">
                <a16:creationId xmlns:a16="http://schemas.microsoft.com/office/drawing/2014/main" id="{05E0CF26-7D0D-6B08-6E93-5FE38919B440}"/>
              </a:ext>
            </a:extLst>
          </p:cNvPr>
          <p:cNvSpPr/>
          <p:nvPr/>
        </p:nvSpPr>
        <p:spPr>
          <a:xfrm>
            <a:off x="4940306" y="1403484"/>
            <a:ext cx="2780016" cy="2025515"/>
          </a:xfrm>
          <a:prstGeom prst="cloudCallout">
            <a:avLst>
              <a:gd name="adj1" fmla="val -124214"/>
              <a:gd name="adj2" fmla="val 1414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I wish he wouldn’t use Fear Appeals with our children</a:t>
            </a:r>
          </a:p>
        </p:txBody>
      </p:sp>
    </p:spTree>
    <p:extLst>
      <p:ext uri="{BB962C8B-B14F-4D97-AF65-F5344CB8AC3E}">
        <p14:creationId xmlns:p14="http://schemas.microsoft.com/office/powerpoint/2010/main" val="8536299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7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272FCB7D-6274-A669-BE89-61D1B588C56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74499" y="1552102"/>
            <a:ext cx="10471022" cy="1257866"/>
          </a:xfrm>
        </p:spPr>
        <p:txBody>
          <a:bodyPr>
            <a:noAutofit/>
          </a:bodyPr>
          <a:lstStyle/>
          <a:p>
            <a:pPr algn="ctr"/>
            <a:r>
              <a:rPr lang="en-GB" sz="4400" b="0" dirty="0"/>
              <a:t>What did you say compared to what students experience?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8F9CD547-79E3-5B6C-9D81-0D751F3D60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97268" y="3088888"/>
            <a:ext cx="5025483" cy="3769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357423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graph of blue rectangles with white text&#10;&#10;AI-generated content may be incorrect.">
            <a:extLst>
              <a:ext uri="{FF2B5EF4-FFF2-40B4-BE49-F238E27FC236}">
                <a16:creationId xmlns:a16="http://schemas.microsoft.com/office/drawing/2014/main" id="{A8A516FD-7B9A-9F2C-A2D8-7CCAAB395FB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4661"/>
          <a:stretch/>
        </p:blipFill>
        <p:spPr>
          <a:xfrm>
            <a:off x="20" y="10"/>
            <a:ext cx="12191980" cy="685799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79196623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216C0718-B4FC-B25D-4260-351757D83E5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84054420"/>
              </p:ext>
            </p:extLst>
          </p:nvPr>
        </p:nvGraphicFramePr>
        <p:xfrm>
          <a:off x="633047" y="1483097"/>
          <a:ext cx="10470379" cy="440541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024553">
                  <a:extLst>
                    <a:ext uri="{9D8B030D-6E8A-4147-A177-3AD203B41FA5}">
                      <a16:colId xmlns:a16="http://schemas.microsoft.com/office/drawing/2014/main" val="152130254"/>
                    </a:ext>
                  </a:extLst>
                </a:gridCol>
                <a:gridCol w="827314">
                  <a:extLst>
                    <a:ext uri="{9D8B030D-6E8A-4147-A177-3AD203B41FA5}">
                      <a16:colId xmlns:a16="http://schemas.microsoft.com/office/drawing/2014/main" val="3461644010"/>
                    </a:ext>
                  </a:extLst>
                </a:gridCol>
                <a:gridCol w="827314">
                  <a:extLst>
                    <a:ext uri="{9D8B030D-6E8A-4147-A177-3AD203B41FA5}">
                      <a16:colId xmlns:a16="http://schemas.microsoft.com/office/drawing/2014/main" val="3245170793"/>
                    </a:ext>
                  </a:extLst>
                </a:gridCol>
                <a:gridCol w="827314">
                  <a:extLst>
                    <a:ext uri="{9D8B030D-6E8A-4147-A177-3AD203B41FA5}">
                      <a16:colId xmlns:a16="http://schemas.microsoft.com/office/drawing/2014/main" val="906616431"/>
                    </a:ext>
                  </a:extLst>
                </a:gridCol>
                <a:gridCol w="827314">
                  <a:extLst>
                    <a:ext uri="{9D8B030D-6E8A-4147-A177-3AD203B41FA5}">
                      <a16:colId xmlns:a16="http://schemas.microsoft.com/office/drawing/2014/main" val="481564365"/>
                    </a:ext>
                  </a:extLst>
                </a:gridCol>
                <a:gridCol w="827314">
                  <a:extLst>
                    <a:ext uri="{9D8B030D-6E8A-4147-A177-3AD203B41FA5}">
                      <a16:colId xmlns:a16="http://schemas.microsoft.com/office/drawing/2014/main" val="3562797430"/>
                    </a:ext>
                  </a:extLst>
                </a:gridCol>
                <a:gridCol w="827314">
                  <a:extLst>
                    <a:ext uri="{9D8B030D-6E8A-4147-A177-3AD203B41FA5}">
                      <a16:colId xmlns:a16="http://schemas.microsoft.com/office/drawing/2014/main" val="252229313"/>
                    </a:ext>
                  </a:extLst>
                </a:gridCol>
                <a:gridCol w="827314">
                  <a:extLst>
                    <a:ext uri="{9D8B030D-6E8A-4147-A177-3AD203B41FA5}">
                      <a16:colId xmlns:a16="http://schemas.microsoft.com/office/drawing/2014/main" val="1000382144"/>
                    </a:ext>
                  </a:extLst>
                </a:gridCol>
                <a:gridCol w="827314">
                  <a:extLst>
                    <a:ext uri="{9D8B030D-6E8A-4147-A177-3AD203B41FA5}">
                      <a16:colId xmlns:a16="http://schemas.microsoft.com/office/drawing/2014/main" val="4045416800"/>
                    </a:ext>
                  </a:extLst>
                </a:gridCol>
                <a:gridCol w="827314">
                  <a:extLst>
                    <a:ext uri="{9D8B030D-6E8A-4147-A177-3AD203B41FA5}">
                      <a16:colId xmlns:a16="http://schemas.microsoft.com/office/drawing/2014/main" val="1731532665"/>
                    </a:ext>
                  </a:extLst>
                </a:gridCol>
              </a:tblGrid>
              <a:tr h="133167">
                <a:tc>
                  <a:txBody>
                    <a:bodyPr/>
                    <a:lstStyle/>
                    <a:p>
                      <a:pPr indent="457200" algn="l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en-GB" sz="1400" kern="1200">
                          <a:effectLst/>
                        </a:rPr>
                        <a:t>Variables</a:t>
                      </a:r>
                      <a:endParaRPr lang="en-GB" sz="14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7453" marR="37453" marT="5202" marB="0" anchor="ctr"/>
                </a:tc>
                <a:tc>
                  <a:txBody>
                    <a:bodyPr/>
                    <a:lstStyle/>
                    <a:p>
                      <a:pPr indent="457200" algn="l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en-GB" sz="1400" kern="1200" dirty="0">
                          <a:effectLst/>
                        </a:rPr>
                        <a:t>1</a:t>
                      </a:r>
                      <a:endParaRPr lang="en-GB" sz="14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7453" marR="37453" marT="5202" marB="0" anchor="ctr"/>
                </a:tc>
                <a:tc>
                  <a:txBody>
                    <a:bodyPr/>
                    <a:lstStyle/>
                    <a:p>
                      <a:pPr indent="457200" algn="l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en-GB" sz="1400" kern="1200" dirty="0">
                          <a:effectLst/>
                        </a:rPr>
                        <a:t>2</a:t>
                      </a:r>
                      <a:endParaRPr lang="en-GB" sz="14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7453" marR="37453" marT="5202" marB="0" anchor="ctr"/>
                </a:tc>
                <a:tc>
                  <a:txBody>
                    <a:bodyPr/>
                    <a:lstStyle/>
                    <a:p>
                      <a:pPr indent="457200" algn="l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en-GB" sz="1400" kern="1200" dirty="0">
                          <a:effectLst/>
                        </a:rPr>
                        <a:t>3</a:t>
                      </a:r>
                      <a:endParaRPr lang="en-GB" sz="14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7453" marR="37453" marT="5202" marB="0" anchor="ctr"/>
                </a:tc>
                <a:tc>
                  <a:txBody>
                    <a:bodyPr/>
                    <a:lstStyle/>
                    <a:p>
                      <a:pPr indent="457200" algn="l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en-GB" sz="1400" kern="1200">
                          <a:effectLst/>
                        </a:rPr>
                        <a:t>4</a:t>
                      </a:r>
                      <a:endParaRPr lang="en-GB" sz="14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7453" marR="37453" marT="5202" marB="0" anchor="ctr"/>
                </a:tc>
                <a:tc>
                  <a:txBody>
                    <a:bodyPr/>
                    <a:lstStyle/>
                    <a:p>
                      <a:pPr indent="457200" algn="l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en-GB" sz="1400" kern="1200">
                          <a:effectLst/>
                        </a:rPr>
                        <a:t>5</a:t>
                      </a:r>
                      <a:endParaRPr lang="en-GB" sz="14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7453" marR="37453" marT="5202" marB="0" anchor="ctr"/>
                </a:tc>
                <a:tc>
                  <a:txBody>
                    <a:bodyPr/>
                    <a:lstStyle/>
                    <a:p>
                      <a:pPr indent="457200" algn="l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en-GB" sz="1400" kern="1200">
                          <a:effectLst/>
                        </a:rPr>
                        <a:t>6</a:t>
                      </a:r>
                      <a:endParaRPr lang="en-GB" sz="14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7453" marR="37453" marT="5202" marB="0" anchor="ctr"/>
                </a:tc>
                <a:tc>
                  <a:txBody>
                    <a:bodyPr/>
                    <a:lstStyle/>
                    <a:p>
                      <a:pPr indent="457200" algn="l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en-GB" sz="1400" kern="1200">
                          <a:effectLst/>
                        </a:rPr>
                        <a:t>7</a:t>
                      </a:r>
                      <a:endParaRPr lang="en-GB" sz="14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7453" marR="37453" marT="5202" marB="0" anchor="ctr"/>
                </a:tc>
                <a:tc>
                  <a:txBody>
                    <a:bodyPr/>
                    <a:lstStyle/>
                    <a:p>
                      <a:pPr indent="457200" algn="l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en-GB" sz="1400" kern="1200">
                          <a:effectLst/>
                        </a:rPr>
                        <a:t>8</a:t>
                      </a:r>
                      <a:endParaRPr lang="en-GB" sz="14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7453" marR="37453" marT="5202" marB="0" anchor="ctr"/>
                </a:tc>
                <a:tc>
                  <a:txBody>
                    <a:bodyPr/>
                    <a:lstStyle/>
                    <a:p>
                      <a:pPr indent="457200" algn="l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en-GB" sz="1400" kern="1200">
                          <a:effectLst/>
                        </a:rPr>
                        <a:t> </a:t>
                      </a:r>
                      <a:endParaRPr lang="en-GB" sz="14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307714327"/>
                  </a:ext>
                </a:extLst>
              </a:tr>
              <a:tr h="209980">
                <a:tc>
                  <a:txBody>
                    <a:bodyPr/>
                    <a:lstStyle/>
                    <a:p>
                      <a:pPr indent="457200" algn="l" rtl="1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en-GB" sz="1400" kern="1200" dirty="0">
                          <a:effectLst/>
                          <a:latin typeface="+mn-lt"/>
                        </a:rPr>
                        <a:t>1. Pride</a:t>
                      </a:r>
                      <a:endParaRPr lang="en-GB" sz="1400" dirty="0">
                        <a:solidFill>
                          <a:srgbClr val="000000"/>
                        </a:solidFill>
                        <a:effectLst/>
                        <a:latin typeface="+mn-lt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7453" marR="37453" marT="5202" marB="0" anchor="ctr"/>
                </a:tc>
                <a:tc>
                  <a:txBody>
                    <a:bodyPr/>
                    <a:lstStyle/>
                    <a:p>
                      <a:pPr indent="457200" algn="ctr" rtl="1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en-GB" sz="1400" kern="1200" dirty="0">
                          <a:effectLst/>
                          <a:latin typeface="+mn-lt"/>
                        </a:rPr>
                        <a:t>--</a:t>
                      </a:r>
                    </a:p>
                  </a:txBody>
                  <a:tcPr marL="37453" marR="37453" marT="5202" marB="0" anchor="ctr"/>
                </a:tc>
                <a:tc>
                  <a:txBody>
                    <a:bodyPr/>
                    <a:lstStyle/>
                    <a:p>
                      <a:pPr indent="457200" algn="ctr" rtl="1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en-GB" sz="1400" kern="1200" dirty="0">
                          <a:effectLst/>
                          <a:latin typeface="+mn-lt"/>
                        </a:rPr>
                        <a:t> </a:t>
                      </a:r>
                      <a:endParaRPr lang="en-GB" sz="1400" dirty="0">
                        <a:solidFill>
                          <a:srgbClr val="000000"/>
                        </a:solidFill>
                        <a:effectLst/>
                        <a:latin typeface="+mn-lt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7453" marR="37453" marT="5202" marB="0" anchor="ctr"/>
                </a:tc>
                <a:tc>
                  <a:txBody>
                    <a:bodyPr/>
                    <a:lstStyle/>
                    <a:p>
                      <a:pPr indent="457200" algn="ctr" rtl="1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en-GB" sz="1400" kern="1200">
                          <a:effectLst/>
                          <a:latin typeface="+mn-lt"/>
                        </a:rPr>
                        <a:t> </a:t>
                      </a:r>
                      <a:endParaRPr lang="en-GB" sz="1400">
                        <a:solidFill>
                          <a:srgbClr val="000000"/>
                        </a:solidFill>
                        <a:effectLst/>
                        <a:latin typeface="+mn-lt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7453" marR="37453" marT="5202" marB="0" anchor="ctr"/>
                </a:tc>
                <a:tc>
                  <a:txBody>
                    <a:bodyPr/>
                    <a:lstStyle/>
                    <a:p>
                      <a:pPr indent="457200" algn="ctr" rtl="1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en-GB" sz="1400" kern="1200" dirty="0">
                          <a:effectLst/>
                          <a:latin typeface="+mn-lt"/>
                        </a:rPr>
                        <a:t> </a:t>
                      </a:r>
                      <a:endParaRPr lang="en-GB" sz="1400" dirty="0">
                        <a:solidFill>
                          <a:srgbClr val="000000"/>
                        </a:solidFill>
                        <a:effectLst/>
                        <a:latin typeface="+mn-lt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7453" marR="37453" marT="5202" marB="0" anchor="ctr"/>
                </a:tc>
                <a:tc>
                  <a:txBody>
                    <a:bodyPr/>
                    <a:lstStyle/>
                    <a:p>
                      <a:pPr indent="457200" algn="ctr" rtl="1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en-GB" sz="1400" kern="1200" dirty="0">
                          <a:effectLst/>
                          <a:latin typeface="+mn-lt"/>
                        </a:rPr>
                        <a:t> </a:t>
                      </a:r>
                      <a:endParaRPr lang="en-GB" sz="1400" dirty="0">
                        <a:solidFill>
                          <a:srgbClr val="000000"/>
                        </a:solidFill>
                        <a:effectLst/>
                        <a:latin typeface="+mn-lt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7453" marR="37453" marT="5202" marB="0" anchor="ctr"/>
                </a:tc>
                <a:tc>
                  <a:txBody>
                    <a:bodyPr/>
                    <a:lstStyle/>
                    <a:p>
                      <a:pPr indent="457200" algn="ctr" rtl="1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en-GB" sz="1400" kern="1200" dirty="0">
                          <a:effectLst/>
                          <a:latin typeface="+mn-lt"/>
                        </a:rPr>
                        <a:t> </a:t>
                      </a:r>
                      <a:endParaRPr lang="en-GB" sz="1400" dirty="0">
                        <a:solidFill>
                          <a:srgbClr val="000000"/>
                        </a:solidFill>
                        <a:effectLst/>
                        <a:latin typeface="+mn-lt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7453" marR="37453" marT="5202" marB="0" anchor="ctr"/>
                </a:tc>
                <a:tc>
                  <a:txBody>
                    <a:bodyPr/>
                    <a:lstStyle/>
                    <a:p>
                      <a:pPr indent="457200" algn="ctr" rtl="1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en-GB" sz="1400" kern="1200" dirty="0">
                          <a:effectLst/>
                          <a:latin typeface="+mn-lt"/>
                        </a:rPr>
                        <a:t> </a:t>
                      </a:r>
                      <a:endParaRPr lang="en-GB" sz="1400" dirty="0">
                        <a:solidFill>
                          <a:srgbClr val="000000"/>
                        </a:solidFill>
                        <a:effectLst/>
                        <a:latin typeface="+mn-lt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7453" marR="37453" marT="5202" marB="0" anchor="ctr"/>
                </a:tc>
                <a:tc>
                  <a:txBody>
                    <a:bodyPr/>
                    <a:lstStyle/>
                    <a:p>
                      <a:pPr indent="457200" algn="ctr" rtl="1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en-GB" sz="1400" kern="1200" dirty="0">
                          <a:effectLst/>
                          <a:latin typeface="+mn-lt"/>
                        </a:rPr>
                        <a:t> </a:t>
                      </a:r>
                      <a:endParaRPr lang="en-GB" sz="1400" dirty="0">
                        <a:solidFill>
                          <a:srgbClr val="000000"/>
                        </a:solidFill>
                        <a:effectLst/>
                        <a:latin typeface="+mn-lt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7453" marR="37453" marT="5202" marB="0" anchor="ctr"/>
                </a:tc>
                <a:tc>
                  <a:txBody>
                    <a:bodyPr/>
                    <a:lstStyle/>
                    <a:p>
                      <a:pPr indent="457200" algn="ctr" rtl="1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en-GB" sz="1400" kern="1200">
                          <a:effectLst/>
                          <a:latin typeface="+mn-lt"/>
                        </a:rPr>
                        <a:t> </a:t>
                      </a:r>
                      <a:endParaRPr lang="en-GB" sz="1400">
                        <a:solidFill>
                          <a:srgbClr val="000000"/>
                        </a:solidFill>
                        <a:effectLst/>
                        <a:latin typeface="+mn-lt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7341757"/>
                  </a:ext>
                </a:extLst>
              </a:tr>
              <a:tr h="209980">
                <a:tc>
                  <a:txBody>
                    <a:bodyPr/>
                    <a:lstStyle/>
                    <a:p>
                      <a:pPr indent="457200" algn="l" rtl="1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en-GB" sz="1400" kern="1200" dirty="0">
                          <a:effectLst/>
                          <a:latin typeface="+mn-lt"/>
                        </a:rPr>
                        <a:t>2. Reassurance</a:t>
                      </a:r>
                      <a:endParaRPr lang="en-GB" sz="1400" dirty="0">
                        <a:solidFill>
                          <a:srgbClr val="000000"/>
                        </a:solidFill>
                        <a:effectLst/>
                        <a:latin typeface="+mn-lt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7453" marR="37453" marT="5202" marB="0" anchor="ctr"/>
                </a:tc>
                <a:tc>
                  <a:txBody>
                    <a:bodyPr/>
                    <a:lstStyle/>
                    <a:p>
                      <a:pPr marL="0" indent="0" algn="ctr" rtl="1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en-GB" sz="1400" kern="1200" dirty="0">
                          <a:effectLst/>
                          <a:latin typeface="+mn-lt"/>
                        </a:rPr>
                        <a:t>.09</a:t>
                      </a:r>
                      <a:endParaRPr lang="en-GB" sz="1400" dirty="0">
                        <a:solidFill>
                          <a:srgbClr val="000000"/>
                        </a:solidFill>
                        <a:effectLst/>
                        <a:latin typeface="+mn-lt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7453" marR="37453" marT="5202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457200" algn="ctr" rtl="1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en-GB" sz="1400" kern="1200" dirty="0">
                          <a:effectLst/>
                          <a:latin typeface="+mn-lt"/>
                        </a:rPr>
                        <a:t>--</a:t>
                      </a:r>
                      <a:endParaRPr lang="en-GB" sz="1400" dirty="0">
                        <a:solidFill>
                          <a:srgbClr val="000000"/>
                        </a:solidFill>
                        <a:effectLst/>
                        <a:latin typeface="+mn-lt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7453" marR="37453" marT="5202" marB="0" anchor="ctr"/>
                </a:tc>
                <a:tc>
                  <a:txBody>
                    <a:bodyPr/>
                    <a:lstStyle/>
                    <a:p>
                      <a:pPr indent="457200" algn="ctr" rtl="1">
                        <a:lnSpc>
                          <a:spcPct val="200000"/>
                        </a:lnSpc>
                      </a:pPr>
                      <a:endParaRPr lang="en-GB" sz="1400" dirty="0"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37453" marR="37453" marT="5202" marB="0" anchor="ctr"/>
                </a:tc>
                <a:tc>
                  <a:txBody>
                    <a:bodyPr/>
                    <a:lstStyle/>
                    <a:p>
                      <a:pPr indent="457200" algn="ctr" rtl="1">
                        <a:lnSpc>
                          <a:spcPct val="200000"/>
                        </a:lnSpc>
                      </a:pPr>
                      <a:endParaRPr lang="en-GB" sz="1400"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37453" marR="37453" marT="5202" marB="0" anchor="ctr"/>
                </a:tc>
                <a:tc>
                  <a:txBody>
                    <a:bodyPr/>
                    <a:lstStyle/>
                    <a:p>
                      <a:pPr indent="457200" algn="ctr" rtl="1">
                        <a:lnSpc>
                          <a:spcPct val="200000"/>
                        </a:lnSpc>
                      </a:pPr>
                      <a:endParaRPr lang="en-GB" sz="1400"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37453" marR="37453" marT="5202" marB="0" anchor="ctr"/>
                </a:tc>
                <a:tc>
                  <a:txBody>
                    <a:bodyPr/>
                    <a:lstStyle/>
                    <a:p>
                      <a:pPr indent="457200" algn="ctr" rtl="1">
                        <a:lnSpc>
                          <a:spcPct val="200000"/>
                        </a:lnSpc>
                      </a:pPr>
                      <a:endParaRPr lang="en-GB" sz="1400"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37453" marR="37453" marT="5202" marB="0" anchor="ctr"/>
                </a:tc>
                <a:tc>
                  <a:txBody>
                    <a:bodyPr/>
                    <a:lstStyle/>
                    <a:p>
                      <a:pPr indent="457200" algn="ctr" rtl="1">
                        <a:lnSpc>
                          <a:spcPct val="200000"/>
                        </a:lnSpc>
                      </a:pPr>
                      <a:endParaRPr lang="en-GB" sz="1400"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37453" marR="37453" marT="5202" marB="0" anchor="ctr"/>
                </a:tc>
                <a:tc>
                  <a:txBody>
                    <a:bodyPr/>
                    <a:lstStyle/>
                    <a:p>
                      <a:pPr indent="457200" algn="ctr" rtl="1">
                        <a:lnSpc>
                          <a:spcPct val="200000"/>
                        </a:lnSpc>
                      </a:pPr>
                      <a:endParaRPr lang="en-GB" sz="1400" dirty="0"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37453" marR="37453" marT="5202" marB="0" anchor="ctr"/>
                </a:tc>
                <a:tc>
                  <a:txBody>
                    <a:bodyPr/>
                    <a:lstStyle/>
                    <a:p>
                      <a:pPr indent="457200" algn="ctr" rtl="1">
                        <a:lnSpc>
                          <a:spcPct val="200000"/>
                        </a:lnSpc>
                      </a:pPr>
                      <a:r>
                        <a:rPr lang="en-GB" sz="1400" dirty="0">
                          <a:effectLst/>
                          <a:latin typeface="+mn-lt"/>
                        </a:rPr>
                        <a:t> </a:t>
                      </a:r>
                      <a:endParaRPr lang="en-GB" sz="1400" dirty="0">
                        <a:solidFill>
                          <a:srgbClr val="000000"/>
                        </a:solidFill>
                        <a:effectLst/>
                        <a:latin typeface="+mn-lt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702198899"/>
                  </a:ext>
                </a:extLst>
              </a:tr>
              <a:tr h="209980">
                <a:tc>
                  <a:txBody>
                    <a:bodyPr/>
                    <a:lstStyle/>
                    <a:p>
                      <a:pPr indent="457200" algn="l" rtl="1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en-GB" sz="1400" kern="1200" dirty="0">
                          <a:effectLst/>
                          <a:latin typeface="+mn-lt"/>
                        </a:rPr>
                        <a:t>3. Changing Behaviour</a:t>
                      </a:r>
                      <a:endParaRPr lang="en-GB" sz="1400" dirty="0">
                        <a:solidFill>
                          <a:srgbClr val="000000"/>
                        </a:solidFill>
                        <a:effectLst/>
                        <a:latin typeface="+mn-lt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7453" marR="37453" marT="5202" marB="0" anchor="ctr"/>
                </a:tc>
                <a:tc>
                  <a:txBody>
                    <a:bodyPr/>
                    <a:lstStyle/>
                    <a:p>
                      <a:pPr marL="0" indent="0" algn="ctr" rtl="1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en-GB" sz="1400" dirty="0">
                          <a:effectLst/>
                          <a:latin typeface="+mn-lt"/>
                        </a:rPr>
                        <a:t>-.04</a:t>
                      </a:r>
                      <a:endParaRPr lang="en-GB" sz="1400" dirty="0">
                        <a:solidFill>
                          <a:srgbClr val="000000"/>
                        </a:solidFill>
                        <a:effectLst/>
                        <a:latin typeface="+mn-lt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7453" marR="37453" marT="5202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rtl="1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en-GB" sz="1400" dirty="0">
                          <a:effectLst/>
                          <a:latin typeface="+mn-lt"/>
                        </a:rPr>
                        <a:t>-.08</a:t>
                      </a:r>
                      <a:endParaRPr lang="en-GB" sz="1400" dirty="0">
                        <a:solidFill>
                          <a:srgbClr val="000000"/>
                        </a:solidFill>
                        <a:effectLst/>
                        <a:latin typeface="+mn-lt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7453" marR="37453" marT="5202" marB="0" anchor="ctr"/>
                </a:tc>
                <a:tc>
                  <a:txBody>
                    <a:bodyPr/>
                    <a:lstStyle/>
                    <a:p>
                      <a:pPr indent="457200" algn="ctr" rtl="1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en-GB" sz="1400" kern="1200" dirty="0">
                          <a:effectLst/>
                          <a:latin typeface="+mn-lt"/>
                        </a:rPr>
                        <a:t>--</a:t>
                      </a:r>
                      <a:endParaRPr lang="en-GB" sz="1400" dirty="0">
                        <a:solidFill>
                          <a:srgbClr val="000000"/>
                        </a:solidFill>
                        <a:effectLst/>
                        <a:latin typeface="+mn-lt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7453" marR="37453" marT="5202" marB="0" anchor="ctr"/>
                </a:tc>
                <a:tc>
                  <a:txBody>
                    <a:bodyPr/>
                    <a:lstStyle/>
                    <a:p>
                      <a:pPr indent="457200" algn="ctr" rtl="1">
                        <a:lnSpc>
                          <a:spcPct val="200000"/>
                        </a:lnSpc>
                      </a:pPr>
                      <a:endParaRPr lang="en-GB" sz="1400" dirty="0"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37453" marR="37453" marT="5202" marB="0" anchor="ctr"/>
                </a:tc>
                <a:tc>
                  <a:txBody>
                    <a:bodyPr/>
                    <a:lstStyle/>
                    <a:p>
                      <a:pPr indent="457200" algn="ctr" rtl="1">
                        <a:lnSpc>
                          <a:spcPct val="200000"/>
                        </a:lnSpc>
                      </a:pPr>
                      <a:endParaRPr lang="en-GB" sz="1400"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37453" marR="37453" marT="5202" marB="0" anchor="ctr"/>
                </a:tc>
                <a:tc>
                  <a:txBody>
                    <a:bodyPr/>
                    <a:lstStyle/>
                    <a:p>
                      <a:pPr indent="457200" algn="ctr" rtl="1">
                        <a:lnSpc>
                          <a:spcPct val="200000"/>
                        </a:lnSpc>
                      </a:pPr>
                      <a:endParaRPr lang="en-GB" sz="1400"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37453" marR="37453" marT="5202" marB="0" anchor="ctr"/>
                </a:tc>
                <a:tc>
                  <a:txBody>
                    <a:bodyPr/>
                    <a:lstStyle/>
                    <a:p>
                      <a:pPr indent="457200" algn="ctr" rtl="1">
                        <a:lnSpc>
                          <a:spcPct val="200000"/>
                        </a:lnSpc>
                      </a:pPr>
                      <a:endParaRPr lang="en-GB" sz="1400"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37453" marR="37453" marT="5202" marB="0" anchor="ctr"/>
                </a:tc>
                <a:tc>
                  <a:txBody>
                    <a:bodyPr/>
                    <a:lstStyle/>
                    <a:p>
                      <a:pPr indent="457200" algn="ctr" rtl="1">
                        <a:lnSpc>
                          <a:spcPct val="200000"/>
                        </a:lnSpc>
                      </a:pPr>
                      <a:endParaRPr lang="en-GB" sz="1400"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37453" marR="37453" marT="5202" marB="0" anchor="ctr"/>
                </a:tc>
                <a:tc>
                  <a:txBody>
                    <a:bodyPr/>
                    <a:lstStyle/>
                    <a:p>
                      <a:pPr indent="457200" algn="ctr" rtl="1">
                        <a:lnSpc>
                          <a:spcPct val="200000"/>
                        </a:lnSpc>
                      </a:pPr>
                      <a:r>
                        <a:rPr lang="en-GB" sz="1400" dirty="0">
                          <a:effectLst/>
                          <a:latin typeface="+mn-lt"/>
                        </a:rPr>
                        <a:t> </a:t>
                      </a:r>
                      <a:endParaRPr lang="en-GB" sz="1400" dirty="0">
                        <a:solidFill>
                          <a:srgbClr val="000000"/>
                        </a:solidFill>
                        <a:effectLst/>
                        <a:latin typeface="+mn-lt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961480909"/>
                  </a:ext>
                </a:extLst>
              </a:tr>
              <a:tr h="209980">
                <a:tc>
                  <a:txBody>
                    <a:bodyPr/>
                    <a:lstStyle/>
                    <a:p>
                      <a:pPr indent="457200" algn="l" rtl="1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en-GB" sz="1400" kern="1200" dirty="0">
                          <a:effectLst/>
                          <a:latin typeface="+mn-lt"/>
                        </a:rPr>
                        <a:t>4. Consequence</a:t>
                      </a:r>
                      <a:endParaRPr lang="en-GB" sz="1400" dirty="0">
                        <a:solidFill>
                          <a:srgbClr val="000000"/>
                        </a:solidFill>
                        <a:effectLst/>
                        <a:latin typeface="+mn-lt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7453" marR="37453" marT="5202" marB="0" anchor="ctr"/>
                </a:tc>
                <a:tc>
                  <a:txBody>
                    <a:bodyPr/>
                    <a:lstStyle/>
                    <a:p>
                      <a:pPr marL="0" indent="0" algn="ctr" rtl="1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en-GB" sz="1400" dirty="0">
                          <a:effectLst/>
                          <a:latin typeface="+mn-lt"/>
                        </a:rPr>
                        <a:t>.38**</a:t>
                      </a:r>
                      <a:endParaRPr lang="en-GB" sz="1400" dirty="0">
                        <a:solidFill>
                          <a:srgbClr val="000000"/>
                        </a:solidFill>
                        <a:effectLst/>
                        <a:latin typeface="+mn-lt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7453" marR="37453" marT="5202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rtl="1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en-GB" sz="1400" dirty="0">
                          <a:effectLst/>
                          <a:latin typeface="+mn-lt"/>
                        </a:rPr>
                        <a:t>-.30**</a:t>
                      </a:r>
                      <a:endParaRPr lang="en-GB" sz="1400" dirty="0">
                        <a:solidFill>
                          <a:srgbClr val="000000"/>
                        </a:solidFill>
                        <a:effectLst/>
                        <a:latin typeface="+mn-lt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7453" marR="37453" marT="5202" marB="0" anchor="ctr"/>
                </a:tc>
                <a:tc>
                  <a:txBody>
                    <a:bodyPr/>
                    <a:lstStyle/>
                    <a:p>
                      <a:pPr marL="0" indent="0" algn="ctr" rtl="1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en-GB" sz="1400" dirty="0">
                          <a:effectLst/>
                          <a:latin typeface="+mn-lt"/>
                        </a:rPr>
                        <a:t>.22**</a:t>
                      </a:r>
                      <a:endParaRPr lang="en-GB" sz="1400" dirty="0">
                        <a:solidFill>
                          <a:srgbClr val="000000"/>
                        </a:solidFill>
                        <a:effectLst/>
                        <a:latin typeface="+mn-lt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7453" marR="37453" marT="5202" marB="0" anchor="ctr"/>
                </a:tc>
                <a:tc>
                  <a:txBody>
                    <a:bodyPr/>
                    <a:lstStyle/>
                    <a:p>
                      <a:pPr indent="457200" algn="ctr" rtl="1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en-GB" sz="1400" kern="1200">
                          <a:effectLst/>
                          <a:latin typeface="+mn-lt"/>
                        </a:rPr>
                        <a:t>--</a:t>
                      </a:r>
                      <a:endParaRPr lang="en-GB" sz="1400">
                        <a:solidFill>
                          <a:srgbClr val="000000"/>
                        </a:solidFill>
                        <a:effectLst/>
                        <a:latin typeface="+mn-lt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7453" marR="37453" marT="5202" marB="0" anchor="ctr"/>
                </a:tc>
                <a:tc>
                  <a:txBody>
                    <a:bodyPr/>
                    <a:lstStyle/>
                    <a:p>
                      <a:pPr indent="457200" algn="ctr" rtl="1">
                        <a:lnSpc>
                          <a:spcPct val="200000"/>
                        </a:lnSpc>
                      </a:pPr>
                      <a:endParaRPr lang="en-GB" sz="1400" dirty="0"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37453" marR="37453" marT="5202" marB="0" anchor="ctr"/>
                </a:tc>
                <a:tc>
                  <a:txBody>
                    <a:bodyPr/>
                    <a:lstStyle/>
                    <a:p>
                      <a:pPr indent="457200" algn="ctr" rtl="1">
                        <a:lnSpc>
                          <a:spcPct val="200000"/>
                        </a:lnSpc>
                      </a:pPr>
                      <a:endParaRPr lang="en-GB" sz="1400"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37453" marR="37453" marT="5202" marB="0" anchor="ctr"/>
                </a:tc>
                <a:tc>
                  <a:txBody>
                    <a:bodyPr/>
                    <a:lstStyle/>
                    <a:p>
                      <a:pPr indent="457200" algn="ctr" rtl="1">
                        <a:lnSpc>
                          <a:spcPct val="200000"/>
                        </a:lnSpc>
                      </a:pPr>
                      <a:endParaRPr lang="en-GB" sz="1400" dirty="0"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37453" marR="37453" marT="5202" marB="0" anchor="ctr"/>
                </a:tc>
                <a:tc>
                  <a:txBody>
                    <a:bodyPr/>
                    <a:lstStyle/>
                    <a:p>
                      <a:pPr indent="457200" algn="ctr" rtl="1">
                        <a:lnSpc>
                          <a:spcPct val="200000"/>
                        </a:lnSpc>
                      </a:pPr>
                      <a:endParaRPr lang="en-GB" sz="1400"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37453" marR="37453" marT="5202" marB="0" anchor="ctr"/>
                </a:tc>
                <a:tc>
                  <a:txBody>
                    <a:bodyPr/>
                    <a:lstStyle/>
                    <a:p>
                      <a:pPr indent="457200" algn="ctr" rtl="1">
                        <a:lnSpc>
                          <a:spcPct val="200000"/>
                        </a:lnSpc>
                      </a:pPr>
                      <a:r>
                        <a:rPr lang="en-GB" sz="1400" dirty="0">
                          <a:effectLst/>
                          <a:latin typeface="+mn-lt"/>
                        </a:rPr>
                        <a:t> </a:t>
                      </a:r>
                      <a:endParaRPr lang="en-GB" sz="1400" dirty="0">
                        <a:solidFill>
                          <a:srgbClr val="000000"/>
                        </a:solidFill>
                        <a:effectLst/>
                        <a:latin typeface="+mn-lt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611936265"/>
                  </a:ext>
                </a:extLst>
              </a:tr>
              <a:tr h="209980">
                <a:tc>
                  <a:txBody>
                    <a:bodyPr/>
                    <a:lstStyle/>
                    <a:p>
                      <a:pPr indent="457200" algn="l" rtl="1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en-GB" sz="1400" kern="1200" dirty="0">
                          <a:effectLst/>
                          <a:latin typeface="+mn-lt"/>
                        </a:rPr>
                        <a:t>5. Self-belief (4 items)</a:t>
                      </a:r>
                      <a:endParaRPr lang="en-GB" sz="1400" dirty="0">
                        <a:solidFill>
                          <a:srgbClr val="000000"/>
                        </a:solidFill>
                        <a:effectLst/>
                        <a:latin typeface="+mn-lt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7453" marR="37453" marT="5202" marB="0" anchor="ctr"/>
                </a:tc>
                <a:tc>
                  <a:txBody>
                    <a:bodyPr/>
                    <a:lstStyle/>
                    <a:p>
                      <a:pPr marL="0" indent="0" algn="ctr" rtl="1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en-GB" sz="1400" dirty="0">
                          <a:effectLst/>
                          <a:latin typeface="+mn-lt"/>
                        </a:rPr>
                        <a:t>.28**</a:t>
                      </a:r>
                      <a:endParaRPr lang="en-GB" sz="1400" dirty="0">
                        <a:solidFill>
                          <a:srgbClr val="000000"/>
                        </a:solidFill>
                        <a:effectLst/>
                        <a:latin typeface="+mn-lt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7453" marR="37453" marT="5202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rtl="1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en-GB" sz="1400" dirty="0">
                          <a:effectLst/>
                          <a:latin typeface="+mn-lt"/>
                        </a:rPr>
                        <a:t>-.07</a:t>
                      </a:r>
                      <a:endParaRPr lang="en-GB" sz="1400" dirty="0">
                        <a:solidFill>
                          <a:srgbClr val="000000"/>
                        </a:solidFill>
                        <a:effectLst/>
                        <a:latin typeface="+mn-lt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7453" marR="37453" marT="5202" marB="0" anchor="ctr"/>
                </a:tc>
                <a:tc>
                  <a:txBody>
                    <a:bodyPr/>
                    <a:lstStyle/>
                    <a:p>
                      <a:pPr marL="0" indent="0" algn="ctr" rtl="1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en-GB" sz="1400" dirty="0">
                          <a:effectLst/>
                          <a:latin typeface="+mn-lt"/>
                        </a:rPr>
                        <a:t>-.28**</a:t>
                      </a:r>
                      <a:endParaRPr lang="en-GB" sz="1400" dirty="0">
                        <a:solidFill>
                          <a:srgbClr val="000000"/>
                        </a:solidFill>
                        <a:effectLst/>
                        <a:latin typeface="+mn-lt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7453" marR="37453" marT="5202" marB="0" anchor="ctr"/>
                </a:tc>
                <a:tc>
                  <a:txBody>
                    <a:bodyPr/>
                    <a:lstStyle/>
                    <a:p>
                      <a:pPr marL="0" indent="0" algn="ctr" rtl="1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en-GB" sz="1400" dirty="0">
                          <a:effectLst/>
                          <a:latin typeface="+mn-lt"/>
                        </a:rPr>
                        <a:t>.16**</a:t>
                      </a:r>
                      <a:endParaRPr lang="en-GB" sz="1400" dirty="0">
                        <a:solidFill>
                          <a:srgbClr val="000000"/>
                        </a:solidFill>
                        <a:effectLst/>
                        <a:latin typeface="+mn-lt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7453" marR="37453" marT="5202" marB="0" anchor="ctr"/>
                </a:tc>
                <a:tc>
                  <a:txBody>
                    <a:bodyPr/>
                    <a:lstStyle/>
                    <a:p>
                      <a:pPr indent="457200" algn="ctr" rtl="1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en-GB" sz="1400" kern="1200" dirty="0">
                          <a:effectLst/>
                          <a:latin typeface="+mn-lt"/>
                        </a:rPr>
                        <a:t>--</a:t>
                      </a:r>
                      <a:endParaRPr lang="en-GB" sz="1400" dirty="0">
                        <a:solidFill>
                          <a:srgbClr val="000000"/>
                        </a:solidFill>
                        <a:effectLst/>
                        <a:latin typeface="+mn-lt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7453" marR="37453" marT="5202" marB="0" anchor="ctr"/>
                </a:tc>
                <a:tc>
                  <a:txBody>
                    <a:bodyPr/>
                    <a:lstStyle/>
                    <a:p>
                      <a:pPr indent="457200" algn="ctr" rtl="1">
                        <a:lnSpc>
                          <a:spcPct val="200000"/>
                        </a:lnSpc>
                      </a:pPr>
                      <a:endParaRPr lang="en-GB" sz="1400"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37453" marR="37453" marT="5202" marB="0" anchor="ctr"/>
                </a:tc>
                <a:tc>
                  <a:txBody>
                    <a:bodyPr/>
                    <a:lstStyle/>
                    <a:p>
                      <a:pPr indent="457200" algn="ctr" rtl="1">
                        <a:lnSpc>
                          <a:spcPct val="200000"/>
                        </a:lnSpc>
                      </a:pPr>
                      <a:endParaRPr lang="en-GB" sz="1400"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37453" marR="37453" marT="5202" marB="0" anchor="ctr"/>
                </a:tc>
                <a:tc>
                  <a:txBody>
                    <a:bodyPr/>
                    <a:lstStyle/>
                    <a:p>
                      <a:pPr indent="457200" algn="ctr" rtl="1">
                        <a:lnSpc>
                          <a:spcPct val="200000"/>
                        </a:lnSpc>
                      </a:pPr>
                      <a:endParaRPr lang="en-GB" sz="1400"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37453" marR="37453" marT="5202" marB="0" anchor="ctr"/>
                </a:tc>
                <a:tc>
                  <a:txBody>
                    <a:bodyPr/>
                    <a:lstStyle/>
                    <a:p>
                      <a:pPr indent="457200" algn="ctr" rtl="1">
                        <a:lnSpc>
                          <a:spcPct val="200000"/>
                        </a:lnSpc>
                      </a:pPr>
                      <a:r>
                        <a:rPr lang="en-GB" sz="1400" dirty="0">
                          <a:effectLst/>
                          <a:latin typeface="+mn-lt"/>
                        </a:rPr>
                        <a:t> </a:t>
                      </a:r>
                      <a:endParaRPr lang="en-GB" sz="1400" dirty="0">
                        <a:solidFill>
                          <a:srgbClr val="000000"/>
                        </a:solidFill>
                        <a:effectLst/>
                        <a:latin typeface="+mn-lt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523794933"/>
                  </a:ext>
                </a:extLst>
              </a:tr>
              <a:tr h="209980">
                <a:tc>
                  <a:txBody>
                    <a:bodyPr/>
                    <a:lstStyle/>
                    <a:p>
                      <a:pPr indent="457200" algn="l" rtl="1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en-GB" sz="1400" kern="1200" dirty="0">
                          <a:effectLst/>
                          <a:latin typeface="+mn-lt"/>
                        </a:rPr>
                        <a:t>6. Persistence (4 items)</a:t>
                      </a:r>
                      <a:endParaRPr lang="en-GB" sz="1400" dirty="0">
                        <a:solidFill>
                          <a:srgbClr val="000000"/>
                        </a:solidFill>
                        <a:effectLst/>
                        <a:latin typeface="+mn-lt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7453" marR="37453" marT="5202" marB="0" anchor="ctr"/>
                </a:tc>
                <a:tc>
                  <a:txBody>
                    <a:bodyPr/>
                    <a:lstStyle/>
                    <a:p>
                      <a:pPr marL="0" indent="0" algn="ctr" rtl="1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en-GB" sz="1400" dirty="0">
                          <a:effectLst/>
                          <a:latin typeface="+mn-lt"/>
                        </a:rPr>
                        <a:t>.22**</a:t>
                      </a:r>
                      <a:endParaRPr lang="en-GB" sz="1400" dirty="0">
                        <a:solidFill>
                          <a:srgbClr val="000000"/>
                        </a:solidFill>
                        <a:effectLst/>
                        <a:latin typeface="+mn-lt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7453" marR="37453" marT="5202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rtl="1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en-GB" sz="1400" dirty="0">
                          <a:effectLst/>
                          <a:latin typeface="+mn-lt"/>
                        </a:rPr>
                        <a:t>.09</a:t>
                      </a:r>
                      <a:endParaRPr lang="en-GB" sz="1400" dirty="0">
                        <a:solidFill>
                          <a:srgbClr val="000000"/>
                        </a:solidFill>
                        <a:effectLst/>
                        <a:latin typeface="+mn-lt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7453" marR="37453" marT="5202" marB="0" anchor="ctr"/>
                </a:tc>
                <a:tc>
                  <a:txBody>
                    <a:bodyPr/>
                    <a:lstStyle/>
                    <a:p>
                      <a:pPr marL="0" indent="0" algn="ctr" rtl="1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en-GB" sz="1400" dirty="0">
                          <a:effectLst/>
                          <a:latin typeface="+mn-lt"/>
                        </a:rPr>
                        <a:t>-32**</a:t>
                      </a:r>
                      <a:endParaRPr lang="en-GB" sz="1400" dirty="0">
                        <a:solidFill>
                          <a:srgbClr val="000000"/>
                        </a:solidFill>
                        <a:effectLst/>
                        <a:latin typeface="+mn-lt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7453" marR="37453" marT="5202" marB="0" anchor="ctr"/>
                </a:tc>
                <a:tc>
                  <a:txBody>
                    <a:bodyPr/>
                    <a:lstStyle/>
                    <a:p>
                      <a:pPr marL="0" indent="0" algn="ctr" rtl="1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en-GB" sz="1400" dirty="0">
                          <a:effectLst/>
                          <a:latin typeface="+mn-lt"/>
                        </a:rPr>
                        <a:t>.04</a:t>
                      </a:r>
                      <a:endParaRPr lang="en-GB" sz="1400" dirty="0">
                        <a:solidFill>
                          <a:srgbClr val="000000"/>
                        </a:solidFill>
                        <a:effectLst/>
                        <a:latin typeface="+mn-lt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7453" marR="37453" marT="5202" marB="0" anchor="ctr"/>
                </a:tc>
                <a:tc>
                  <a:txBody>
                    <a:bodyPr/>
                    <a:lstStyle/>
                    <a:p>
                      <a:pPr marL="0" indent="0" algn="ctr" rtl="1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en-GB" sz="1400" dirty="0">
                          <a:effectLst/>
                          <a:latin typeface="+mn-lt"/>
                        </a:rPr>
                        <a:t>.48**</a:t>
                      </a:r>
                      <a:endParaRPr lang="en-GB" sz="1400" dirty="0">
                        <a:solidFill>
                          <a:srgbClr val="000000"/>
                        </a:solidFill>
                        <a:effectLst/>
                        <a:latin typeface="+mn-lt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7453" marR="37453" marT="5202" marB="0" anchor="ctr"/>
                </a:tc>
                <a:tc>
                  <a:txBody>
                    <a:bodyPr/>
                    <a:lstStyle/>
                    <a:p>
                      <a:pPr indent="457200" algn="ctr" rtl="1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en-GB" sz="1400" kern="1200" dirty="0">
                          <a:effectLst/>
                          <a:latin typeface="+mn-lt"/>
                        </a:rPr>
                        <a:t>--</a:t>
                      </a:r>
                      <a:endParaRPr lang="en-GB" sz="1400" dirty="0">
                        <a:solidFill>
                          <a:srgbClr val="000000"/>
                        </a:solidFill>
                        <a:effectLst/>
                        <a:latin typeface="+mn-lt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7453" marR="37453" marT="5202" marB="0" anchor="ctr"/>
                </a:tc>
                <a:tc>
                  <a:txBody>
                    <a:bodyPr/>
                    <a:lstStyle/>
                    <a:p>
                      <a:pPr indent="457200" algn="ctr" rtl="1">
                        <a:lnSpc>
                          <a:spcPct val="200000"/>
                        </a:lnSpc>
                      </a:pPr>
                      <a:endParaRPr lang="en-GB" sz="1400" dirty="0"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37453" marR="37453" marT="5202" marB="0" anchor="ctr"/>
                </a:tc>
                <a:tc>
                  <a:txBody>
                    <a:bodyPr/>
                    <a:lstStyle/>
                    <a:p>
                      <a:pPr indent="457200" algn="ctr" rtl="1">
                        <a:lnSpc>
                          <a:spcPct val="200000"/>
                        </a:lnSpc>
                      </a:pPr>
                      <a:endParaRPr lang="en-GB" sz="1400"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37453" marR="37453" marT="5202" marB="0" anchor="ctr"/>
                </a:tc>
                <a:tc>
                  <a:txBody>
                    <a:bodyPr/>
                    <a:lstStyle/>
                    <a:p>
                      <a:pPr indent="457200" algn="ctr" rtl="1">
                        <a:lnSpc>
                          <a:spcPct val="200000"/>
                        </a:lnSpc>
                      </a:pPr>
                      <a:r>
                        <a:rPr lang="en-GB" sz="1400" dirty="0">
                          <a:effectLst/>
                          <a:latin typeface="+mn-lt"/>
                        </a:rPr>
                        <a:t> </a:t>
                      </a:r>
                      <a:endParaRPr lang="en-GB" sz="1400" dirty="0">
                        <a:solidFill>
                          <a:srgbClr val="000000"/>
                        </a:solidFill>
                        <a:effectLst/>
                        <a:latin typeface="+mn-lt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4238872312"/>
                  </a:ext>
                </a:extLst>
              </a:tr>
              <a:tr h="209980">
                <a:tc>
                  <a:txBody>
                    <a:bodyPr/>
                    <a:lstStyle/>
                    <a:p>
                      <a:pPr indent="457200" algn="l" rtl="1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en-GB" sz="1400" kern="1200" dirty="0">
                          <a:effectLst/>
                          <a:latin typeface="+mn-lt"/>
                        </a:rPr>
                        <a:t>7. Anxiety (4 items)</a:t>
                      </a:r>
                      <a:endParaRPr lang="en-GB" sz="1400" dirty="0">
                        <a:solidFill>
                          <a:srgbClr val="000000"/>
                        </a:solidFill>
                        <a:effectLst/>
                        <a:latin typeface="+mn-lt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7453" marR="37453" marT="5202" marB="0" anchor="ctr"/>
                </a:tc>
                <a:tc>
                  <a:txBody>
                    <a:bodyPr/>
                    <a:lstStyle/>
                    <a:p>
                      <a:pPr marL="0" indent="0" algn="ctr" rtl="1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en-GB" sz="1400" dirty="0">
                          <a:effectLst/>
                          <a:latin typeface="+mn-lt"/>
                        </a:rPr>
                        <a:t>.19**</a:t>
                      </a:r>
                      <a:endParaRPr lang="en-GB" sz="1400" dirty="0">
                        <a:solidFill>
                          <a:srgbClr val="000000"/>
                        </a:solidFill>
                        <a:effectLst/>
                        <a:latin typeface="+mn-lt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7453" marR="37453" marT="5202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rtl="1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en-GB" sz="1400" dirty="0">
                          <a:effectLst/>
                          <a:latin typeface="+mn-lt"/>
                        </a:rPr>
                        <a:t>.11*</a:t>
                      </a:r>
                      <a:endParaRPr lang="en-GB" sz="1400" dirty="0">
                        <a:solidFill>
                          <a:srgbClr val="000000"/>
                        </a:solidFill>
                        <a:effectLst/>
                        <a:latin typeface="+mn-lt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7453" marR="37453" marT="5202" marB="0" anchor="ctr"/>
                </a:tc>
                <a:tc>
                  <a:txBody>
                    <a:bodyPr/>
                    <a:lstStyle/>
                    <a:p>
                      <a:pPr marL="0" indent="0" algn="ctr" rtl="1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en-GB" sz="1400" dirty="0">
                          <a:effectLst/>
                          <a:latin typeface="+mn-lt"/>
                        </a:rPr>
                        <a:t>.14*</a:t>
                      </a:r>
                      <a:endParaRPr lang="en-GB" sz="1400" dirty="0">
                        <a:solidFill>
                          <a:srgbClr val="000000"/>
                        </a:solidFill>
                        <a:effectLst/>
                        <a:latin typeface="+mn-lt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7453" marR="37453" marT="5202" marB="0" anchor="ctr"/>
                </a:tc>
                <a:tc>
                  <a:txBody>
                    <a:bodyPr/>
                    <a:lstStyle/>
                    <a:p>
                      <a:pPr marL="0" indent="0" algn="ctr" rtl="1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en-GB" sz="1400" dirty="0">
                          <a:effectLst/>
                          <a:latin typeface="+mn-lt"/>
                        </a:rPr>
                        <a:t>.06</a:t>
                      </a:r>
                      <a:endParaRPr lang="en-GB" sz="1400" dirty="0">
                        <a:solidFill>
                          <a:srgbClr val="000000"/>
                        </a:solidFill>
                        <a:effectLst/>
                        <a:latin typeface="+mn-lt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7453" marR="37453" marT="5202" marB="0" anchor="ctr"/>
                </a:tc>
                <a:tc>
                  <a:txBody>
                    <a:bodyPr/>
                    <a:lstStyle/>
                    <a:p>
                      <a:pPr marL="0" indent="0" algn="ctr" rtl="1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en-GB" sz="1400" dirty="0">
                          <a:effectLst/>
                          <a:latin typeface="+mn-lt"/>
                        </a:rPr>
                        <a:t>-.16*</a:t>
                      </a:r>
                      <a:endParaRPr lang="en-GB" sz="1400" dirty="0">
                        <a:solidFill>
                          <a:srgbClr val="000000"/>
                        </a:solidFill>
                        <a:effectLst/>
                        <a:latin typeface="+mn-lt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7453" marR="37453" marT="5202" marB="0" anchor="ctr"/>
                </a:tc>
                <a:tc>
                  <a:txBody>
                    <a:bodyPr/>
                    <a:lstStyle/>
                    <a:p>
                      <a:pPr marL="0" indent="0" algn="ctr" rtl="1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en-GB" sz="1400" dirty="0">
                          <a:effectLst/>
                          <a:latin typeface="+mn-lt"/>
                        </a:rPr>
                        <a:t>-.09</a:t>
                      </a:r>
                      <a:endParaRPr lang="en-GB" sz="1400" dirty="0">
                        <a:solidFill>
                          <a:srgbClr val="000000"/>
                        </a:solidFill>
                        <a:effectLst/>
                        <a:latin typeface="+mn-lt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7453" marR="37453" marT="5202" marB="0" anchor="ctr"/>
                </a:tc>
                <a:tc>
                  <a:txBody>
                    <a:bodyPr/>
                    <a:lstStyle/>
                    <a:p>
                      <a:pPr indent="457200" algn="ctr" rtl="1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en-GB" sz="1400" kern="1200" dirty="0">
                          <a:effectLst/>
                          <a:latin typeface="+mn-lt"/>
                        </a:rPr>
                        <a:t>--</a:t>
                      </a:r>
                      <a:endParaRPr lang="en-GB" sz="1400" dirty="0">
                        <a:solidFill>
                          <a:srgbClr val="000000"/>
                        </a:solidFill>
                        <a:effectLst/>
                        <a:latin typeface="+mn-lt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7453" marR="37453" marT="5202" marB="0" anchor="ctr"/>
                </a:tc>
                <a:tc>
                  <a:txBody>
                    <a:bodyPr/>
                    <a:lstStyle/>
                    <a:p>
                      <a:pPr indent="457200" algn="ctr" rtl="1">
                        <a:lnSpc>
                          <a:spcPct val="200000"/>
                        </a:lnSpc>
                      </a:pPr>
                      <a:endParaRPr lang="en-GB" sz="1400"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37453" marR="37453" marT="5202" marB="0" anchor="ctr"/>
                </a:tc>
                <a:tc>
                  <a:txBody>
                    <a:bodyPr/>
                    <a:lstStyle/>
                    <a:p>
                      <a:pPr indent="457200" algn="ctr" rtl="1">
                        <a:lnSpc>
                          <a:spcPct val="200000"/>
                        </a:lnSpc>
                      </a:pPr>
                      <a:r>
                        <a:rPr lang="en-GB" sz="1400" dirty="0">
                          <a:effectLst/>
                          <a:latin typeface="+mn-lt"/>
                        </a:rPr>
                        <a:t> </a:t>
                      </a:r>
                      <a:endParaRPr lang="en-GB" sz="1400" dirty="0">
                        <a:solidFill>
                          <a:srgbClr val="000000"/>
                        </a:solidFill>
                        <a:effectLst/>
                        <a:latin typeface="+mn-lt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06144647"/>
                  </a:ext>
                </a:extLst>
              </a:tr>
              <a:tr h="209980">
                <a:tc>
                  <a:txBody>
                    <a:bodyPr/>
                    <a:lstStyle/>
                    <a:p>
                      <a:pPr indent="457200" algn="l" rtl="1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en-GB" sz="1400" kern="1200">
                          <a:effectLst/>
                          <a:latin typeface="+mn-lt"/>
                        </a:rPr>
                        <a:t>8. Learning-Focus (4 items)</a:t>
                      </a:r>
                      <a:endParaRPr lang="en-GB" sz="1400">
                        <a:solidFill>
                          <a:srgbClr val="000000"/>
                        </a:solidFill>
                        <a:effectLst/>
                        <a:latin typeface="+mn-lt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7453" marR="37453" marT="5202" marB="0" anchor="ctr"/>
                </a:tc>
                <a:tc>
                  <a:txBody>
                    <a:bodyPr/>
                    <a:lstStyle/>
                    <a:p>
                      <a:pPr marL="0" indent="0" algn="ctr" rtl="1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en-GB" sz="1400" dirty="0">
                          <a:effectLst/>
                          <a:latin typeface="+mn-lt"/>
                        </a:rPr>
                        <a:t>.26**</a:t>
                      </a:r>
                      <a:endParaRPr lang="en-GB" sz="1400" dirty="0">
                        <a:solidFill>
                          <a:srgbClr val="000000"/>
                        </a:solidFill>
                        <a:effectLst/>
                        <a:latin typeface="+mn-lt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7453" marR="37453" marT="5202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rtl="1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en-GB" sz="1400" dirty="0">
                          <a:effectLst/>
                          <a:latin typeface="+mn-lt"/>
                        </a:rPr>
                        <a:t>.02</a:t>
                      </a:r>
                      <a:endParaRPr lang="en-GB" sz="1400" dirty="0">
                        <a:solidFill>
                          <a:srgbClr val="000000"/>
                        </a:solidFill>
                        <a:effectLst/>
                        <a:latin typeface="+mn-lt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7453" marR="37453" marT="5202" marB="0" anchor="ctr"/>
                </a:tc>
                <a:tc>
                  <a:txBody>
                    <a:bodyPr/>
                    <a:lstStyle/>
                    <a:p>
                      <a:pPr marL="0" indent="0" algn="ctr" rtl="1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en-GB" sz="1400" dirty="0">
                          <a:effectLst/>
                          <a:latin typeface="+mn-lt"/>
                        </a:rPr>
                        <a:t>-.21**</a:t>
                      </a:r>
                      <a:endParaRPr lang="en-GB" sz="1400" dirty="0">
                        <a:solidFill>
                          <a:srgbClr val="000000"/>
                        </a:solidFill>
                        <a:effectLst/>
                        <a:latin typeface="+mn-lt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7453" marR="37453" marT="5202" marB="0" anchor="ctr"/>
                </a:tc>
                <a:tc>
                  <a:txBody>
                    <a:bodyPr/>
                    <a:lstStyle/>
                    <a:p>
                      <a:pPr marL="0" indent="0" algn="ctr" rtl="1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en-GB" sz="1400" dirty="0">
                          <a:effectLst/>
                          <a:latin typeface="+mn-lt"/>
                        </a:rPr>
                        <a:t>.11*</a:t>
                      </a:r>
                      <a:endParaRPr lang="en-GB" sz="1400" dirty="0">
                        <a:solidFill>
                          <a:srgbClr val="000000"/>
                        </a:solidFill>
                        <a:effectLst/>
                        <a:latin typeface="+mn-lt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7453" marR="37453" marT="5202" marB="0" anchor="ctr"/>
                </a:tc>
                <a:tc>
                  <a:txBody>
                    <a:bodyPr/>
                    <a:lstStyle/>
                    <a:p>
                      <a:pPr marL="0" indent="0" algn="ctr" rtl="1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en-GB" sz="1400" dirty="0">
                          <a:effectLst/>
                          <a:latin typeface="+mn-lt"/>
                        </a:rPr>
                        <a:t>.56**</a:t>
                      </a:r>
                      <a:endParaRPr lang="en-GB" sz="1400" dirty="0">
                        <a:solidFill>
                          <a:srgbClr val="000000"/>
                        </a:solidFill>
                        <a:effectLst/>
                        <a:latin typeface="+mn-lt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7453" marR="37453" marT="5202" marB="0" anchor="ctr"/>
                </a:tc>
                <a:tc>
                  <a:txBody>
                    <a:bodyPr/>
                    <a:lstStyle/>
                    <a:p>
                      <a:pPr marL="0" indent="0" algn="ctr" rtl="1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en-GB" sz="1400" dirty="0">
                          <a:effectLst/>
                          <a:latin typeface="+mn-lt"/>
                        </a:rPr>
                        <a:t>.36*</a:t>
                      </a:r>
                      <a:endParaRPr lang="en-GB" sz="1400" dirty="0">
                        <a:solidFill>
                          <a:srgbClr val="000000"/>
                        </a:solidFill>
                        <a:effectLst/>
                        <a:latin typeface="+mn-lt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7453" marR="37453" marT="5202" marB="0" anchor="ctr"/>
                </a:tc>
                <a:tc>
                  <a:txBody>
                    <a:bodyPr/>
                    <a:lstStyle/>
                    <a:p>
                      <a:pPr indent="457200" algn="ctr" rtl="1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en-GB" sz="1400" dirty="0">
                          <a:effectLst/>
                          <a:latin typeface="+mn-lt"/>
                        </a:rPr>
                        <a:t>-.02</a:t>
                      </a:r>
                      <a:endParaRPr lang="en-GB" sz="1400" dirty="0">
                        <a:solidFill>
                          <a:srgbClr val="000000"/>
                        </a:solidFill>
                        <a:effectLst/>
                        <a:latin typeface="+mn-lt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7453" marR="37453" marT="5202" marB="0" anchor="ctr"/>
                </a:tc>
                <a:tc>
                  <a:txBody>
                    <a:bodyPr/>
                    <a:lstStyle/>
                    <a:p>
                      <a:pPr indent="457200" algn="ctr" rtl="1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en-GB" sz="1400" kern="1200">
                          <a:effectLst/>
                          <a:latin typeface="+mn-lt"/>
                        </a:rPr>
                        <a:t>--</a:t>
                      </a:r>
                      <a:endParaRPr lang="en-GB" sz="1400">
                        <a:solidFill>
                          <a:srgbClr val="000000"/>
                        </a:solidFill>
                        <a:effectLst/>
                        <a:latin typeface="+mn-lt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7453" marR="37453" marT="5202" marB="0" anchor="ctr"/>
                </a:tc>
                <a:tc>
                  <a:txBody>
                    <a:bodyPr/>
                    <a:lstStyle/>
                    <a:p>
                      <a:pPr indent="457200" algn="ctr" rtl="1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en-GB" sz="1400" kern="1200" dirty="0">
                          <a:effectLst/>
                          <a:latin typeface="+mn-lt"/>
                        </a:rPr>
                        <a:t> </a:t>
                      </a:r>
                      <a:endParaRPr lang="en-GB" sz="1400" dirty="0">
                        <a:solidFill>
                          <a:srgbClr val="000000"/>
                        </a:solidFill>
                        <a:effectLst/>
                        <a:latin typeface="+mn-lt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30879724"/>
                  </a:ext>
                </a:extLst>
              </a:tr>
              <a:tr h="209980">
                <a:tc>
                  <a:txBody>
                    <a:bodyPr/>
                    <a:lstStyle/>
                    <a:p>
                      <a:pPr indent="457200" algn="l" rtl="1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en-GB" sz="1400" kern="1200" dirty="0">
                          <a:effectLst/>
                          <a:latin typeface="+mn-lt"/>
                        </a:rPr>
                        <a:t>9. Self-Sabotage (4-items)</a:t>
                      </a:r>
                      <a:endParaRPr lang="en-GB" sz="1400" dirty="0">
                        <a:solidFill>
                          <a:srgbClr val="000000"/>
                        </a:solidFill>
                        <a:effectLst/>
                        <a:latin typeface="+mn-lt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7453" marR="37453" marT="5202" marB="0" anchor="ctr"/>
                </a:tc>
                <a:tc>
                  <a:txBody>
                    <a:bodyPr/>
                    <a:lstStyle/>
                    <a:p>
                      <a:pPr marL="0" indent="0" algn="ctr" rtl="1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en-GB" sz="1400" dirty="0">
                          <a:effectLst/>
                          <a:latin typeface="+mn-lt"/>
                        </a:rPr>
                        <a:t>-.02</a:t>
                      </a:r>
                      <a:endParaRPr lang="en-GB" sz="1400" dirty="0">
                        <a:solidFill>
                          <a:srgbClr val="000000"/>
                        </a:solidFill>
                        <a:effectLst/>
                        <a:latin typeface="+mn-lt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7453" marR="37453" marT="5202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rtl="1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en-GB" sz="1400" dirty="0">
                          <a:effectLst/>
                          <a:latin typeface="+mn-lt"/>
                        </a:rPr>
                        <a:t>-.06</a:t>
                      </a:r>
                      <a:endParaRPr lang="en-GB" sz="1400" dirty="0">
                        <a:solidFill>
                          <a:srgbClr val="000000"/>
                        </a:solidFill>
                        <a:effectLst/>
                        <a:latin typeface="+mn-lt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7453" marR="37453" marT="5202" marB="0" anchor="ctr"/>
                </a:tc>
                <a:tc>
                  <a:txBody>
                    <a:bodyPr/>
                    <a:lstStyle/>
                    <a:p>
                      <a:pPr marL="0" indent="0" algn="ctr" rtl="1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en-GB" sz="1400" dirty="0">
                          <a:effectLst/>
                          <a:latin typeface="+mn-lt"/>
                        </a:rPr>
                        <a:t>.37**</a:t>
                      </a:r>
                      <a:endParaRPr lang="en-GB" sz="1400" dirty="0">
                        <a:solidFill>
                          <a:srgbClr val="000000"/>
                        </a:solidFill>
                        <a:effectLst/>
                        <a:latin typeface="+mn-lt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7453" marR="37453" marT="5202" marB="0" anchor="ctr"/>
                </a:tc>
                <a:tc>
                  <a:txBody>
                    <a:bodyPr/>
                    <a:lstStyle/>
                    <a:p>
                      <a:pPr indent="457200" algn="ctr" rtl="1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en-GB" sz="1400">
                          <a:effectLst/>
                          <a:latin typeface="+mn-lt"/>
                        </a:rPr>
                        <a:t>.05</a:t>
                      </a:r>
                      <a:endParaRPr lang="en-GB" sz="1400">
                        <a:solidFill>
                          <a:srgbClr val="000000"/>
                        </a:solidFill>
                        <a:effectLst/>
                        <a:latin typeface="+mn-lt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7453" marR="37453" marT="5202" marB="0" anchor="ctr"/>
                </a:tc>
                <a:tc>
                  <a:txBody>
                    <a:bodyPr/>
                    <a:lstStyle/>
                    <a:p>
                      <a:pPr marL="0" indent="0" algn="ctr" rtl="1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en-GB" sz="1400" dirty="0">
                          <a:effectLst/>
                          <a:latin typeface="+mn-lt"/>
                        </a:rPr>
                        <a:t>-.23**</a:t>
                      </a:r>
                      <a:endParaRPr lang="en-GB" sz="1400" dirty="0">
                        <a:solidFill>
                          <a:srgbClr val="000000"/>
                        </a:solidFill>
                        <a:effectLst/>
                        <a:latin typeface="+mn-lt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7453" marR="37453" marT="5202" marB="0" anchor="ctr"/>
                </a:tc>
                <a:tc>
                  <a:txBody>
                    <a:bodyPr/>
                    <a:lstStyle/>
                    <a:p>
                      <a:pPr marL="0" indent="0" algn="ctr" rtl="1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en-GB" sz="1400" dirty="0">
                          <a:effectLst/>
                          <a:latin typeface="+mn-lt"/>
                        </a:rPr>
                        <a:t>-.29**</a:t>
                      </a:r>
                      <a:endParaRPr lang="en-GB" sz="1400" dirty="0">
                        <a:solidFill>
                          <a:srgbClr val="000000"/>
                        </a:solidFill>
                        <a:effectLst/>
                        <a:latin typeface="+mn-lt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7453" marR="37453" marT="5202" marB="0" anchor="ctr"/>
                </a:tc>
                <a:tc>
                  <a:txBody>
                    <a:bodyPr/>
                    <a:lstStyle/>
                    <a:p>
                      <a:pPr marL="0" indent="0" algn="ctr" rtl="1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en-GB" sz="1400" dirty="0">
                          <a:effectLst/>
                          <a:latin typeface="+mn-lt"/>
                        </a:rPr>
                        <a:t>.17**</a:t>
                      </a:r>
                      <a:endParaRPr lang="en-GB" sz="1400" dirty="0">
                        <a:solidFill>
                          <a:srgbClr val="000000"/>
                        </a:solidFill>
                        <a:effectLst/>
                        <a:latin typeface="+mn-lt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7453" marR="37453" marT="5202" marB="0" anchor="ctr"/>
                </a:tc>
                <a:tc>
                  <a:txBody>
                    <a:bodyPr/>
                    <a:lstStyle/>
                    <a:p>
                      <a:pPr marL="0" indent="0" algn="ctr" rtl="1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en-GB" sz="1400" kern="1200" dirty="0">
                          <a:effectLst/>
                          <a:latin typeface="+mn-lt"/>
                        </a:rPr>
                        <a:t>-.15**</a:t>
                      </a:r>
                      <a:endParaRPr lang="en-GB" sz="1400" dirty="0">
                        <a:solidFill>
                          <a:srgbClr val="000000"/>
                        </a:solidFill>
                        <a:effectLst/>
                        <a:latin typeface="+mn-lt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7453" marR="37453" marT="5202" marB="0" anchor="ctr"/>
                </a:tc>
                <a:tc>
                  <a:txBody>
                    <a:bodyPr/>
                    <a:lstStyle/>
                    <a:p>
                      <a:pPr indent="457200" algn="ctr" rtl="1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en-GB" sz="1400" kern="1200" dirty="0">
                          <a:effectLst/>
                          <a:latin typeface="+mn-lt"/>
                        </a:rPr>
                        <a:t>--</a:t>
                      </a:r>
                      <a:endParaRPr lang="en-GB" sz="1400" dirty="0">
                        <a:solidFill>
                          <a:srgbClr val="000000"/>
                        </a:solidFill>
                        <a:effectLst/>
                        <a:latin typeface="+mn-lt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93957298"/>
                  </a:ext>
                </a:extLst>
              </a:tr>
              <a:tr h="374254">
                <a:tc>
                  <a:txBody>
                    <a:bodyPr/>
                    <a:lstStyle/>
                    <a:p>
                      <a:pPr indent="457200" algn="l" rtl="1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en-GB" sz="1400" kern="1200" dirty="0">
                          <a:effectLst/>
                          <a:latin typeface="+mn-lt"/>
                        </a:rPr>
                        <a:t>Mean</a:t>
                      </a:r>
                      <a:endParaRPr lang="en-GB" sz="1400" dirty="0">
                        <a:solidFill>
                          <a:srgbClr val="000000"/>
                        </a:solidFill>
                        <a:effectLst/>
                        <a:latin typeface="+mn-lt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7453" marR="37453" marT="5202" marB="0" anchor="ctr"/>
                </a:tc>
                <a:tc>
                  <a:txBody>
                    <a:bodyPr/>
                    <a:lstStyle/>
                    <a:p>
                      <a:pPr marL="0" indent="0" algn="ctr" rtl="1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en-GB" sz="1400" dirty="0">
                          <a:effectLst/>
                          <a:latin typeface="+mn-lt"/>
                        </a:rPr>
                        <a:t>3.87</a:t>
                      </a:r>
                      <a:endParaRPr lang="en-GB" sz="1400" dirty="0">
                        <a:solidFill>
                          <a:srgbClr val="000000"/>
                        </a:solidFill>
                        <a:effectLst/>
                        <a:latin typeface="+mn-lt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7453" marR="37453" marT="5202" marB="0" anchor="ctr"/>
                </a:tc>
                <a:tc>
                  <a:txBody>
                    <a:bodyPr/>
                    <a:lstStyle/>
                    <a:p>
                      <a:pPr marL="0" indent="0" algn="ctr" rtl="1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en-GB" sz="1400" dirty="0">
                          <a:effectLst/>
                          <a:latin typeface="+mn-lt"/>
                        </a:rPr>
                        <a:t>2.52</a:t>
                      </a:r>
                      <a:endParaRPr lang="en-GB" sz="1400" dirty="0">
                        <a:solidFill>
                          <a:srgbClr val="000000"/>
                        </a:solidFill>
                        <a:effectLst/>
                        <a:latin typeface="+mn-lt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7453" marR="37453" marT="5202" marB="0" anchor="ctr"/>
                </a:tc>
                <a:tc>
                  <a:txBody>
                    <a:bodyPr/>
                    <a:lstStyle/>
                    <a:p>
                      <a:pPr marL="0" indent="0" algn="ctr" rtl="1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en-GB" sz="1400" dirty="0">
                          <a:effectLst/>
                          <a:latin typeface="+mn-lt"/>
                        </a:rPr>
                        <a:t>2.25</a:t>
                      </a:r>
                      <a:endParaRPr lang="en-GB" sz="1400" dirty="0">
                        <a:solidFill>
                          <a:srgbClr val="000000"/>
                        </a:solidFill>
                        <a:effectLst/>
                        <a:latin typeface="+mn-lt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7453" marR="37453" marT="5202" marB="0" anchor="ctr"/>
                </a:tc>
                <a:tc>
                  <a:txBody>
                    <a:bodyPr/>
                    <a:lstStyle/>
                    <a:p>
                      <a:pPr marL="0" indent="0" algn="ctr" rtl="1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en-GB" sz="1400" dirty="0">
                          <a:effectLst/>
                          <a:latin typeface="+mn-lt"/>
                        </a:rPr>
                        <a:t>3.33</a:t>
                      </a:r>
                      <a:endParaRPr lang="en-GB" sz="1400" dirty="0">
                        <a:solidFill>
                          <a:srgbClr val="000000"/>
                        </a:solidFill>
                        <a:effectLst/>
                        <a:latin typeface="+mn-lt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7453" marR="37453" marT="5202" marB="0" anchor="ctr"/>
                </a:tc>
                <a:tc>
                  <a:txBody>
                    <a:bodyPr/>
                    <a:lstStyle/>
                    <a:p>
                      <a:pPr marL="0" indent="0" algn="ctr" rtl="1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en-GB" sz="1400" dirty="0">
                          <a:effectLst/>
                          <a:latin typeface="+mn-lt"/>
                        </a:rPr>
                        <a:t>3.96</a:t>
                      </a:r>
                      <a:endParaRPr lang="en-GB" sz="1400" dirty="0">
                        <a:solidFill>
                          <a:srgbClr val="000000"/>
                        </a:solidFill>
                        <a:effectLst/>
                        <a:latin typeface="+mn-lt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7453" marR="37453" marT="5202" marB="0" anchor="ctr"/>
                </a:tc>
                <a:tc>
                  <a:txBody>
                    <a:bodyPr/>
                    <a:lstStyle/>
                    <a:p>
                      <a:pPr marL="0" indent="0" algn="ctr" rtl="1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en-GB" sz="1400" dirty="0">
                          <a:effectLst/>
                          <a:latin typeface="+mn-lt"/>
                        </a:rPr>
                        <a:t>3.32</a:t>
                      </a:r>
                      <a:endParaRPr lang="en-GB" sz="1400" dirty="0">
                        <a:solidFill>
                          <a:srgbClr val="000000"/>
                        </a:solidFill>
                        <a:effectLst/>
                        <a:latin typeface="+mn-lt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7453" marR="37453" marT="5202" marB="0" anchor="ctr"/>
                </a:tc>
                <a:tc>
                  <a:txBody>
                    <a:bodyPr/>
                    <a:lstStyle/>
                    <a:p>
                      <a:pPr marL="0" indent="0" algn="ctr" rtl="1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en-GB" sz="1400" dirty="0">
                          <a:effectLst/>
                          <a:latin typeface="+mn-lt"/>
                        </a:rPr>
                        <a:t>3.45</a:t>
                      </a:r>
                      <a:endParaRPr lang="en-GB" sz="1400" dirty="0">
                        <a:solidFill>
                          <a:srgbClr val="000000"/>
                        </a:solidFill>
                        <a:effectLst/>
                        <a:latin typeface="+mn-lt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7453" marR="37453" marT="5202" marB="0" anchor="ctr"/>
                </a:tc>
                <a:tc>
                  <a:txBody>
                    <a:bodyPr/>
                    <a:lstStyle/>
                    <a:p>
                      <a:pPr marL="0" indent="0" algn="ctr" rtl="1">
                        <a:lnSpc>
                          <a:spcPct val="200000"/>
                        </a:lnSpc>
                      </a:pPr>
                      <a:r>
                        <a:rPr lang="en-GB" sz="1400" dirty="0">
                          <a:effectLst/>
                          <a:latin typeface="+mn-lt"/>
                        </a:rPr>
                        <a:t>3.85</a:t>
                      </a:r>
                      <a:endParaRPr lang="en-GB" sz="1400" dirty="0">
                        <a:solidFill>
                          <a:srgbClr val="000000"/>
                        </a:solidFill>
                        <a:effectLst/>
                        <a:latin typeface="+mn-lt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7453" marR="37453" marT="5202" marB="0" anchor="ctr"/>
                </a:tc>
                <a:tc>
                  <a:txBody>
                    <a:bodyPr/>
                    <a:lstStyle/>
                    <a:p>
                      <a:pPr marL="0" indent="0" algn="ctr" rtl="1">
                        <a:lnSpc>
                          <a:spcPct val="200000"/>
                        </a:lnSpc>
                      </a:pPr>
                      <a:r>
                        <a:rPr lang="en-GB" sz="1400" dirty="0">
                          <a:effectLst/>
                          <a:latin typeface="+mn-lt"/>
                        </a:rPr>
                        <a:t>2.28</a:t>
                      </a:r>
                      <a:endParaRPr lang="en-GB" sz="1400" dirty="0">
                        <a:solidFill>
                          <a:srgbClr val="000000"/>
                        </a:solidFill>
                        <a:effectLst/>
                        <a:latin typeface="+mn-lt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4136953304"/>
                  </a:ext>
                </a:extLst>
              </a:tr>
              <a:tr h="374254">
                <a:tc>
                  <a:txBody>
                    <a:bodyPr/>
                    <a:lstStyle/>
                    <a:p>
                      <a:pPr indent="457200" algn="l" rtl="1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en-GB" sz="1400" kern="1200" dirty="0">
                          <a:effectLst/>
                          <a:latin typeface="+mn-lt"/>
                        </a:rPr>
                        <a:t>Standard Deviation</a:t>
                      </a:r>
                      <a:endParaRPr lang="en-GB" sz="1400" dirty="0">
                        <a:solidFill>
                          <a:srgbClr val="000000"/>
                        </a:solidFill>
                        <a:effectLst/>
                        <a:latin typeface="+mn-lt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7453" marR="37453" marT="5202" marB="0" anchor="ctr"/>
                </a:tc>
                <a:tc>
                  <a:txBody>
                    <a:bodyPr/>
                    <a:lstStyle/>
                    <a:p>
                      <a:pPr marL="0" indent="0" algn="ctr" rtl="1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en-GB" sz="1400" dirty="0">
                          <a:effectLst/>
                          <a:latin typeface="+mn-lt"/>
                        </a:rPr>
                        <a:t>1.07</a:t>
                      </a:r>
                      <a:endParaRPr lang="en-GB" sz="1400" dirty="0">
                        <a:solidFill>
                          <a:srgbClr val="000000"/>
                        </a:solidFill>
                        <a:effectLst/>
                        <a:latin typeface="+mn-lt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7453" marR="37453" marT="5202" marB="0" anchor="ctr"/>
                </a:tc>
                <a:tc>
                  <a:txBody>
                    <a:bodyPr/>
                    <a:lstStyle/>
                    <a:p>
                      <a:pPr marL="0" indent="0" algn="ctr" rtl="1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en-GB" sz="1400" dirty="0">
                          <a:effectLst/>
                          <a:latin typeface="+mn-lt"/>
                        </a:rPr>
                        <a:t>.98</a:t>
                      </a:r>
                      <a:endParaRPr lang="en-GB" sz="1400" dirty="0">
                        <a:solidFill>
                          <a:srgbClr val="000000"/>
                        </a:solidFill>
                        <a:effectLst/>
                        <a:latin typeface="+mn-lt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7453" marR="37453" marT="5202" marB="0" anchor="ctr"/>
                </a:tc>
                <a:tc>
                  <a:txBody>
                    <a:bodyPr/>
                    <a:lstStyle/>
                    <a:p>
                      <a:pPr marL="0" indent="0" algn="ctr" rtl="1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en-GB" sz="1400" dirty="0">
                          <a:effectLst/>
                          <a:latin typeface="+mn-lt"/>
                        </a:rPr>
                        <a:t>.96</a:t>
                      </a:r>
                      <a:endParaRPr lang="en-GB" sz="1400" dirty="0">
                        <a:solidFill>
                          <a:srgbClr val="000000"/>
                        </a:solidFill>
                        <a:effectLst/>
                        <a:latin typeface="+mn-lt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7453" marR="37453" marT="5202" marB="0" anchor="ctr"/>
                </a:tc>
                <a:tc>
                  <a:txBody>
                    <a:bodyPr/>
                    <a:lstStyle/>
                    <a:p>
                      <a:pPr marL="0" indent="0" algn="ctr" rtl="1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en-GB" sz="1400" dirty="0">
                          <a:effectLst/>
                          <a:latin typeface="+mn-lt"/>
                        </a:rPr>
                        <a:t>1.10</a:t>
                      </a:r>
                      <a:endParaRPr lang="en-GB" sz="1400" dirty="0">
                        <a:solidFill>
                          <a:srgbClr val="000000"/>
                        </a:solidFill>
                        <a:effectLst/>
                        <a:latin typeface="+mn-lt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7453" marR="37453" marT="5202" marB="0" anchor="ctr"/>
                </a:tc>
                <a:tc>
                  <a:txBody>
                    <a:bodyPr/>
                    <a:lstStyle/>
                    <a:p>
                      <a:pPr marL="0" indent="0" algn="ctr" rtl="1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en-GB" sz="1400" dirty="0">
                          <a:effectLst/>
                          <a:latin typeface="+mn-lt"/>
                        </a:rPr>
                        <a:t>.73</a:t>
                      </a:r>
                      <a:endParaRPr lang="en-GB" sz="1400" dirty="0">
                        <a:solidFill>
                          <a:srgbClr val="000000"/>
                        </a:solidFill>
                        <a:effectLst/>
                        <a:latin typeface="+mn-lt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7453" marR="37453" marT="5202" marB="0" anchor="ctr"/>
                </a:tc>
                <a:tc>
                  <a:txBody>
                    <a:bodyPr/>
                    <a:lstStyle/>
                    <a:p>
                      <a:pPr marL="0" indent="0" algn="ctr" rtl="1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en-GB" sz="1400" dirty="0">
                          <a:effectLst/>
                          <a:latin typeface="+mn-lt"/>
                        </a:rPr>
                        <a:t>.79</a:t>
                      </a:r>
                      <a:endParaRPr lang="en-GB" sz="1400" dirty="0">
                        <a:solidFill>
                          <a:srgbClr val="000000"/>
                        </a:solidFill>
                        <a:effectLst/>
                        <a:latin typeface="+mn-lt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7453" marR="37453" marT="5202" marB="0" anchor="ctr"/>
                </a:tc>
                <a:tc>
                  <a:txBody>
                    <a:bodyPr/>
                    <a:lstStyle/>
                    <a:p>
                      <a:pPr marL="0" indent="0" algn="ctr" rtl="1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en-GB" sz="1400" dirty="0">
                          <a:effectLst/>
                          <a:latin typeface="+mn-lt"/>
                        </a:rPr>
                        <a:t>.98</a:t>
                      </a:r>
                      <a:endParaRPr lang="en-GB" sz="1400" dirty="0">
                        <a:solidFill>
                          <a:srgbClr val="000000"/>
                        </a:solidFill>
                        <a:effectLst/>
                        <a:latin typeface="+mn-lt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7453" marR="37453" marT="5202" marB="0" anchor="ctr"/>
                </a:tc>
                <a:tc>
                  <a:txBody>
                    <a:bodyPr/>
                    <a:lstStyle/>
                    <a:p>
                      <a:pPr marL="0" indent="0" algn="ctr" rtl="1">
                        <a:lnSpc>
                          <a:spcPct val="200000"/>
                        </a:lnSpc>
                      </a:pPr>
                      <a:r>
                        <a:rPr lang="en-GB" sz="1400" dirty="0">
                          <a:effectLst/>
                          <a:latin typeface="+mn-lt"/>
                        </a:rPr>
                        <a:t>.72</a:t>
                      </a:r>
                      <a:endParaRPr lang="en-GB" sz="1400" dirty="0">
                        <a:solidFill>
                          <a:srgbClr val="000000"/>
                        </a:solidFill>
                        <a:effectLst/>
                        <a:latin typeface="+mn-lt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7453" marR="37453" marT="5202" marB="0" anchor="ctr"/>
                </a:tc>
                <a:tc>
                  <a:txBody>
                    <a:bodyPr/>
                    <a:lstStyle/>
                    <a:p>
                      <a:pPr marL="0" indent="0" algn="ctr" rtl="1">
                        <a:lnSpc>
                          <a:spcPct val="200000"/>
                        </a:lnSpc>
                      </a:pPr>
                      <a:r>
                        <a:rPr lang="en-GB" sz="1400" dirty="0">
                          <a:effectLst/>
                          <a:latin typeface="+mn-lt"/>
                        </a:rPr>
                        <a:t>.88</a:t>
                      </a:r>
                      <a:endParaRPr lang="en-GB" sz="1400" dirty="0">
                        <a:solidFill>
                          <a:srgbClr val="000000"/>
                        </a:solidFill>
                        <a:effectLst/>
                        <a:latin typeface="+mn-lt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099823001"/>
                  </a:ext>
                </a:extLst>
              </a:tr>
              <a:tr h="374254">
                <a:tc>
                  <a:txBody>
                    <a:bodyPr/>
                    <a:lstStyle/>
                    <a:p>
                      <a:pPr indent="457200" algn="l" rtl="1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en-GB" sz="1400" kern="1200" dirty="0">
                          <a:effectLst/>
                          <a:latin typeface="+mn-lt"/>
                        </a:rPr>
                        <a:t>Cronbach’s α</a:t>
                      </a:r>
                      <a:endParaRPr lang="en-GB" sz="1400" dirty="0">
                        <a:solidFill>
                          <a:srgbClr val="000000"/>
                        </a:solidFill>
                        <a:effectLst/>
                        <a:latin typeface="+mn-lt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7453" marR="37453" marT="5202" marB="0" anchor="ctr"/>
                </a:tc>
                <a:tc>
                  <a:txBody>
                    <a:bodyPr/>
                    <a:lstStyle/>
                    <a:p>
                      <a:pPr marL="0" indent="0" algn="ctr" rtl="1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en-GB" sz="1400" dirty="0">
                          <a:effectLst/>
                          <a:latin typeface="+mn-lt"/>
                        </a:rPr>
                        <a:t>.88</a:t>
                      </a:r>
                      <a:endParaRPr lang="en-GB" sz="1400" dirty="0">
                        <a:solidFill>
                          <a:srgbClr val="000000"/>
                        </a:solidFill>
                        <a:effectLst/>
                        <a:latin typeface="+mn-lt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7453" marR="37453" marT="5202" marB="0" anchor="ctr"/>
                </a:tc>
                <a:tc>
                  <a:txBody>
                    <a:bodyPr/>
                    <a:lstStyle/>
                    <a:p>
                      <a:pPr marL="0" indent="0" algn="ctr" rtl="1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en-GB" sz="1400" dirty="0">
                          <a:effectLst/>
                          <a:latin typeface="+mn-lt"/>
                        </a:rPr>
                        <a:t>.73</a:t>
                      </a:r>
                      <a:endParaRPr lang="en-GB" sz="1400" dirty="0">
                        <a:solidFill>
                          <a:srgbClr val="000000"/>
                        </a:solidFill>
                        <a:effectLst/>
                        <a:latin typeface="+mn-lt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7453" marR="37453" marT="5202" marB="0" anchor="ctr"/>
                </a:tc>
                <a:tc>
                  <a:txBody>
                    <a:bodyPr/>
                    <a:lstStyle/>
                    <a:p>
                      <a:pPr marL="0" indent="0" algn="ctr" rtl="1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en-GB" sz="1400" dirty="0">
                          <a:effectLst/>
                          <a:latin typeface="+mn-lt"/>
                        </a:rPr>
                        <a:t>.81</a:t>
                      </a:r>
                      <a:endParaRPr lang="en-GB" sz="1400" dirty="0">
                        <a:solidFill>
                          <a:srgbClr val="000000"/>
                        </a:solidFill>
                        <a:effectLst/>
                        <a:latin typeface="+mn-lt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7453" marR="37453" marT="5202" marB="0" anchor="ctr"/>
                </a:tc>
                <a:tc>
                  <a:txBody>
                    <a:bodyPr/>
                    <a:lstStyle/>
                    <a:p>
                      <a:pPr marL="0" indent="0" algn="ctr" rtl="1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en-GB" sz="1400" dirty="0">
                          <a:effectLst/>
                          <a:latin typeface="+mn-lt"/>
                        </a:rPr>
                        <a:t>.87</a:t>
                      </a:r>
                      <a:endParaRPr lang="en-GB" sz="1400" dirty="0">
                        <a:solidFill>
                          <a:srgbClr val="000000"/>
                        </a:solidFill>
                        <a:effectLst/>
                        <a:latin typeface="+mn-lt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7453" marR="37453" marT="5202" marB="0" anchor="ctr"/>
                </a:tc>
                <a:tc>
                  <a:txBody>
                    <a:bodyPr/>
                    <a:lstStyle/>
                    <a:p>
                      <a:pPr marL="0" indent="0" algn="ctr" rtl="1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en-GB" sz="1400" dirty="0">
                          <a:effectLst/>
                          <a:latin typeface="+mn-lt"/>
                        </a:rPr>
                        <a:t>.79</a:t>
                      </a:r>
                      <a:endParaRPr lang="en-GB" sz="1400" dirty="0">
                        <a:solidFill>
                          <a:srgbClr val="000000"/>
                        </a:solidFill>
                        <a:effectLst/>
                        <a:latin typeface="+mn-lt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7453" marR="37453" marT="5202" marB="0" anchor="ctr"/>
                </a:tc>
                <a:tc>
                  <a:txBody>
                    <a:bodyPr/>
                    <a:lstStyle/>
                    <a:p>
                      <a:pPr marL="0" indent="0" algn="ctr" rtl="1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en-GB" sz="1400" dirty="0">
                          <a:effectLst/>
                          <a:latin typeface="+mn-lt"/>
                        </a:rPr>
                        <a:t>.80</a:t>
                      </a:r>
                      <a:endParaRPr lang="en-GB" sz="1400" dirty="0">
                        <a:solidFill>
                          <a:srgbClr val="000000"/>
                        </a:solidFill>
                        <a:effectLst/>
                        <a:latin typeface="+mn-lt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7453" marR="37453" marT="5202" marB="0" anchor="ctr"/>
                </a:tc>
                <a:tc>
                  <a:txBody>
                    <a:bodyPr/>
                    <a:lstStyle/>
                    <a:p>
                      <a:pPr marL="0" indent="0" algn="ctr" rtl="1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en-GB" sz="1400" dirty="0">
                          <a:effectLst/>
                          <a:latin typeface="+mn-lt"/>
                        </a:rPr>
                        <a:t>.80</a:t>
                      </a:r>
                      <a:endParaRPr lang="en-GB" sz="1400" dirty="0">
                        <a:solidFill>
                          <a:srgbClr val="000000"/>
                        </a:solidFill>
                        <a:effectLst/>
                        <a:latin typeface="+mn-lt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7453" marR="37453" marT="5202" marB="0" anchor="ctr"/>
                </a:tc>
                <a:tc>
                  <a:txBody>
                    <a:bodyPr/>
                    <a:lstStyle/>
                    <a:p>
                      <a:pPr marL="0" indent="0" algn="ctr" rtl="1">
                        <a:lnSpc>
                          <a:spcPct val="200000"/>
                        </a:lnSpc>
                      </a:pPr>
                      <a:r>
                        <a:rPr lang="en-GB" sz="1400" dirty="0">
                          <a:effectLst/>
                          <a:latin typeface="+mn-lt"/>
                        </a:rPr>
                        <a:t>.81</a:t>
                      </a:r>
                      <a:endParaRPr lang="en-GB" sz="1400" dirty="0">
                        <a:solidFill>
                          <a:srgbClr val="000000"/>
                        </a:solidFill>
                        <a:effectLst/>
                        <a:latin typeface="+mn-lt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7453" marR="37453" marT="5202" marB="0" anchor="ctr"/>
                </a:tc>
                <a:tc>
                  <a:txBody>
                    <a:bodyPr/>
                    <a:lstStyle/>
                    <a:p>
                      <a:pPr marL="0" indent="0" algn="ctr" rtl="1">
                        <a:lnSpc>
                          <a:spcPct val="200000"/>
                        </a:lnSpc>
                      </a:pPr>
                      <a:r>
                        <a:rPr lang="en-GB" sz="1400" dirty="0">
                          <a:effectLst/>
                          <a:latin typeface="+mn-lt"/>
                        </a:rPr>
                        <a:t>.80</a:t>
                      </a:r>
                      <a:endParaRPr lang="en-GB" sz="1400" dirty="0">
                        <a:solidFill>
                          <a:srgbClr val="000000"/>
                        </a:solidFill>
                        <a:effectLst/>
                        <a:latin typeface="+mn-lt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93907116"/>
                  </a:ext>
                </a:extLst>
              </a:tr>
            </a:tbl>
          </a:graphicData>
        </a:graphic>
      </p:graphicFrame>
      <p:sp>
        <p:nvSpPr>
          <p:cNvPr id="13" name="Title 2">
            <a:extLst>
              <a:ext uri="{FF2B5EF4-FFF2-40B4-BE49-F238E27FC236}">
                <a16:creationId xmlns:a16="http://schemas.microsoft.com/office/drawing/2014/main" id="{838C895B-6BF9-6604-4C7B-AE2CF1EAA5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2912" y="211521"/>
            <a:ext cx="11306175" cy="1001983"/>
          </a:xfrm>
        </p:spPr>
        <p:txBody>
          <a:bodyPr>
            <a:normAutofit/>
          </a:bodyPr>
          <a:lstStyle/>
          <a:p>
            <a:pPr algn="ctr"/>
            <a:r>
              <a:rPr lang="en-GB" dirty="0"/>
              <a:t>The curious case of PRIDE </a:t>
            </a:r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E2F01693-1D26-D25D-CD38-141522ACCB5F}"/>
              </a:ext>
            </a:extLst>
          </p:cNvPr>
          <p:cNvCxnSpPr>
            <a:cxnSpLocks/>
            <a:stCxn id="21" idx="1"/>
          </p:cNvCxnSpPr>
          <p:nvPr/>
        </p:nvCxnSpPr>
        <p:spPr>
          <a:xfrm flipH="1">
            <a:off x="4381081" y="2284421"/>
            <a:ext cx="3701373" cy="549214"/>
          </a:xfrm>
          <a:prstGeom prst="straightConnector1">
            <a:avLst/>
          </a:prstGeom>
          <a:ln w="412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D63D9400-4324-E2CA-C369-734C9FCE7FFE}"/>
              </a:ext>
            </a:extLst>
          </p:cNvPr>
          <p:cNvSpPr txBox="1"/>
          <p:nvPr/>
        </p:nvSpPr>
        <p:spPr>
          <a:xfrm>
            <a:off x="8082454" y="1895538"/>
            <a:ext cx="2648607" cy="777765"/>
          </a:xfrm>
          <a:prstGeom prst="rect">
            <a:avLst/>
          </a:prstGeom>
          <a:solidFill>
            <a:schemeClr val="accent1"/>
          </a:solidFill>
        </p:spPr>
        <p:txBody>
          <a:bodyPr wrap="square" lIns="0" tIns="0" rIns="0" bIns="0" rtlCol="0" anchor="b" anchorCtr="0">
            <a:normAutofit/>
          </a:bodyPr>
          <a:lstStyle/>
          <a:p>
            <a:pPr algn="ctr"/>
            <a:r>
              <a:rPr lang="en-GB" dirty="0">
                <a:solidFill>
                  <a:schemeClr val="bg1"/>
                </a:solidFill>
              </a:rPr>
              <a:t>Pride positively related to consequence ad anxiety</a:t>
            </a:r>
          </a:p>
        </p:txBody>
      </p: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37CB7144-CDAA-6DA5-EE7C-8281FC67FF3E}"/>
              </a:ext>
            </a:extLst>
          </p:cNvPr>
          <p:cNvCxnSpPr>
            <a:cxnSpLocks/>
          </p:cNvCxnSpPr>
          <p:nvPr/>
        </p:nvCxnSpPr>
        <p:spPr>
          <a:xfrm flipH="1">
            <a:off x="4381081" y="2284420"/>
            <a:ext cx="3701374" cy="1641713"/>
          </a:xfrm>
          <a:prstGeom prst="straightConnector1">
            <a:avLst/>
          </a:prstGeom>
          <a:ln w="412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350208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216C0718-B4FC-B25D-4260-351757D83E56}"/>
              </a:ext>
            </a:extLst>
          </p:cNvPr>
          <p:cNvGraphicFramePr>
            <a:graphicFrameLocks noGrp="1"/>
          </p:cNvGraphicFramePr>
          <p:nvPr/>
        </p:nvGraphicFramePr>
        <p:xfrm>
          <a:off x="633047" y="1483097"/>
          <a:ext cx="10470379" cy="440541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024553">
                  <a:extLst>
                    <a:ext uri="{9D8B030D-6E8A-4147-A177-3AD203B41FA5}">
                      <a16:colId xmlns:a16="http://schemas.microsoft.com/office/drawing/2014/main" val="152130254"/>
                    </a:ext>
                  </a:extLst>
                </a:gridCol>
                <a:gridCol w="827314">
                  <a:extLst>
                    <a:ext uri="{9D8B030D-6E8A-4147-A177-3AD203B41FA5}">
                      <a16:colId xmlns:a16="http://schemas.microsoft.com/office/drawing/2014/main" val="3461644010"/>
                    </a:ext>
                  </a:extLst>
                </a:gridCol>
                <a:gridCol w="827314">
                  <a:extLst>
                    <a:ext uri="{9D8B030D-6E8A-4147-A177-3AD203B41FA5}">
                      <a16:colId xmlns:a16="http://schemas.microsoft.com/office/drawing/2014/main" val="3245170793"/>
                    </a:ext>
                  </a:extLst>
                </a:gridCol>
                <a:gridCol w="827314">
                  <a:extLst>
                    <a:ext uri="{9D8B030D-6E8A-4147-A177-3AD203B41FA5}">
                      <a16:colId xmlns:a16="http://schemas.microsoft.com/office/drawing/2014/main" val="906616431"/>
                    </a:ext>
                  </a:extLst>
                </a:gridCol>
                <a:gridCol w="827314">
                  <a:extLst>
                    <a:ext uri="{9D8B030D-6E8A-4147-A177-3AD203B41FA5}">
                      <a16:colId xmlns:a16="http://schemas.microsoft.com/office/drawing/2014/main" val="481564365"/>
                    </a:ext>
                  </a:extLst>
                </a:gridCol>
                <a:gridCol w="827314">
                  <a:extLst>
                    <a:ext uri="{9D8B030D-6E8A-4147-A177-3AD203B41FA5}">
                      <a16:colId xmlns:a16="http://schemas.microsoft.com/office/drawing/2014/main" val="3562797430"/>
                    </a:ext>
                  </a:extLst>
                </a:gridCol>
                <a:gridCol w="827314">
                  <a:extLst>
                    <a:ext uri="{9D8B030D-6E8A-4147-A177-3AD203B41FA5}">
                      <a16:colId xmlns:a16="http://schemas.microsoft.com/office/drawing/2014/main" val="252229313"/>
                    </a:ext>
                  </a:extLst>
                </a:gridCol>
                <a:gridCol w="827314">
                  <a:extLst>
                    <a:ext uri="{9D8B030D-6E8A-4147-A177-3AD203B41FA5}">
                      <a16:colId xmlns:a16="http://schemas.microsoft.com/office/drawing/2014/main" val="1000382144"/>
                    </a:ext>
                  </a:extLst>
                </a:gridCol>
                <a:gridCol w="827314">
                  <a:extLst>
                    <a:ext uri="{9D8B030D-6E8A-4147-A177-3AD203B41FA5}">
                      <a16:colId xmlns:a16="http://schemas.microsoft.com/office/drawing/2014/main" val="4045416800"/>
                    </a:ext>
                  </a:extLst>
                </a:gridCol>
                <a:gridCol w="827314">
                  <a:extLst>
                    <a:ext uri="{9D8B030D-6E8A-4147-A177-3AD203B41FA5}">
                      <a16:colId xmlns:a16="http://schemas.microsoft.com/office/drawing/2014/main" val="1731532665"/>
                    </a:ext>
                  </a:extLst>
                </a:gridCol>
              </a:tblGrid>
              <a:tr h="133167">
                <a:tc>
                  <a:txBody>
                    <a:bodyPr/>
                    <a:lstStyle/>
                    <a:p>
                      <a:pPr indent="457200" algn="l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en-GB" sz="1400" kern="1200">
                          <a:effectLst/>
                        </a:rPr>
                        <a:t>Variables</a:t>
                      </a:r>
                      <a:endParaRPr lang="en-GB" sz="14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7453" marR="37453" marT="5202" marB="0" anchor="ctr"/>
                </a:tc>
                <a:tc>
                  <a:txBody>
                    <a:bodyPr/>
                    <a:lstStyle/>
                    <a:p>
                      <a:pPr indent="457200" algn="l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en-GB" sz="1400" kern="1200" dirty="0">
                          <a:effectLst/>
                        </a:rPr>
                        <a:t>1</a:t>
                      </a:r>
                      <a:endParaRPr lang="en-GB" sz="14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7453" marR="37453" marT="5202" marB="0" anchor="ctr"/>
                </a:tc>
                <a:tc>
                  <a:txBody>
                    <a:bodyPr/>
                    <a:lstStyle/>
                    <a:p>
                      <a:pPr indent="457200" algn="l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en-GB" sz="1400" kern="1200" dirty="0">
                          <a:effectLst/>
                        </a:rPr>
                        <a:t>2</a:t>
                      </a:r>
                      <a:endParaRPr lang="en-GB" sz="14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7453" marR="37453" marT="5202" marB="0" anchor="ctr"/>
                </a:tc>
                <a:tc>
                  <a:txBody>
                    <a:bodyPr/>
                    <a:lstStyle/>
                    <a:p>
                      <a:pPr indent="457200" algn="l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en-GB" sz="1400" kern="1200" dirty="0">
                          <a:effectLst/>
                        </a:rPr>
                        <a:t>3</a:t>
                      </a:r>
                      <a:endParaRPr lang="en-GB" sz="14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7453" marR="37453" marT="5202" marB="0" anchor="ctr"/>
                </a:tc>
                <a:tc>
                  <a:txBody>
                    <a:bodyPr/>
                    <a:lstStyle/>
                    <a:p>
                      <a:pPr indent="457200" algn="l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en-GB" sz="1400" kern="1200">
                          <a:effectLst/>
                        </a:rPr>
                        <a:t>4</a:t>
                      </a:r>
                      <a:endParaRPr lang="en-GB" sz="14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7453" marR="37453" marT="5202" marB="0" anchor="ctr"/>
                </a:tc>
                <a:tc>
                  <a:txBody>
                    <a:bodyPr/>
                    <a:lstStyle/>
                    <a:p>
                      <a:pPr indent="457200" algn="l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en-GB" sz="1400" kern="1200">
                          <a:effectLst/>
                        </a:rPr>
                        <a:t>5</a:t>
                      </a:r>
                      <a:endParaRPr lang="en-GB" sz="14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7453" marR="37453" marT="5202" marB="0" anchor="ctr"/>
                </a:tc>
                <a:tc>
                  <a:txBody>
                    <a:bodyPr/>
                    <a:lstStyle/>
                    <a:p>
                      <a:pPr indent="457200" algn="l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en-GB" sz="1400" kern="1200">
                          <a:effectLst/>
                        </a:rPr>
                        <a:t>6</a:t>
                      </a:r>
                      <a:endParaRPr lang="en-GB" sz="14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7453" marR="37453" marT="5202" marB="0" anchor="ctr"/>
                </a:tc>
                <a:tc>
                  <a:txBody>
                    <a:bodyPr/>
                    <a:lstStyle/>
                    <a:p>
                      <a:pPr indent="457200" algn="l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en-GB" sz="1400" kern="1200">
                          <a:effectLst/>
                        </a:rPr>
                        <a:t>7</a:t>
                      </a:r>
                      <a:endParaRPr lang="en-GB" sz="14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7453" marR="37453" marT="5202" marB="0" anchor="ctr"/>
                </a:tc>
                <a:tc>
                  <a:txBody>
                    <a:bodyPr/>
                    <a:lstStyle/>
                    <a:p>
                      <a:pPr indent="457200" algn="l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en-GB" sz="1400" kern="1200">
                          <a:effectLst/>
                        </a:rPr>
                        <a:t>8</a:t>
                      </a:r>
                      <a:endParaRPr lang="en-GB" sz="14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7453" marR="37453" marT="5202" marB="0" anchor="ctr"/>
                </a:tc>
                <a:tc>
                  <a:txBody>
                    <a:bodyPr/>
                    <a:lstStyle/>
                    <a:p>
                      <a:pPr indent="457200" algn="l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en-GB" sz="1400" kern="1200">
                          <a:effectLst/>
                        </a:rPr>
                        <a:t> </a:t>
                      </a:r>
                      <a:endParaRPr lang="en-GB" sz="14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307714327"/>
                  </a:ext>
                </a:extLst>
              </a:tr>
              <a:tr h="209980">
                <a:tc>
                  <a:txBody>
                    <a:bodyPr/>
                    <a:lstStyle/>
                    <a:p>
                      <a:pPr indent="457200" algn="l" rtl="1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en-GB" sz="1400" kern="1200" dirty="0">
                          <a:effectLst/>
                          <a:latin typeface="+mn-lt"/>
                        </a:rPr>
                        <a:t>1. Pride</a:t>
                      </a:r>
                      <a:endParaRPr lang="en-GB" sz="1400" dirty="0">
                        <a:solidFill>
                          <a:srgbClr val="000000"/>
                        </a:solidFill>
                        <a:effectLst/>
                        <a:latin typeface="+mn-lt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7453" marR="37453" marT="5202" marB="0" anchor="ctr"/>
                </a:tc>
                <a:tc>
                  <a:txBody>
                    <a:bodyPr/>
                    <a:lstStyle/>
                    <a:p>
                      <a:pPr indent="457200" algn="ctr" rtl="1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en-GB" sz="1400" kern="1200" dirty="0">
                          <a:effectLst/>
                          <a:latin typeface="+mn-lt"/>
                        </a:rPr>
                        <a:t>--</a:t>
                      </a:r>
                    </a:p>
                  </a:txBody>
                  <a:tcPr marL="37453" marR="37453" marT="5202" marB="0" anchor="ctr"/>
                </a:tc>
                <a:tc>
                  <a:txBody>
                    <a:bodyPr/>
                    <a:lstStyle/>
                    <a:p>
                      <a:pPr indent="457200" algn="ctr" rtl="1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en-GB" sz="1400" kern="1200" dirty="0">
                          <a:effectLst/>
                          <a:latin typeface="+mn-lt"/>
                        </a:rPr>
                        <a:t> </a:t>
                      </a:r>
                      <a:endParaRPr lang="en-GB" sz="1400" dirty="0">
                        <a:solidFill>
                          <a:srgbClr val="000000"/>
                        </a:solidFill>
                        <a:effectLst/>
                        <a:latin typeface="+mn-lt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7453" marR="37453" marT="5202" marB="0" anchor="ctr"/>
                </a:tc>
                <a:tc>
                  <a:txBody>
                    <a:bodyPr/>
                    <a:lstStyle/>
                    <a:p>
                      <a:pPr indent="457200" algn="ctr" rtl="1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en-GB" sz="1400" kern="1200">
                          <a:effectLst/>
                          <a:latin typeface="+mn-lt"/>
                        </a:rPr>
                        <a:t> </a:t>
                      </a:r>
                      <a:endParaRPr lang="en-GB" sz="1400">
                        <a:solidFill>
                          <a:srgbClr val="000000"/>
                        </a:solidFill>
                        <a:effectLst/>
                        <a:latin typeface="+mn-lt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7453" marR="37453" marT="5202" marB="0" anchor="ctr"/>
                </a:tc>
                <a:tc>
                  <a:txBody>
                    <a:bodyPr/>
                    <a:lstStyle/>
                    <a:p>
                      <a:pPr indent="457200" algn="ctr" rtl="1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en-GB" sz="1400" kern="1200" dirty="0">
                          <a:effectLst/>
                          <a:latin typeface="+mn-lt"/>
                        </a:rPr>
                        <a:t> </a:t>
                      </a:r>
                      <a:endParaRPr lang="en-GB" sz="1400" dirty="0">
                        <a:solidFill>
                          <a:srgbClr val="000000"/>
                        </a:solidFill>
                        <a:effectLst/>
                        <a:latin typeface="+mn-lt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7453" marR="37453" marT="5202" marB="0" anchor="ctr"/>
                </a:tc>
                <a:tc>
                  <a:txBody>
                    <a:bodyPr/>
                    <a:lstStyle/>
                    <a:p>
                      <a:pPr indent="457200" algn="ctr" rtl="1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en-GB" sz="1400" kern="1200" dirty="0">
                          <a:effectLst/>
                          <a:latin typeface="+mn-lt"/>
                        </a:rPr>
                        <a:t> </a:t>
                      </a:r>
                      <a:endParaRPr lang="en-GB" sz="1400" dirty="0">
                        <a:solidFill>
                          <a:srgbClr val="000000"/>
                        </a:solidFill>
                        <a:effectLst/>
                        <a:latin typeface="+mn-lt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7453" marR="37453" marT="5202" marB="0" anchor="ctr"/>
                </a:tc>
                <a:tc>
                  <a:txBody>
                    <a:bodyPr/>
                    <a:lstStyle/>
                    <a:p>
                      <a:pPr indent="457200" algn="ctr" rtl="1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en-GB" sz="1400" kern="1200" dirty="0">
                          <a:effectLst/>
                          <a:latin typeface="+mn-lt"/>
                        </a:rPr>
                        <a:t> </a:t>
                      </a:r>
                      <a:endParaRPr lang="en-GB" sz="1400" dirty="0">
                        <a:solidFill>
                          <a:srgbClr val="000000"/>
                        </a:solidFill>
                        <a:effectLst/>
                        <a:latin typeface="+mn-lt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7453" marR="37453" marT="5202" marB="0" anchor="ctr"/>
                </a:tc>
                <a:tc>
                  <a:txBody>
                    <a:bodyPr/>
                    <a:lstStyle/>
                    <a:p>
                      <a:pPr indent="457200" algn="ctr" rtl="1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en-GB" sz="1400" kern="1200" dirty="0">
                          <a:effectLst/>
                          <a:latin typeface="+mn-lt"/>
                        </a:rPr>
                        <a:t> </a:t>
                      </a:r>
                      <a:endParaRPr lang="en-GB" sz="1400" dirty="0">
                        <a:solidFill>
                          <a:srgbClr val="000000"/>
                        </a:solidFill>
                        <a:effectLst/>
                        <a:latin typeface="+mn-lt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7453" marR="37453" marT="5202" marB="0" anchor="ctr"/>
                </a:tc>
                <a:tc>
                  <a:txBody>
                    <a:bodyPr/>
                    <a:lstStyle/>
                    <a:p>
                      <a:pPr indent="457200" algn="ctr" rtl="1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en-GB" sz="1400" kern="1200" dirty="0">
                          <a:effectLst/>
                          <a:latin typeface="+mn-lt"/>
                        </a:rPr>
                        <a:t> </a:t>
                      </a:r>
                      <a:endParaRPr lang="en-GB" sz="1400" dirty="0">
                        <a:solidFill>
                          <a:srgbClr val="000000"/>
                        </a:solidFill>
                        <a:effectLst/>
                        <a:latin typeface="+mn-lt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7453" marR="37453" marT="5202" marB="0" anchor="ctr"/>
                </a:tc>
                <a:tc>
                  <a:txBody>
                    <a:bodyPr/>
                    <a:lstStyle/>
                    <a:p>
                      <a:pPr indent="457200" algn="ctr" rtl="1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en-GB" sz="1400" kern="1200">
                          <a:effectLst/>
                          <a:latin typeface="+mn-lt"/>
                        </a:rPr>
                        <a:t> </a:t>
                      </a:r>
                      <a:endParaRPr lang="en-GB" sz="1400">
                        <a:solidFill>
                          <a:srgbClr val="000000"/>
                        </a:solidFill>
                        <a:effectLst/>
                        <a:latin typeface="+mn-lt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7341757"/>
                  </a:ext>
                </a:extLst>
              </a:tr>
              <a:tr h="209980">
                <a:tc>
                  <a:txBody>
                    <a:bodyPr/>
                    <a:lstStyle/>
                    <a:p>
                      <a:pPr indent="457200" algn="l" rtl="1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en-GB" sz="1400" kern="1200" dirty="0">
                          <a:effectLst/>
                          <a:latin typeface="+mn-lt"/>
                        </a:rPr>
                        <a:t>2. Reassurance</a:t>
                      </a:r>
                      <a:endParaRPr lang="en-GB" sz="1400" dirty="0">
                        <a:solidFill>
                          <a:srgbClr val="000000"/>
                        </a:solidFill>
                        <a:effectLst/>
                        <a:latin typeface="+mn-lt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7453" marR="37453" marT="5202" marB="0" anchor="ctr"/>
                </a:tc>
                <a:tc>
                  <a:txBody>
                    <a:bodyPr/>
                    <a:lstStyle/>
                    <a:p>
                      <a:pPr marL="0" indent="0" algn="ctr" rtl="1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en-GB" sz="1400" kern="1200" dirty="0">
                          <a:effectLst/>
                          <a:latin typeface="+mn-lt"/>
                        </a:rPr>
                        <a:t>.09</a:t>
                      </a:r>
                      <a:endParaRPr lang="en-GB" sz="1400" dirty="0">
                        <a:solidFill>
                          <a:srgbClr val="000000"/>
                        </a:solidFill>
                        <a:effectLst/>
                        <a:latin typeface="+mn-lt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7453" marR="37453" marT="5202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457200" algn="ctr" rtl="1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en-GB" sz="1400" kern="1200" dirty="0">
                          <a:effectLst/>
                          <a:latin typeface="+mn-lt"/>
                        </a:rPr>
                        <a:t>--</a:t>
                      </a:r>
                      <a:endParaRPr lang="en-GB" sz="1400" dirty="0">
                        <a:solidFill>
                          <a:srgbClr val="000000"/>
                        </a:solidFill>
                        <a:effectLst/>
                        <a:latin typeface="+mn-lt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7453" marR="37453" marT="5202" marB="0" anchor="ctr"/>
                </a:tc>
                <a:tc>
                  <a:txBody>
                    <a:bodyPr/>
                    <a:lstStyle/>
                    <a:p>
                      <a:pPr indent="457200" algn="ctr" rtl="1">
                        <a:lnSpc>
                          <a:spcPct val="200000"/>
                        </a:lnSpc>
                      </a:pPr>
                      <a:endParaRPr lang="en-GB" sz="1400" dirty="0"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37453" marR="37453" marT="5202" marB="0" anchor="ctr"/>
                </a:tc>
                <a:tc>
                  <a:txBody>
                    <a:bodyPr/>
                    <a:lstStyle/>
                    <a:p>
                      <a:pPr indent="457200" algn="ctr" rtl="1">
                        <a:lnSpc>
                          <a:spcPct val="200000"/>
                        </a:lnSpc>
                      </a:pPr>
                      <a:endParaRPr lang="en-GB" sz="1400" dirty="0"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37453" marR="37453" marT="5202" marB="0" anchor="ctr"/>
                </a:tc>
                <a:tc>
                  <a:txBody>
                    <a:bodyPr/>
                    <a:lstStyle/>
                    <a:p>
                      <a:pPr indent="457200" algn="ctr" rtl="1">
                        <a:lnSpc>
                          <a:spcPct val="200000"/>
                        </a:lnSpc>
                      </a:pPr>
                      <a:endParaRPr lang="en-GB" sz="1400"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37453" marR="37453" marT="5202" marB="0" anchor="ctr"/>
                </a:tc>
                <a:tc>
                  <a:txBody>
                    <a:bodyPr/>
                    <a:lstStyle/>
                    <a:p>
                      <a:pPr indent="457200" algn="ctr" rtl="1">
                        <a:lnSpc>
                          <a:spcPct val="200000"/>
                        </a:lnSpc>
                      </a:pPr>
                      <a:endParaRPr lang="en-GB" sz="1400"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37453" marR="37453" marT="5202" marB="0" anchor="ctr"/>
                </a:tc>
                <a:tc>
                  <a:txBody>
                    <a:bodyPr/>
                    <a:lstStyle/>
                    <a:p>
                      <a:pPr indent="457200" algn="ctr" rtl="1">
                        <a:lnSpc>
                          <a:spcPct val="200000"/>
                        </a:lnSpc>
                      </a:pPr>
                      <a:endParaRPr lang="en-GB" sz="1400"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37453" marR="37453" marT="5202" marB="0" anchor="ctr"/>
                </a:tc>
                <a:tc>
                  <a:txBody>
                    <a:bodyPr/>
                    <a:lstStyle/>
                    <a:p>
                      <a:pPr indent="457200" algn="ctr" rtl="1">
                        <a:lnSpc>
                          <a:spcPct val="200000"/>
                        </a:lnSpc>
                      </a:pPr>
                      <a:endParaRPr lang="en-GB" sz="1400" dirty="0"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37453" marR="37453" marT="5202" marB="0" anchor="ctr"/>
                </a:tc>
                <a:tc>
                  <a:txBody>
                    <a:bodyPr/>
                    <a:lstStyle/>
                    <a:p>
                      <a:pPr indent="457200" algn="ctr" rtl="1">
                        <a:lnSpc>
                          <a:spcPct val="200000"/>
                        </a:lnSpc>
                      </a:pPr>
                      <a:r>
                        <a:rPr lang="en-GB" sz="1400" dirty="0">
                          <a:effectLst/>
                          <a:latin typeface="+mn-lt"/>
                        </a:rPr>
                        <a:t> </a:t>
                      </a:r>
                      <a:endParaRPr lang="en-GB" sz="1400" dirty="0">
                        <a:solidFill>
                          <a:srgbClr val="000000"/>
                        </a:solidFill>
                        <a:effectLst/>
                        <a:latin typeface="+mn-lt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702198899"/>
                  </a:ext>
                </a:extLst>
              </a:tr>
              <a:tr h="209980">
                <a:tc>
                  <a:txBody>
                    <a:bodyPr/>
                    <a:lstStyle/>
                    <a:p>
                      <a:pPr indent="457200" algn="l" rtl="1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en-GB" sz="1400" kern="1200" dirty="0">
                          <a:effectLst/>
                          <a:latin typeface="+mn-lt"/>
                        </a:rPr>
                        <a:t>3. Changing Behaviour</a:t>
                      </a:r>
                      <a:endParaRPr lang="en-GB" sz="1400" dirty="0">
                        <a:solidFill>
                          <a:srgbClr val="000000"/>
                        </a:solidFill>
                        <a:effectLst/>
                        <a:latin typeface="+mn-lt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7453" marR="37453" marT="5202" marB="0" anchor="ctr"/>
                </a:tc>
                <a:tc>
                  <a:txBody>
                    <a:bodyPr/>
                    <a:lstStyle/>
                    <a:p>
                      <a:pPr marL="0" indent="0" algn="ctr" rtl="1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en-GB" sz="1400" dirty="0">
                          <a:effectLst/>
                          <a:latin typeface="+mn-lt"/>
                        </a:rPr>
                        <a:t>-.04</a:t>
                      </a:r>
                      <a:endParaRPr lang="en-GB" sz="1400" dirty="0">
                        <a:solidFill>
                          <a:srgbClr val="000000"/>
                        </a:solidFill>
                        <a:effectLst/>
                        <a:latin typeface="+mn-lt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7453" marR="37453" marT="5202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rtl="1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en-GB" sz="1400" dirty="0">
                          <a:effectLst/>
                          <a:latin typeface="+mn-lt"/>
                        </a:rPr>
                        <a:t>-.08</a:t>
                      </a:r>
                      <a:endParaRPr lang="en-GB" sz="1400" dirty="0">
                        <a:solidFill>
                          <a:srgbClr val="000000"/>
                        </a:solidFill>
                        <a:effectLst/>
                        <a:latin typeface="+mn-lt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7453" marR="37453" marT="5202" marB="0" anchor="ctr"/>
                </a:tc>
                <a:tc>
                  <a:txBody>
                    <a:bodyPr/>
                    <a:lstStyle/>
                    <a:p>
                      <a:pPr indent="457200" algn="ctr" rtl="1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en-GB" sz="1400" kern="1200" dirty="0">
                          <a:effectLst/>
                          <a:latin typeface="+mn-lt"/>
                        </a:rPr>
                        <a:t>--</a:t>
                      </a:r>
                      <a:endParaRPr lang="en-GB" sz="1400" dirty="0">
                        <a:solidFill>
                          <a:srgbClr val="000000"/>
                        </a:solidFill>
                        <a:effectLst/>
                        <a:latin typeface="+mn-lt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7453" marR="37453" marT="5202" marB="0" anchor="ctr"/>
                </a:tc>
                <a:tc>
                  <a:txBody>
                    <a:bodyPr/>
                    <a:lstStyle/>
                    <a:p>
                      <a:pPr indent="457200" algn="ctr" rtl="1">
                        <a:lnSpc>
                          <a:spcPct val="200000"/>
                        </a:lnSpc>
                      </a:pPr>
                      <a:endParaRPr lang="en-GB" sz="1400" dirty="0"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37453" marR="37453" marT="5202" marB="0" anchor="ctr"/>
                </a:tc>
                <a:tc>
                  <a:txBody>
                    <a:bodyPr/>
                    <a:lstStyle/>
                    <a:p>
                      <a:pPr indent="457200" algn="ctr" rtl="1">
                        <a:lnSpc>
                          <a:spcPct val="200000"/>
                        </a:lnSpc>
                      </a:pPr>
                      <a:endParaRPr lang="en-GB" sz="1400"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37453" marR="37453" marT="5202" marB="0" anchor="ctr"/>
                </a:tc>
                <a:tc>
                  <a:txBody>
                    <a:bodyPr/>
                    <a:lstStyle/>
                    <a:p>
                      <a:pPr indent="457200" algn="ctr" rtl="1">
                        <a:lnSpc>
                          <a:spcPct val="200000"/>
                        </a:lnSpc>
                      </a:pPr>
                      <a:endParaRPr lang="en-GB" sz="1400"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37453" marR="37453" marT="5202" marB="0" anchor="ctr"/>
                </a:tc>
                <a:tc>
                  <a:txBody>
                    <a:bodyPr/>
                    <a:lstStyle/>
                    <a:p>
                      <a:pPr indent="457200" algn="ctr" rtl="1">
                        <a:lnSpc>
                          <a:spcPct val="200000"/>
                        </a:lnSpc>
                      </a:pPr>
                      <a:endParaRPr lang="en-GB" sz="1400"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37453" marR="37453" marT="5202" marB="0" anchor="ctr"/>
                </a:tc>
                <a:tc>
                  <a:txBody>
                    <a:bodyPr/>
                    <a:lstStyle/>
                    <a:p>
                      <a:pPr indent="457200" algn="ctr" rtl="1">
                        <a:lnSpc>
                          <a:spcPct val="200000"/>
                        </a:lnSpc>
                      </a:pPr>
                      <a:endParaRPr lang="en-GB" sz="1400"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37453" marR="37453" marT="5202" marB="0" anchor="ctr"/>
                </a:tc>
                <a:tc>
                  <a:txBody>
                    <a:bodyPr/>
                    <a:lstStyle/>
                    <a:p>
                      <a:pPr indent="457200" algn="ctr" rtl="1">
                        <a:lnSpc>
                          <a:spcPct val="200000"/>
                        </a:lnSpc>
                      </a:pPr>
                      <a:r>
                        <a:rPr lang="en-GB" sz="1400" dirty="0">
                          <a:effectLst/>
                          <a:latin typeface="+mn-lt"/>
                        </a:rPr>
                        <a:t> </a:t>
                      </a:r>
                      <a:endParaRPr lang="en-GB" sz="1400" dirty="0">
                        <a:solidFill>
                          <a:srgbClr val="000000"/>
                        </a:solidFill>
                        <a:effectLst/>
                        <a:latin typeface="+mn-lt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961480909"/>
                  </a:ext>
                </a:extLst>
              </a:tr>
              <a:tr h="209980">
                <a:tc>
                  <a:txBody>
                    <a:bodyPr/>
                    <a:lstStyle/>
                    <a:p>
                      <a:pPr indent="457200" algn="l" rtl="1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en-GB" sz="1400" kern="1200" dirty="0">
                          <a:effectLst/>
                          <a:latin typeface="+mn-lt"/>
                        </a:rPr>
                        <a:t>4. Consequence</a:t>
                      </a:r>
                      <a:endParaRPr lang="en-GB" sz="1400" dirty="0">
                        <a:solidFill>
                          <a:srgbClr val="000000"/>
                        </a:solidFill>
                        <a:effectLst/>
                        <a:latin typeface="+mn-lt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7453" marR="37453" marT="5202" marB="0" anchor="ctr"/>
                </a:tc>
                <a:tc>
                  <a:txBody>
                    <a:bodyPr/>
                    <a:lstStyle/>
                    <a:p>
                      <a:pPr marL="0" indent="0" algn="ctr" rtl="1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en-GB" sz="1400" dirty="0">
                          <a:effectLst/>
                          <a:latin typeface="+mn-lt"/>
                        </a:rPr>
                        <a:t>.38**</a:t>
                      </a:r>
                      <a:endParaRPr lang="en-GB" sz="1400" dirty="0">
                        <a:solidFill>
                          <a:srgbClr val="000000"/>
                        </a:solidFill>
                        <a:effectLst/>
                        <a:latin typeface="+mn-lt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7453" marR="37453" marT="5202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rtl="1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en-GB" sz="1400" dirty="0">
                          <a:effectLst/>
                          <a:latin typeface="+mn-lt"/>
                        </a:rPr>
                        <a:t>-.30**</a:t>
                      </a:r>
                      <a:endParaRPr lang="en-GB" sz="1400" dirty="0">
                        <a:solidFill>
                          <a:srgbClr val="000000"/>
                        </a:solidFill>
                        <a:effectLst/>
                        <a:latin typeface="+mn-lt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7453" marR="37453" marT="5202" marB="0" anchor="ctr"/>
                </a:tc>
                <a:tc>
                  <a:txBody>
                    <a:bodyPr/>
                    <a:lstStyle/>
                    <a:p>
                      <a:pPr marL="0" indent="0" algn="ctr" rtl="1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en-GB" sz="1400" dirty="0">
                          <a:effectLst/>
                          <a:latin typeface="+mn-lt"/>
                        </a:rPr>
                        <a:t>.22**</a:t>
                      </a:r>
                      <a:endParaRPr lang="en-GB" sz="1400" dirty="0">
                        <a:solidFill>
                          <a:srgbClr val="000000"/>
                        </a:solidFill>
                        <a:effectLst/>
                        <a:latin typeface="+mn-lt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7453" marR="37453" marT="5202" marB="0" anchor="ctr"/>
                </a:tc>
                <a:tc>
                  <a:txBody>
                    <a:bodyPr/>
                    <a:lstStyle/>
                    <a:p>
                      <a:pPr indent="457200" algn="ctr" rtl="1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en-GB" sz="1400" kern="1200">
                          <a:effectLst/>
                          <a:latin typeface="+mn-lt"/>
                        </a:rPr>
                        <a:t>--</a:t>
                      </a:r>
                      <a:endParaRPr lang="en-GB" sz="1400">
                        <a:solidFill>
                          <a:srgbClr val="000000"/>
                        </a:solidFill>
                        <a:effectLst/>
                        <a:latin typeface="+mn-lt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7453" marR="37453" marT="5202" marB="0" anchor="ctr"/>
                </a:tc>
                <a:tc>
                  <a:txBody>
                    <a:bodyPr/>
                    <a:lstStyle/>
                    <a:p>
                      <a:pPr indent="457200" algn="ctr" rtl="1">
                        <a:lnSpc>
                          <a:spcPct val="200000"/>
                        </a:lnSpc>
                      </a:pPr>
                      <a:endParaRPr lang="en-GB" sz="1400" dirty="0"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37453" marR="37453" marT="5202" marB="0" anchor="ctr"/>
                </a:tc>
                <a:tc>
                  <a:txBody>
                    <a:bodyPr/>
                    <a:lstStyle/>
                    <a:p>
                      <a:pPr indent="457200" algn="ctr" rtl="1">
                        <a:lnSpc>
                          <a:spcPct val="200000"/>
                        </a:lnSpc>
                      </a:pPr>
                      <a:endParaRPr lang="en-GB" sz="1400"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37453" marR="37453" marT="5202" marB="0" anchor="ctr"/>
                </a:tc>
                <a:tc>
                  <a:txBody>
                    <a:bodyPr/>
                    <a:lstStyle/>
                    <a:p>
                      <a:pPr indent="457200" algn="ctr" rtl="1">
                        <a:lnSpc>
                          <a:spcPct val="200000"/>
                        </a:lnSpc>
                      </a:pPr>
                      <a:endParaRPr lang="en-GB" sz="1400" dirty="0"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37453" marR="37453" marT="5202" marB="0" anchor="ctr"/>
                </a:tc>
                <a:tc>
                  <a:txBody>
                    <a:bodyPr/>
                    <a:lstStyle/>
                    <a:p>
                      <a:pPr indent="457200" algn="ctr" rtl="1">
                        <a:lnSpc>
                          <a:spcPct val="200000"/>
                        </a:lnSpc>
                      </a:pPr>
                      <a:endParaRPr lang="en-GB" sz="1400"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37453" marR="37453" marT="5202" marB="0" anchor="ctr"/>
                </a:tc>
                <a:tc>
                  <a:txBody>
                    <a:bodyPr/>
                    <a:lstStyle/>
                    <a:p>
                      <a:pPr indent="457200" algn="ctr" rtl="1">
                        <a:lnSpc>
                          <a:spcPct val="200000"/>
                        </a:lnSpc>
                      </a:pPr>
                      <a:r>
                        <a:rPr lang="en-GB" sz="1400" dirty="0">
                          <a:effectLst/>
                          <a:latin typeface="+mn-lt"/>
                        </a:rPr>
                        <a:t> </a:t>
                      </a:r>
                      <a:endParaRPr lang="en-GB" sz="1400" dirty="0">
                        <a:solidFill>
                          <a:srgbClr val="000000"/>
                        </a:solidFill>
                        <a:effectLst/>
                        <a:latin typeface="+mn-lt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611936265"/>
                  </a:ext>
                </a:extLst>
              </a:tr>
              <a:tr h="209980">
                <a:tc>
                  <a:txBody>
                    <a:bodyPr/>
                    <a:lstStyle/>
                    <a:p>
                      <a:pPr indent="457200" algn="l" rtl="1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en-GB" sz="1400" kern="1200" dirty="0">
                          <a:effectLst/>
                          <a:latin typeface="+mn-lt"/>
                        </a:rPr>
                        <a:t>5. Self-belief (4 items)</a:t>
                      </a:r>
                      <a:endParaRPr lang="en-GB" sz="1400" dirty="0">
                        <a:solidFill>
                          <a:srgbClr val="000000"/>
                        </a:solidFill>
                        <a:effectLst/>
                        <a:latin typeface="+mn-lt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7453" marR="37453" marT="5202" marB="0" anchor="ctr"/>
                </a:tc>
                <a:tc>
                  <a:txBody>
                    <a:bodyPr/>
                    <a:lstStyle/>
                    <a:p>
                      <a:pPr marL="0" indent="0" algn="ctr" rtl="1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en-GB" sz="1400" dirty="0">
                          <a:effectLst/>
                          <a:latin typeface="+mn-lt"/>
                        </a:rPr>
                        <a:t>.28**</a:t>
                      </a:r>
                      <a:endParaRPr lang="en-GB" sz="1400" dirty="0">
                        <a:solidFill>
                          <a:srgbClr val="000000"/>
                        </a:solidFill>
                        <a:effectLst/>
                        <a:latin typeface="+mn-lt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7453" marR="37453" marT="5202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rtl="1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en-GB" sz="1400" dirty="0">
                          <a:effectLst/>
                          <a:latin typeface="+mn-lt"/>
                        </a:rPr>
                        <a:t>-.07</a:t>
                      </a:r>
                      <a:endParaRPr lang="en-GB" sz="1400" dirty="0">
                        <a:solidFill>
                          <a:srgbClr val="000000"/>
                        </a:solidFill>
                        <a:effectLst/>
                        <a:latin typeface="+mn-lt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7453" marR="37453" marT="5202" marB="0" anchor="ctr"/>
                </a:tc>
                <a:tc>
                  <a:txBody>
                    <a:bodyPr/>
                    <a:lstStyle/>
                    <a:p>
                      <a:pPr marL="0" indent="0" algn="ctr" rtl="1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en-GB" sz="1400" dirty="0">
                          <a:effectLst/>
                          <a:latin typeface="+mn-lt"/>
                        </a:rPr>
                        <a:t>-.28**</a:t>
                      </a:r>
                      <a:endParaRPr lang="en-GB" sz="1400" dirty="0">
                        <a:solidFill>
                          <a:srgbClr val="000000"/>
                        </a:solidFill>
                        <a:effectLst/>
                        <a:latin typeface="+mn-lt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7453" marR="37453" marT="5202" marB="0" anchor="ctr"/>
                </a:tc>
                <a:tc>
                  <a:txBody>
                    <a:bodyPr/>
                    <a:lstStyle/>
                    <a:p>
                      <a:pPr marL="0" indent="0" algn="ctr" rtl="1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en-GB" sz="1400" dirty="0">
                          <a:effectLst/>
                          <a:latin typeface="+mn-lt"/>
                        </a:rPr>
                        <a:t>.16**</a:t>
                      </a:r>
                      <a:endParaRPr lang="en-GB" sz="1400" dirty="0">
                        <a:solidFill>
                          <a:srgbClr val="000000"/>
                        </a:solidFill>
                        <a:effectLst/>
                        <a:latin typeface="+mn-lt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7453" marR="37453" marT="5202" marB="0" anchor="ctr"/>
                </a:tc>
                <a:tc>
                  <a:txBody>
                    <a:bodyPr/>
                    <a:lstStyle/>
                    <a:p>
                      <a:pPr indent="457200" algn="ctr" rtl="1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en-GB" sz="1400" kern="1200" dirty="0">
                          <a:effectLst/>
                          <a:latin typeface="+mn-lt"/>
                        </a:rPr>
                        <a:t>--</a:t>
                      </a:r>
                      <a:endParaRPr lang="en-GB" sz="1400" dirty="0">
                        <a:solidFill>
                          <a:srgbClr val="000000"/>
                        </a:solidFill>
                        <a:effectLst/>
                        <a:latin typeface="+mn-lt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7453" marR="37453" marT="5202" marB="0" anchor="ctr"/>
                </a:tc>
                <a:tc>
                  <a:txBody>
                    <a:bodyPr/>
                    <a:lstStyle/>
                    <a:p>
                      <a:pPr indent="457200" algn="ctr" rtl="1">
                        <a:lnSpc>
                          <a:spcPct val="200000"/>
                        </a:lnSpc>
                      </a:pPr>
                      <a:endParaRPr lang="en-GB" sz="1400"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37453" marR="37453" marT="5202" marB="0" anchor="ctr"/>
                </a:tc>
                <a:tc>
                  <a:txBody>
                    <a:bodyPr/>
                    <a:lstStyle/>
                    <a:p>
                      <a:pPr indent="457200" algn="ctr" rtl="1">
                        <a:lnSpc>
                          <a:spcPct val="200000"/>
                        </a:lnSpc>
                      </a:pPr>
                      <a:endParaRPr lang="en-GB" sz="1400"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37453" marR="37453" marT="5202" marB="0" anchor="ctr"/>
                </a:tc>
                <a:tc>
                  <a:txBody>
                    <a:bodyPr/>
                    <a:lstStyle/>
                    <a:p>
                      <a:pPr indent="457200" algn="ctr" rtl="1">
                        <a:lnSpc>
                          <a:spcPct val="200000"/>
                        </a:lnSpc>
                      </a:pPr>
                      <a:endParaRPr lang="en-GB" sz="1400"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37453" marR="37453" marT="5202" marB="0" anchor="ctr"/>
                </a:tc>
                <a:tc>
                  <a:txBody>
                    <a:bodyPr/>
                    <a:lstStyle/>
                    <a:p>
                      <a:pPr indent="457200" algn="ctr" rtl="1">
                        <a:lnSpc>
                          <a:spcPct val="200000"/>
                        </a:lnSpc>
                      </a:pPr>
                      <a:r>
                        <a:rPr lang="en-GB" sz="1400" dirty="0">
                          <a:effectLst/>
                          <a:latin typeface="+mn-lt"/>
                        </a:rPr>
                        <a:t> </a:t>
                      </a:r>
                      <a:endParaRPr lang="en-GB" sz="1400" dirty="0">
                        <a:solidFill>
                          <a:srgbClr val="000000"/>
                        </a:solidFill>
                        <a:effectLst/>
                        <a:latin typeface="+mn-lt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523794933"/>
                  </a:ext>
                </a:extLst>
              </a:tr>
              <a:tr h="209980">
                <a:tc>
                  <a:txBody>
                    <a:bodyPr/>
                    <a:lstStyle/>
                    <a:p>
                      <a:pPr indent="457200" algn="l" rtl="1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en-GB" sz="1400" kern="1200" dirty="0">
                          <a:effectLst/>
                          <a:latin typeface="+mn-lt"/>
                        </a:rPr>
                        <a:t>6. Persistence (4 items)</a:t>
                      </a:r>
                      <a:endParaRPr lang="en-GB" sz="1400" dirty="0">
                        <a:solidFill>
                          <a:srgbClr val="000000"/>
                        </a:solidFill>
                        <a:effectLst/>
                        <a:latin typeface="+mn-lt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7453" marR="37453" marT="5202" marB="0" anchor="ctr"/>
                </a:tc>
                <a:tc>
                  <a:txBody>
                    <a:bodyPr/>
                    <a:lstStyle/>
                    <a:p>
                      <a:pPr marL="0" indent="0" algn="ctr" rtl="1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en-GB" sz="1400" dirty="0">
                          <a:effectLst/>
                          <a:latin typeface="+mn-lt"/>
                        </a:rPr>
                        <a:t>.22**</a:t>
                      </a:r>
                      <a:endParaRPr lang="en-GB" sz="1400" dirty="0">
                        <a:solidFill>
                          <a:srgbClr val="000000"/>
                        </a:solidFill>
                        <a:effectLst/>
                        <a:latin typeface="+mn-lt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7453" marR="37453" marT="5202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rtl="1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en-GB" sz="1400" dirty="0">
                          <a:effectLst/>
                          <a:latin typeface="+mn-lt"/>
                        </a:rPr>
                        <a:t>.09</a:t>
                      </a:r>
                      <a:endParaRPr lang="en-GB" sz="1400" dirty="0">
                        <a:solidFill>
                          <a:srgbClr val="000000"/>
                        </a:solidFill>
                        <a:effectLst/>
                        <a:latin typeface="+mn-lt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7453" marR="37453" marT="5202" marB="0" anchor="ctr"/>
                </a:tc>
                <a:tc>
                  <a:txBody>
                    <a:bodyPr/>
                    <a:lstStyle/>
                    <a:p>
                      <a:pPr marL="0" indent="0" algn="ctr" rtl="1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en-GB" sz="1400" dirty="0">
                          <a:effectLst/>
                          <a:latin typeface="+mn-lt"/>
                        </a:rPr>
                        <a:t>-32**</a:t>
                      </a:r>
                      <a:endParaRPr lang="en-GB" sz="1400" dirty="0">
                        <a:solidFill>
                          <a:srgbClr val="000000"/>
                        </a:solidFill>
                        <a:effectLst/>
                        <a:latin typeface="+mn-lt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7453" marR="37453" marT="5202" marB="0" anchor="ctr"/>
                </a:tc>
                <a:tc>
                  <a:txBody>
                    <a:bodyPr/>
                    <a:lstStyle/>
                    <a:p>
                      <a:pPr marL="0" indent="0" algn="ctr" rtl="1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en-GB" sz="1400" dirty="0">
                          <a:effectLst/>
                          <a:latin typeface="+mn-lt"/>
                        </a:rPr>
                        <a:t>.04</a:t>
                      </a:r>
                      <a:endParaRPr lang="en-GB" sz="1400" dirty="0">
                        <a:solidFill>
                          <a:srgbClr val="000000"/>
                        </a:solidFill>
                        <a:effectLst/>
                        <a:latin typeface="+mn-lt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7453" marR="37453" marT="5202" marB="0" anchor="ctr"/>
                </a:tc>
                <a:tc>
                  <a:txBody>
                    <a:bodyPr/>
                    <a:lstStyle/>
                    <a:p>
                      <a:pPr marL="0" indent="0" algn="ctr" rtl="1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en-GB" sz="1400" dirty="0">
                          <a:effectLst/>
                          <a:latin typeface="+mn-lt"/>
                        </a:rPr>
                        <a:t>.48**</a:t>
                      </a:r>
                      <a:endParaRPr lang="en-GB" sz="1400" dirty="0">
                        <a:solidFill>
                          <a:srgbClr val="000000"/>
                        </a:solidFill>
                        <a:effectLst/>
                        <a:latin typeface="+mn-lt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7453" marR="37453" marT="5202" marB="0" anchor="ctr"/>
                </a:tc>
                <a:tc>
                  <a:txBody>
                    <a:bodyPr/>
                    <a:lstStyle/>
                    <a:p>
                      <a:pPr indent="457200" algn="ctr" rtl="1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en-GB" sz="1400" kern="1200" dirty="0">
                          <a:effectLst/>
                          <a:latin typeface="+mn-lt"/>
                        </a:rPr>
                        <a:t>--</a:t>
                      </a:r>
                      <a:endParaRPr lang="en-GB" sz="1400" dirty="0">
                        <a:solidFill>
                          <a:srgbClr val="000000"/>
                        </a:solidFill>
                        <a:effectLst/>
                        <a:latin typeface="+mn-lt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7453" marR="37453" marT="5202" marB="0" anchor="ctr"/>
                </a:tc>
                <a:tc>
                  <a:txBody>
                    <a:bodyPr/>
                    <a:lstStyle/>
                    <a:p>
                      <a:pPr indent="457200" algn="ctr" rtl="1">
                        <a:lnSpc>
                          <a:spcPct val="200000"/>
                        </a:lnSpc>
                      </a:pPr>
                      <a:endParaRPr lang="en-GB" sz="1400" dirty="0"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37453" marR="37453" marT="5202" marB="0" anchor="ctr"/>
                </a:tc>
                <a:tc>
                  <a:txBody>
                    <a:bodyPr/>
                    <a:lstStyle/>
                    <a:p>
                      <a:pPr indent="457200" algn="ctr" rtl="1">
                        <a:lnSpc>
                          <a:spcPct val="200000"/>
                        </a:lnSpc>
                      </a:pPr>
                      <a:endParaRPr lang="en-GB" sz="1400"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37453" marR="37453" marT="5202" marB="0" anchor="ctr"/>
                </a:tc>
                <a:tc>
                  <a:txBody>
                    <a:bodyPr/>
                    <a:lstStyle/>
                    <a:p>
                      <a:pPr indent="457200" algn="ctr" rtl="1">
                        <a:lnSpc>
                          <a:spcPct val="200000"/>
                        </a:lnSpc>
                      </a:pPr>
                      <a:r>
                        <a:rPr lang="en-GB" sz="1400" dirty="0">
                          <a:effectLst/>
                          <a:latin typeface="+mn-lt"/>
                        </a:rPr>
                        <a:t> </a:t>
                      </a:r>
                      <a:endParaRPr lang="en-GB" sz="1400" dirty="0">
                        <a:solidFill>
                          <a:srgbClr val="000000"/>
                        </a:solidFill>
                        <a:effectLst/>
                        <a:latin typeface="+mn-lt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4238872312"/>
                  </a:ext>
                </a:extLst>
              </a:tr>
              <a:tr h="209980">
                <a:tc>
                  <a:txBody>
                    <a:bodyPr/>
                    <a:lstStyle/>
                    <a:p>
                      <a:pPr indent="457200" algn="l" rtl="1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en-GB" sz="1400" kern="1200" dirty="0">
                          <a:effectLst/>
                          <a:latin typeface="+mn-lt"/>
                        </a:rPr>
                        <a:t>7. Anxiety (4 items)</a:t>
                      </a:r>
                      <a:endParaRPr lang="en-GB" sz="1400" dirty="0">
                        <a:solidFill>
                          <a:srgbClr val="000000"/>
                        </a:solidFill>
                        <a:effectLst/>
                        <a:latin typeface="+mn-lt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7453" marR="37453" marT="5202" marB="0" anchor="ctr"/>
                </a:tc>
                <a:tc>
                  <a:txBody>
                    <a:bodyPr/>
                    <a:lstStyle/>
                    <a:p>
                      <a:pPr marL="0" indent="0" algn="ctr" rtl="1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en-GB" sz="1400" dirty="0">
                          <a:effectLst/>
                          <a:latin typeface="+mn-lt"/>
                        </a:rPr>
                        <a:t>.19**</a:t>
                      </a:r>
                      <a:endParaRPr lang="en-GB" sz="1400" dirty="0">
                        <a:solidFill>
                          <a:srgbClr val="000000"/>
                        </a:solidFill>
                        <a:effectLst/>
                        <a:latin typeface="+mn-lt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7453" marR="37453" marT="5202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rtl="1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en-GB" sz="1400" dirty="0">
                          <a:effectLst/>
                          <a:latin typeface="+mn-lt"/>
                        </a:rPr>
                        <a:t>.11*</a:t>
                      </a:r>
                      <a:endParaRPr lang="en-GB" sz="1400" dirty="0">
                        <a:solidFill>
                          <a:srgbClr val="000000"/>
                        </a:solidFill>
                        <a:effectLst/>
                        <a:latin typeface="+mn-lt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7453" marR="37453" marT="5202" marB="0" anchor="ctr"/>
                </a:tc>
                <a:tc>
                  <a:txBody>
                    <a:bodyPr/>
                    <a:lstStyle/>
                    <a:p>
                      <a:pPr marL="0" indent="0" algn="ctr" rtl="1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en-GB" sz="1400" dirty="0">
                          <a:effectLst/>
                          <a:latin typeface="+mn-lt"/>
                        </a:rPr>
                        <a:t>.14*</a:t>
                      </a:r>
                      <a:endParaRPr lang="en-GB" sz="1400" dirty="0">
                        <a:solidFill>
                          <a:srgbClr val="000000"/>
                        </a:solidFill>
                        <a:effectLst/>
                        <a:latin typeface="+mn-lt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7453" marR="37453" marT="5202" marB="0" anchor="ctr"/>
                </a:tc>
                <a:tc>
                  <a:txBody>
                    <a:bodyPr/>
                    <a:lstStyle/>
                    <a:p>
                      <a:pPr marL="0" indent="0" algn="ctr" rtl="1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en-GB" sz="1400" dirty="0">
                          <a:effectLst/>
                          <a:latin typeface="+mn-lt"/>
                        </a:rPr>
                        <a:t>.06</a:t>
                      </a:r>
                      <a:endParaRPr lang="en-GB" sz="1400" dirty="0">
                        <a:solidFill>
                          <a:srgbClr val="000000"/>
                        </a:solidFill>
                        <a:effectLst/>
                        <a:latin typeface="+mn-lt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7453" marR="37453" marT="5202" marB="0" anchor="ctr"/>
                </a:tc>
                <a:tc>
                  <a:txBody>
                    <a:bodyPr/>
                    <a:lstStyle/>
                    <a:p>
                      <a:pPr marL="0" indent="0" algn="ctr" rtl="1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en-GB" sz="1400" dirty="0">
                          <a:effectLst/>
                          <a:latin typeface="+mn-lt"/>
                        </a:rPr>
                        <a:t>-.16*</a:t>
                      </a:r>
                      <a:endParaRPr lang="en-GB" sz="1400" dirty="0">
                        <a:solidFill>
                          <a:srgbClr val="000000"/>
                        </a:solidFill>
                        <a:effectLst/>
                        <a:latin typeface="+mn-lt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7453" marR="37453" marT="5202" marB="0" anchor="ctr"/>
                </a:tc>
                <a:tc>
                  <a:txBody>
                    <a:bodyPr/>
                    <a:lstStyle/>
                    <a:p>
                      <a:pPr marL="0" indent="0" algn="ctr" rtl="1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en-GB" sz="1400" dirty="0">
                          <a:effectLst/>
                          <a:latin typeface="+mn-lt"/>
                        </a:rPr>
                        <a:t>-.09</a:t>
                      </a:r>
                      <a:endParaRPr lang="en-GB" sz="1400" dirty="0">
                        <a:solidFill>
                          <a:srgbClr val="000000"/>
                        </a:solidFill>
                        <a:effectLst/>
                        <a:latin typeface="+mn-lt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7453" marR="37453" marT="5202" marB="0" anchor="ctr"/>
                </a:tc>
                <a:tc>
                  <a:txBody>
                    <a:bodyPr/>
                    <a:lstStyle/>
                    <a:p>
                      <a:pPr indent="457200" algn="ctr" rtl="1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en-GB" sz="1400" kern="1200" dirty="0">
                          <a:effectLst/>
                          <a:latin typeface="+mn-lt"/>
                        </a:rPr>
                        <a:t>--</a:t>
                      </a:r>
                      <a:endParaRPr lang="en-GB" sz="1400" dirty="0">
                        <a:solidFill>
                          <a:srgbClr val="000000"/>
                        </a:solidFill>
                        <a:effectLst/>
                        <a:latin typeface="+mn-lt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7453" marR="37453" marT="5202" marB="0" anchor="ctr"/>
                </a:tc>
                <a:tc>
                  <a:txBody>
                    <a:bodyPr/>
                    <a:lstStyle/>
                    <a:p>
                      <a:pPr indent="457200" algn="ctr" rtl="1">
                        <a:lnSpc>
                          <a:spcPct val="200000"/>
                        </a:lnSpc>
                      </a:pPr>
                      <a:endParaRPr lang="en-GB" sz="1400"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37453" marR="37453" marT="5202" marB="0" anchor="ctr"/>
                </a:tc>
                <a:tc>
                  <a:txBody>
                    <a:bodyPr/>
                    <a:lstStyle/>
                    <a:p>
                      <a:pPr indent="457200" algn="ctr" rtl="1">
                        <a:lnSpc>
                          <a:spcPct val="200000"/>
                        </a:lnSpc>
                      </a:pPr>
                      <a:r>
                        <a:rPr lang="en-GB" sz="1400" dirty="0">
                          <a:effectLst/>
                          <a:latin typeface="+mn-lt"/>
                        </a:rPr>
                        <a:t> </a:t>
                      </a:r>
                      <a:endParaRPr lang="en-GB" sz="1400" dirty="0">
                        <a:solidFill>
                          <a:srgbClr val="000000"/>
                        </a:solidFill>
                        <a:effectLst/>
                        <a:latin typeface="+mn-lt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06144647"/>
                  </a:ext>
                </a:extLst>
              </a:tr>
              <a:tr h="209980">
                <a:tc>
                  <a:txBody>
                    <a:bodyPr/>
                    <a:lstStyle/>
                    <a:p>
                      <a:pPr indent="457200" algn="l" rtl="1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en-GB" sz="1400" kern="1200">
                          <a:effectLst/>
                          <a:latin typeface="+mn-lt"/>
                        </a:rPr>
                        <a:t>8. Learning-Focus (4 items)</a:t>
                      </a:r>
                      <a:endParaRPr lang="en-GB" sz="1400">
                        <a:solidFill>
                          <a:srgbClr val="000000"/>
                        </a:solidFill>
                        <a:effectLst/>
                        <a:latin typeface="+mn-lt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7453" marR="37453" marT="5202" marB="0" anchor="ctr"/>
                </a:tc>
                <a:tc>
                  <a:txBody>
                    <a:bodyPr/>
                    <a:lstStyle/>
                    <a:p>
                      <a:pPr marL="0" indent="0" algn="ctr" rtl="1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en-GB" sz="1400" dirty="0">
                          <a:effectLst/>
                          <a:latin typeface="+mn-lt"/>
                        </a:rPr>
                        <a:t>.26**</a:t>
                      </a:r>
                      <a:endParaRPr lang="en-GB" sz="1400" dirty="0">
                        <a:solidFill>
                          <a:srgbClr val="000000"/>
                        </a:solidFill>
                        <a:effectLst/>
                        <a:latin typeface="+mn-lt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7453" marR="37453" marT="5202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rtl="1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en-GB" sz="1400" dirty="0">
                          <a:effectLst/>
                          <a:latin typeface="+mn-lt"/>
                        </a:rPr>
                        <a:t>.02</a:t>
                      </a:r>
                      <a:endParaRPr lang="en-GB" sz="1400" dirty="0">
                        <a:solidFill>
                          <a:srgbClr val="000000"/>
                        </a:solidFill>
                        <a:effectLst/>
                        <a:latin typeface="+mn-lt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7453" marR="37453" marT="5202" marB="0" anchor="ctr"/>
                </a:tc>
                <a:tc>
                  <a:txBody>
                    <a:bodyPr/>
                    <a:lstStyle/>
                    <a:p>
                      <a:pPr marL="0" indent="0" algn="ctr" rtl="1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en-GB" sz="1400" dirty="0">
                          <a:effectLst/>
                          <a:latin typeface="+mn-lt"/>
                        </a:rPr>
                        <a:t>-.21**</a:t>
                      </a:r>
                      <a:endParaRPr lang="en-GB" sz="1400" dirty="0">
                        <a:solidFill>
                          <a:srgbClr val="000000"/>
                        </a:solidFill>
                        <a:effectLst/>
                        <a:latin typeface="+mn-lt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7453" marR="37453" marT="5202" marB="0" anchor="ctr"/>
                </a:tc>
                <a:tc>
                  <a:txBody>
                    <a:bodyPr/>
                    <a:lstStyle/>
                    <a:p>
                      <a:pPr marL="0" indent="0" algn="ctr" rtl="1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en-GB" sz="1400" dirty="0">
                          <a:effectLst/>
                          <a:latin typeface="+mn-lt"/>
                        </a:rPr>
                        <a:t>.11*</a:t>
                      </a:r>
                      <a:endParaRPr lang="en-GB" sz="1400" dirty="0">
                        <a:solidFill>
                          <a:srgbClr val="000000"/>
                        </a:solidFill>
                        <a:effectLst/>
                        <a:latin typeface="+mn-lt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7453" marR="37453" marT="5202" marB="0" anchor="ctr"/>
                </a:tc>
                <a:tc>
                  <a:txBody>
                    <a:bodyPr/>
                    <a:lstStyle/>
                    <a:p>
                      <a:pPr marL="0" indent="0" algn="ctr" rtl="1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en-GB" sz="1400" dirty="0">
                          <a:effectLst/>
                          <a:latin typeface="+mn-lt"/>
                        </a:rPr>
                        <a:t>.56**</a:t>
                      </a:r>
                      <a:endParaRPr lang="en-GB" sz="1400" dirty="0">
                        <a:solidFill>
                          <a:srgbClr val="000000"/>
                        </a:solidFill>
                        <a:effectLst/>
                        <a:latin typeface="+mn-lt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7453" marR="37453" marT="5202" marB="0" anchor="ctr"/>
                </a:tc>
                <a:tc>
                  <a:txBody>
                    <a:bodyPr/>
                    <a:lstStyle/>
                    <a:p>
                      <a:pPr marL="0" indent="0" algn="ctr" rtl="1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en-GB" sz="1400" dirty="0">
                          <a:effectLst/>
                          <a:latin typeface="+mn-lt"/>
                        </a:rPr>
                        <a:t>.36*</a:t>
                      </a:r>
                      <a:endParaRPr lang="en-GB" sz="1400" dirty="0">
                        <a:solidFill>
                          <a:srgbClr val="000000"/>
                        </a:solidFill>
                        <a:effectLst/>
                        <a:latin typeface="+mn-lt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7453" marR="37453" marT="5202" marB="0" anchor="ctr"/>
                </a:tc>
                <a:tc>
                  <a:txBody>
                    <a:bodyPr/>
                    <a:lstStyle/>
                    <a:p>
                      <a:pPr indent="457200" algn="ctr" rtl="1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en-GB" sz="1400" dirty="0">
                          <a:effectLst/>
                          <a:latin typeface="+mn-lt"/>
                        </a:rPr>
                        <a:t>-.02</a:t>
                      </a:r>
                      <a:endParaRPr lang="en-GB" sz="1400" dirty="0">
                        <a:solidFill>
                          <a:srgbClr val="000000"/>
                        </a:solidFill>
                        <a:effectLst/>
                        <a:latin typeface="+mn-lt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7453" marR="37453" marT="5202" marB="0" anchor="ctr"/>
                </a:tc>
                <a:tc>
                  <a:txBody>
                    <a:bodyPr/>
                    <a:lstStyle/>
                    <a:p>
                      <a:pPr indent="457200" algn="ctr" rtl="1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en-GB" sz="1400" kern="1200">
                          <a:effectLst/>
                          <a:latin typeface="+mn-lt"/>
                        </a:rPr>
                        <a:t>--</a:t>
                      </a:r>
                      <a:endParaRPr lang="en-GB" sz="1400">
                        <a:solidFill>
                          <a:srgbClr val="000000"/>
                        </a:solidFill>
                        <a:effectLst/>
                        <a:latin typeface="+mn-lt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7453" marR="37453" marT="5202" marB="0" anchor="ctr"/>
                </a:tc>
                <a:tc>
                  <a:txBody>
                    <a:bodyPr/>
                    <a:lstStyle/>
                    <a:p>
                      <a:pPr indent="457200" algn="ctr" rtl="1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en-GB" sz="1400" kern="1200" dirty="0">
                          <a:effectLst/>
                          <a:latin typeface="+mn-lt"/>
                        </a:rPr>
                        <a:t> </a:t>
                      </a:r>
                      <a:endParaRPr lang="en-GB" sz="1400" dirty="0">
                        <a:solidFill>
                          <a:srgbClr val="000000"/>
                        </a:solidFill>
                        <a:effectLst/>
                        <a:latin typeface="+mn-lt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30879724"/>
                  </a:ext>
                </a:extLst>
              </a:tr>
              <a:tr h="209980">
                <a:tc>
                  <a:txBody>
                    <a:bodyPr/>
                    <a:lstStyle/>
                    <a:p>
                      <a:pPr indent="457200" algn="l" rtl="1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en-GB" sz="1400" kern="1200" dirty="0">
                          <a:effectLst/>
                          <a:latin typeface="+mn-lt"/>
                        </a:rPr>
                        <a:t>9. Self-Sabotage (4-items)</a:t>
                      </a:r>
                      <a:endParaRPr lang="en-GB" sz="1400" dirty="0">
                        <a:solidFill>
                          <a:srgbClr val="000000"/>
                        </a:solidFill>
                        <a:effectLst/>
                        <a:latin typeface="+mn-lt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7453" marR="37453" marT="5202" marB="0" anchor="ctr"/>
                </a:tc>
                <a:tc>
                  <a:txBody>
                    <a:bodyPr/>
                    <a:lstStyle/>
                    <a:p>
                      <a:pPr marL="0" indent="0" algn="ctr" rtl="1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en-GB" sz="1400" dirty="0">
                          <a:effectLst/>
                          <a:latin typeface="+mn-lt"/>
                        </a:rPr>
                        <a:t>-.02</a:t>
                      </a:r>
                      <a:endParaRPr lang="en-GB" sz="1400" dirty="0">
                        <a:solidFill>
                          <a:srgbClr val="000000"/>
                        </a:solidFill>
                        <a:effectLst/>
                        <a:latin typeface="+mn-lt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7453" marR="37453" marT="5202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rtl="1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en-GB" sz="1400" dirty="0">
                          <a:effectLst/>
                          <a:latin typeface="+mn-lt"/>
                        </a:rPr>
                        <a:t>-.06</a:t>
                      </a:r>
                      <a:endParaRPr lang="en-GB" sz="1400" dirty="0">
                        <a:solidFill>
                          <a:srgbClr val="000000"/>
                        </a:solidFill>
                        <a:effectLst/>
                        <a:latin typeface="+mn-lt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7453" marR="37453" marT="5202" marB="0" anchor="ctr"/>
                </a:tc>
                <a:tc>
                  <a:txBody>
                    <a:bodyPr/>
                    <a:lstStyle/>
                    <a:p>
                      <a:pPr marL="0" indent="0" algn="ctr" rtl="1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en-GB" sz="1400" dirty="0">
                          <a:effectLst/>
                          <a:latin typeface="+mn-lt"/>
                        </a:rPr>
                        <a:t>.37**</a:t>
                      </a:r>
                      <a:endParaRPr lang="en-GB" sz="1400" dirty="0">
                        <a:solidFill>
                          <a:srgbClr val="000000"/>
                        </a:solidFill>
                        <a:effectLst/>
                        <a:latin typeface="+mn-lt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7453" marR="37453" marT="5202" marB="0" anchor="ctr"/>
                </a:tc>
                <a:tc>
                  <a:txBody>
                    <a:bodyPr/>
                    <a:lstStyle/>
                    <a:p>
                      <a:pPr indent="457200" algn="ctr" rtl="1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en-GB" sz="1400">
                          <a:effectLst/>
                          <a:latin typeface="+mn-lt"/>
                        </a:rPr>
                        <a:t>.05</a:t>
                      </a:r>
                      <a:endParaRPr lang="en-GB" sz="1400">
                        <a:solidFill>
                          <a:srgbClr val="000000"/>
                        </a:solidFill>
                        <a:effectLst/>
                        <a:latin typeface="+mn-lt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7453" marR="37453" marT="5202" marB="0" anchor="ctr"/>
                </a:tc>
                <a:tc>
                  <a:txBody>
                    <a:bodyPr/>
                    <a:lstStyle/>
                    <a:p>
                      <a:pPr marL="0" indent="0" algn="ctr" rtl="1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en-GB" sz="1400" dirty="0">
                          <a:effectLst/>
                          <a:latin typeface="+mn-lt"/>
                        </a:rPr>
                        <a:t>-.23**</a:t>
                      </a:r>
                      <a:endParaRPr lang="en-GB" sz="1400" dirty="0">
                        <a:solidFill>
                          <a:srgbClr val="000000"/>
                        </a:solidFill>
                        <a:effectLst/>
                        <a:latin typeface="+mn-lt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7453" marR="37453" marT="5202" marB="0" anchor="ctr"/>
                </a:tc>
                <a:tc>
                  <a:txBody>
                    <a:bodyPr/>
                    <a:lstStyle/>
                    <a:p>
                      <a:pPr marL="0" indent="0" algn="ctr" rtl="1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en-GB" sz="1400" dirty="0">
                          <a:effectLst/>
                          <a:latin typeface="+mn-lt"/>
                        </a:rPr>
                        <a:t>-.29**</a:t>
                      </a:r>
                      <a:endParaRPr lang="en-GB" sz="1400" dirty="0">
                        <a:solidFill>
                          <a:srgbClr val="000000"/>
                        </a:solidFill>
                        <a:effectLst/>
                        <a:latin typeface="+mn-lt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7453" marR="37453" marT="5202" marB="0" anchor="ctr"/>
                </a:tc>
                <a:tc>
                  <a:txBody>
                    <a:bodyPr/>
                    <a:lstStyle/>
                    <a:p>
                      <a:pPr marL="0" indent="0" algn="ctr" rtl="1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en-GB" sz="1400" dirty="0">
                          <a:effectLst/>
                          <a:latin typeface="+mn-lt"/>
                        </a:rPr>
                        <a:t>.17**</a:t>
                      </a:r>
                      <a:endParaRPr lang="en-GB" sz="1400" dirty="0">
                        <a:solidFill>
                          <a:srgbClr val="000000"/>
                        </a:solidFill>
                        <a:effectLst/>
                        <a:latin typeface="+mn-lt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7453" marR="37453" marT="5202" marB="0" anchor="ctr"/>
                </a:tc>
                <a:tc>
                  <a:txBody>
                    <a:bodyPr/>
                    <a:lstStyle/>
                    <a:p>
                      <a:pPr marL="0" indent="0" algn="ctr" rtl="1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en-GB" sz="1400" kern="1200" dirty="0">
                          <a:effectLst/>
                          <a:latin typeface="+mn-lt"/>
                        </a:rPr>
                        <a:t>-.15**</a:t>
                      </a:r>
                      <a:endParaRPr lang="en-GB" sz="1400" dirty="0">
                        <a:solidFill>
                          <a:srgbClr val="000000"/>
                        </a:solidFill>
                        <a:effectLst/>
                        <a:latin typeface="+mn-lt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7453" marR="37453" marT="5202" marB="0" anchor="ctr"/>
                </a:tc>
                <a:tc>
                  <a:txBody>
                    <a:bodyPr/>
                    <a:lstStyle/>
                    <a:p>
                      <a:pPr indent="457200" algn="ctr" rtl="1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en-GB" sz="1400" kern="1200" dirty="0">
                          <a:effectLst/>
                          <a:latin typeface="+mn-lt"/>
                        </a:rPr>
                        <a:t>--</a:t>
                      </a:r>
                      <a:endParaRPr lang="en-GB" sz="1400" dirty="0">
                        <a:solidFill>
                          <a:srgbClr val="000000"/>
                        </a:solidFill>
                        <a:effectLst/>
                        <a:latin typeface="+mn-lt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93957298"/>
                  </a:ext>
                </a:extLst>
              </a:tr>
              <a:tr h="374254">
                <a:tc>
                  <a:txBody>
                    <a:bodyPr/>
                    <a:lstStyle/>
                    <a:p>
                      <a:pPr indent="457200" algn="l" rtl="1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en-GB" sz="1400" kern="1200" dirty="0">
                          <a:effectLst/>
                          <a:latin typeface="+mn-lt"/>
                        </a:rPr>
                        <a:t>Mean</a:t>
                      </a:r>
                      <a:endParaRPr lang="en-GB" sz="1400" dirty="0">
                        <a:solidFill>
                          <a:srgbClr val="000000"/>
                        </a:solidFill>
                        <a:effectLst/>
                        <a:latin typeface="+mn-lt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7453" marR="37453" marT="5202" marB="0" anchor="ctr"/>
                </a:tc>
                <a:tc>
                  <a:txBody>
                    <a:bodyPr/>
                    <a:lstStyle/>
                    <a:p>
                      <a:pPr marL="0" indent="0" algn="ctr" rtl="1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en-GB" sz="1400" dirty="0">
                          <a:effectLst/>
                          <a:latin typeface="+mn-lt"/>
                        </a:rPr>
                        <a:t>3.87</a:t>
                      </a:r>
                      <a:endParaRPr lang="en-GB" sz="1400" dirty="0">
                        <a:solidFill>
                          <a:srgbClr val="000000"/>
                        </a:solidFill>
                        <a:effectLst/>
                        <a:latin typeface="+mn-lt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7453" marR="37453" marT="5202" marB="0" anchor="ctr"/>
                </a:tc>
                <a:tc>
                  <a:txBody>
                    <a:bodyPr/>
                    <a:lstStyle/>
                    <a:p>
                      <a:pPr marL="0" indent="0" algn="ctr" rtl="1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en-GB" sz="1400" dirty="0">
                          <a:effectLst/>
                          <a:latin typeface="+mn-lt"/>
                        </a:rPr>
                        <a:t>2.52</a:t>
                      </a:r>
                      <a:endParaRPr lang="en-GB" sz="1400" dirty="0">
                        <a:solidFill>
                          <a:srgbClr val="000000"/>
                        </a:solidFill>
                        <a:effectLst/>
                        <a:latin typeface="+mn-lt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7453" marR="37453" marT="5202" marB="0" anchor="ctr"/>
                </a:tc>
                <a:tc>
                  <a:txBody>
                    <a:bodyPr/>
                    <a:lstStyle/>
                    <a:p>
                      <a:pPr marL="0" indent="0" algn="ctr" rtl="1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en-GB" sz="1400" dirty="0">
                          <a:effectLst/>
                          <a:latin typeface="+mn-lt"/>
                        </a:rPr>
                        <a:t>2.25</a:t>
                      </a:r>
                      <a:endParaRPr lang="en-GB" sz="1400" dirty="0">
                        <a:solidFill>
                          <a:srgbClr val="000000"/>
                        </a:solidFill>
                        <a:effectLst/>
                        <a:latin typeface="+mn-lt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7453" marR="37453" marT="5202" marB="0" anchor="ctr"/>
                </a:tc>
                <a:tc>
                  <a:txBody>
                    <a:bodyPr/>
                    <a:lstStyle/>
                    <a:p>
                      <a:pPr marL="0" indent="0" algn="ctr" rtl="1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en-GB" sz="1400" dirty="0">
                          <a:effectLst/>
                          <a:latin typeface="+mn-lt"/>
                        </a:rPr>
                        <a:t>3.33</a:t>
                      </a:r>
                      <a:endParaRPr lang="en-GB" sz="1400" dirty="0">
                        <a:solidFill>
                          <a:srgbClr val="000000"/>
                        </a:solidFill>
                        <a:effectLst/>
                        <a:latin typeface="+mn-lt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7453" marR="37453" marT="5202" marB="0" anchor="ctr"/>
                </a:tc>
                <a:tc>
                  <a:txBody>
                    <a:bodyPr/>
                    <a:lstStyle/>
                    <a:p>
                      <a:pPr marL="0" indent="0" algn="ctr" rtl="1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en-GB" sz="1400" dirty="0">
                          <a:effectLst/>
                          <a:latin typeface="+mn-lt"/>
                        </a:rPr>
                        <a:t>3.96</a:t>
                      </a:r>
                      <a:endParaRPr lang="en-GB" sz="1400" dirty="0">
                        <a:solidFill>
                          <a:srgbClr val="000000"/>
                        </a:solidFill>
                        <a:effectLst/>
                        <a:latin typeface="+mn-lt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7453" marR="37453" marT="5202" marB="0" anchor="ctr"/>
                </a:tc>
                <a:tc>
                  <a:txBody>
                    <a:bodyPr/>
                    <a:lstStyle/>
                    <a:p>
                      <a:pPr marL="0" indent="0" algn="ctr" rtl="1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en-GB" sz="1400" dirty="0">
                          <a:effectLst/>
                          <a:latin typeface="+mn-lt"/>
                        </a:rPr>
                        <a:t>3.32</a:t>
                      </a:r>
                      <a:endParaRPr lang="en-GB" sz="1400" dirty="0">
                        <a:solidFill>
                          <a:srgbClr val="000000"/>
                        </a:solidFill>
                        <a:effectLst/>
                        <a:latin typeface="+mn-lt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7453" marR="37453" marT="5202" marB="0" anchor="ctr"/>
                </a:tc>
                <a:tc>
                  <a:txBody>
                    <a:bodyPr/>
                    <a:lstStyle/>
                    <a:p>
                      <a:pPr marL="0" indent="0" algn="ctr" rtl="1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en-GB" sz="1400" dirty="0">
                          <a:effectLst/>
                          <a:latin typeface="+mn-lt"/>
                        </a:rPr>
                        <a:t>3.45</a:t>
                      </a:r>
                      <a:endParaRPr lang="en-GB" sz="1400" dirty="0">
                        <a:solidFill>
                          <a:srgbClr val="000000"/>
                        </a:solidFill>
                        <a:effectLst/>
                        <a:latin typeface="+mn-lt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7453" marR="37453" marT="5202" marB="0" anchor="ctr"/>
                </a:tc>
                <a:tc>
                  <a:txBody>
                    <a:bodyPr/>
                    <a:lstStyle/>
                    <a:p>
                      <a:pPr marL="0" indent="0" algn="ctr" rtl="1">
                        <a:lnSpc>
                          <a:spcPct val="200000"/>
                        </a:lnSpc>
                      </a:pPr>
                      <a:r>
                        <a:rPr lang="en-GB" sz="1400" dirty="0">
                          <a:effectLst/>
                          <a:latin typeface="+mn-lt"/>
                        </a:rPr>
                        <a:t>3.85</a:t>
                      </a:r>
                      <a:endParaRPr lang="en-GB" sz="1400" dirty="0">
                        <a:solidFill>
                          <a:srgbClr val="000000"/>
                        </a:solidFill>
                        <a:effectLst/>
                        <a:latin typeface="+mn-lt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7453" marR="37453" marT="5202" marB="0" anchor="ctr"/>
                </a:tc>
                <a:tc>
                  <a:txBody>
                    <a:bodyPr/>
                    <a:lstStyle/>
                    <a:p>
                      <a:pPr marL="0" indent="0" algn="ctr" rtl="1">
                        <a:lnSpc>
                          <a:spcPct val="200000"/>
                        </a:lnSpc>
                      </a:pPr>
                      <a:r>
                        <a:rPr lang="en-GB" sz="1400" dirty="0">
                          <a:effectLst/>
                          <a:latin typeface="+mn-lt"/>
                        </a:rPr>
                        <a:t>2.28</a:t>
                      </a:r>
                      <a:endParaRPr lang="en-GB" sz="1400" dirty="0">
                        <a:solidFill>
                          <a:srgbClr val="000000"/>
                        </a:solidFill>
                        <a:effectLst/>
                        <a:latin typeface="+mn-lt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4136953304"/>
                  </a:ext>
                </a:extLst>
              </a:tr>
              <a:tr h="374254">
                <a:tc>
                  <a:txBody>
                    <a:bodyPr/>
                    <a:lstStyle/>
                    <a:p>
                      <a:pPr indent="457200" algn="l" rtl="1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en-GB" sz="1400" kern="1200" dirty="0">
                          <a:effectLst/>
                          <a:latin typeface="+mn-lt"/>
                        </a:rPr>
                        <a:t>Standard Deviation</a:t>
                      </a:r>
                      <a:endParaRPr lang="en-GB" sz="1400" dirty="0">
                        <a:solidFill>
                          <a:srgbClr val="000000"/>
                        </a:solidFill>
                        <a:effectLst/>
                        <a:latin typeface="+mn-lt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7453" marR="37453" marT="5202" marB="0" anchor="ctr"/>
                </a:tc>
                <a:tc>
                  <a:txBody>
                    <a:bodyPr/>
                    <a:lstStyle/>
                    <a:p>
                      <a:pPr marL="0" indent="0" algn="ctr" rtl="1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en-GB" sz="1400" dirty="0">
                          <a:effectLst/>
                          <a:latin typeface="+mn-lt"/>
                        </a:rPr>
                        <a:t>1.07</a:t>
                      </a:r>
                      <a:endParaRPr lang="en-GB" sz="1400" dirty="0">
                        <a:solidFill>
                          <a:srgbClr val="000000"/>
                        </a:solidFill>
                        <a:effectLst/>
                        <a:latin typeface="+mn-lt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7453" marR="37453" marT="5202" marB="0" anchor="ctr"/>
                </a:tc>
                <a:tc>
                  <a:txBody>
                    <a:bodyPr/>
                    <a:lstStyle/>
                    <a:p>
                      <a:pPr marL="0" indent="0" algn="ctr" rtl="1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en-GB" sz="1400" dirty="0">
                          <a:effectLst/>
                          <a:latin typeface="+mn-lt"/>
                        </a:rPr>
                        <a:t>.98</a:t>
                      </a:r>
                      <a:endParaRPr lang="en-GB" sz="1400" dirty="0">
                        <a:solidFill>
                          <a:srgbClr val="000000"/>
                        </a:solidFill>
                        <a:effectLst/>
                        <a:latin typeface="+mn-lt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7453" marR="37453" marT="5202" marB="0" anchor="ctr"/>
                </a:tc>
                <a:tc>
                  <a:txBody>
                    <a:bodyPr/>
                    <a:lstStyle/>
                    <a:p>
                      <a:pPr marL="0" indent="0" algn="ctr" rtl="1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en-GB" sz="1400" dirty="0">
                          <a:effectLst/>
                          <a:latin typeface="+mn-lt"/>
                        </a:rPr>
                        <a:t>.96</a:t>
                      </a:r>
                      <a:endParaRPr lang="en-GB" sz="1400" dirty="0">
                        <a:solidFill>
                          <a:srgbClr val="000000"/>
                        </a:solidFill>
                        <a:effectLst/>
                        <a:latin typeface="+mn-lt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7453" marR="37453" marT="5202" marB="0" anchor="ctr"/>
                </a:tc>
                <a:tc>
                  <a:txBody>
                    <a:bodyPr/>
                    <a:lstStyle/>
                    <a:p>
                      <a:pPr marL="0" indent="0" algn="ctr" rtl="1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en-GB" sz="1400" dirty="0">
                          <a:effectLst/>
                          <a:latin typeface="+mn-lt"/>
                        </a:rPr>
                        <a:t>1.10</a:t>
                      </a:r>
                      <a:endParaRPr lang="en-GB" sz="1400" dirty="0">
                        <a:solidFill>
                          <a:srgbClr val="000000"/>
                        </a:solidFill>
                        <a:effectLst/>
                        <a:latin typeface="+mn-lt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7453" marR="37453" marT="5202" marB="0" anchor="ctr"/>
                </a:tc>
                <a:tc>
                  <a:txBody>
                    <a:bodyPr/>
                    <a:lstStyle/>
                    <a:p>
                      <a:pPr marL="0" indent="0" algn="ctr" rtl="1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en-GB" sz="1400" dirty="0">
                          <a:effectLst/>
                          <a:latin typeface="+mn-lt"/>
                        </a:rPr>
                        <a:t>.73</a:t>
                      </a:r>
                      <a:endParaRPr lang="en-GB" sz="1400" dirty="0">
                        <a:solidFill>
                          <a:srgbClr val="000000"/>
                        </a:solidFill>
                        <a:effectLst/>
                        <a:latin typeface="+mn-lt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7453" marR="37453" marT="5202" marB="0" anchor="ctr"/>
                </a:tc>
                <a:tc>
                  <a:txBody>
                    <a:bodyPr/>
                    <a:lstStyle/>
                    <a:p>
                      <a:pPr marL="0" indent="0" algn="ctr" rtl="1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en-GB" sz="1400" dirty="0">
                          <a:effectLst/>
                          <a:latin typeface="+mn-lt"/>
                        </a:rPr>
                        <a:t>.79</a:t>
                      </a:r>
                      <a:endParaRPr lang="en-GB" sz="1400" dirty="0">
                        <a:solidFill>
                          <a:srgbClr val="000000"/>
                        </a:solidFill>
                        <a:effectLst/>
                        <a:latin typeface="+mn-lt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7453" marR="37453" marT="5202" marB="0" anchor="ctr"/>
                </a:tc>
                <a:tc>
                  <a:txBody>
                    <a:bodyPr/>
                    <a:lstStyle/>
                    <a:p>
                      <a:pPr marL="0" indent="0" algn="ctr" rtl="1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en-GB" sz="1400" dirty="0">
                          <a:effectLst/>
                          <a:latin typeface="+mn-lt"/>
                        </a:rPr>
                        <a:t>.98</a:t>
                      </a:r>
                      <a:endParaRPr lang="en-GB" sz="1400" dirty="0">
                        <a:solidFill>
                          <a:srgbClr val="000000"/>
                        </a:solidFill>
                        <a:effectLst/>
                        <a:latin typeface="+mn-lt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7453" marR="37453" marT="5202" marB="0" anchor="ctr"/>
                </a:tc>
                <a:tc>
                  <a:txBody>
                    <a:bodyPr/>
                    <a:lstStyle/>
                    <a:p>
                      <a:pPr marL="0" indent="0" algn="ctr" rtl="1">
                        <a:lnSpc>
                          <a:spcPct val="200000"/>
                        </a:lnSpc>
                      </a:pPr>
                      <a:r>
                        <a:rPr lang="en-GB" sz="1400" dirty="0">
                          <a:effectLst/>
                          <a:latin typeface="+mn-lt"/>
                        </a:rPr>
                        <a:t>.72</a:t>
                      </a:r>
                      <a:endParaRPr lang="en-GB" sz="1400" dirty="0">
                        <a:solidFill>
                          <a:srgbClr val="000000"/>
                        </a:solidFill>
                        <a:effectLst/>
                        <a:latin typeface="+mn-lt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7453" marR="37453" marT="5202" marB="0" anchor="ctr"/>
                </a:tc>
                <a:tc>
                  <a:txBody>
                    <a:bodyPr/>
                    <a:lstStyle/>
                    <a:p>
                      <a:pPr marL="0" indent="0" algn="ctr" rtl="1">
                        <a:lnSpc>
                          <a:spcPct val="200000"/>
                        </a:lnSpc>
                      </a:pPr>
                      <a:r>
                        <a:rPr lang="en-GB" sz="1400" dirty="0">
                          <a:effectLst/>
                          <a:latin typeface="+mn-lt"/>
                        </a:rPr>
                        <a:t>.88</a:t>
                      </a:r>
                      <a:endParaRPr lang="en-GB" sz="1400" dirty="0">
                        <a:solidFill>
                          <a:srgbClr val="000000"/>
                        </a:solidFill>
                        <a:effectLst/>
                        <a:latin typeface="+mn-lt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099823001"/>
                  </a:ext>
                </a:extLst>
              </a:tr>
              <a:tr h="374254">
                <a:tc>
                  <a:txBody>
                    <a:bodyPr/>
                    <a:lstStyle/>
                    <a:p>
                      <a:pPr indent="457200" algn="l" rtl="1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en-GB" sz="1400" kern="1200" dirty="0">
                          <a:effectLst/>
                          <a:latin typeface="+mn-lt"/>
                        </a:rPr>
                        <a:t>Cronbach’s α</a:t>
                      </a:r>
                      <a:endParaRPr lang="en-GB" sz="1400" dirty="0">
                        <a:solidFill>
                          <a:srgbClr val="000000"/>
                        </a:solidFill>
                        <a:effectLst/>
                        <a:latin typeface="+mn-lt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7453" marR="37453" marT="5202" marB="0" anchor="ctr"/>
                </a:tc>
                <a:tc>
                  <a:txBody>
                    <a:bodyPr/>
                    <a:lstStyle/>
                    <a:p>
                      <a:pPr marL="0" indent="0" algn="ctr" rtl="1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en-GB" sz="1400" dirty="0">
                          <a:effectLst/>
                          <a:latin typeface="+mn-lt"/>
                        </a:rPr>
                        <a:t>.88</a:t>
                      </a:r>
                      <a:endParaRPr lang="en-GB" sz="1400" dirty="0">
                        <a:solidFill>
                          <a:srgbClr val="000000"/>
                        </a:solidFill>
                        <a:effectLst/>
                        <a:latin typeface="+mn-lt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7453" marR="37453" marT="5202" marB="0" anchor="ctr"/>
                </a:tc>
                <a:tc>
                  <a:txBody>
                    <a:bodyPr/>
                    <a:lstStyle/>
                    <a:p>
                      <a:pPr marL="0" indent="0" algn="ctr" rtl="1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en-GB" sz="1400" dirty="0">
                          <a:effectLst/>
                          <a:latin typeface="+mn-lt"/>
                        </a:rPr>
                        <a:t>.73</a:t>
                      </a:r>
                      <a:endParaRPr lang="en-GB" sz="1400" dirty="0">
                        <a:solidFill>
                          <a:srgbClr val="000000"/>
                        </a:solidFill>
                        <a:effectLst/>
                        <a:latin typeface="+mn-lt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7453" marR="37453" marT="5202" marB="0" anchor="ctr"/>
                </a:tc>
                <a:tc>
                  <a:txBody>
                    <a:bodyPr/>
                    <a:lstStyle/>
                    <a:p>
                      <a:pPr marL="0" indent="0" algn="ctr" rtl="1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en-GB" sz="1400" dirty="0">
                          <a:effectLst/>
                          <a:latin typeface="+mn-lt"/>
                        </a:rPr>
                        <a:t>.81</a:t>
                      </a:r>
                      <a:endParaRPr lang="en-GB" sz="1400" dirty="0">
                        <a:solidFill>
                          <a:srgbClr val="000000"/>
                        </a:solidFill>
                        <a:effectLst/>
                        <a:latin typeface="+mn-lt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7453" marR="37453" marT="5202" marB="0" anchor="ctr"/>
                </a:tc>
                <a:tc>
                  <a:txBody>
                    <a:bodyPr/>
                    <a:lstStyle/>
                    <a:p>
                      <a:pPr marL="0" indent="0" algn="ctr" rtl="1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en-GB" sz="1400" dirty="0">
                          <a:effectLst/>
                          <a:latin typeface="+mn-lt"/>
                        </a:rPr>
                        <a:t>.87</a:t>
                      </a:r>
                      <a:endParaRPr lang="en-GB" sz="1400" dirty="0">
                        <a:solidFill>
                          <a:srgbClr val="000000"/>
                        </a:solidFill>
                        <a:effectLst/>
                        <a:latin typeface="+mn-lt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7453" marR="37453" marT="5202" marB="0" anchor="ctr"/>
                </a:tc>
                <a:tc>
                  <a:txBody>
                    <a:bodyPr/>
                    <a:lstStyle/>
                    <a:p>
                      <a:pPr marL="0" indent="0" algn="ctr" rtl="1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en-GB" sz="1400" dirty="0">
                          <a:effectLst/>
                          <a:latin typeface="+mn-lt"/>
                        </a:rPr>
                        <a:t>.79</a:t>
                      </a:r>
                      <a:endParaRPr lang="en-GB" sz="1400" dirty="0">
                        <a:solidFill>
                          <a:srgbClr val="000000"/>
                        </a:solidFill>
                        <a:effectLst/>
                        <a:latin typeface="+mn-lt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7453" marR="37453" marT="5202" marB="0" anchor="ctr"/>
                </a:tc>
                <a:tc>
                  <a:txBody>
                    <a:bodyPr/>
                    <a:lstStyle/>
                    <a:p>
                      <a:pPr marL="0" indent="0" algn="ctr" rtl="1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en-GB" sz="1400" dirty="0">
                          <a:effectLst/>
                          <a:latin typeface="+mn-lt"/>
                        </a:rPr>
                        <a:t>.80</a:t>
                      </a:r>
                      <a:endParaRPr lang="en-GB" sz="1400" dirty="0">
                        <a:solidFill>
                          <a:srgbClr val="000000"/>
                        </a:solidFill>
                        <a:effectLst/>
                        <a:latin typeface="+mn-lt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7453" marR="37453" marT="5202" marB="0" anchor="ctr"/>
                </a:tc>
                <a:tc>
                  <a:txBody>
                    <a:bodyPr/>
                    <a:lstStyle/>
                    <a:p>
                      <a:pPr marL="0" indent="0" algn="ctr" rtl="1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en-GB" sz="1400" dirty="0">
                          <a:effectLst/>
                          <a:latin typeface="+mn-lt"/>
                        </a:rPr>
                        <a:t>.80</a:t>
                      </a:r>
                      <a:endParaRPr lang="en-GB" sz="1400" dirty="0">
                        <a:solidFill>
                          <a:srgbClr val="000000"/>
                        </a:solidFill>
                        <a:effectLst/>
                        <a:latin typeface="+mn-lt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7453" marR="37453" marT="5202" marB="0" anchor="ctr"/>
                </a:tc>
                <a:tc>
                  <a:txBody>
                    <a:bodyPr/>
                    <a:lstStyle/>
                    <a:p>
                      <a:pPr marL="0" indent="0" algn="ctr" rtl="1">
                        <a:lnSpc>
                          <a:spcPct val="200000"/>
                        </a:lnSpc>
                      </a:pPr>
                      <a:r>
                        <a:rPr lang="en-GB" sz="1400" dirty="0">
                          <a:effectLst/>
                          <a:latin typeface="+mn-lt"/>
                        </a:rPr>
                        <a:t>.81</a:t>
                      </a:r>
                      <a:endParaRPr lang="en-GB" sz="1400" dirty="0">
                        <a:solidFill>
                          <a:srgbClr val="000000"/>
                        </a:solidFill>
                        <a:effectLst/>
                        <a:latin typeface="+mn-lt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7453" marR="37453" marT="5202" marB="0" anchor="ctr"/>
                </a:tc>
                <a:tc>
                  <a:txBody>
                    <a:bodyPr/>
                    <a:lstStyle/>
                    <a:p>
                      <a:pPr marL="0" indent="0" algn="ctr" rtl="1">
                        <a:lnSpc>
                          <a:spcPct val="200000"/>
                        </a:lnSpc>
                      </a:pPr>
                      <a:r>
                        <a:rPr lang="en-GB" sz="1400" dirty="0">
                          <a:effectLst/>
                          <a:latin typeface="+mn-lt"/>
                        </a:rPr>
                        <a:t>.80</a:t>
                      </a:r>
                      <a:endParaRPr lang="en-GB" sz="1400" dirty="0">
                        <a:solidFill>
                          <a:srgbClr val="000000"/>
                        </a:solidFill>
                        <a:effectLst/>
                        <a:latin typeface="+mn-lt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93907116"/>
                  </a:ext>
                </a:extLst>
              </a:tr>
            </a:tbl>
          </a:graphicData>
        </a:graphic>
      </p:graphicFrame>
      <p:sp>
        <p:nvSpPr>
          <p:cNvPr id="13" name="Title 2">
            <a:extLst>
              <a:ext uri="{FF2B5EF4-FFF2-40B4-BE49-F238E27FC236}">
                <a16:creationId xmlns:a16="http://schemas.microsoft.com/office/drawing/2014/main" id="{838C895B-6BF9-6604-4C7B-AE2CF1EAA5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2912" y="211521"/>
            <a:ext cx="11306175" cy="1001983"/>
          </a:xfrm>
        </p:spPr>
        <p:txBody>
          <a:bodyPr>
            <a:normAutofit/>
          </a:bodyPr>
          <a:lstStyle/>
          <a:p>
            <a:pPr algn="ctr"/>
            <a:r>
              <a:rPr lang="en-GB" dirty="0"/>
              <a:t>The curious case of PRIDE</a:t>
            </a:r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E2F01693-1D26-D25D-CD38-141522ACCB5F}"/>
              </a:ext>
            </a:extLst>
          </p:cNvPr>
          <p:cNvCxnSpPr>
            <a:cxnSpLocks/>
            <a:stCxn id="29" idx="1"/>
          </p:cNvCxnSpPr>
          <p:nvPr/>
        </p:nvCxnSpPr>
        <p:spPr>
          <a:xfrm flipH="1">
            <a:off x="4250453" y="2610552"/>
            <a:ext cx="4053066" cy="946564"/>
          </a:xfrm>
          <a:prstGeom prst="straightConnector1">
            <a:avLst/>
          </a:prstGeom>
          <a:ln w="412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37CB7144-CDAA-6DA5-EE7C-8281FC67FF3E}"/>
              </a:ext>
            </a:extLst>
          </p:cNvPr>
          <p:cNvCxnSpPr>
            <a:cxnSpLocks/>
            <a:stCxn id="29" idx="1"/>
          </p:cNvCxnSpPr>
          <p:nvPr/>
        </p:nvCxnSpPr>
        <p:spPr>
          <a:xfrm flipH="1">
            <a:off x="4250453" y="2610552"/>
            <a:ext cx="4053066" cy="1770529"/>
          </a:xfrm>
          <a:prstGeom prst="straightConnector1">
            <a:avLst/>
          </a:prstGeom>
          <a:ln w="412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>
            <a:extLst>
              <a:ext uri="{FF2B5EF4-FFF2-40B4-BE49-F238E27FC236}">
                <a16:creationId xmlns:a16="http://schemas.microsoft.com/office/drawing/2014/main" id="{A51D3278-58FC-9AEA-4F78-9976FFE12AFB}"/>
              </a:ext>
            </a:extLst>
          </p:cNvPr>
          <p:cNvSpPr txBox="1"/>
          <p:nvPr/>
        </p:nvSpPr>
        <p:spPr>
          <a:xfrm>
            <a:off x="8303519" y="2221669"/>
            <a:ext cx="2648607" cy="777765"/>
          </a:xfrm>
          <a:prstGeom prst="rect">
            <a:avLst/>
          </a:prstGeom>
          <a:solidFill>
            <a:schemeClr val="accent1"/>
          </a:solidFill>
        </p:spPr>
        <p:txBody>
          <a:bodyPr wrap="square" lIns="0" tIns="0" rIns="0" bIns="0" rtlCol="0" anchor="b" anchorCtr="0">
            <a:normAutofit lnSpcReduction="10000"/>
          </a:bodyPr>
          <a:lstStyle/>
          <a:p>
            <a:pPr algn="ctr"/>
            <a:r>
              <a:rPr lang="en-GB" dirty="0">
                <a:solidFill>
                  <a:schemeClr val="bg1"/>
                </a:solidFill>
              </a:rPr>
              <a:t>BUT: Pride positively related to good things as well</a:t>
            </a: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8FA306DD-EEFE-AB04-023C-7D70B691475B}"/>
              </a:ext>
            </a:extLst>
          </p:cNvPr>
          <p:cNvCxnSpPr>
            <a:cxnSpLocks/>
          </p:cNvCxnSpPr>
          <p:nvPr/>
        </p:nvCxnSpPr>
        <p:spPr>
          <a:xfrm flipH="1">
            <a:off x="4250453" y="2610552"/>
            <a:ext cx="4053066" cy="593114"/>
          </a:xfrm>
          <a:prstGeom prst="straightConnector1">
            <a:avLst/>
          </a:prstGeom>
          <a:ln w="412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0252106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FB95AC59-7629-44A8-B595-A4A10A05E42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2300" y="1802083"/>
            <a:ext cx="11306174" cy="2739772"/>
          </a:xfrm>
        </p:spPr>
        <p:txBody>
          <a:bodyPr>
            <a:normAutofit/>
          </a:bodyPr>
          <a:lstStyle/>
          <a:p>
            <a:r>
              <a:rPr lang="en-GB" dirty="0"/>
              <a:t>Is it good for students to want to make their parents proud?</a:t>
            </a:r>
          </a:p>
          <a:p>
            <a:r>
              <a:rPr lang="en-GB" dirty="0"/>
              <a:t>Pride seems to be related to the right types of learning elements e.g., persistence, self-belief, and focus on learning.</a:t>
            </a:r>
          </a:p>
          <a:p>
            <a:r>
              <a:rPr lang="en-GB" dirty="0"/>
              <a:t>But is also related to anxiety and consequence?</a:t>
            </a:r>
          </a:p>
          <a:p>
            <a:r>
              <a:rPr lang="en-GB" dirty="0"/>
              <a:t>So, is it good for your children to want to make you proud?</a:t>
            </a:r>
          </a:p>
          <a:p>
            <a:endParaRPr lang="en-GB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1145567B-498E-4808-A3E2-E017527D24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GB" dirty="0"/>
              <a:t>Research quandary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7551B69-57BA-43C4-9E85-265F640E7EB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574355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41F664A-4E4B-384F-CC4C-A3D8AA6B50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50077" y="-29758"/>
            <a:ext cx="12342077" cy="6887758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CE0C92AC-360D-C969-8F71-518E476CAE30}"/>
              </a:ext>
            </a:extLst>
          </p:cNvPr>
          <p:cNvSpPr txBox="1"/>
          <p:nvPr/>
        </p:nvSpPr>
        <p:spPr>
          <a:xfrm>
            <a:off x="1542256" y="1128854"/>
            <a:ext cx="9107488" cy="1323439"/>
          </a:xfrm>
          <a:prstGeom prst="rect">
            <a:avLst/>
          </a:prstGeom>
          <a:solidFill>
            <a:schemeClr val="accent1"/>
          </a:solidFill>
        </p:spPr>
        <p:txBody>
          <a:bodyPr wrap="square">
            <a:spAutoFit/>
          </a:bodyPr>
          <a:lstStyle/>
          <a:p>
            <a:pPr algn="ctr"/>
            <a:r>
              <a:rPr lang="en-GB" sz="4000" dirty="0">
                <a:solidFill>
                  <a:schemeClr val="bg1"/>
                </a:solidFill>
              </a:rPr>
              <a:t>What about when students go into higher education?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06581C5-AAC5-A6C9-F894-9B7D9AFAC700}"/>
              </a:ext>
            </a:extLst>
          </p:cNvPr>
          <p:cNvSpPr txBox="1"/>
          <p:nvPr/>
        </p:nvSpPr>
        <p:spPr>
          <a:xfrm>
            <a:off x="1145511" y="5405980"/>
            <a:ext cx="10128739" cy="64633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n-GB" b="1" dirty="0"/>
              <a:t>Remedios, R., </a:t>
            </a:r>
            <a:r>
              <a:rPr lang="en-GB" dirty="0"/>
              <a:t>&amp; Baikousi, V. (2023)Out of sight, out of mind: Individual differences in students’ experiences of their parents’ motivational messages in higher education. </a:t>
            </a:r>
          </a:p>
        </p:txBody>
      </p:sp>
    </p:spTree>
    <p:extLst>
      <p:ext uri="{BB962C8B-B14F-4D97-AF65-F5344CB8AC3E}">
        <p14:creationId xmlns:p14="http://schemas.microsoft.com/office/powerpoint/2010/main" val="404956343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E50CB06-BE81-3349-68B4-DA6483DC63C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54647" y="3650395"/>
            <a:ext cx="4329809" cy="2886539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6C689C40-30D1-4C4A-814E-5353801D23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4718" y="218277"/>
            <a:ext cx="10294070" cy="70788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wrap="square">
            <a:spAutoFit/>
          </a:bodyPr>
          <a:lstStyle>
            <a:lvl1pPr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9pPr>
          </a:lstStyle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4000" dirty="0">
                <a:solidFill>
                  <a:srgbClr val="FFFFFF"/>
                </a:solidFill>
              </a:rPr>
              <a:t>Out of sight</a:t>
            </a:r>
          </a:p>
        </p:txBody>
      </p:sp>
      <p:sp>
        <p:nvSpPr>
          <p:cNvPr id="9" name="Rounded Rectangular Callout 6">
            <a:extLst>
              <a:ext uri="{FF2B5EF4-FFF2-40B4-BE49-F238E27FC236}">
                <a16:creationId xmlns:a16="http://schemas.microsoft.com/office/drawing/2014/main" id="{F0A39132-1F1E-45F8-A7DC-3DAAE65AD8F7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04927" y="1163582"/>
            <a:ext cx="3733862" cy="1655763"/>
          </a:xfrm>
          <a:prstGeom prst="wedgeRoundRectCallout">
            <a:avLst>
              <a:gd name="adj1" fmla="val -33054"/>
              <a:gd name="adj2" fmla="val 159676"/>
              <a:gd name="adj3" fmla="val 16667"/>
            </a:avLst>
          </a:prstGeom>
          <a:solidFill>
            <a:schemeClr val="accent3">
              <a:lumMod val="20000"/>
              <a:lumOff val="80000"/>
            </a:schemeClr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9pPr>
          </a:lstStyle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2400" dirty="0">
                <a:solidFill>
                  <a:srgbClr val="000000"/>
                </a:solidFill>
              </a:rPr>
              <a:t>If you </a:t>
            </a:r>
            <a:r>
              <a:rPr lang="en-US" altLang="en-US" sz="2400" b="1" dirty="0">
                <a:solidFill>
                  <a:srgbClr val="FF0000"/>
                </a:solidFill>
              </a:rPr>
              <a:t>don’t </a:t>
            </a:r>
            <a:r>
              <a:rPr lang="en-US" altLang="en-US" sz="2400" dirty="0">
                <a:solidFill>
                  <a:srgbClr val="000000"/>
                </a:solidFill>
              </a:rPr>
              <a:t>work hard, you </a:t>
            </a:r>
            <a:r>
              <a:rPr lang="en-US" altLang="en-US" sz="2400" b="1" dirty="0">
                <a:solidFill>
                  <a:srgbClr val="FF0000"/>
                </a:solidFill>
              </a:rPr>
              <a:t>won’t </a:t>
            </a:r>
            <a:r>
              <a:rPr lang="en-US" altLang="en-US" sz="2400" dirty="0">
                <a:solidFill>
                  <a:srgbClr val="000000"/>
                </a:solidFill>
              </a:rPr>
              <a:t>get the degree/job you wanted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2C58031D-FBD0-88AE-F6C6-FC340C70EDD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4718" y="1154602"/>
            <a:ext cx="4248522" cy="283393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3B94ADA-9A75-3EAC-EF37-9FCE2C94C21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65507" y="4209669"/>
            <a:ext cx="2206943" cy="1767993"/>
          </a:xfrm>
          <a:prstGeom prst="rect">
            <a:avLst/>
          </a:prstGeom>
        </p:spPr>
      </p:pic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F285C161-73FD-5229-2538-5DEFC3C76EDD}"/>
              </a:ext>
            </a:extLst>
          </p:cNvPr>
          <p:cNvCxnSpPr>
            <a:stCxn id="5" idx="0"/>
            <a:endCxn id="2" idx="2"/>
          </p:cNvCxnSpPr>
          <p:nvPr/>
        </p:nvCxnSpPr>
        <p:spPr>
          <a:xfrm flipV="1">
            <a:off x="2868979" y="3988537"/>
            <a:ext cx="0" cy="22113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8A771770-35D4-C2C8-B02D-BF452F6E588F}"/>
              </a:ext>
            </a:extLst>
          </p:cNvPr>
          <p:cNvCxnSpPr>
            <a:cxnSpLocks/>
            <a:stCxn id="5" idx="3"/>
            <a:endCxn id="3" idx="1"/>
          </p:cNvCxnSpPr>
          <p:nvPr/>
        </p:nvCxnSpPr>
        <p:spPr>
          <a:xfrm flipV="1">
            <a:off x="3972450" y="5093665"/>
            <a:ext cx="2082197" cy="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414613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FB95AC59-7629-44A8-B595-A4A10A05E42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42912" y="1904214"/>
            <a:ext cx="11306174" cy="3510519"/>
          </a:xfrm>
        </p:spPr>
        <p:txBody>
          <a:bodyPr>
            <a:normAutofit/>
          </a:bodyPr>
          <a:lstStyle/>
          <a:p>
            <a:r>
              <a:rPr lang="en-GB" dirty="0"/>
              <a:t>What types of motivational messages are students experiencing from their parents when they enter higher education?</a:t>
            </a:r>
          </a:p>
          <a:p>
            <a:r>
              <a:rPr lang="en-GB" dirty="0"/>
              <a:t>How do students experience these messages. For example, are these messages relevant to students?</a:t>
            </a:r>
          </a:p>
          <a:p>
            <a:pPr marL="0" indent="0">
              <a:buNone/>
            </a:pPr>
            <a:endParaRPr lang="en-GB" dirty="0"/>
          </a:p>
          <a:p>
            <a:endParaRPr lang="en-GB" dirty="0"/>
          </a:p>
          <a:p>
            <a:endParaRPr lang="en-GB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1145567B-498E-4808-A3E2-E017527D24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/>
              <a:t>Some research questions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7551B69-57BA-43C4-9E85-265F640E7EB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3978001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FB95AC59-7629-44A8-B595-A4A10A05E42F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85000" lnSpcReduction="10000"/>
          </a:bodyPr>
          <a:lstStyle/>
          <a:p>
            <a:pPr marL="457200" indent="-457200">
              <a:buFont typeface="+mj-lt"/>
              <a:buAutoNum type="arabicPeriod"/>
            </a:pPr>
            <a:r>
              <a:rPr lang="en-GB" dirty="0"/>
              <a:t>Have you kept in regular contact with your parent(s)/Carer(s) since leaving home / attending University? </a:t>
            </a:r>
          </a:p>
          <a:p>
            <a:pPr marL="457200" indent="-457200">
              <a:buFont typeface="+mj-lt"/>
              <a:buAutoNum type="arabicPeriod"/>
            </a:pPr>
            <a:r>
              <a:rPr lang="en-GB" dirty="0"/>
              <a:t>Tell me about the types of things your parents/caregivers say to motivate you at university? </a:t>
            </a:r>
          </a:p>
          <a:p>
            <a:pPr marL="457200" indent="-457200">
              <a:buFont typeface="+mj-lt"/>
              <a:buAutoNum type="arabicPeriod"/>
            </a:pPr>
            <a:r>
              <a:rPr lang="en-GB" dirty="0"/>
              <a:t>In what ways, if any, are these messages different to the ones you received when you studied for your GCSEs or A-levels? </a:t>
            </a:r>
          </a:p>
          <a:p>
            <a:pPr marL="457200" indent="-457200">
              <a:buFont typeface="+mj-lt"/>
              <a:buAutoNum type="arabicPeriod"/>
            </a:pPr>
            <a:r>
              <a:rPr lang="en-GB" dirty="0"/>
              <a:t>How do your parents feel about you studying at the university? Why do you think they feel that way?   </a:t>
            </a:r>
          </a:p>
          <a:p>
            <a:pPr marL="457200" indent="-457200">
              <a:buFont typeface="+mj-lt"/>
              <a:buAutoNum type="arabicPeriod"/>
            </a:pPr>
            <a:r>
              <a:rPr lang="en-GB" dirty="0"/>
              <a:t>Do you find getting high grades in your course assignments of high importance for you? Why is that?  </a:t>
            </a:r>
          </a:p>
          <a:p>
            <a:pPr marL="457200" indent="-457200">
              <a:buFont typeface="+mj-lt"/>
              <a:buAutoNum type="arabicPeriod"/>
            </a:pPr>
            <a:r>
              <a:rPr lang="en-GB" dirty="0"/>
              <a:t>Who or what else motivates you at the university? PROMPTS: Peers, lecturers? </a:t>
            </a:r>
          </a:p>
          <a:p>
            <a:endParaRPr lang="en-GB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1145567B-498E-4808-A3E2-E017527D24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/>
              <a:t>Questions asked in the interviews (Open)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7551B69-57BA-43C4-9E85-265F640E7EB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6634506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FB95AC59-7629-44A8-B595-A4A10A05E42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42912" y="1904214"/>
            <a:ext cx="11306174" cy="3510519"/>
          </a:xfrm>
        </p:spPr>
        <p:txBody>
          <a:bodyPr vert="horz" lIns="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en-GB" dirty="0">
                <a:latin typeface="Arial"/>
                <a:cs typeface="Arial"/>
              </a:rPr>
              <a:t>Quotes:</a:t>
            </a:r>
          </a:p>
          <a:p>
            <a:pPr marL="0" indent="0">
              <a:buNone/>
            </a:pPr>
            <a:endParaRPr lang="en-GB" sz="2400" i="1" dirty="0"/>
          </a:p>
          <a:p>
            <a:pPr marL="0" indent="0">
              <a:buNone/>
            </a:pPr>
            <a:r>
              <a:rPr lang="en-GB" sz="2400" i="1" dirty="0">
                <a:latin typeface="Arial"/>
                <a:cs typeface="Arial"/>
              </a:rPr>
              <a:t>"It's really reassuring to know that If I don't go down a certain path, or if I do almost anything that she should support me and be proud of me, so it's a bit of like relaxing"</a:t>
            </a:r>
            <a:endParaRPr lang="en-GB" i="1" dirty="0"/>
          </a:p>
          <a:p>
            <a:pPr marL="0" indent="0">
              <a:buNone/>
            </a:pPr>
            <a:endParaRPr lang="en-GB" sz="2400" i="1" dirty="0">
              <a:latin typeface="Arial"/>
              <a:cs typeface="Arial"/>
            </a:endParaRPr>
          </a:p>
          <a:p>
            <a:pPr marL="0" indent="0">
              <a:buNone/>
            </a:pPr>
            <a:r>
              <a:rPr lang="en-GB" sz="2400" i="1" dirty="0">
                <a:latin typeface="Arial"/>
                <a:cs typeface="Arial"/>
              </a:rPr>
              <a:t> "They just make you feel comforted. It makes you feel at ease"</a:t>
            </a:r>
            <a:endParaRPr lang="en-GB" i="1" dirty="0">
              <a:latin typeface="Arial"/>
              <a:cs typeface="Arial"/>
            </a:endParaRPr>
          </a:p>
          <a:p>
            <a:pPr marL="0" indent="0">
              <a:buNone/>
            </a:pPr>
            <a:endParaRPr lang="en-GB" sz="2400" i="1" dirty="0"/>
          </a:p>
          <a:p>
            <a:endParaRPr lang="en-GB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1145567B-498E-4808-A3E2-E017527D24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Parents messages experienced as stress-relieving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7551B69-57BA-43C4-9E85-265F640E7EB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6947816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FB95AC59-7629-44A8-B595-A4A10A05E42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98089" y="2641446"/>
            <a:ext cx="11350997" cy="2862933"/>
          </a:xfrm>
        </p:spPr>
        <p:txBody>
          <a:bodyPr vert="horz" lIns="0" tIns="45720" rIns="91440" bIns="45720" rtlCol="0" anchor="t">
            <a:noAutofit/>
          </a:bodyPr>
          <a:lstStyle/>
          <a:p>
            <a:pPr marL="0" indent="0">
              <a:buNone/>
            </a:pPr>
            <a:r>
              <a:rPr lang="en-GB" sz="2000" dirty="0">
                <a:latin typeface="Arial"/>
                <a:cs typeface="Arial"/>
              </a:rPr>
              <a:t>Quotes:</a:t>
            </a:r>
          </a:p>
          <a:p>
            <a:pPr marL="0" indent="0">
              <a:buNone/>
            </a:pPr>
            <a:r>
              <a:rPr lang="en-GB" sz="2000" i="1" dirty="0">
                <a:latin typeface="Arial"/>
                <a:cs typeface="Arial"/>
              </a:rPr>
              <a:t>“[…..] is a topic which he doesn't know anything about It's harder for him to do so. I think he doesn't instruct me as much anymore"</a:t>
            </a:r>
            <a:endParaRPr lang="en-GB" sz="2000" i="1" dirty="0"/>
          </a:p>
          <a:p>
            <a:pPr marL="0" indent="0">
              <a:buNone/>
            </a:pPr>
            <a:r>
              <a:rPr lang="en-GB" sz="2000" i="1" dirty="0">
                <a:latin typeface="Arial"/>
                <a:cs typeface="Arial"/>
              </a:rPr>
              <a:t>"they don't know what a degree is, I believe they don't know the true value of it and the effort that goes into attaining a degree, so I think they can’t, I think they don't have the knowledge and experience to tell me "</a:t>
            </a:r>
            <a:endParaRPr lang="en-GB" sz="2000" i="1" dirty="0"/>
          </a:p>
          <a:p>
            <a:pPr marL="0" indent="0">
              <a:buNone/>
            </a:pPr>
            <a:r>
              <a:rPr lang="en-GB" sz="2000" i="1" dirty="0">
                <a:latin typeface="Arial"/>
                <a:cs typeface="Calibri"/>
              </a:rPr>
              <a:t>" it's not like they would say something by themselves kind of like because they never went through University they don't really know what it entails"</a:t>
            </a:r>
            <a:endParaRPr lang="en-GB" sz="2000" i="1" dirty="0">
              <a:latin typeface="Arial"/>
            </a:endParaRPr>
          </a:p>
          <a:p>
            <a:endParaRPr lang="en-GB" dirty="0"/>
          </a:p>
          <a:p>
            <a:endParaRPr lang="en-GB" dirty="0"/>
          </a:p>
          <a:p>
            <a:endParaRPr lang="en-GB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1145567B-498E-4808-A3E2-E017527D24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2911" y="1168990"/>
            <a:ext cx="11306175" cy="1000420"/>
          </a:xfrm>
        </p:spPr>
        <p:txBody>
          <a:bodyPr>
            <a:normAutofit fontScale="90000"/>
          </a:bodyPr>
          <a:lstStyle/>
          <a:p>
            <a:r>
              <a:rPr lang="en-GB" dirty="0"/>
              <a:t>Students less likely to be influenced by parents’ messages if parents did not go to university themselves**</a:t>
            </a:r>
          </a:p>
        </p:txBody>
      </p:sp>
    </p:spTree>
    <p:extLst>
      <p:ext uri="{BB962C8B-B14F-4D97-AF65-F5344CB8AC3E}">
        <p14:creationId xmlns:p14="http://schemas.microsoft.com/office/powerpoint/2010/main" val="59901371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FB95AC59-7629-44A8-B595-A4A10A05E42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2297" y="2987798"/>
            <a:ext cx="11306174" cy="2437008"/>
          </a:xfrm>
        </p:spPr>
        <p:txBody>
          <a:bodyPr>
            <a:normAutofit/>
          </a:bodyPr>
          <a:lstStyle/>
          <a:p>
            <a:r>
              <a:rPr lang="en-GB" dirty="0"/>
              <a:t>Example questions: How often do you listen to your parent’s advice regarding your education?, How often do you go to your parents for advice regarding your higher education?</a:t>
            </a:r>
          </a:p>
          <a:p>
            <a:r>
              <a:rPr lang="en-GB" dirty="0"/>
              <a:t>The relationship between TRUST and ANXIETY is ONLY significant for students whose parents have been to university.</a:t>
            </a:r>
          </a:p>
          <a:p>
            <a:pPr marL="0" indent="0">
              <a:buNone/>
            </a:pPr>
            <a:endParaRPr lang="en-GB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1145567B-498E-4808-A3E2-E017527D24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GB" dirty="0"/>
              <a:t>The importance of TRUST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7551B69-57BA-43C4-9E85-265F640E7EB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6805C4D-70D3-AA22-F592-D88AE56E5182}"/>
              </a:ext>
            </a:extLst>
          </p:cNvPr>
          <p:cNvSpPr txBox="1"/>
          <p:nvPr/>
        </p:nvSpPr>
        <p:spPr>
          <a:xfrm>
            <a:off x="622299" y="1913408"/>
            <a:ext cx="11306173" cy="64633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n-GB" dirty="0"/>
              <a:t>Spray, E., </a:t>
            </a:r>
            <a:r>
              <a:rPr lang="en-GB" b="1" dirty="0"/>
              <a:t>Remedios, R., </a:t>
            </a:r>
            <a:r>
              <a:rPr lang="en-GB" dirty="0"/>
              <a:t>Freeman, A., &amp; Bradley, T. (2024, 2025 and </a:t>
            </a:r>
            <a:r>
              <a:rPr lang="en-GB" i="1" dirty="0"/>
              <a:t>in prep.)  Validation of the five-construct parental motivational messages questionnaire for students in Higher Education.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018015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FB95AC59-7629-44A8-B595-A4A10A05E42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2300" y="2059114"/>
            <a:ext cx="11306174" cy="2739772"/>
          </a:xfrm>
        </p:spPr>
        <p:txBody>
          <a:bodyPr>
            <a:normAutofit/>
          </a:bodyPr>
          <a:lstStyle/>
          <a:p>
            <a:r>
              <a:rPr lang="en-GB" dirty="0"/>
              <a:t>Students likely to appreciate parents stress-related/relieving messages </a:t>
            </a:r>
          </a:p>
          <a:p>
            <a:r>
              <a:rPr lang="en-GB" dirty="0"/>
              <a:t>But less likely to be motivated by messages if their parents have not been to university.</a:t>
            </a:r>
          </a:p>
          <a:p>
            <a:endParaRPr lang="en-GB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1145567B-498E-4808-A3E2-E017527D24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GB" dirty="0"/>
              <a:t>Implications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7551B69-57BA-43C4-9E85-265F640E7EB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74530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>
            <a:extLst>
              <a:ext uri="{FF2B5EF4-FFF2-40B4-BE49-F238E27FC236}">
                <a16:creationId xmlns:a16="http://schemas.microsoft.com/office/drawing/2014/main" id="{22AB6DEF-65CB-3E8A-0D88-74D0A2B772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0481" y="1891863"/>
            <a:ext cx="7894250" cy="41603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7393019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5432EB81-FED7-9EC5-B718-E60B706655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2912" y="2850204"/>
            <a:ext cx="3529013" cy="2655652"/>
          </a:xfrm>
        </p:spPr>
        <p:txBody>
          <a:bodyPr>
            <a:normAutofit/>
          </a:bodyPr>
          <a:lstStyle/>
          <a:p>
            <a:r>
              <a:rPr lang="en-GB" i="1" dirty="0"/>
              <a:t>Be careful about fear appeal messages when they are being delivered to students who are low in confidence.</a:t>
            </a:r>
          </a:p>
          <a:p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776F27-4A5D-ECC4-BD3B-76A542A2DF2D}"/>
              </a:ext>
            </a:extLst>
          </p:cNvPr>
          <p:cNvSpPr>
            <a:spLocks noGrp="1"/>
          </p:cNvSpPr>
          <p:nvPr>
            <p:ph idx="12"/>
          </p:nvPr>
        </p:nvSpPr>
        <p:spPr>
          <a:xfrm>
            <a:off x="4331492" y="2859930"/>
            <a:ext cx="3529013" cy="3228909"/>
          </a:xfrm>
        </p:spPr>
        <p:txBody>
          <a:bodyPr>
            <a:normAutofit fontScale="92500" lnSpcReduction="10000"/>
          </a:bodyPr>
          <a:lstStyle/>
          <a:p>
            <a:r>
              <a:rPr lang="en-GB" dirty="0"/>
              <a:t>Students experience consequence messages most of the time.</a:t>
            </a:r>
          </a:p>
          <a:p>
            <a:r>
              <a:rPr lang="en-GB" dirty="0"/>
              <a:t> (Research) Jury is out about whether you want to emphasise the importance of wanting to make your parents/family proud.</a:t>
            </a:r>
          </a:p>
          <a:p>
            <a:endParaRPr lang="en-GB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5C19DED-B4C8-6131-481A-999FFE61297D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8220072" y="2721346"/>
            <a:ext cx="3527423" cy="3035031"/>
          </a:xfrm>
        </p:spPr>
        <p:txBody>
          <a:bodyPr>
            <a:normAutofit/>
          </a:bodyPr>
          <a:lstStyle/>
          <a:p>
            <a:r>
              <a:rPr lang="en-GB" i="1" dirty="0"/>
              <a:t>Students appreciate the stress-relieving messages</a:t>
            </a:r>
          </a:p>
          <a:p>
            <a:r>
              <a:rPr lang="en-GB" dirty="0"/>
              <a:t>Motivational messages less likely to be relevant for first-in-family students.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DF8560FA-3E52-91CF-A99A-18DF03C7E5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1320" y="769160"/>
            <a:ext cx="11306175" cy="1001983"/>
          </a:xfrm>
        </p:spPr>
        <p:txBody>
          <a:bodyPr/>
          <a:lstStyle/>
          <a:p>
            <a:pPr algn="ctr"/>
            <a:r>
              <a:rPr lang="en-GB" dirty="0"/>
              <a:t>Brief summary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6083F5D2-1462-5AC7-C0C7-2EC9DDB54A6B}"/>
              </a:ext>
            </a:extLst>
          </p:cNvPr>
          <p:cNvSpPr txBox="1">
            <a:spLocks/>
          </p:cNvSpPr>
          <p:nvPr/>
        </p:nvSpPr>
        <p:spPr>
          <a:xfrm>
            <a:off x="668167" y="1906621"/>
            <a:ext cx="3078501" cy="839044"/>
          </a:xfrm>
          <a:prstGeom prst="rect">
            <a:avLst/>
          </a:prstGeom>
        </p:spPr>
        <p:txBody>
          <a:bodyPr vert="horz" lIns="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400" b="1" kern="1200">
                <a:solidFill>
                  <a:srgbClr val="E6005B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400" b="1" i="0" u="none" strike="noStrike" kern="1200" cap="none" spc="0" normalizeH="0" baseline="0" noProof="0" dirty="0">
                <a:ln>
                  <a:noFill/>
                </a:ln>
                <a:solidFill>
                  <a:srgbClr val="E6005B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Teachers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D8BA3877-A574-66EB-C985-B35C40C20586}"/>
              </a:ext>
            </a:extLst>
          </p:cNvPr>
          <p:cNvSpPr txBox="1">
            <a:spLocks/>
          </p:cNvSpPr>
          <p:nvPr/>
        </p:nvSpPr>
        <p:spPr>
          <a:xfrm>
            <a:off x="4556747" y="1924878"/>
            <a:ext cx="3078501" cy="839044"/>
          </a:xfrm>
          <a:prstGeom prst="rect">
            <a:avLst/>
          </a:prstGeom>
        </p:spPr>
        <p:txBody>
          <a:bodyPr vert="horz" lIns="0" tIns="45720" rIns="91440" bIns="45720" rtlCol="0" anchor="ctr">
            <a:normAutofit fontScale="55000" lnSpcReduction="20000"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400" b="1" kern="1200">
                <a:solidFill>
                  <a:srgbClr val="E6005B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400" b="1" i="0" u="none" strike="noStrike" kern="1200" cap="none" spc="0" normalizeH="0" baseline="0" noProof="0" dirty="0">
                <a:ln>
                  <a:noFill/>
                </a:ln>
                <a:solidFill>
                  <a:srgbClr val="E6005B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Parents of children in High School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75326702-7258-3F7B-B613-B7AE5A8CED4E}"/>
              </a:ext>
            </a:extLst>
          </p:cNvPr>
          <p:cNvSpPr txBox="1">
            <a:spLocks/>
          </p:cNvSpPr>
          <p:nvPr/>
        </p:nvSpPr>
        <p:spPr>
          <a:xfrm>
            <a:off x="8220072" y="1882302"/>
            <a:ext cx="3078501" cy="839044"/>
          </a:xfrm>
          <a:prstGeom prst="rect">
            <a:avLst/>
          </a:prstGeom>
        </p:spPr>
        <p:txBody>
          <a:bodyPr vert="horz" lIns="0" tIns="45720" rIns="91440" bIns="45720" rtlCol="0" anchor="ctr">
            <a:normAutofit fontScale="55000" lnSpcReduction="20000"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400" b="1" kern="1200">
                <a:solidFill>
                  <a:srgbClr val="E6005B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400" b="1" i="0" u="none" strike="noStrike" kern="1200" cap="none" spc="0" normalizeH="0" baseline="0" noProof="0" dirty="0">
                <a:ln>
                  <a:noFill/>
                </a:ln>
                <a:solidFill>
                  <a:srgbClr val="E6005B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Parents of children at University</a:t>
            </a:r>
          </a:p>
        </p:txBody>
      </p:sp>
    </p:spTree>
    <p:extLst>
      <p:ext uri="{BB962C8B-B14F-4D97-AF65-F5344CB8AC3E}">
        <p14:creationId xmlns:p14="http://schemas.microsoft.com/office/powerpoint/2010/main" val="16944165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build="p"/>
      <p:bldP spid="8" grpId="0"/>
      <p:bldP spid="9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FB95AC59-7629-44A8-B595-A4A10A05E42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2300" y="1802083"/>
            <a:ext cx="11306174" cy="3708400"/>
          </a:xfrm>
        </p:spPr>
        <p:txBody>
          <a:bodyPr>
            <a:normAutofit/>
          </a:bodyPr>
          <a:lstStyle/>
          <a:p>
            <a:r>
              <a:rPr lang="en-GB" dirty="0"/>
              <a:t>Think of tests as a way of finding out where you are in your learning journey, they are NOT judgements of you personally.</a:t>
            </a:r>
          </a:p>
          <a:p>
            <a:r>
              <a:rPr lang="en-GB" dirty="0"/>
              <a:t>We all learn at different rates; just because you do not quite get X today, does not mean you will not get X tomorrow or sometime down the line.</a:t>
            </a:r>
          </a:p>
          <a:p>
            <a:r>
              <a:rPr lang="en-GB" dirty="0"/>
              <a:t>If you get anxious, practice anxiety techniques.</a:t>
            </a:r>
          </a:p>
          <a:p>
            <a:endParaRPr lang="en-GB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1145567B-498E-4808-A3E2-E017527D24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GB" dirty="0"/>
              <a:t>Tips for students: Tests are just feedback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7551B69-57BA-43C4-9E85-265F640E7EB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417050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355E7E5-5DF1-1BD1-73DD-13BFDFAEA11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965" b="16918"/>
          <a:stretch/>
        </p:blipFill>
        <p:spPr>
          <a:xfrm>
            <a:off x="20" y="10"/>
            <a:ext cx="12191980" cy="6857990"/>
          </a:xfrm>
          <a:prstGeom prst="rect">
            <a:avLst/>
          </a:prstGeom>
          <a:noFill/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2680664F-97D4-EB48-1C76-FE65ECF4B352}"/>
              </a:ext>
            </a:extLst>
          </p:cNvPr>
          <p:cNvSpPr txBox="1"/>
          <p:nvPr/>
        </p:nvSpPr>
        <p:spPr>
          <a:xfrm>
            <a:off x="2335794" y="135802"/>
            <a:ext cx="6690511" cy="534155"/>
          </a:xfrm>
          <a:prstGeom prst="rect">
            <a:avLst/>
          </a:prstGeom>
          <a:solidFill>
            <a:schemeClr val="accent1"/>
          </a:solidFill>
        </p:spPr>
        <p:txBody>
          <a:bodyPr wrap="square" lIns="0" tIns="0" rIns="0" bIns="0" rtlCol="0" anchor="b" anchorCtr="0">
            <a:noAutofit/>
          </a:bodyPr>
          <a:lstStyle/>
          <a:p>
            <a:pPr algn="ctr"/>
            <a:r>
              <a:rPr lang="en-GB" sz="3600" dirty="0">
                <a:solidFill>
                  <a:schemeClr val="bg1"/>
                </a:solidFill>
              </a:rPr>
              <a:t>richard.remedios@ntu.ac.uk</a:t>
            </a:r>
          </a:p>
        </p:txBody>
      </p:sp>
    </p:spTree>
    <p:extLst>
      <p:ext uri="{BB962C8B-B14F-4D97-AF65-F5344CB8AC3E}">
        <p14:creationId xmlns:p14="http://schemas.microsoft.com/office/powerpoint/2010/main" val="136482125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FB95AC59-7629-44A8-B595-A4A10A05E42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2300" y="1802083"/>
            <a:ext cx="11306174" cy="3708400"/>
          </a:xfrm>
        </p:spPr>
        <p:txBody>
          <a:bodyPr>
            <a:normAutofit fontScale="92500"/>
          </a:bodyPr>
          <a:lstStyle/>
          <a:p>
            <a:r>
              <a:rPr lang="en-GB" dirty="0"/>
              <a:t>It does not matter where you live, there is NO difference in the types of parental motivational messages experienced by students [</a:t>
            </a:r>
            <a:r>
              <a:rPr lang="en-GB" sz="1800" dirty="0"/>
              <a:t>Samples: UK, High School]</a:t>
            </a:r>
            <a:r>
              <a:rPr lang="en-GB" dirty="0"/>
              <a:t>.</a:t>
            </a:r>
          </a:p>
          <a:p>
            <a:r>
              <a:rPr lang="en-GB" dirty="0"/>
              <a:t>The more you want to make your parents proud, the more anxiety you have! [</a:t>
            </a:r>
            <a:r>
              <a:rPr lang="en-GB" sz="1800" dirty="0"/>
              <a:t>Samples: UK, India, Australia, High School and College</a:t>
            </a:r>
            <a:r>
              <a:rPr lang="en-GB" dirty="0"/>
              <a:t>].</a:t>
            </a:r>
          </a:p>
          <a:p>
            <a:r>
              <a:rPr lang="en-GB" dirty="0"/>
              <a:t>There are two types of pride, wanting to make your parents proud (positive) and not wanting to let your parents down (negative). [</a:t>
            </a:r>
            <a:r>
              <a:rPr lang="en-GB" sz="1800" dirty="0"/>
              <a:t>Sample: UK, College</a:t>
            </a:r>
            <a:r>
              <a:rPr lang="en-GB" dirty="0"/>
              <a:t>]</a:t>
            </a:r>
          </a:p>
          <a:p>
            <a:r>
              <a:rPr lang="en-GB" dirty="0"/>
              <a:t>Once students get to college, they say that parents/caregivers’ motivational messages are only relevant if their parents have also been to college. [</a:t>
            </a:r>
            <a:r>
              <a:rPr lang="en-GB" sz="1900" dirty="0"/>
              <a:t>Sample: UK, College</a:t>
            </a:r>
            <a:r>
              <a:rPr lang="en-GB" dirty="0"/>
              <a:t>]</a:t>
            </a:r>
          </a:p>
          <a:p>
            <a:endParaRPr lang="en-GB" dirty="0"/>
          </a:p>
          <a:p>
            <a:endParaRPr lang="en-GB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1145567B-498E-4808-A3E2-E017527D24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GB" dirty="0"/>
              <a:t>What about parents/caregivers?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7551B69-57BA-43C4-9E85-265F640E7EB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297793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NTU3">
      <a:dk1>
        <a:srgbClr val="000000"/>
      </a:dk1>
      <a:lt1>
        <a:srgbClr val="FFFFFF"/>
      </a:lt1>
      <a:dk2>
        <a:srgbClr val="000000"/>
      </a:dk2>
      <a:lt2>
        <a:srgbClr val="E5E5E5"/>
      </a:lt2>
      <a:accent1>
        <a:srgbClr val="E5005B"/>
      </a:accent1>
      <a:accent2>
        <a:srgbClr val="9D043D"/>
      </a:accent2>
      <a:accent3>
        <a:srgbClr val="6D951A"/>
      </a:accent3>
      <a:accent4>
        <a:srgbClr val="00A6E1"/>
      </a:accent4>
      <a:accent5>
        <a:srgbClr val="F07C00"/>
      </a:accent5>
      <a:accent6>
        <a:srgbClr val="C7007F"/>
      </a:accent6>
      <a:hlink>
        <a:srgbClr val="005B94"/>
      </a:hlink>
      <a:folHlink>
        <a:srgbClr val="821D69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lIns="0" tIns="0" rIns="0" bIns="0" rtlCol="0" anchor="b" anchorCtr="0">
        <a:normAutofit/>
      </a:bodyPr>
      <a:lstStyle>
        <a:defPPr algn="r">
          <a:defRPr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525" row="1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009BF96E-F7E0-4E63-AB97-4127106E4E9A}">
  <we:reference id="3e0fcce7-415c-4081-926c-b4e449c650e4" version="1.1.0.2" store="EXCatalog" storeType="EXCatalog"/>
  <we:alternateReferences>
    <we:reference id="WA200004709" version="1.1.0.2" store="en-GB" storeType="OMEX"/>
  </we:alternateReferences>
  <we:properties/>
  <we:bindings/>
  <we:snapshot xmlns:r="http://schemas.openxmlformats.org/officeDocument/2006/relationships"/>
</we:webextension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248A64365211844BF30BC3ADD420261" ma:contentTypeVersion="11" ma:contentTypeDescription="Create a new document." ma:contentTypeScope="" ma:versionID="bf0b94b058452ed3cec91f89e664909d">
  <xsd:schema xmlns:xsd="http://www.w3.org/2001/XMLSchema" xmlns:xs="http://www.w3.org/2001/XMLSchema" xmlns:p="http://schemas.microsoft.com/office/2006/metadata/properties" xmlns:ns2="8dbe2aa3-3237-4830-85c4-3d48417ef302" xmlns:ns3="b317b901-4ab4-4161-80c3-da5df50c25bf" targetNamespace="http://schemas.microsoft.com/office/2006/metadata/properties" ma:root="true" ma:fieldsID="d988d784501c0b668dd73c0ebdbd98a4" ns2:_="" ns3:_="">
    <xsd:import namespace="8dbe2aa3-3237-4830-85c4-3d48417ef302"/>
    <xsd:import namespace="b317b901-4ab4-4161-80c3-da5df50c25b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dbe2aa3-3237-4830-85c4-3d48417ef30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317b901-4ab4-4161-80c3-da5df50c25bf" elementFormDefault="qualified">
    <xsd:import namespace="http://schemas.microsoft.com/office/2006/documentManagement/types"/>
    <xsd:import namespace="http://schemas.microsoft.com/office/infopath/2007/PartnerControls"/>
    <xsd:element name="SharedWithUsers" ma:index="17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72E4F038-6994-4608-A1EA-AF583DA06B5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dbe2aa3-3237-4830-85c4-3d48417ef302"/>
    <ds:schemaRef ds:uri="b317b901-4ab4-4161-80c3-da5df50c25b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B1063616-57F3-4C87-BB7F-2974CF36DE76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71F1859A-D475-4A9D-83E1-80A36DBA260F}">
  <ds:schemaRefs>
    <ds:schemaRef ds:uri="http://schemas.microsoft.com/office/2006/metadata/properties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2146</Words>
  <Application>Microsoft Office PowerPoint</Application>
  <PresentationFormat>Widescreen</PresentationFormat>
  <Paragraphs>338</Paragraphs>
  <Slides>35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41" baseType="lpstr">
      <vt:lpstr>Arial</vt:lpstr>
      <vt:lpstr>Calibri</vt:lpstr>
      <vt:lpstr>Symbol</vt:lpstr>
      <vt:lpstr>Times New Roman</vt:lpstr>
      <vt:lpstr>Wingdings</vt:lpstr>
      <vt:lpstr>Office Theme</vt:lpstr>
      <vt:lpstr>How should parents motivate their children prior to high-stakes exams? </vt:lpstr>
      <vt:lpstr>What we will be doing</vt:lpstr>
      <vt:lpstr>Audience participation time</vt:lpstr>
      <vt:lpstr>Explanation of our research</vt:lpstr>
      <vt:lpstr>High-Stakes Exams</vt:lpstr>
      <vt:lpstr>Fear Appeals</vt:lpstr>
      <vt:lpstr>People who motivate you</vt:lpstr>
      <vt:lpstr>PowerPoint Presentation</vt:lpstr>
      <vt:lpstr>Interviews with students</vt:lpstr>
      <vt:lpstr>Consequence</vt:lpstr>
      <vt:lpstr>PowerPoint Presentation</vt:lpstr>
      <vt:lpstr>PowerPoint Presentation</vt:lpstr>
      <vt:lpstr>Tips for teachers: Know your student/child</vt:lpstr>
      <vt:lpstr>PowerPoint Presentation</vt:lpstr>
      <vt:lpstr>Interviews with students</vt:lpstr>
      <vt:lpstr>Three new constructs</vt:lpstr>
      <vt:lpstr>PowerPoint Presentation</vt:lpstr>
      <vt:lpstr>What did you say compared to what students experience?</vt:lpstr>
      <vt:lpstr>PowerPoint Presentation</vt:lpstr>
      <vt:lpstr>The curious case of PRIDE </vt:lpstr>
      <vt:lpstr>The curious case of PRIDE</vt:lpstr>
      <vt:lpstr>Research quandary</vt:lpstr>
      <vt:lpstr>PowerPoint Presentation</vt:lpstr>
      <vt:lpstr>PowerPoint Presentation</vt:lpstr>
      <vt:lpstr>Some research questions</vt:lpstr>
      <vt:lpstr>Questions asked in the interviews (Open)</vt:lpstr>
      <vt:lpstr>Parents messages experienced as stress-relieving</vt:lpstr>
      <vt:lpstr>Students less likely to be influenced by parents’ messages if parents did not go to university themselves**</vt:lpstr>
      <vt:lpstr>The importance of TRUST</vt:lpstr>
      <vt:lpstr>Implications</vt:lpstr>
      <vt:lpstr>PowerPoint Presentation</vt:lpstr>
      <vt:lpstr>Brief summary</vt:lpstr>
      <vt:lpstr>Tips for students: Tests are just feedback</vt:lpstr>
      <vt:lpstr>PowerPoint Presentation</vt:lpstr>
      <vt:lpstr>What about parents/caregivers?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Kayleigh Meller</dc:creator>
  <cp:lastModifiedBy>Gallacher, Jonathan</cp:lastModifiedBy>
  <cp:revision>87</cp:revision>
  <dcterms:created xsi:type="dcterms:W3CDTF">2020-08-07T10:40:47Z</dcterms:created>
  <dcterms:modified xsi:type="dcterms:W3CDTF">2025-07-09T08:17:05Z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0x010100E248A64365211844BF30BC3ADD420261</vt:lpwstr>
  </property>
</Properties>
</file>