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08" r:id="rId2"/>
    <p:sldId id="315" r:id="rId3"/>
    <p:sldId id="317" r:id="rId4"/>
    <p:sldId id="309" r:id="rId5"/>
    <p:sldId id="310" r:id="rId6"/>
    <p:sldId id="311" r:id="rId7"/>
    <p:sldId id="312" r:id="rId8"/>
    <p:sldId id="316" r:id="rId9"/>
    <p:sldId id="313" r:id="rId10"/>
    <p:sldId id="314"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3FEFB5-22B3-401E-9F81-F68FDD8E5525}" v="22" dt="2025-05-16T14:13:14.4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6652" autoAdjust="0"/>
  </p:normalViewPr>
  <p:slideViewPr>
    <p:cSldViewPr snapToGrid="0">
      <p:cViewPr varScale="1">
        <p:scale>
          <a:sx n="59" d="100"/>
          <a:sy n="59" d="100"/>
        </p:scale>
        <p:origin x="1320" y="52"/>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03/06/2025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2.20-3.20pm Tuesday </a:t>
            </a:r>
          </a:p>
          <a:p>
            <a:endParaRPr lang="en-GB" dirty="0"/>
          </a:p>
          <a:p>
            <a:r>
              <a:rPr lang="en-US" sz="1800" b="0" i="0" u="none" strike="noStrike" dirty="0">
                <a:solidFill>
                  <a:srgbClr val="000000"/>
                </a:solidFill>
                <a:effectLst/>
                <a:latin typeface="Arial" panose="020B0604020202020204" pitchFamily="34" charset="0"/>
              </a:rPr>
              <a:t>Getting promoted in higher education is hard, and getting promoted in the context of an education-focused career is even harder! In this workshop, we will explore how we can </a:t>
            </a:r>
            <a:r>
              <a:rPr lang="en-US" sz="1800" b="0" i="0" u="none" strike="noStrike" dirty="0" err="1">
                <a:solidFill>
                  <a:srgbClr val="000000"/>
                </a:solidFill>
                <a:effectLst/>
                <a:latin typeface="Arial" panose="020B0604020202020204" pitchFamily="34" charset="0"/>
              </a:rPr>
              <a:t>conceptualise</a:t>
            </a:r>
            <a:r>
              <a:rPr lang="en-US" sz="1800" b="0" i="0" u="none" strike="noStrike" dirty="0">
                <a:solidFill>
                  <a:srgbClr val="000000"/>
                </a:solidFill>
                <a:effectLst/>
                <a:latin typeface="Arial" panose="020B0604020202020204" pitchFamily="34" charset="0"/>
              </a:rPr>
              <a:t> scholarship activities, turn our teaching into outputs, and raise our scholarship profiles. Rose and Julie will introduce the Description of Activities Related to Scholarship of Higher Education model (DARSHE; Gann &amp; Hulme, under review) as a way to reflect on and plan your own scholarship, and/or to facilitate the development of others. This may be because you are seeking promotion on the education career track, or supporting others to do so, or it may be that you are interested in finding out more about scholarship and how it might connect with your teaching and practice.  Whatever stage you, or those you support are at, if you are working in Higher Education, come and join us to explore your scholarship identity and see if the DARSHE might be a useful and inclusive tool to use in your own institutional context.  </a:t>
            </a:r>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3593348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ose.Gann@ntu.ac.u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Julie.Hulme@ntu.ac.uk"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hyperlink" Target="mailto:Rose.Gann@ntu.ac.uk" TargetMode="Externa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E72E93-D757-170C-F269-E8975DE482EF}"/>
              </a:ext>
            </a:extLst>
          </p:cNvPr>
          <p:cNvSpPr>
            <a:spLocks noGrp="1"/>
          </p:cNvSpPr>
          <p:nvPr>
            <p:ph type="sldNum" sz="quarter" idx="12"/>
          </p:nvPr>
        </p:nvSpPr>
        <p:spPr/>
        <p:txBody>
          <a:bodyPr/>
          <a:lstStyle/>
          <a:p>
            <a:fld id="{2987031C-9901-4EF0-9F2F-2A2E1AE069F5}" type="slidenum">
              <a:rPr lang="en-GB" smtClean="0"/>
              <a:pPr/>
              <a:t>1</a:t>
            </a:fld>
            <a:endParaRPr lang="en-GB"/>
          </a:p>
        </p:txBody>
      </p:sp>
      <p:sp>
        <p:nvSpPr>
          <p:cNvPr id="3" name="Title 2">
            <a:extLst>
              <a:ext uri="{FF2B5EF4-FFF2-40B4-BE49-F238E27FC236}">
                <a16:creationId xmlns:a16="http://schemas.microsoft.com/office/drawing/2014/main" id="{8293234B-2B86-6BEC-045C-EEEF92608001}"/>
              </a:ext>
            </a:extLst>
          </p:cNvPr>
          <p:cNvSpPr>
            <a:spLocks noGrp="1"/>
          </p:cNvSpPr>
          <p:nvPr>
            <p:ph type="ctrTitle"/>
          </p:nvPr>
        </p:nvSpPr>
        <p:spPr>
          <a:xfrm>
            <a:off x="382340" y="2735159"/>
            <a:ext cx="9939882" cy="1243488"/>
          </a:xfrm>
        </p:spPr>
        <p:txBody>
          <a:bodyPr/>
          <a:lstStyle/>
          <a:p>
            <a:r>
              <a:rPr lang="en-GB" dirty="0"/>
              <a:t>Introducing the DARSHE*: A tool to build and develop scholarship in higher education</a:t>
            </a:r>
            <a:br>
              <a:rPr lang="en-GB" dirty="0"/>
            </a:br>
            <a:r>
              <a:rPr lang="en-GB" dirty="0"/>
              <a:t>*</a:t>
            </a:r>
            <a:r>
              <a:rPr lang="en-GB" sz="3200" dirty="0"/>
              <a:t>Descriptions of activity related to scholarship of higher education</a:t>
            </a:r>
            <a:endParaRPr lang="en-GB" dirty="0"/>
          </a:p>
        </p:txBody>
      </p:sp>
      <p:sp>
        <p:nvSpPr>
          <p:cNvPr id="4" name="Footer Placeholder 3">
            <a:extLst>
              <a:ext uri="{FF2B5EF4-FFF2-40B4-BE49-F238E27FC236}">
                <a16:creationId xmlns:a16="http://schemas.microsoft.com/office/drawing/2014/main" id="{BC893359-BD06-0A1E-969B-7597574BEB51}"/>
              </a:ext>
            </a:extLst>
          </p:cNvPr>
          <p:cNvSpPr>
            <a:spLocks noGrp="1"/>
          </p:cNvSpPr>
          <p:nvPr>
            <p:ph type="ftr" sz="quarter" idx="3"/>
          </p:nvPr>
        </p:nvSpPr>
        <p:spPr/>
        <p:txBody>
          <a:bodyPr/>
          <a:lstStyle/>
          <a:p>
            <a:r>
              <a:rPr lang="en-GB" dirty="0"/>
              <a:t>ANTF 2025</a:t>
            </a:r>
          </a:p>
        </p:txBody>
      </p:sp>
      <p:sp>
        <p:nvSpPr>
          <p:cNvPr id="5" name="TextBox 4">
            <a:extLst>
              <a:ext uri="{FF2B5EF4-FFF2-40B4-BE49-F238E27FC236}">
                <a16:creationId xmlns:a16="http://schemas.microsoft.com/office/drawing/2014/main" id="{70EE0275-706F-FC0B-70C8-CF1BE05854D5}"/>
              </a:ext>
            </a:extLst>
          </p:cNvPr>
          <p:cNvSpPr txBox="1"/>
          <p:nvPr/>
        </p:nvSpPr>
        <p:spPr>
          <a:xfrm>
            <a:off x="482885" y="4438436"/>
            <a:ext cx="6883686" cy="1078786"/>
          </a:xfrm>
          <a:prstGeom prst="rect">
            <a:avLst/>
          </a:prstGeom>
          <a:noFill/>
        </p:spPr>
        <p:txBody>
          <a:bodyPr wrap="square" lIns="0" tIns="0" rIns="0" bIns="0" rtlCol="0">
            <a:noAutofit/>
          </a:bodyPr>
          <a:lstStyle/>
          <a:p>
            <a:r>
              <a:rPr lang="en-GB" sz="1800" dirty="0">
                <a:solidFill>
                  <a:schemeClr val="bg1"/>
                </a:solidFill>
                <a:effectLst/>
                <a:latin typeface="Calibri" panose="020F0502020204030204" pitchFamily="34" charset="0"/>
                <a:ea typeface="Times New Roman" panose="02020603050405020304" pitchFamily="18" charset="0"/>
              </a:rPr>
              <a:t>Gann, R.J. &amp; </a:t>
            </a:r>
            <a:r>
              <a:rPr lang="en-GB" sz="1800" b="1" dirty="0">
                <a:solidFill>
                  <a:schemeClr val="bg1"/>
                </a:solidFill>
                <a:effectLst/>
                <a:latin typeface="Calibri" panose="020F0502020204030204" pitchFamily="34" charset="0"/>
                <a:ea typeface="Times New Roman" panose="02020603050405020304" pitchFamily="18" charset="0"/>
              </a:rPr>
              <a:t>Hulme, J.A.</a:t>
            </a:r>
            <a:r>
              <a:rPr lang="en-GB" sz="1800" dirty="0">
                <a:solidFill>
                  <a:schemeClr val="bg1"/>
                </a:solidFill>
                <a:effectLst/>
                <a:latin typeface="Calibri" panose="020F0502020204030204" pitchFamily="34" charset="0"/>
                <a:ea typeface="Times New Roman" panose="02020603050405020304" pitchFamily="18" charset="0"/>
              </a:rPr>
              <a:t> (under review). Scholarship reimagined: Creating the DARSHE, an inclusive and flexible model for scholarship in higher education. </a:t>
            </a:r>
            <a:r>
              <a:rPr lang="en-GB" sz="1800" i="1" dirty="0">
                <a:solidFill>
                  <a:schemeClr val="bg1"/>
                </a:solidFill>
                <a:effectLst/>
                <a:latin typeface="Calibri" panose="020F0502020204030204" pitchFamily="34" charset="0"/>
                <a:ea typeface="Times New Roman" panose="02020603050405020304" pitchFamily="18" charset="0"/>
              </a:rPr>
              <a:t>Higher Education.</a:t>
            </a:r>
          </a:p>
          <a:p>
            <a:endParaRPr lang="en-GB" i="1" dirty="0">
              <a:solidFill>
                <a:schemeClr val="bg1"/>
              </a:solidFill>
              <a:latin typeface="Calibri" panose="020F0502020204030204" pitchFamily="34" charset="0"/>
              <a:ea typeface="Times New Roman" panose="02020603050405020304" pitchFamily="18" charset="0"/>
            </a:endParaRPr>
          </a:p>
          <a:p>
            <a:r>
              <a:rPr lang="en-GB" sz="1800" i="1" dirty="0">
                <a:solidFill>
                  <a:schemeClr val="bg1"/>
                </a:solidFill>
                <a:effectLst/>
                <a:latin typeface="Calibri" panose="020F050202020403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Rose.Gann@ntu.ac.uk</a:t>
            </a:r>
            <a:r>
              <a:rPr lang="en-GB" sz="1800" i="1" dirty="0">
                <a:solidFill>
                  <a:schemeClr val="bg1"/>
                </a:solidFill>
                <a:effectLst/>
                <a:latin typeface="Calibri" panose="020F0502020204030204" pitchFamily="34" charset="0"/>
                <a:ea typeface="Times New Roman" panose="02020603050405020304" pitchFamily="18" charset="0"/>
              </a:rPr>
              <a:t> </a:t>
            </a:r>
          </a:p>
          <a:p>
            <a:r>
              <a:rPr lang="en-GB" sz="1800" i="1" dirty="0">
                <a:solidFill>
                  <a:schemeClr val="bg1"/>
                </a:solidFill>
                <a:effectLst/>
                <a:latin typeface="Calibri" panose="020F0502020204030204" pitchFamily="34" charset="0"/>
                <a:ea typeface="Times New Roman" panose="02020603050405020304" pitchFamily="18" charset="0"/>
                <a:hlinkClick r:id="rId4">
                  <a:extLst>
                    <a:ext uri="{A12FA001-AC4F-418D-AE19-62706E023703}">
                      <ahyp:hlinkClr xmlns:ahyp="http://schemas.microsoft.com/office/drawing/2018/hyperlinkcolor" val="tx"/>
                    </a:ext>
                  </a:extLst>
                </a:hlinkClick>
              </a:rPr>
              <a:t>Julie.Hulme@ntu.ac.uk</a:t>
            </a:r>
            <a:r>
              <a:rPr lang="en-GB" sz="1800" i="1" dirty="0">
                <a:solidFill>
                  <a:schemeClr val="bg1"/>
                </a:solidFill>
                <a:effectLst/>
                <a:latin typeface="Calibri" panose="020F0502020204030204" pitchFamily="34" charset="0"/>
                <a:ea typeface="Times New Roman" panose="02020603050405020304" pitchFamily="18" charset="0"/>
              </a:rPr>
              <a:t> </a:t>
            </a:r>
            <a:endParaRPr lang="en-GB" sz="1800" dirty="0">
              <a:solidFill>
                <a:schemeClr val="bg1"/>
              </a:solidFill>
              <a:effectLst/>
              <a:latin typeface="Times New Roman" panose="02020603050405020304" pitchFamily="18" charset="0"/>
              <a:ea typeface="Times New Roman" panose="02020603050405020304" pitchFamily="18" charset="0"/>
            </a:endParaRPr>
          </a:p>
          <a:p>
            <a:pPr algn="l"/>
            <a:endParaRPr lang="en-GB" sz="2000" dirty="0">
              <a:solidFill>
                <a:schemeClr val="tx1"/>
              </a:solidFill>
            </a:endParaRPr>
          </a:p>
        </p:txBody>
      </p:sp>
    </p:spTree>
    <p:extLst>
      <p:ext uri="{BB962C8B-B14F-4D97-AF65-F5344CB8AC3E}">
        <p14:creationId xmlns:p14="http://schemas.microsoft.com/office/powerpoint/2010/main" val="746126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8871275-77BF-AE9B-7CD4-BE5BE3F3BEF0}"/>
              </a:ext>
            </a:extLst>
          </p:cNvPr>
          <p:cNvSpPr>
            <a:spLocks noGrp="1"/>
          </p:cNvSpPr>
          <p:nvPr>
            <p:ph type="ftr" sz="quarter" idx="11"/>
          </p:nvPr>
        </p:nvSpPr>
        <p:spPr/>
        <p:txBody>
          <a:bodyPr/>
          <a:lstStyle/>
          <a:p>
            <a:r>
              <a:rPr lang="en-GB" dirty="0"/>
              <a:t>ANTF2025</a:t>
            </a:r>
          </a:p>
        </p:txBody>
      </p:sp>
      <p:sp>
        <p:nvSpPr>
          <p:cNvPr id="3" name="Slide Number Placeholder 2">
            <a:extLst>
              <a:ext uri="{FF2B5EF4-FFF2-40B4-BE49-F238E27FC236}">
                <a16:creationId xmlns:a16="http://schemas.microsoft.com/office/drawing/2014/main" id="{23611120-736F-5D76-04D8-3D58BCEC8E64}"/>
              </a:ext>
            </a:extLst>
          </p:cNvPr>
          <p:cNvSpPr>
            <a:spLocks noGrp="1"/>
          </p:cNvSpPr>
          <p:nvPr>
            <p:ph type="sldNum" sz="quarter" idx="12"/>
          </p:nvPr>
        </p:nvSpPr>
        <p:spPr/>
        <p:txBody>
          <a:bodyPr/>
          <a:lstStyle/>
          <a:p>
            <a:fld id="{2987031C-9901-4EF0-9F2F-2A2E1AE069F5}" type="slidenum">
              <a:rPr lang="en-GB" smtClean="0"/>
              <a:t>2</a:t>
            </a:fld>
            <a:endParaRPr lang="en-GB"/>
          </a:p>
        </p:txBody>
      </p:sp>
      <p:sp>
        <p:nvSpPr>
          <p:cNvPr id="4" name="Text Placeholder 3">
            <a:extLst>
              <a:ext uri="{FF2B5EF4-FFF2-40B4-BE49-F238E27FC236}">
                <a16:creationId xmlns:a16="http://schemas.microsoft.com/office/drawing/2014/main" id="{DB140241-1BBA-30A5-212B-692722D7C1A7}"/>
              </a:ext>
            </a:extLst>
          </p:cNvPr>
          <p:cNvSpPr>
            <a:spLocks noGrp="1"/>
          </p:cNvSpPr>
          <p:nvPr>
            <p:ph type="body" sz="quarter" idx="13"/>
          </p:nvPr>
        </p:nvSpPr>
        <p:spPr>
          <a:xfrm>
            <a:off x="324000" y="580445"/>
            <a:ext cx="11292856" cy="5503554"/>
          </a:xfrm>
        </p:spPr>
        <p:txBody>
          <a:bodyPr/>
          <a:lstStyle/>
          <a:p>
            <a:r>
              <a:rPr lang="en-GB" dirty="0"/>
              <a:t>Introducing the DARSHE – what was the issue, and how did we solve it?</a:t>
            </a:r>
          </a:p>
          <a:p>
            <a:r>
              <a:rPr lang="en-GB" dirty="0"/>
              <a:t>Background – defining scholarship</a:t>
            </a:r>
          </a:p>
          <a:p>
            <a:r>
              <a:rPr lang="en-GB" dirty="0"/>
              <a:t>Growing numbers of education-focused academics AND a shifting debate</a:t>
            </a:r>
          </a:p>
          <a:p>
            <a:r>
              <a:rPr lang="en-GB" dirty="0"/>
              <a:t>Mapping scholarship – DART (Kern et al., 2015) but does it privilege just one type of scholarship?</a:t>
            </a:r>
          </a:p>
          <a:p>
            <a:r>
              <a:rPr lang="en-GB" dirty="0"/>
              <a:t>How can we create a framework that enables inclusion of different types of scholarship?</a:t>
            </a:r>
          </a:p>
        </p:txBody>
      </p:sp>
    </p:spTree>
    <p:extLst>
      <p:ext uri="{BB962C8B-B14F-4D97-AF65-F5344CB8AC3E}">
        <p14:creationId xmlns:p14="http://schemas.microsoft.com/office/powerpoint/2010/main" val="2707113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8F8F781-1E6E-76ED-DCFF-DBBB55D7E4D6}"/>
              </a:ext>
            </a:extLst>
          </p:cNvPr>
          <p:cNvSpPr>
            <a:spLocks noGrp="1"/>
          </p:cNvSpPr>
          <p:nvPr>
            <p:ph type="ftr" sz="quarter" idx="11"/>
          </p:nvPr>
        </p:nvSpPr>
        <p:spPr/>
        <p:txBody>
          <a:bodyPr/>
          <a:lstStyle/>
          <a:p>
            <a:r>
              <a:rPr lang="en-GB" dirty="0"/>
              <a:t>ANTF2025</a:t>
            </a:r>
          </a:p>
        </p:txBody>
      </p:sp>
      <p:sp>
        <p:nvSpPr>
          <p:cNvPr id="3" name="Slide Number Placeholder 2">
            <a:extLst>
              <a:ext uri="{FF2B5EF4-FFF2-40B4-BE49-F238E27FC236}">
                <a16:creationId xmlns:a16="http://schemas.microsoft.com/office/drawing/2014/main" id="{B188C0A5-F896-FFDE-D6E7-9E1D51F51638}"/>
              </a:ext>
            </a:extLst>
          </p:cNvPr>
          <p:cNvSpPr>
            <a:spLocks noGrp="1"/>
          </p:cNvSpPr>
          <p:nvPr>
            <p:ph type="sldNum" sz="quarter" idx="12"/>
          </p:nvPr>
        </p:nvSpPr>
        <p:spPr/>
        <p:txBody>
          <a:bodyPr/>
          <a:lstStyle/>
          <a:p>
            <a:fld id="{2987031C-9901-4EF0-9F2F-2A2E1AE069F5}" type="slidenum">
              <a:rPr lang="en-GB" smtClean="0"/>
              <a:t>3</a:t>
            </a:fld>
            <a:endParaRPr lang="en-GB"/>
          </a:p>
        </p:txBody>
      </p:sp>
      <p:pic>
        <p:nvPicPr>
          <p:cNvPr id="1028" name="Picture 4" descr="Picture 488015338, Picture">
            <a:extLst>
              <a:ext uri="{FF2B5EF4-FFF2-40B4-BE49-F238E27FC236}">
                <a16:creationId xmlns:a16="http://schemas.microsoft.com/office/drawing/2014/main" id="{4EAF5E34-958F-513B-21EF-1D6D58DC44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8362" y="753543"/>
            <a:ext cx="7823683" cy="5350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108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2E795F-9FB2-9025-DAE7-5EAB1A169FF3}"/>
              </a:ext>
            </a:extLst>
          </p:cNvPr>
          <p:cNvSpPr>
            <a:spLocks noGrp="1"/>
          </p:cNvSpPr>
          <p:nvPr>
            <p:ph type="sldNum" sz="quarter" idx="12"/>
          </p:nvPr>
        </p:nvSpPr>
        <p:spPr/>
        <p:txBody>
          <a:bodyPr/>
          <a:lstStyle/>
          <a:p>
            <a:fld id="{2987031C-9901-4EF0-9F2F-2A2E1AE069F5}" type="slidenum">
              <a:rPr lang="en-GB" smtClean="0"/>
              <a:pPr/>
              <a:t>4</a:t>
            </a:fld>
            <a:endParaRPr lang="en-GB"/>
          </a:p>
        </p:txBody>
      </p:sp>
      <p:sp>
        <p:nvSpPr>
          <p:cNvPr id="4" name="Footer Placeholder 3">
            <a:extLst>
              <a:ext uri="{FF2B5EF4-FFF2-40B4-BE49-F238E27FC236}">
                <a16:creationId xmlns:a16="http://schemas.microsoft.com/office/drawing/2014/main" id="{66FF3807-70AF-A4CC-E352-566DFE605FAB}"/>
              </a:ext>
            </a:extLst>
          </p:cNvPr>
          <p:cNvSpPr>
            <a:spLocks noGrp="1"/>
          </p:cNvSpPr>
          <p:nvPr>
            <p:ph type="ftr" sz="quarter" idx="3"/>
          </p:nvPr>
        </p:nvSpPr>
        <p:spPr/>
        <p:txBody>
          <a:bodyPr/>
          <a:lstStyle/>
          <a:p>
            <a:r>
              <a:rPr lang="en-GB" dirty="0"/>
              <a:t>ANTF2025</a:t>
            </a:r>
          </a:p>
        </p:txBody>
      </p:sp>
      <p:pic>
        <p:nvPicPr>
          <p:cNvPr id="5" name="Picture Placeholder 4">
            <a:extLst>
              <a:ext uri="{FF2B5EF4-FFF2-40B4-BE49-F238E27FC236}">
                <a16:creationId xmlns:a16="http://schemas.microsoft.com/office/drawing/2014/main" id="{90F46FC0-E795-0285-A389-C744FCA127A7}"/>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3398429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540F91-3C33-5F7C-3FC7-6736D566431B}"/>
              </a:ext>
            </a:extLst>
          </p:cNvPr>
          <p:cNvSpPr>
            <a:spLocks noGrp="1"/>
          </p:cNvSpPr>
          <p:nvPr>
            <p:ph type="sldNum" sz="quarter" idx="12"/>
          </p:nvPr>
        </p:nvSpPr>
        <p:spPr/>
        <p:txBody>
          <a:bodyPr/>
          <a:lstStyle/>
          <a:p>
            <a:fld id="{2987031C-9901-4EF0-9F2F-2A2E1AE069F5}" type="slidenum">
              <a:rPr lang="en-GB" smtClean="0"/>
              <a:pPr/>
              <a:t>5</a:t>
            </a:fld>
            <a:endParaRPr lang="en-GB"/>
          </a:p>
        </p:txBody>
      </p:sp>
      <p:sp>
        <p:nvSpPr>
          <p:cNvPr id="4" name="Footer Placeholder 3">
            <a:extLst>
              <a:ext uri="{FF2B5EF4-FFF2-40B4-BE49-F238E27FC236}">
                <a16:creationId xmlns:a16="http://schemas.microsoft.com/office/drawing/2014/main" id="{E494D665-1A8C-6CE1-FFCE-32A8133EC326}"/>
              </a:ext>
            </a:extLst>
          </p:cNvPr>
          <p:cNvSpPr>
            <a:spLocks noGrp="1"/>
          </p:cNvSpPr>
          <p:nvPr>
            <p:ph type="ftr" sz="quarter" idx="3"/>
          </p:nvPr>
        </p:nvSpPr>
        <p:spPr/>
        <p:txBody>
          <a:bodyPr/>
          <a:lstStyle/>
          <a:p>
            <a:r>
              <a:rPr lang="en-GB" dirty="0"/>
              <a:t>ANTF2025</a:t>
            </a:r>
          </a:p>
        </p:txBody>
      </p:sp>
      <p:pic>
        <p:nvPicPr>
          <p:cNvPr id="5" name="Picture Placeholder 4">
            <a:extLst>
              <a:ext uri="{FF2B5EF4-FFF2-40B4-BE49-F238E27FC236}">
                <a16:creationId xmlns:a16="http://schemas.microsoft.com/office/drawing/2014/main" id="{09F66FFC-CBC2-C9A5-0856-9E54A181AB8A}"/>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127215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C18505-5FCC-262A-CEC5-771F98DADBE7}"/>
              </a:ext>
            </a:extLst>
          </p:cNvPr>
          <p:cNvSpPr>
            <a:spLocks noGrp="1"/>
          </p:cNvSpPr>
          <p:nvPr>
            <p:ph type="sldNum" sz="quarter" idx="12"/>
          </p:nvPr>
        </p:nvSpPr>
        <p:spPr/>
        <p:txBody>
          <a:bodyPr/>
          <a:lstStyle/>
          <a:p>
            <a:fld id="{2987031C-9901-4EF0-9F2F-2A2E1AE069F5}" type="slidenum">
              <a:rPr lang="en-GB" smtClean="0"/>
              <a:pPr/>
              <a:t>6</a:t>
            </a:fld>
            <a:endParaRPr lang="en-GB"/>
          </a:p>
        </p:txBody>
      </p:sp>
      <p:sp>
        <p:nvSpPr>
          <p:cNvPr id="4" name="Footer Placeholder 3">
            <a:extLst>
              <a:ext uri="{FF2B5EF4-FFF2-40B4-BE49-F238E27FC236}">
                <a16:creationId xmlns:a16="http://schemas.microsoft.com/office/drawing/2014/main" id="{E902CBC1-9E11-6F47-AE39-3AA936296AAC}"/>
              </a:ext>
            </a:extLst>
          </p:cNvPr>
          <p:cNvSpPr>
            <a:spLocks noGrp="1"/>
          </p:cNvSpPr>
          <p:nvPr>
            <p:ph type="ftr" sz="quarter" idx="3"/>
          </p:nvPr>
        </p:nvSpPr>
        <p:spPr/>
        <p:txBody>
          <a:bodyPr/>
          <a:lstStyle/>
          <a:p>
            <a:r>
              <a:rPr lang="en-GB" dirty="0"/>
              <a:t>ANTF2025</a:t>
            </a:r>
          </a:p>
        </p:txBody>
      </p:sp>
      <p:pic>
        <p:nvPicPr>
          <p:cNvPr id="5" name="Picture Placeholder 4" descr="A diagram of evidence&#10;&#10;Description automatically generated">
            <a:extLst>
              <a:ext uri="{FF2B5EF4-FFF2-40B4-BE49-F238E27FC236}">
                <a16:creationId xmlns:a16="http://schemas.microsoft.com/office/drawing/2014/main" id="{67A2558D-FD38-38E0-DE42-047D25F37965}"/>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173060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C96A0F-5818-B346-6942-509D279B6AF4}"/>
              </a:ext>
            </a:extLst>
          </p:cNvPr>
          <p:cNvSpPr>
            <a:spLocks noGrp="1"/>
          </p:cNvSpPr>
          <p:nvPr>
            <p:ph type="sldNum" sz="quarter" idx="12"/>
          </p:nvPr>
        </p:nvSpPr>
        <p:spPr/>
        <p:txBody>
          <a:bodyPr/>
          <a:lstStyle/>
          <a:p>
            <a:fld id="{2987031C-9901-4EF0-9F2F-2A2E1AE069F5}" type="slidenum">
              <a:rPr lang="en-GB" smtClean="0"/>
              <a:pPr/>
              <a:t>7</a:t>
            </a:fld>
            <a:endParaRPr lang="en-GB"/>
          </a:p>
        </p:txBody>
      </p:sp>
      <p:sp>
        <p:nvSpPr>
          <p:cNvPr id="4" name="Footer Placeholder 3">
            <a:extLst>
              <a:ext uri="{FF2B5EF4-FFF2-40B4-BE49-F238E27FC236}">
                <a16:creationId xmlns:a16="http://schemas.microsoft.com/office/drawing/2014/main" id="{305ECCDC-E817-36E6-EE6A-20AFA50DDC1D}"/>
              </a:ext>
            </a:extLst>
          </p:cNvPr>
          <p:cNvSpPr>
            <a:spLocks noGrp="1"/>
          </p:cNvSpPr>
          <p:nvPr>
            <p:ph type="ftr" sz="quarter" idx="3"/>
          </p:nvPr>
        </p:nvSpPr>
        <p:spPr/>
        <p:txBody>
          <a:bodyPr/>
          <a:lstStyle/>
          <a:p>
            <a:r>
              <a:rPr lang="en-GB" dirty="0"/>
              <a:t>ANTF2025</a:t>
            </a:r>
          </a:p>
        </p:txBody>
      </p:sp>
      <p:pic>
        <p:nvPicPr>
          <p:cNvPr id="5" name="Picture Placeholder 4" descr="A close-up of a diagram&#10;&#10;Description automatically generated">
            <a:extLst>
              <a:ext uri="{FF2B5EF4-FFF2-40B4-BE49-F238E27FC236}">
                <a16:creationId xmlns:a16="http://schemas.microsoft.com/office/drawing/2014/main" id="{EA09203E-74B7-38FE-8355-616467763440}"/>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4667" b="4667"/>
          <a:stretch>
            <a:fillRect/>
          </a:stretch>
        </p:blipFill>
        <p:spPr bwMode="auto">
          <a:prstGeom prst="rect">
            <a:avLst/>
          </a:prstGeom>
          <a:noFill/>
          <a:ln>
            <a:noFill/>
          </a:ln>
        </p:spPr>
      </p:pic>
    </p:spTree>
    <p:extLst>
      <p:ext uri="{BB962C8B-B14F-4D97-AF65-F5344CB8AC3E}">
        <p14:creationId xmlns:p14="http://schemas.microsoft.com/office/powerpoint/2010/main" val="1551624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532886-045E-8B00-C0AF-97CAC6B7E924}"/>
              </a:ext>
            </a:extLst>
          </p:cNvPr>
          <p:cNvSpPr>
            <a:spLocks noGrp="1"/>
          </p:cNvSpPr>
          <p:nvPr>
            <p:ph type="sldNum" sz="quarter" idx="12"/>
          </p:nvPr>
        </p:nvSpPr>
        <p:spPr/>
        <p:txBody>
          <a:bodyPr/>
          <a:lstStyle/>
          <a:p>
            <a:fld id="{2987031C-9901-4EF0-9F2F-2A2E1AE069F5}" type="slidenum">
              <a:rPr lang="en-GB" smtClean="0"/>
              <a:pPr/>
              <a:t>8</a:t>
            </a:fld>
            <a:endParaRPr lang="en-GB"/>
          </a:p>
        </p:txBody>
      </p:sp>
      <p:sp>
        <p:nvSpPr>
          <p:cNvPr id="4" name="Footer Placeholder 3">
            <a:extLst>
              <a:ext uri="{FF2B5EF4-FFF2-40B4-BE49-F238E27FC236}">
                <a16:creationId xmlns:a16="http://schemas.microsoft.com/office/drawing/2014/main" id="{AB66D8A9-FB12-BFAE-C599-144C00B44A55}"/>
              </a:ext>
            </a:extLst>
          </p:cNvPr>
          <p:cNvSpPr>
            <a:spLocks noGrp="1"/>
          </p:cNvSpPr>
          <p:nvPr>
            <p:ph type="ftr" sz="quarter" idx="3"/>
          </p:nvPr>
        </p:nvSpPr>
        <p:spPr/>
        <p:txBody>
          <a:bodyPr/>
          <a:lstStyle/>
          <a:p>
            <a:r>
              <a:rPr lang="en-GB" dirty="0"/>
              <a:t>ANTF2025</a:t>
            </a:r>
          </a:p>
        </p:txBody>
      </p:sp>
      <p:pic>
        <p:nvPicPr>
          <p:cNvPr id="2050" name="Picture 2" descr="Picture 1303066701, Picture">
            <a:extLst>
              <a:ext uri="{FF2B5EF4-FFF2-40B4-BE49-F238E27FC236}">
                <a16:creationId xmlns:a16="http://schemas.microsoft.com/office/drawing/2014/main" id="{0D402802-E674-C367-B70F-F54BEF4AB2C2}"/>
              </a:ext>
            </a:extLst>
          </p:cNvPr>
          <p:cNvPicPr>
            <a:picLocks noGrp="1" noChangeAspect="1" noChangeArrowheads="1"/>
          </p:cNvPicPr>
          <p:nvPr>
            <p:ph type="pic" sz="quarter" idx="14"/>
          </p:nvPr>
        </p:nvPicPr>
        <p:blipFill>
          <a:blip r:embed="rId2">
            <a:extLst>
              <a:ext uri="{28A0092B-C50C-407E-A947-70E740481C1C}">
                <a14:useLocalDpi xmlns:a14="http://schemas.microsoft.com/office/drawing/2010/main" val="0"/>
              </a:ext>
            </a:extLst>
          </a:blip>
          <a:srcRect t="7352" b="7352"/>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464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C18505-5FCC-262A-CEC5-771F98DADBE7}"/>
              </a:ext>
            </a:extLst>
          </p:cNvPr>
          <p:cNvSpPr>
            <a:spLocks noGrp="1"/>
          </p:cNvSpPr>
          <p:nvPr>
            <p:ph type="sldNum" sz="quarter" idx="12"/>
          </p:nvPr>
        </p:nvSpPr>
        <p:spPr/>
        <p:txBody>
          <a:bodyPr/>
          <a:lstStyle/>
          <a:p>
            <a:fld id="{2987031C-9901-4EF0-9F2F-2A2E1AE069F5}" type="slidenum">
              <a:rPr lang="en-GB" smtClean="0"/>
              <a:pPr/>
              <a:t>9</a:t>
            </a:fld>
            <a:endParaRPr lang="en-GB"/>
          </a:p>
        </p:txBody>
      </p:sp>
      <p:sp>
        <p:nvSpPr>
          <p:cNvPr id="4" name="Footer Placeholder 3">
            <a:extLst>
              <a:ext uri="{FF2B5EF4-FFF2-40B4-BE49-F238E27FC236}">
                <a16:creationId xmlns:a16="http://schemas.microsoft.com/office/drawing/2014/main" id="{E902CBC1-9E11-6F47-AE39-3AA936296AAC}"/>
              </a:ext>
            </a:extLst>
          </p:cNvPr>
          <p:cNvSpPr>
            <a:spLocks noGrp="1"/>
          </p:cNvSpPr>
          <p:nvPr>
            <p:ph type="ftr" sz="quarter" idx="3"/>
          </p:nvPr>
        </p:nvSpPr>
        <p:spPr/>
        <p:txBody>
          <a:bodyPr/>
          <a:lstStyle/>
          <a:p>
            <a:r>
              <a:rPr lang="en-GB" dirty="0"/>
              <a:t>ANTF2025</a:t>
            </a:r>
          </a:p>
        </p:txBody>
      </p:sp>
      <p:pic>
        <p:nvPicPr>
          <p:cNvPr id="5" name="Picture Placeholder 4" descr="A diagram of evidence&#10;&#10;Description automatically generated">
            <a:extLst>
              <a:ext uri="{FF2B5EF4-FFF2-40B4-BE49-F238E27FC236}">
                <a16:creationId xmlns:a16="http://schemas.microsoft.com/office/drawing/2014/main" id="{67A2558D-FD38-38E0-DE42-047D25F37965}"/>
              </a:ext>
            </a:extLst>
          </p:cNvPr>
          <p:cNvPicPr>
            <a:picLocks noGrp="1" noChangeAspect="1"/>
          </p:cNvPicPr>
          <p:nvPr>
            <p:ph type="pic" sz="quarter" idx="14"/>
          </p:nvPr>
        </p:nvPicPr>
        <p:blipFill>
          <a:blip r:embed="rId2"/>
          <a:srcRect t="4682" b="4682"/>
          <a:stretch>
            <a:fillRect/>
          </a:stretch>
        </p:blipFill>
        <p:spPr>
          <a:prstGeom prst="rect">
            <a:avLst/>
          </a:prstGeom>
        </p:spPr>
      </p:pic>
      <p:sp>
        <p:nvSpPr>
          <p:cNvPr id="3" name="TextBox 2">
            <a:extLst>
              <a:ext uri="{FF2B5EF4-FFF2-40B4-BE49-F238E27FC236}">
                <a16:creationId xmlns:a16="http://schemas.microsoft.com/office/drawing/2014/main" id="{1B3F23A5-8135-7BA6-8154-D45677F72269}"/>
              </a:ext>
            </a:extLst>
          </p:cNvPr>
          <p:cNvSpPr txBox="1"/>
          <p:nvPr/>
        </p:nvSpPr>
        <p:spPr>
          <a:xfrm>
            <a:off x="323999" y="324000"/>
            <a:ext cx="1997961" cy="672593"/>
          </a:xfrm>
          <a:prstGeom prst="rect">
            <a:avLst/>
          </a:prstGeom>
          <a:solidFill>
            <a:schemeClr val="accent6">
              <a:lumMod val="75000"/>
            </a:schemeClr>
          </a:solidFill>
        </p:spPr>
        <p:txBody>
          <a:bodyPr wrap="square" lIns="0" tIns="0" rIns="0" bIns="0" rtlCol="0">
            <a:noAutofit/>
          </a:bodyPr>
          <a:lstStyle/>
          <a:p>
            <a:pPr algn="l"/>
            <a:r>
              <a:rPr lang="en-GB" sz="3600" dirty="0">
                <a:solidFill>
                  <a:schemeClr val="tx1"/>
                </a:solidFill>
              </a:rPr>
              <a:t>Your turn!</a:t>
            </a:r>
          </a:p>
        </p:txBody>
      </p:sp>
    </p:spTree>
    <p:extLst>
      <p:ext uri="{BB962C8B-B14F-4D97-AF65-F5344CB8AC3E}">
        <p14:creationId xmlns:p14="http://schemas.microsoft.com/office/powerpoint/2010/main" val="622328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07257EE-47D0-59AD-D583-262654C2BA78}"/>
              </a:ext>
            </a:extLst>
          </p:cNvPr>
          <p:cNvSpPr>
            <a:spLocks noGrp="1"/>
          </p:cNvSpPr>
          <p:nvPr>
            <p:ph type="ftr" sz="quarter" idx="11"/>
          </p:nvPr>
        </p:nvSpPr>
        <p:spPr/>
        <p:txBody>
          <a:bodyPr/>
          <a:lstStyle/>
          <a:p>
            <a:r>
              <a:rPr lang="en-GB" dirty="0"/>
              <a:t>ANTF2025</a:t>
            </a:r>
          </a:p>
        </p:txBody>
      </p:sp>
      <p:sp>
        <p:nvSpPr>
          <p:cNvPr id="2" name="Slide Number Placeholder 1">
            <a:extLst>
              <a:ext uri="{FF2B5EF4-FFF2-40B4-BE49-F238E27FC236}">
                <a16:creationId xmlns:a16="http://schemas.microsoft.com/office/drawing/2014/main" id="{85BF92C2-0CB3-B887-641D-966C917EA734}"/>
              </a:ext>
            </a:extLst>
          </p:cNvPr>
          <p:cNvSpPr>
            <a:spLocks noGrp="1"/>
          </p:cNvSpPr>
          <p:nvPr>
            <p:ph type="sldNum" sz="quarter" idx="12"/>
          </p:nvPr>
        </p:nvSpPr>
        <p:spPr/>
        <p:txBody>
          <a:bodyPr/>
          <a:lstStyle/>
          <a:p>
            <a:fld id="{2987031C-9901-4EF0-9F2F-2A2E1AE069F5}" type="slidenum">
              <a:rPr lang="en-GB" smtClean="0"/>
              <a:pPr/>
              <a:t>10</a:t>
            </a:fld>
            <a:endParaRPr lang="en-GB"/>
          </a:p>
        </p:txBody>
      </p:sp>
      <p:sp>
        <p:nvSpPr>
          <p:cNvPr id="5" name="Text Placeholder 4">
            <a:extLst>
              <a:ext uri="{FF2B5EF4-FFF2-40B4-BE49-F238E27FC236}">
                <a16:creationId xmlns:a16="http://schemas.microsoft.com/office/drawing/2014/main" id="{D07F41D3-1A19-CAEC-2AC7-7D577A51DF52}"/>
              </a:ext>
            </a:extLst>
          </p:cNvPr>
          <p:cNvSpPr>
            <a:spLocks noGrp="1"/>
          </p:cNvSpPr>
          <p:nvPr>
            <p:ph type="body" sz="quarter" idx="13"/>
          </p:nvPr>
        </p:nvSpPr>
        <p:spPr/>
        <p:txBody>
          <a:bodyPr/>
          <a:lstStyle/>
          <a:p>
            <a:r>
              <a:rPr lang="en-GB" sz="3200" dirty="0"/>
              <a:t>Where are your strengths?</a:t>
            </a:r>
          </a:p>
          <a:p>
            <a:r>
              <a:rPr lang="en-GB" sz="3200" dirty="0"/>
              <a:t>Where can you grow?</a:t>
            </a:r>
          </a:p>
          <a:p>
            <a:r>
              <a:rPr lang="en-GB" sz="3200" dirty="0"/>
              <a:t>Where can you collaborate?</a:t>
            </a:r>
          </a:p>
          <a:p>
            <a:r>
              <a:rPr lang="en-GB" sz="3200" dirty="0"/>
              <a:t>How can you develop reach, impact, value?</a:t>
            </a:r>
          </a:p>
          <a:p>
            <a:r>
              <a:rPr lang="en-GB" sz="3200" dirty="0">
                <a:solidFill>
                  <a:schemeClr val="bg2"/>
                </a:solidFill>
              </a:rPr>
              <a:t>What do you still need to know?</a:t>
            </a:r>
          </a:p>
          <a:p>
            <a:r>
              <a:rPr lang="en-GB" sz="3200" dirty="0">
                <a:solidFill>
                  <a:schemeClr val="bg2"/>
                </a:solidFill>
              </a:rPr>
              <a:t>Keep in touch? </a:t>
            </a:r>
          </a:p>
          <a:p>
            <a:r>
              <a:rPr lang="en-GB" dirty="0">
                <a:solidFill>
                  <a:schemeClr val="bg2"/>
                </a:solidFill>
                <a:hlinkClick r:id="rId2"/>
              </a:rPr>
              <a:t>Rose.Gann@ntu.ac.uk</a:t>
            </a:r>
            <a:r>
              <a:rPr lang="en-GB" dirty="0">
                <a:solidFill>
                  <a:schemeClr val="bg2"/>
                </a:solidFill>
              </a:rPr>
              <a:t>; </a:t>
            </a:r>
            <a:r>
              <a:rPr lang="en-GB" dirty="0">
                <a:solidFill>
                  <a:schemeClr val="bg2"/>
                </a:solidFill>
                <a:hlinkClick r:id="rId3"/>
              </a:rPr>
              <a:t>Julie.Hulme@ntu.ac.uk</a:t>
            </a:r>
            <a:r>
              <a:rPr lang="en-GB" dirty="0">
                <a:solidFill>
                  <a:schemeClr val="bg2"/>
                </a:solidFill>
              </a:rPr>
              <a:t>  </a:t>
            </a:r>
          </a:p>
          <a:p>
            <a:endParaRPr lang="en-GB" dirty="0">
              <a:solidFill>
                <a:schemeClr val="bg2"/>
              </a:solidFill>
            </a:endParaRPr>
          </a:p>
        </p:txBody>
      </p:sp>
      <p:pic>
        <p:nvPicPr>
          <p:cNvPr id="2050" name="Picture 2" descr="Tree of life emoji | AI Emoji Generator">
            <a:extLst>
              <a:ext uri="{FF2B5EF4-FFF2-40B4-BE49-F238E27FC236}">
                <a16:creationId xmlns:a16="http://schemas.microsoft.com/office/drawing/2014/main" id="{8F701651-2076-76CE-31F0-54268AF376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9910" y="871198"/>
            <a:ext cx="4224784" cy="4224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06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419</Words>
  <Application>Microsoft Office PowerPoint</Application>
  <PresentationFormat>Widescreen</PresentationFormat>
  <Paragraphs>42</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System Font Regular</vt:lpstr>
      <vt:lpstr>Arial</vt:lpstr>
      <vt:lpstr>Calibri</vt:lpstr>
      <vt:lpstr>Cambria</vt:lpstr>
      <vt:lpstr>Times New Roman</vt:lpstr>
      <vt:lpstr>Office Theme</vt:lpstr>
      <vt:lpstr>Introducing the DARSHE*: A tool to build and develop scholarship in higher education *Descriptions of activity related to scholarship of higher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44</cp:revision>
  <dcterms:created xsi:type="dcterms:W3CDTF">2019-08-05T19:02:23Z</dcterms:created>
  <dcterms:modified xsi:type="dcterms:W3CDTF">2025-06-03T08:33:34Z</dcterms:modified>
</cp:coreProperties>
</file>