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8" r:id="rId2"/>
    <p:sldId id="299" r:id="rId3"/>
    <p:sldId id="290" r:id="rId4"/>
    <p:sldId id="298" r:id="rId5"/>
    <p:sldId id="304" r:id="rId6"/>
    <p:sldId id="294" r:id="rId7"/>
    <p:sldId id="306" r:id="rId8"/>
    <p:sldId id="302" r:id="rId9"/>
    <p:sldId id="314" r:id="rId10"/>
    <p:sldId id="271"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autoAdjust="0"/>
    <p:restoredTop sz="53511" autoAdjust="0"/>
  </p:normalViewPr>
  <p:slideViewPr>
    <p:cSldViewPr snapToGrid="0">
      <p:cViewPr varScale="1">
        <p:scale>
          <a:sx n="34" d="100"/>
          <a:sy n="34" d="100"/>
        </p:scale>
        <p:origin x="2280" y="32"/>
      </p:cViewPr>
      <p:guideLst/>
    </p:cSldViewPr>
  </p:slideViewPr>
  <p:notesTextViewPr>
    <p:cViewPr>
      <p:scale>
        <a:sx n="1" d="1"/>
        <a:sy n="1" d="1"/>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03/06/2025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higherpsyched.home.blog/2024/11/17/the-buy-one-get-one-free-bogof-model-of-scholarship-in-higher-education/"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None/>
            </a:pPr>
            <a:r>
              <a:rPr lang="en-US" sz="1800" b="1" i="0" dirty="0">
                <a:solidFill>
                  <a:srgbClr val="000000"/>
                </a:solidFill>
                <a:effectLst/>
                <a:latin typeface="Calibri" panose="020F0502020204030204" pitchFamily="34" charset="0"/>
              </a:rPr>
              <a:t>Title: </a:t>
            </a:r>
            <a:r>
              <a:rPr lang="en-US" sz="1800" b="0" i="0" u="none" strike="noStrike" dirty="0">
                <a:solidFill>
                  <a:srgbClr val="000000"/>
                </a:solidFill>
                <a:effectLst/>
                <a:latin typeface="Arial" panose="020B0604020202020204" pitchFamily="34" charset="0"/>
              </a:rPr>
              <a:t>Raising Your Scholarship Profile (and making time to do it well)</a:t>
            </a:r>
            <a:endParaRPr lang="en-US" sz="2800" b="0" dirty="0">
              <a:effectLst/>
            </a:endParaRPr>
          </a:p>
          <a:p>
            <a:pPr rtl="0">
              <a:spcAft>
                <a:spcPts val="1200"/>
              </a:spcAft>
              <a:buNone/>
            </a:pPr>
            <a:br>
              <a:rPr lang="en-US" sz="2800" dirty="0"/>
            </a:br>
            <a:r>
              <a:rPr lang="en-US" sz="1800" b="1" i="0" dirty="0">
                <a:solidFill>
                  <a:srgbClr val="000000"/>
                </a:solidFill>
                <a:effectLst/>
                <a:latin typeface="Calibri" panose="020F0502020204030204" pitchFamily="34" charset="0"/>
              </a:rPr>
              <a:t>Abstract: </a:t>
            </a:r>
            <a:r>
              <a:rPr lang="en-US" sz="1800" b="0" i="0" u="none" strike="noStrike" dirty="0">
                <a:solidFill>
                  <a:srgbClr val="595959"/>
                </a:solidFill>
                <a:effectLst/>
                <a:latin typeface="Arial" panose="020B0604020202020204" pitchFamily="34" charset="0"/>
              </a:rPr>
              <a:t>Making time for scholarship around a busy teaching and leadership schedule can be a real challenge. However, gaining reward and recognition for an education-focused role can only be achieved by growing your profile beyond your own classroom, department, or institution. How can we raise our profiles, manage our job requirements, and still make time for effective scholarship?</a:t>
            </a:r>
            <a:endParaRPr lang="en-US" sz="2800" b="0" dirty="0">
              <a:effectLst/>
            </a:endParaRPr>
          </a:p>
          <a:p>
            <a:pPr rtl="0">
              <a:spcAft>
                <a:spcPts val="1200"/>
              </a:spcAft>
              <a:buNone/>
            </a:pPr>
            <a:r>
              <a:rPr lang="en-US" sz="1800" b="0" i="0" u="none" strike="noStrike" dirty="0">
                <a:solidFill>
                  <a:srgbClr val="595959"/>
                </a:solidFill>
                <a:effectLst/>
                <a:latin typeface="Arial" panose="020B0604020202020204" pitchFamily="34" charset="0"/>
              </a:rPr>
              <a:t>In this workshop, Julie will introduce us to her affectionately nicknamed ‘BOGOF’ scholarship model - how can we buy one, get one free? She’ll help us to explore how we can turn our teaching into outputs, why it’s important to ‘write to be read’, and how we can create high quality outputs and still have a life outside the higher education institution. </a:t>
            </a:r>
            <a:endParaRPr lang="en-US" sz="2800" b="0" dirty="0">
              <a:effectLst/>
            </a:endParaRPr>
          </a:p>
          <a:p>
            <a:pPr rtl="0">
              <a:buNone/>
            </a:pPr>
            <a:r>
              <a:rPr lang="en-US" sz="1800" b="0" i="0" u="none" strike="noStrike" dirty="0">
                <a:solidFill>
                  <a:srgbClr val="595959"/>
                </a:solidFill>
                <a:effectLst/>
                <a:latin typeface="Arial" panose="020B0604020202020204" pitchFamily="34" charset="0"/>
              </a:rPr>
              <a:t>Find out more: </a:t>
            </a:r>
            <a:r>
              <a:rPr lang="en-US" sz="1800" b="0" i="0" u="sng" strike="noStrike" dirty="0">
                <a:solidFill>
                  <a:srgbClr val="0097A7"/>
                </a:solidFill>
                <a:effectLst/>
                <a:latin typeface="Arial" panose="020B0604020202020204" pitchFamily="34" charset="0"/>
                <a:hlinkClick r:id="rId3"/>
              </a:rPr>
              <a:t>https://higherpsyched.home.blog/2024/11/17/the-buy-one-get-one-free-bogof-model-of-scholarship-in-higher-education/</a:t>
            </a:r>
            <a:r>
              <a:rPr lang="en-US" sz="1800" b="0" i="0" u="none" strike="noStrike" dirty="0">
                <a:solidFill>
                  <a:srgbClr val="595959"/>
                </a:solidFill>
                <a:effectLst/>
                <a:latin typeface="Arial" panose="020B0604020202020204" pitchFamily="34" charset="0"/>
              </a:rPr>
              <a:t> </a:t>
            </a:r>
            <a:endParaRPr lang="en-US" sz="2800" b="0" dirty="0">
              <a:effectLst/>
            </a:endParaRPr>
          </a:p>
          <a:p>
            <a:pPr>
              <a:buNone/>
            </a:pPr>
            <a:br>
              <a:rPr lang="en-US" sz="2800" dirty="0"/>
            </a:br>
            <a:r>
              <a:rPr lang="en-US" sz="1800" b="1" i="0" dirty="0">
                <a:solidFill>
                  <a:srgbClr val="000000"/>
                </a:solidFill>
                <a:effectLst/>
                <a:latin typeface="Calibri" panose="020F0502020204030204" pitchFamily="34" charset="0"/>
              </a:rPr>
              <a:t>Bio:</a:t>
            </a:r>
            <a:r>
              <a:rPr lang="en-US" sz="1800" b="0" i="0" dirty="0">
                <a:solidFill>
                  <a:srgbClr val="000000"/>
                </a:solidFill>
                <a:effectLst/>
                <a:latin typeface="Calibri" panose="020F0502020204030204" pitchFamily="34" charset="0"/>
              </a:rPr>
              <a:t> Julie Hulme is a Professor of Psychology Education at Nottingham Trent University, where she is proudly employed on the 'Teaching and Scholarship' career pathway. A former Chair and current member of DART-P, she is a Chartered Psychologist, Principal Fellow of the HEA, and a National Teaching Fellow. She enjoys applying her psychological skills and knowledge to making a difference in higher education, particularly around inclusion, and has a national reputation for championing education-focused academic careers. A self-described "positive disruptor", Julie is always willing to challenge the status quo.</a:t>
            </a:r>
          </a:p>
          <a:p>
            <a:pPr algn="l" fontAlgn="base"/>
            <a:endParaRPr lang="en-US" sz="1800" b="0" i="0" dirty="0">
              <a:solidFill>
                <a:srgbClr val="000000"/>
              </a:solidFill>
              <a:effectLst/>
              <a:latin typeface="Calibri" panose="020F0502020204030204" pitchFamily="34" charset="0"/>
            </a:endParaRPr>
          </a:p>
          <a:p>
            <a:pPr algn="l" fontAlgn="base"/>
            <a:endParaRPr lang="en-US" sz="1800" b="0" i="0" dirty="0">
              <a:solidFill>
                <a:srgbClr val="000000"/>
              </a:solidFill>
              <a:effectLst/>
              <a:latin typeface="Calibri" panose="020F0502020204030204" pitchFamily="34" charset="0"/>
            </a:endParaRP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95724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2</a:t>
            </a:fld>
            <a:endParaRPr lang="en-US"/>
          </a:p>
        </p:txBody>
      </p:sp>
    </p:spTree>
    <p:extLst>
      <p:ext uri="{BB962C8B-B14F-4D97-AF65-F5344CB8AC3E}">
        <p14:creationId xmlns:p14="http://schemas.microsoft.com/office/powerpoint/2010/main" val="598960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3057191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https://www.jstor.org/stable/10.2979/teachlearninqu.1.1.95?seq=2#metadata_info_tab_contents" TargetMode="External"/><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hyperlink" Target="https://higherpsyched.home.blog/2024/11/17/the-buy-one-get-one-free-bogof-model-of-scholarship-in-higher-education/" TargetMode="External"/><Relationship Id="rId2" Type="http://schemas.openxmlformats.org/officeDocument/2006/relationships/image" Target="../media/image3.jpeg"/><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hyperlink" Target="https://ntf-association.com/amplifying-disabled-student-voices/" TargetMode="External"/><Relationship Id="rId7" Type="http://schemas.openxmlformats.org/officeDocument/2006/relationships/image" Target="../media/image4.jpeg"/><Relationship Id="rId2" Type="http://schemas.openxmlformats.org/officeDocument/2006/relationships/hyperlink" Target="https://taso.org.uk/wp-content/uploads/Uni-Lincoln-Disability-Evidence-Review-with-TASO.pdf" TargetMode="Externa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hyperlink" Target="https://wonkhe.com/blogs/why-are-so-many-students-locked-out-of-their-education/" TargetMode="External"/><Relationship Id="rId4" Type="http://schemas.openxmlformats.org/officeDocument/2006/relationships/hyperlink" Target="https://changingstatesofmind.libsyn.com/social-identity-and-disability-in-the-classroom-with-dr-julie-hulme"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HETEACHINGNETWORK@JISCMAIL.AC.UK" TargetMode="External"/><Relationship Id="rId2" Type="http://schemas.openxmlformats.org/officeDocument/2006/relationships/hyperlink" Target="mailto:Julie.Hulme@ntu.ac.uk" TargetMode="External"/><Relationship Id="rId1" Type="http://schemas.openxmlformats.org/officeDocument/2006/relationships/slideLayout" Target="../slideLayouts/slideLayout19.xml"/><Relationship Id="rId6" Type="http://schemas.openxmlformats.org/officeDocument/2006/relationships/hyperlink" Target="https://t-fun.co.uk/" TargetMode="External"/><Relationship Id="rId5" Type="http://schemas.openxmlformats.org/officeDocument/2006/relationships/hyperlink" Target="https://ntrepository.com/home/" TargetMode="External"/><Relationship Id="rId4" Type="http://schemas.openxmlformats.org/officeDocument/2006/relationships/hyperlink" Target="https://jiscmail.ac.uk/"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1614418"/>
            <a:ext cx="9088447" cy="1243488"/>
          </a:xfrm>
        </p:spPr>
        <p:txBody>
          <a:bodyPr/>
          <a:lstStyle/>
          <a:p>
            <a:r>
              <a:rPr lang="en-GB" dirty="0">
                <a:solidFill>
                  <a:schemeClr val="bg1">
                    <a:lumMod val="85000"/>
                  </a:schemeClr>
                </a:solidFill>
              </a:rPr>
              <a:t>Raising your scholarship profile (and making time to do it well)</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24001" y="3187982"/>
            <a:ext cx="7503607" cy="1520374"/>
          </a:xfrm>
        </p:spPr>
        <p:txBody>
          <a:bodyPr/>
          <a:lstStyle/>
          <a:p>
            <a:r>
              <a:rPr lang="en-GB" dirty="0">
                <a:solidFill>
                  <a:schemeClr val="bg2">
                    <a:lumMod val="60000"/>
                    <a:lumOff val="40000"/>
                  </a:schemeClr>
                </a:solidFill>
              </a:rPr>
              <a:t>Professor Julie Hulme (she/her)</a:t>
            </a:r>
          </a:p>
          <a:p>
            <a:r>
              <a:rPr lang="en-GB" dirty="0">
                <a:solidFill>
                  <a:schemeClr val="bg2">
                    <a:lumMod val="60000"/>
                    <a:lumOff val="40000"/>
                  </a:schemeClr>
                </a:solidFill>
                <a:hlinkClick r:id="rId3">
                  <a:extLst>
                    <a:ext uri="{A12FA001-AC4F-418D-AE19-62706E023703}">
                      <ahyp:hlinkClr xmlns:ahyp="http://schemas.microsoft.com/office/drawing/2018/hyperlinkcolor" val="tx"/>
                    </a:ext>
                  </a:extLst>
                </a:hlinkClick>
              </a:rPr>
              <a:t>Julie.Hulme@ntu.ac.uk</a:t>
            </a:r>
            <a:endParaRPr lang="en-GB" dirty="0">
              <a:solidFill>
                <a:schemeClr val="bg2">
                  <a:lumMod val="60000"/>
                  <a:lumOff val="40000"/>
                </a:schemeClr>
              </a:solidFill>
            </a:endParaRPr>
          </a:p>
          <a:p>
            <a:r>
              <a:rPr lang="en-GB" dirty="0" err="1">
                <a:solidFill>
                  <a:schemeClr val="bg2">
                    <a:lumMod val="60000"/>
                    <a:lumOff val="40000"/>
                  </a:schemeClr>
                </a:solidFill>
              </a:rPr>
              <a:t>Bsky</a:t>
            </a:r>
            <a:r>
              <a:rPr lang="en-GB" dirty="0">
                <a:solidFill>
                  <a:schemeClr val="bg2">
                    <a:lumMod val="60000"/>
                    <a:lumOff val="40000"/>
                  </a:schemeClr>
                </a:solidFill>
              </a:rPr>
              <a:t>: @JulieHulme-psyc.bsky.social </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2DAB91-5AE6-A342-A115-A95B9A51FFBF}"/>
              </a:ext>
            </a:extLst>
          </p:cNvPr>
          <p:cNvSpPr>
            <a:spLocks noGrp="1"/>
          </p:cNvSpPr>
          <p:nvPr>
            <p:ph sz="half" idx="1"/>
          </p:nvPr>
        </p:nvSpPr>
        <p:spPr/>
        <p:txBody>
          <a:bodyPr/>
          <a:lstStyle/>
          <a:p>
            <a:pPr marL="0" indent="0">
              <a:buNone/>
            </a:pPr>
            <a:r>
              <a:rPr lang="en-GB" sz="2000" dirty="0" err="1">
                <a:hlinkClick r:id="rId3"/>
              </a:rPr>
              <a:t>Trigwell</a:t>
            </a:r>
            <a:r>
              <a:rPr lang="en-GB" sz="2000" dirty="0">
                <a:hlinkClick r:id="rId3"/>
              </a:rPr>
              <a:t> (2013) </a:t>
            </a:r>
            <a:r>
              <a:rPr lang="en-GB" sz="2000" dirty="0"/>
              <a:t>– scholarship (of teaching and learning / </a:t>
            </a:r>
            <a:r>
              <a:rPr lang="en-GB" sz="2000" dirty="0" err="1"/>
              <a:t>SoTL</a:t>
            </a:r>
            <a:r>
              <a:rPr lang="en-GB" sz="2000" dirty="0"/>
              <a:t>) has many  (contested) definitions and many purposes. Generally: </a:t>
            </a:r>
          </a:p>
          <a:p>
            <a:r>
              <a:rPr lang="en-GB" sz="2800" dirty="0"/>
              <a:t> Improving and enhancing teaching, learning, assessment, and more</a:t>
            </a:r>
          </a:p>
          <a:p>
            <a:r>
              <a:rPr lang="en-GB" sz="2800" dirty="0"/>
              <a:t> Evaluating and determining ‘quality’</a:t>
            </a:r>
          </a:p>
          <a:p>
            <a:r>
              <a:rPr lang="en-GB" sz="2800" dirty="0"/>
              <a:t> Evidence-based and systematic</a:t>
            </a:r>
          </a:p>
          <a:p>
            <a:endParaRPr lang="en-GB" dirty="0"/>
          </a:p>
        </p:txBody>
      </p:sp>
      <p:sp>
        <p:nvSpPr>
          <p:cNvPr id="3" name="Title 2">
            <a:extLst>
              <a:ext uri="{FF2B5EF4-FFF2-40B4-BE49-F238E27FC236}">
                <a16:creationId xmlns:a16="http://schemas.microsoft.com/office/drawing/2014/main" id="{AB45FFDC-E3E2-EF0F-571A-EDF33D02A081}"/>
              </a:ext>
            </a:extLst>
          </p:cNvPr>
          <p:cNvSpPr>
            <a:spLocks noGrp="1"/>
          </p:cNvSpPr>
          <p:nvPr>
            <p:ph type="title"/>
          </p:nvPr>
        </p:nvSpPr>
        <p:spPr>
          <a:xfrm>
            <a:off x="442914" y="800100"/>
            <a:ext cx="11306174" cy="1001983"/>
          </a:xfrm>
        </p:spPr>
        <p:txBody>
          <a:bodyPr/>
          <a:lstStyle/>
          <a:p>
            <a:r>
              <a:rPr lang="en-GB" sz="2800" dirty="0">
                <a:solidFill>
                  <a:schemeClr val="bg2"/>
                </a:solidFill>
              </a:rPr>
              <a:t>What is scholarship? </a:t>
            </a:r>
          </a:p>
        </p:txBody>
      </p:sp>
    </p:spTree>
    <p:extLst>
      <p:ext uri="{BB962C8B-B14F-4D97-AF65-F5344CB8AC3E}">
        <p14:creationId xmlns:p14="http://schemas.microsoft.com/office/powerpoint/2010/main" val="3512663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DBDC6E-A179-E2D8-D3BC-C9EC4B898C70}"/>
              </a:ext>
            </a:extLst>
          </p:cNvPr>
          <p:cNvSpPr>
            <a:spLocks noGrp="1"/>
          </p:cNvSpPr>
          <p:nvPr>
            <p:ph type="title"/>
          </p:nvPr>
        </p:nvSpPr>
        <p:spPr/>
        <p:txBody>
          <a:bodyPr/>
          <a:lstStyle/>
          <a:p>
            <a:r>
              <a:rPr lang="en-GB" dirty="0"/>
              <a:t>Scholarship means “going meta”</a:t>
            </a:r>
          </a:p>
        </p:txBody>
      </p:sp>
      <p:sp>
        <p:nvSpPr>
          <p:cNvPr id="5" name="Speech Bubble: Rectangle with Corners Rounded 4">
            <a:extLst>
              <a:ext uri="{FF2B5EF4-FFF2-40B4-BE49-F238E27FC236}">
                <a16:creationId xmlns:a16="http://schemas.microsoft.com/office/drawing/2014/main" id="{C0C6F6AF-8143-5E6F-2CCB-07965C7FF7BB}"/>
              </a:ext>
            </a:extLst>
          </p:cNvPr>
          <p:cNvSpPr/>
          <p:nvPr/>
        </p:nvSpPr>
        <p:spPr>
          <a:xfrm>
            <a:off x="45880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563C1"/>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Hutchings and Shulman (1999</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“A scholarship of teaching is not synonymous with excellent teaching. It requires a kind of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‘going meta</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in which faculty frame and systematically investigate questions related to student learning—the conditions under which it occurs, what it looks like, how to deepen it, and so forth—and do so with an eye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not only to improving their own classroom but to advancing practice beyond it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a:t>
            </a:r>
            <a:endParaRPr kumimoji="0" lang="en-GB" altLang="en-US" sz="20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6" name="Speech Bubble: Rectangle with Corners Rounded 5">
            <a:extLst>
              <a:ext uri="{FF2B5EF4-FFF2-40B4-BE49-F238E27FC236}">
                <a16:creationId xmlns:a16="http://schemas.microsoft.com/office/drawing/2014/main" id="{E8BEAB3C-7E52-A839-13C4-7FA731E1DC0F}"/>
              </a:ext>
            </a:extLst>
          </p:cNvPr>
          <p:cNvSpPr/>
          <p:nvPr/>
        </p:nvSpPr>
        <p:spPr>
          <a:xfrm>
            <a:off x="623265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2400" b="0" i="0" u="none" strike="noStrike" kern="0" cap="none" spc="0" normalizeH="0" baseline="0" noProof="0" dirty="0">
                <a:ln>
                  <a:noFill/>
                </a:ln>
                <a:solidFill>
                  <a:schemeClr val="accent2">
                    <a:lumMod val="60000"/>
                    <a:lumOff val="40000"/>
                  </a:scheme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Shulman (1999):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“An act of intelligence or artistic creation becomes scholarship when it possesses at least three attributes: it becomes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public</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 it becomes an object of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critical review and evaluation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by members of one’s community, and members of one’s community begin to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use, build upon, and develop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those acts of mind and creation”</a:t>
            </a:r>
          </a:p>
        </p:txBody>
      </p:sp>
      <p:cxnSp>
        <p:nvCxnSpPr>
          <p:cNvPr id="2" name="Straight Arrow Connector 1">
            <a:extLst>
              <a:ext uri="{FF2B5EF4-FFF2-40B4-BE49-F238E27FC236}">
                <a16:creationId xmlns:a16="http://schemas.microsoft.com/office/drawing/2014/main" id="{BF43F985-373A-22ED-291B-FC53B5826BDA}"/>
              </a:ext>
            </a:extLst>
          </p:cNvPr>
          <p:cNvCxnSpPr>
            <a:cxnSpLocks/>
          </p:cNvCxnSpPr>
          <p:nvPr/>
        </p:nvCxnSpPr>
        <p:spPr>
          <a:xfrm>
            <a:off x="6749716" y="1371600"/>
            <a:ext cx="2466473" cy="3525253"/>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3ADC1D9-78BD-60A0-D5D6-2680377EC8EA}"/>
              </a:ext>
            </a:extLst>
          </p:cNvPr>
          <p:cNvSpPr txBox="1"/>
          <p:nvPr/>
        </p:nvSpPr>
        <p:spPr>
          <a:xfrm>
            <a:off x="4824663" y="625642"/>
            <a:ext cx="2117558" cy="598357"/>
          </a:xfrm>
          <a:prstGeom prst="rect">
            <a:avLst/>
          </a:prstGeom>
          <a:noFill/>
        </p:spPr>
        <p:txBody>
          <a:bodyPr wrap="square" lIns="0" tIns="0" rIns="0" bIns="0" rtlCol="0">
            <a:noAutofit/>
          </a:bodyPr>
          <a:lstStyle/>
          <a:p>
            <a:pPr algn="l"/>
            <a:r>
              <a:rPr lang="en-GB" sz="4400" b="1" dirty="0">
                <a:solidFill>
                  <a:srgbClr val="7030A0"/>
                </a:solidFill>
              </a:rPr>
              <a:t>IMPACT</a:t>
            </a:r>
          </a:p>
        </p:txBody>
      </p:sp>
      <p:cxnSp>
        <p:nvCxnSpPr>
          <p:cNvPr id="7" name="Straight Arrow Connector 6">
            <a:extLst>
              <a:ext uri="{FF2B5EF4-FFF2-40B4-BE49-F238E27FC236}">
                <a16:creationId xmlns:a16="http://schemas.microsoft.com/office/drawing/2014/main" id="{4009FA7E-3057-D144-0230-F1B618FFB27E}"/>
              </a:ext>
            </a:extLst>
          </p:cNvPr>
          <p:cNvCxnSpPr>
            <a:cxnSpLocks/>
          </p:cNvCxnSpPr>
          <p:nvPr/>
        </p:nvCxnSpPr>
        <p:spPr>
          <a:xfrm flipH="1">
            <a:off x="3320716" y="1288492"/>
            <a:ext cx="2137327" cy="3755962"/>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0015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solidFill>
                  <a:schemeClr val="bg2"/>
                </a:solidFill>
              </a:rPr>
              <a:t>The BOGOF model of scholarship – what are you already doing that can gain more benefits?</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598" y="1429298"/>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442912" y="1694237"/>
            <a:ext cx="4612640" cy="3970733"/>
          </a:xfrm>
          <a:prstGeom prst="rect">
            <a:avLst/>
          </a:prstGeom>
          <a:noFill/>
        </p:spPr>
        <p:txBody>
          <a:bodyPr wrap="square" lIns="0" tIns="0" rIns="0" bIns="0" rtlCol="0" anchor="t" anchorCtr="0">
            <a:normAutofit/>
          </a:bodyPr>
          <a:lstStyle/>
          <a:p>
            <a:pPr marL="285750" indent="-285750">
              <a:spcAft>
                <a:spcPts val="1200"/>
              </a:spcAft>
              <a:buFont typeface="Arial" panose="020B0604020202020204" pitchFamily="34" charset="0"/>
              <a:buChar char="•"/>
            </a:pPr>
            <a:r>
              <a:rPr lang="en-GB" sz="2200" dirty="0"/>
              <a:t>Scholarship – the </a:t>
            </a:r>
            <a:r>
              <a:rPr lang="en-GB" sz="2200" dirty="0">
                <a:solidFill>
                  <a:srgbClr val="FF0000"/>
                </a:solidFill>
              </a:rPr>
              <a:t>evidence</a:t>
            </a:r>
            <a:r>
              <a:rPr lang="en-GB" sz="2200" dirty="0"/>
              <a:t> that underpins the decisions you make </a:t>
            </a:r>
          </a:p>
          <a:p>
            <a:pPr marL="285750" indent="-285750">
              <a:spcAft>
                <a:spcPts val="1200"/>
              </a:spcAft>
              <a:buFont typeface="Arial" panose="020B0604020202020204" pitchFamily="34" charset="0"/>
              <a:buChar char="•"/>
            </a:pPr>
            <a:r>
              <a:rPr lang="en-GB" sz="2200" dirty="0"/>
              <a:t>Scholarship – the </a:t>
            </a:r>
            <a:r>
              <a:rPr lang="en-GB" sz="2200" dirty="0">
                <a:solidFill>
                  <a:srgbClr val="FF0000"/>
                </a:solidFill>
              </a:rPr>
              <a:t>products/resources </a:t>
            </a:r>
            <a:r>
              <a:rPr lang="en-GB" sz="2200" dirty="0"/>
              <a:t>you produce </a:t>
            </a:r>
          </a:p>
          <a:p>
            <a:pPr marL="285750" indent="-285750">
              <a:spcAft>
                <a:spcPts val="1200"/>
              </a:spcAft>
              <a:buFont typeface="Arial" panose="020B0604020202020204" pitchFamily="34" charset="0"/>
              <a:buChar char="•"/>
            </a:pPr>
            <a:r>
              <a:rPr lang="en-GB" sz="2200" dirty="0"/>
              <a:t>Scholarship – the </a:t>
            </a:r>
            <a:r>
              <a:rPr lang="en-GB" sz="2200" dirty="0">
                <a:solidFill>
                  <a:srgbClr val="FF0000"/>
                </a:solidFill>
              </a:rPr>
              <a:t>evaluation</a:t>
            </a:r>
            <a:r>
              <a:rPr lang="en-GB" sz="2200" dirty="0"/>
              <a:t> of the design, the development, the delivery, the products, the teaching, the outcomes…</a:t>
            </a:r>
          </a:p>
          <a:p>
            <a:pPr marL="285750" indent="-285750">
              <a:spcAft>
                <a:spcPts val="1200"/>
              </a:spcAft>
              <a:buFont typeface="Arial" panose="020B0604020202020204" pitchFamily="34" charset="0"/>
              <a:buChar char="•"/>
            </a:pPr>
            <a:r>
              <a:rPr lang="en-GB" sz="2200" dirty="0">
                <a:solidFill>
                  <a:srgbClr val="FF0000"/>
                </a:solidFill>
              </a:rPr>
              <a:t>Where can you share?</a:t>
            </a:r>
          </a:p>
        </p:txBody>
      </p:sp>
      <p:sp>
        <p:nvSpPr>
          <p:cNvPr id="6" name="TextBox 5">
            <a:extLst>
              <a:ext uri="{FF2B5EF4-FFF2-40B4-BE49-F238E27FC236}">
                <a16:creationId xmlns:a16="http://schemas.microsoft.com/office/drawing/2014/main" id="{0D92F1D8-E875-6282-A8BC-9456334F675E}"/>
              </a:ext>
            </a:extLst>
          </p:cNvPr>
          <p:cNvSpPr txBox="1"/>
          <p:nvPr/>
        </p:nvSpPr>
        <p:spPr>
          <a:xfrm>
            <a:off x="710317" y="5782666"/>
            <a:ext cx="5283200" cy="550468"/>
          </a:xfrm>
          <a:prstGeom prst="rect">
            <a:avLst/>
          </a:prstGeom>
          <a:noFill/>
        </p:spPr>
        <p:txBody>
          <a:bodyPr wrap="square" lIns="0" tIns="0" rIns="0" bIns="0" rtlCol="0" anchor="b" anchorCtr="0">
            <a:normAutofit/>
          </a:bodyPr>
          <a:lstStyle/>
          <a:p>
            <a:pPr algn="r"/>
            <a:r>
              <a:rPr lang="en-GB" sz="2400" dirty="0">
                <a:solidFill>
                  <a:schemeClr val="bg2"/>
                </a:solidFill>
              </a:rPr>
              <a:t>Where’s your BOGOF opportunity?</a:t>
            </a:r>
          </a:p>
        </p:txBody>
      </p:sp>
      <p:sp>
        <p:nvSpPr>
          <p:cNvPr id="2" name="TextBox 1">
            <a:extLst>
              <a:ext uri="{FF2B5EF4-FFF2-40B4-BE49-F238E27FC236}">
                <a16:creationId xmlns:a16="http://schemas.microsoft.com/office/drawing/2014/main" id="{7E09B3CE-6AC2-393C-9E08-F66B80BF0E81}"/>
              </a:ext>
            </a:extLst>
          </p:cNvPr>
          <p:cNvSpPr txBox="1"/>
          <p:nvPr/>
        </p:nvSpPr>
        <p:spPr>
          <a:xfrm>
            <a:off x="7756989" y="5525812"/>
            <a:ext cx="3992098" cy="700327"/>
          </a:xfrm>
          <a:prstGeom prst="rect">
            <a:avLst/>
          </a:prstGeom>
          <a:noFill/>
        </p:spPr>
        <p:txBody>
          <a:bodyPr wrap="square" lIns="0" tIns="0" rIns="0" bIns="0" rtlCol="0">
            <a:noAutofit/>
          </a:bodyPr>
          <a:lstStyle/>
          <a:p>
            <a:pPr algn="l"/>
            <a:r>
              <a:rPr lang="en-GB" sz="2000" dirty="0">
                <a:solidFill>
                  <a:schemeClr val="tx1"/>
                </a:solidFill>
                <a:hlinkClick r:id="rId3"/>
              </a:rPr>
              <a:t>https://higherpsyched.home.blog/2024/11/17/the-buy-one-get-one-free-bogof-model-of-scholarship-in-higher-education/</a:t>
            </a:r>
            <a:r>
              <a:rPr lang="en-GB" sz="2000" dirty="0">
                <a:solidFill>
                  <a:schemeClr val="tx1"/>
                </a:solidFill>
              </a:rPr>
              <a:t> </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C3E8E-67D0-873A-44BF-00B78653B66C}"/>
              </a:ext>
            </a:extLst>
          </p:cNvPr>
          <p:cNvSpPr>
            <a:spLocks noGrp="1"/>
          </p:cNvSpPr>
          <p:nvPr>
            <p:ph sz="half" idx="1"/>
          </p:nvPr>
        </p:nvSpPr>
        <p:spPr/>
        <p:txBody>
          <a:bodyPr/>
          <a:lstStyle/>
          <a:p>
            <a:pPr marL="0" marR="0" lvl="0" indent="0" algn="l" defTabSz="468000" rtl="0" eaLnBrk="1" fontAlgn="auto" latinLnBrk="0" hangingPunct="1">
              <a:lnSpc>
                <a:spcPct val="95000"/>
              </a:lnSpc>
              <a:spcBef>
                <a:spcPts val="500"/>
              </a:spcBef>
              <a:spcAft>
                <a:spcPts val="1000"/>
              </a:spcAft>
              <a:buClr>
                <a:srgbClr val="E5005B"/>
              </a:buClr>
              <a:buSzTx/>
              <a:buNone/>
              <a:tabLst>
                <a:tab pos="468000" algn="l"/>
              </a:tabLst>
              <a:defRPr/>
            </a:pPr>
            <a:r>
              <a:rPr kumimoji="0" lang="en-GB" sz="2400" b="0" i="0" u="none" strike="noStrike" kern="1200" cap="none" spc="0" normalizeH="0" baseline="0" noProof="0" dirty="0">
                <a:ln>
                  <a:noFill/>
                </a:ln>
                <a:solidFill>
                  <a:srgbClr val="E5005B"/>
                </a:solidFill>
                <a:effectLst/>
                <a:uLnTx/>
                <a:uFillTx/>
                <a:latin typeface="Arial"/>
                <a:ea typeface="+mn-ea"/>
                <a:cs typeface="+mn-cs"/>
              </a:rPr>
              <a:t>Finding your own expertise – or turning your teaching into outputs</a:t>
            </a:r>
          </a:p>
          <a:p>
            <a:r>
              <a:rPr lang="en-GB" sz="1800" dirty="0"/>
              <a:t> </a:t>
            </a:r>
            <a:r>
              <a:rPr lang="en-GB" sz="2000" dirty="0"/>
              <a:t>What are the ‘big questions’ for you at the moment?</a:t>
            </a:r>
          </a:p>
          <a:p>
            <a:r>
              <a:rPr lang="en-GB" sz="2000" dirty="0"/>
              <a:t> What are the problems? (or what can improve?)</a:t>
            </a:r>
          </a:p>
          <a:p>
            <a:r>
              <a:rPr lang="en-GB" sz="2000" dirty="0"/>
              <a:t> How do you find or develop solutions?</a:t>
            </a:r>
          </a:p>
          <a:p>
            <a:r>
              <a:rPr lang="en-GB" sz="2000" dirty="0"/>
              <a:t> How do you know if your solution works?</a:t>
            </a:r>
            <a:endParaRPr lang="en-GB" dirty="0"/>
          </a:p>
        </p:txBody>
      </p:sp>
      <p:sp>
        <p:nvSpPr>
          <p:cNvPr id="3" name="Title 2">
            <a:extLst>
              <a:ext uri="{FF2B5EF4-FFF2-40B4-BE49-F238E27FC236}">
                <a16:creationId xmlns:a16="http://schemas.microsoft.com/office/drawing/2014/main" id="{FEC4504C-08BA-EBCA-1515-98FE4999C062}"/>
              </a:ext>
            </a:extLst>
          </p:cNvPr>
          <p:cNvSpPr>
            <a:spLocks noGrp="1"/>
          </p:cNvSpPr>
          <p:nvPr>
            <p:ph type="title"/>
          </p:nvPr>
        </p:nvSpPr>
        <p:spPr/>
        <p:txBody>
          <a:bodyPr/>
          <a:lstStyle/>
          <a:p>
            <a:r>
              <a:rPr lang="en-GB" dirty="0">
                <a:solidFill>
                  <a:schemeClr val="bg2"/>
                </a:solidFill>
              </a:rPr>
              <a:t>Thinking about BOGOF scholarship</a:t>
            </a:r>
          </a:p>
        </p:txBody>
      </p:sp>
      <p:pic>
        <p:nvPicPr>
          <p:cNvPr id="5" name="Picture 2" descr="Bev Webb, 2012">
            <a:extLst>
              <a:ext uri="{FF2B5EF4-FFF2-40B4-BE49-F238E27FC236}">
                <a16:creationId xmlns:a16="http://schemas.microsoft.com/office/drawing/2014/main" id="{48B42E02-9F87-AAD8-BF6D-256A8E0DE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2226" y="4552122"/>
            <a:ext cx="5998435" cy="204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4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0386A74-8298-4D04-B640-00DF4073A1B0}"/>
              </a:ext>
            </a:extLst>
          </p:cNvPr>
          <p:cNvSpPr>
            <a:spLocks noGrp="1"/>
          </p:cNvSpPr>
          <p:nvPr>
            <p:ph sz="half" idx="1"/>
          </p:nvPr>
        </p:nvSpPr>
        <p:spPr>
          <a:xfrm>
            <a:off x="442913" y="1989138"/>
            <a:ext cx="7542847" cy="3708400"/>
          </a:xfrm>
        </p:spPr>
        <p:txBody>
          <a:bodyPr>
            <a:normAutofit/>
          </a:bodyPr>
          <a:lstStyle/>
          <a:p>
            <a:r>
              <a:rPr lang="en-GB" dirty="0"/>
              <a:t>How do you find the ‘BOGOF’ deal?</a:t>
            </a:r>
          </a:p>
          <a:p>
            <a:r>
              <a:rPr lang="en-GB" dirty="0"/>
              <a:t>Topical issue - who shares the problem?</a:t>
            </a:r>
          </a:p>
          <a:p>
            <a:r>
              <a:rPr lang="en-GB" dirty="0"/>
              <a:t>Resources – funding? time? students as researchers? collaborative networks?</a:t>
            </a:r>
          </a:p>
          <a:p>
            <a:r>
              <a:rPr lang="en-GB" dirty="0"/>
              <a:t>Stakeholders – internal and external</a:t>
            </a:r>
          </a:p>
          <a:p>
            <a:r>
              <a:rPr lang="en-GB" dirty="0"/>
              <a:t>Plan evaluation from the start – who has the skills?</a:t>
            </a:r>
          </a:p>
          <a:p>
            <a:r>
              <a:rPr lang="en-GB" dirty="0"/>
              <a:t>Disseminate how? where?</a:t>
            </a:r>
          </a:p>
          <a:p>
            <a:r>
              <a:rPr lang="en-GB" dirty="0"/>
              <a:t>How to assess reach, impact, value?</a:t>
            </a:r>
          </a:p>
        </p:txBody>
      </p:sp>
      <p:sp>
        <p:nvSpPr>
          <p:cNvPr id="3" name="Title 2">
            <a:extLst>
              <a:ext uri="{FF2B5EF4-FFF2-40B4-BE49-F238E27FC236}">
                <a16:creationId xmlns:a16="http://schemas.microsoft.com/office/drawing/2014/main" id="{60ED035D-4CF7-E9F7-47D3-84A21BED45E4}"/>
              </a:ext>
            </a:extLst>
          </p:cNvPr>
          <p:cNvSpPr>
            <a:spLocks noGrp="1"/>
          </p:cNvSpPr>
          <p:nvPr>
            <p:ph type="title"/>
          </p:nvPr>
        </p:nvSpPr>
        <p:spPr/>
        <p:txBody>
          <a:bodyPr/>
          <a:lstStyle/>
          <a:p>
            <a:r>
              <a:rPr lang="en-GB" dirty="0"/>
              <a:t>Purposeful planning for impact</a:t>
            </a:r>
          </a:p>
        </p:txBody>
      </p:sp>
      <p:pic>
        <p:nvPicPr>
          <p:cNvPr id="5" name="Picture 2" descr="Winding road © Richard Webb cc-by-sa/2.0 :: Geograph Britain and Ireland">
            <a:extLst>
              <a:ext uri="{FF2B5EF4-FFF2-40B4-BE49-F238E27FC236}">
                <a16:creationId xmlns:a16="http://schemas.microsoft.com/office/drawing/2014/main" id="{761FFB47-F93A-436E-85E2-18B9A12BC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7840" y="2522638"/>
            <a:ext cx="3793807" cy="21245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7711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020A84-4B6A-C163-ED78-DABA6AC3B556}"/>
              </a:ext>
            </a:extLst>
          </p:cNvPr>
          <p:cNvSpPr>
            <a:spLocks noGrp="1"/>
          </p:cNvSpPr>
          <p:nvPr>
            <p:ph sz="half" idx="1"/>
          </p:nvPr>
        </p:nvSpPr>
        <p:spPr>
          <a:xfrm>
            <a:off x="442913" y="1331843"/>
            <a:ext cx="7299670" cy="4365695"/>
          </a:xfrm>
        </p:spPr>
        <p:txBody>
          <a:bodyPr/>
          <a:lstStyle/>
          <a:p>
            <a:pPr marL="0" indent="0">
              <a:buNone/>
            </a:pPr>
            <a:r>
              <a:rPr lang="en-GB" sz="1400" dirty="0">
                <a:effectLst/>
                <a:latin typeface="Calibri" panose="020F0502020204030204" pitchFamily="34" charset="0"/>
                <a:ea typeface="Times New Roman" panose="02020603050405020304" pitchFamily="18" charset="0"/>
              </a:rPr>
              <a:t>Hamilton, 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&amp; Harrison, E.D. (2023 – online 2021). Experiences of higher education students with chronic illnesses.</a:t>
            </a:r>
            <a:r>
              <a:rPr lang="en-GB" sz="1400" i="1" dirty="0">
                <a:effectLst/>
                <a:latin typeface="Calibri" panose="020F0502020204030204" pitchFamily="34" charset="0"/>
                <a:ea typeface="Times New Roman" panose="02020603050405020304" pitchFamily="18" charset="0"/>
              </a:rPr>
              <a:t> Disability and Society. </a:t>
            </a:r>
            <a:r>
              <a:rPr lang="en-GB" sz="1400" dirty="0">
                <a:effectLst/>
                <a:latin typeface="Calibri" panose="020F0502020204030204" pitchFamily="34" charset="0"/>
                <a:ea typeface="Times New Roman" panose="02020603050405020304" pitchFamily="18" charset="0"/>
              </a:rPr>
              <a:t>DOI: 10.1080/09687599.2021.1907549 </a:t>
            </a: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Hamilton, P., Lyons, S., Crabb, E., </a:t>
            </a:r>
            <a:r>
              <a:rPr lang="en-GB" sz="1400" dirty="0" err="1">
                <a:effectLst/>
                <a:latin typeface="Calibri" panose="020F0502020204030204" pitchFamily="34" charset="0"/>
                <a:ea typeface="Times New Roman" panose="02020603050405020304" pitchFamily="18" charset="0"/>
              </a:rPr>
              <a:t>Cascone</a:t>
            </a:r>
            <a:r>
              <a:rPr lang="en-GB" sz="1400" dirty="0">
                <a:effectLst/>
                <a:latin typeface="Calibri" panose="020F0502020204030204" pitchFamily="34" charset="0"/>
                <a:ea typeface="Times New Roman" panose="02020603050405020304" pitchFamily="18" charset="0"/>
              </a:rPr>
              <a:t>, C., Davis, S., Fahey, C., Holland, B., Hussain, M., &amp; Knight, E. (2023). Students as researchers: Amplifying disabled student voices. In: </a:t>
            </a:r>
            <a:r>
              <a:rPr lang="en-GB" sz="1400" i="1" dirty="0">
                <a:effectLst/>
                <a:latin typeface="Calibri" panose="020F0502020204030204" pitchFamily="34" charset="0"/>
                <a:ea typeface="Times New Roman" panose="02020603050405020304" pitchFamily="18" charset="0"/>
              </a:rPr>
              <a:t>Disability Evidence Review with TASO</a:t>
            </a:r>
            <a:r>
              <a:rPr lang="en-GB" sz="1400" dirty="0">
                <a:effectLst/>
                <a:latin typeface="Calibri" panose="020F0502020204030204" pitchFamily="34" charset="0"/>
                <a:ea typeface="Times New Roman" panose="02020603050405020304" pitchFamily="18" charset="0"/>
              </a:rPr>
              <a:t>. </a:t>
            </a:r>
            <a:r>
              <a:rPr lang="en-GB" sz="1400" u="sng" dirty="0">
                <a:solidFill>
                  <a:srgbClr val="0000FF"/>
                </a:solidFill>
                <a:effectLst/>
                <a:latin typeface="Calibri" panose="020F0502020204030204" pitchFamily="34" charset="0"/>
                <a:ea typeface="Times New Roman" panose="02020603050405020304" pitchFamily="18" charset="0"/>
                <a:hlinkClick r:id="rId2"/>
              </a:rPr>
              <a:t>https://taso.org.uk/wp-content/uploads/Uni-Lincoln-Disability-Evidence-Review-with-TASO.pdf</a:t>
            </a:r>
            <a:r>
              <a:rPr lang="en-GB" sz="1400" dirty="0">
                <a:effectLst/>
                <a:latin typeface="Calibri" panose="020F050202020403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(2022). Amplifying disabled students voices. </a:t>
            </a:r>
            <a:r>
              <a:rPr lang="de-DE" sz="1400" dirty="0">
                <a:effectLst/>
                <a:latin typeface="Calibri" panose="020F0502020204030204" pitchFamily="34" charset="0"/>
                <a:ea typeface="Times New Roman" panose="02020603050405020304" pitchFamily="18" charset="0"/>
              </a:rPr>
              <a:t>ANTF </a:t>
            </a:r>
            <a:r>
              <a:rPr lang="de-DE" sz="1400" dirty="0" err="1">
                <a:effectLst/>
                <a:latin typeface="Calibri" panose="020F0502020204030204" pitchFamily="34" charset="0"/>
                <a:ea typeface="Times New Roman" panose="02020603050405020304" pitchFamily="18" charset="0"/>
              </a:rPr>
              <a:t>blog</a:t>
            </a:r>
            <a:r>
              <a:rPr lang="de-DE" sz="1400" dirty="0">
                <a:effectLst/>
                <a:latin typeface="Calibri" panose="020F0502020204030204" pitchFamily="34" charset="0"/>
                <a:ea typeface="Times New Roman" panose="02020603050405020304" pitchFamily="18" charset="0"/>
              </a:rPr>
              <a:t>, 25/03/2022. </a:t>
            </a:r>
            <a:r>
              <a:rPr lang="de-DE" sz="1400" u="sng" dirty="0">
                <a:solidFill>
                  <a:srgbClr val="0000FF"/>
                </a:solidFill>
                <a:effectLst/>
                <a:latin typeface="Calibri" panose="020F0502020204030204" pitchFamily="34" charset="0"/>
                <a:ea typeface="Times New Roman" panose="02020603050405020304" pitchFamily="18" charset="0"/>
                <a:hlinkClick r:id="rId3"/>
              </a:rPr>
              <a:t>https://ntf-association.com/amplifying-disabled-student-voices/</a:t>
            </a:r>
            <a:endParaRPr lang="de-DE" sz="1400" u="sng" dirty="0">
              <a:solidFill>
                <a:srgbClr val="0000FF"/>
              </a:solidFill>
              <a:effectLst/>
              <a:latin typeface="Calibri" panose="020F0502020204030204" pitchFamily="34"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(September, 2021). Social identity and disability in the classroom. Changing States of Mind podcast. </a:t>
            </a:r>
            <a:r>
              <a:rPr lang="en-GB" sz="1400" u="sng" dirty="0">
                <a:solidFill>
                  <a:srgbClr val="0000FF"/>
                </a:solidFill>
                <a:effectLst/>
                <a:latin typeface="Calibri" panose="020F0502020204030204" pitchFamily="34" charset="0"/>
                <a:ea typeface="Times New Roman" panose="02020603050405020304" pitchFamily="18" charset="0"/>
                <a:hlinkClick r:id="rId4"/>
              </a:rPr>
              <a:t>https://changingstatesofmind.libsyn.com/social-identity-and-disability-in-the-classroom-with-dr-julie-hulme</a:t>
            </a:r>
            <a:r>
              <a:rPr lang="en-GB" sz="1400" dirty="0">
                <a:effectLst/>
                <a:latin typeface="Calibri" panose="020F0502020204030204" pitchFamily="34" charset="0"/>
                <a:ea typeface="Times New Roman" panose="02020603050405020304" pitchFamily="18" charset="0"/>
              </a:rPr>
              <a:t>. </a:t>
            </a:r>
          </a:p>
          <a:p>
            <a:pPr marL="0" indent="0">
              <a:buNone/>
            </a:pPr>
            <a:r>
              <a:rPr lang="en-GB" sz="1400" dirty="0">
                <a:effectLst/>
                <a:latin typeface="Calibri" panose="020F0502020204030204" pitchFamily="34" charset="0"/>
                <a:ea typeface="Times New Roman" panose="02020603050405020304" pitchFamily="18" charset="0"/>
              </a:rPr>
              <a:t>Lyons, S.M. &amp;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(June, 2021). Why are so many students locked out of their education? </a:t>
            </a:r>
            <a:r>
              <a:rPr lang="en-GB" sz="1400" dirty="0" err="1">
                <a:effectLst/>
                <a:latin typeface="Calibri" panose="020F0502020204030204" pitchFamily="34" charset="0"/>
                <a:ea typeface="Times New Roman" panose="02020603050405020304" pitchFamily="18" charset="0"/>
              </a:rPr>
              <a:t>WonkHE</a:t>
            </a:r>
            <a:r>
              <a:rPr lang="en-GB" sz="1400" dirty="0">
                <a:effectLst/>
                <a:latin typeface="Calibri" panose="020F0502020204030204" pitchFamily="34" charset="0"/>
                <a:ea typeface="Times New Roman" panose="02020603050405020304" pitchFamily="18" charset="0"/>
              </a:rPr>
              <a:t> (18/06/2021). </a:t>
            </a:r>
            <a:r>
              <a:rPr lang="en-GB" sz="1400" u="sng" dirty="0">
                <a:solidFill>
                  <a:srgbClr val="0000FF"/>
                </a:solidFill>
                <a:effectLst/>
                <a:latin typeface="Calibri" panose="020F0502020204030204" pitchFamily="34" charset="0"/>
                <a:ea typeface="Times New Roman" panose="02020603050405020304" pitchFamily="18" charset="0"/>
                <a:hlinkClick r:id="rId5"/>
              </a:rPr>
              <a:t>https://wonkhe.com/blogs/why-are-so-many-students-locked-out-of-their-education/</a:t>
            </a:r>
            <a:r>
              <a:rPr lang="en-GB" sz="1400" dirty="0">
                <a:effectLst/>
                <a:latin typeface="Calibri" panose="020F0502020204030204" pitchFamily="34" charset="0"/>
                <a:ea typeface="Times New Roman" panose="02020603050405020304" pitchFamily="18" charset="0"/>
              </a:rPr>
              <a:t> </a:t>
            </a:r>
          </a:p>
          <a:p>
            <a:pPr marL="0" indent="0">
              <a:buNone/>
            </a:pP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McDermott, H. &amp; Kent, A. (2022). Truly inclusive education: Teaching qualitative methods in psychology to enhance inclusion in the higher education psychology curriculum. </a:t>
            </a:r>
            <a:r>
              <a:rPr lang="en-GB" sz="1400" i="1" dirty="0" err="1">
                <a:effectLst/>
                <a:latin typeface="Calibri" panose="020F0502020204030204" pitchFamily="34" charset="0"/>
                <a:ea typeface="Times New Roman" panose="02020603050405020304" pitchFamily="18" charset="0"/>
              </a:rPr>
              <a:t>QMiP</a:t>
            </a:r>
            <a:r>
              <a:rPr lang="en-GB" sz="1400" i="1" dirty="0">
                <a:effectLst/>
                <a:latin typeface="Calibri" panose="020F0502020204030204" pitchFamily="34" charset="0"/>
                <a:ea typeface="Times New Roman" panose="02020603050405020304" pitchFamily="18" charset="0"/>
              </a:rPr>
              <a:t> Bulletin,</a:t>
            </a:r>
            <a:r>
              <a:rPr lang="en-GB" sz="1400" dirty="0">
                <a:effectLst/>
                <a:latin typeface="Calibri" panose="020F0502020204030204" pitchFamily="34" charset="0"/>
                <a:ea typeface="Times New Roman" panose="02020603050405020304" pitchFamily="18" charset="0"/>
              </a:rPr>
              <a:t> 34, 22-29</a:t>
            </a:r>
            <a:r>
              <a:rPr lang="en-GB" sz="1400" i="1" dirty="0">
                <a:effectLst/>
                <a:latin typeface="Calibri" panose="020F0502020204030204" pitchFamily="34" charset="0"/>
                <a:ea typeface="Times New Roman" panose="02020603050405020304" pitchFamily="18" charset="0"/>
              </a:rPr>
              <a:t>.</a:t>
            </a: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p>
        </p:txBody>
      </p:sp>
      <p:sp>
        <p:nvSpPr>
          <p:cNvPr id="3" name="Title 2">
            <a:extLst>
              <a:ext uri="{FF2B5EF4-FFF2-40B4-BE49-F238E27FC236}">
                <a16:creationId xmlns:a16="http://schemas.microsoft.com/office/drawing/2014/main" id="{12B4A154-485E-72DF-D482-904DE371125D}"/>
              </a:ext>
            </a:extLst>
          </p:cNvPr>
          <p:cNvSpPr>
            <a:spLocks noGrp="1"/>
          </p:cNvSpPr>
          <p:nvPr>
            <p:ph type="title"/>
          </p:nvPr>
        </p:nvSpPr>
        <p:spPr/>
        <p:txBody>
          <a:bodyPr/>
          <a:lstStyle/>
          <a:p>
            <a:r>
              <a:rPr lang="en-GB" dirty="0">
                <a:solidFill>
                  <a:schemeClr val="bg2"/>
                </a:solidFill>
              </a:rPr>
              <a:t>More BOGOF thinking</a:t>
            </a:r>
          </a:p>
        </p:txBody>
      </p:sp>
      <p:pic>
        <p:nvPicPr>
          <p:cNvPr id="6" name="Picture 5">
            <a:extLst>
              <a:ext uri="{FF2B5EF4-FFF2-40B4-BE49-F238E27FC236}">
                <a16:creationId xmlns:a16="http://schemas.microsoft.com/office/drawing/2014/main" id="{71579162-F4D0-B770-F968-36DE16CECB29}"/>
              </a:ext>
            </a:extLst>
          </p:cNvPr>
          <p:cNvPicPr>
            <a:picLocks noChangeAspect="1"/>
          </p:cNvPicPr>
          <p:nvPr/>
        </p:nvPicPr>
        <p:blipFill>
          <a:blip r:embed="rId6"/>
          <a:stretch>
            <a:fillRect/>
          </a:stretch>
        </p:blipFill>
        <p:spPr>
          <a:xfrm>
            <a:off x="8081542" y="800100"/>
            <a:ext cx="3780531" cy="3607904"/>
          </a:xfrm>
          <a:prstGeom prst="rect">
            <a:avLst/>
          </a:prstGeom>
        </p:spPr>
      </p:pic>
      <p:pic>
        <p:nvPicPr>
          <p:cNvPr id="7" name="Picture 2" descr="Bev Webb, 2012">
            <a:extLst>
              <a:ext uri="{FF2B5EF4-FFF2-40B4-BE49-F238E27FC236}">
                <a16:creationId xmlns:a16="http://schemas.microsoft.com/office/drawing/2014/main" id="{DF99C4E3-AF9F-8A57-3145-407571E35F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1542" y="5055918"/>
            <a:ext cx="3938683" cy="134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13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CB29F-C576-9177-9907-B5C6E7F5D8C7}"/>
              </a:ext>
            </a:extLst>
          </p:cNvPr>
          <p:cNvSpPr>
            <a:spLocks noGrp="1"/>
          </p:cNvSpPr>
          <p:nvPr>
            <p:ph sz="half" idx="1"/>
          </p:nvPr>
        </p:nvSpPr>
        <p:spPr/>
        <p:txBody>
          <a:bodyPr>
            <a:normAutofit/>
          </a:bodyPr>
          <a:lstStyle/>
          <a:p>
            <a:r>
              <a:rPr lang="en-GB" dirty="0"/>
              <a:t>Profs in Prep – email me on </a:t>
            </a:r>
            <a:r>
              <a:rPr lang="en-GB" dirty="0">
                <a:hlinkClick r:id="rId2"/>
              </a:rPr>
              <a:t>Julie.Hulme@ntu.ac.uk</a:t>
            </a:r>
            <a:endParaRPr lang="en-GB" dirty="0"/>
          </a:p>
          <a:p>
            <a:r>
              <a:rPr lang="en-GB" dirty="0"/>
              <a:t>UK Teaching-Focused Higher Education Network – sign up to our </a:t>
            </a:r>
            <a:r>
              <a:rPr lang="en-GB" dirty="0" err="1"/>
              <a:t>JISCmail</a:t>
            </a:r>
            <a:r>
              <a:rPr lang="en-GB" dirty="0"/>
              <a:t> list, </a:t>
            </a:r>
            <a:r>
              <a:rPr lang="en-GB" b="0" i="0" dirty="0">
                <a:solidFill>
                  <a:srgbClr val="050505"/>
                </a:solidFill>
                <a:effectLst/>
                <a:latin typeface="Segoe UI Historic" panose="020B0502040204020203" pitchFamily="34" charset="0"/>
                <a:hlinkClick r:id="rId3"/>
              </a:rPr>
              <a:t>HETEACHINGNETWORK@JISCMAIL.AC.UK</a:t>
            </a:r>
            <a:r>
              <a:rPr lang="en-GB" b="0" i="0" dirty="0">
                <a:solidFill>
                  <a:srgbClr val="050505"/>
                </a:solidFill>
                <a:effectLst/>
                <a:latin typeface="Segoe UI Historic" panose="020B0502040204020203" pitchFamily="34" charset="0"/>
              </a:rPr>
              <a:t>, via </a:t>
            </a:r>
            <a:r>
              <a:rPr lang="en-GB" b="0" i="0" dirty="0">
                <a:solidFill>
                  <a:srgbClr val="050505"/>
                </a:solidFill>
                <a:effectLst/>
                <a:latin typeface="Segoe UI Historic" panose="020B0502040204020203" pitchFamily="34" charset="0"/>
                <a:hlinkClick r:id="rId4"/>
              </a:rPr>
              <a:t>https://jiscmail.ac.uk</a:t>
            </a:r>
            <a:r>
              <a:rPr lang="en-GB" b="0" i="0" dirty="0">
                <a:solidFill>
                  <a:srgbClr val="050505"/>
                </a:solidFill>
                <a:effectLst/>
                <a:latin typeface="Segoe UI Historic" panose="020B0502040204020203" pitchFamily="34" charset="0"/>
              </a:rPr>
              <a:t> </a:t>
            </a:r>
          </a:p>
          <a:p>
            <a:r>
              <a:rPr lang="en-GB" b="0" i="0" dirty="0">
                <a:solidFill>
                  <a:srgbClr val="050505"/>
                </a:solidFill>
                <a:effectLst/>
                <a:latin typeface="Segoe UI Historic" panose="020B0502040204020203" pitchFamily="34" charset="0"/>
                <a:hlinkClick r:id="rId5"/>
              </a:rPr>
              <a:t>National Teaching Repository</a:t>
            </a:r>
            <a:endParaRPr lang="en-GB" b="0" i="0" dirty="0">
              <a:solidFill>
                <a:srgbClr val="050505"/>
              </a:solidFill>
              <a:effectLst/>
              <a:latin typeface="Segoe UI Historic" panose="020B0502040204020203" pitchFamily="34" charset="0"/>
            </a:endParaRPr>
          </a:p>
          <a:p>
            <a:r>
              <a:rPr lang="en-GB" b="0" i="0" dirty="0">
                <a:solidFill>
                  <a:srgbClr val="050505"/>
                </a:solidFill>
                <a:effectLst/>
                <a:latin typeface="Segoe UI Historic" panose="020B0502040204020203" pitchFamily="34" charset="0"/>
                <a:hlinkClick r:id="rId6"/>
              </a:rPr>
              <a:t>T-F</a:t>
            </a:r>
            <a:r>
              <a:rPr lang="el-GR" b="0" i="0" dirty="0">
                <a:solidFill>
                  <a:srgbClr val="050505"/>
                </a:solidFill>
                <a:effectLst/>
                <a:latin typeface="Segoe UI Historic" panose="020B0502040204020203" pitchFamily="34" charset="0"/>
                <a:hlinkClick r:id="rId6"/>
              </a:rPr>
              <a:t>Ψ</a:t>
            </a:r>
            <a:r>
              <a:rPr lang="en-GB" b="0" i="0" dirty="0">
                <a:solidFill>
                  <a:srgbClr val="050505"/>
                </a:solidFill>
                <a:effectLst/>
                <a:latin typeface="Segoe UI Historic" panose="020B0502040204020203" pitchFamily="34" charset="0"/>
                <a:hlinkClick r:id="rId6"/>
              </a:rPr>
              <a:t>N</a:t>
            </a:r>
            <a:r>
              <a:rPr lang="en-GB" b="0" i="0" dirty="0">
                <a:solidFill>
                  <a:srgbClr val="050505"/>
                </a:solidFill>
                <a:effectLst/>
                <a:latin typeface="Segoe UI Historic" panose="020B0502040204020203" pitchFamily="34" charset="0"/>
              </a:rPr>
              <a:t> (Teaching-Focused University Network - Psychology) </a:t>
            </a:r>
          </a:p>
          <a:p>
            <a:r>
              <a:rPr lang="en-GB" dirty="0"/>
              <a:t>Start your own?</a:t>
            </a:r>
          </a:p>
          <a:p>
            <a:r>
              <a:rPr lang="en-GB" dirty="0">
                <a:solidFill>
                  <a:schemeClr val="bg2"/>
                </a:solidFill>
              </a:rPr>
              <a:t>Networks enable you to disseminate your work (reach), to see it being implemented and evaluated (impact), open up new opportunities, raise your profile, provide a pool of peer reviewers, referees and assessors.</a:t>
            </a:r>
          </a:p>
        </p:txBody>
      </p:sp>
      <p:sp>
        <p:nvSpPr>
          <p:cNvPr id="3" name="Title 2">
            <a:extLst>
              <a:ext uri="{FF2B5EF4-FFF2-40B4-BE49-F238E27FC236}">
                <a16:creationId xmlns:a16="http://schemas.microsoft.com/office/drawing/2014/main" id="{538E1CE8-02BA-77A8-7EDC-822C58FE63D4}"/>
              </a:ext>
            </a:extLst>
          </p:cNvPr>
          <p:cNvSpPr>
            <a:spLocks noGrp="1"/>
          </p:cNvSpPr>
          <p:nvPr>
            <p:ph type="title"/>
          </p:nvPr>
        </p:nvSpPr>
        <p:spPr/>
        <p:txBody>
          <a:bodyPr/>
          <a:lstStyle/>
          <a:p>
            <a:r>
              <a:rPr lang="en-GB" dirty="0">
                <a:solidFill>
                  <a:schemeClr val="bg2"/>
                </a:solidFill>
              </a:rPr>
              <a:t>Networks</a:t>
            </a:r>
          </a:p>
        </p:txBody>
      </p:sp>
    </p:spTree>
    <p:extLst>
      <p:ext uri="{BB962C8B-B14F-4D97-AF65-F5344CB8AC3E}">
        <p14:creationId xmlns:p14="http://schemas.microsoft.com/office/powerpoint/2010/main" val="4260439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307257EE-47D0-59AD-D583-262654C2BA78}"/>
              </a:ext>
            </a:extLst>
          </p:cNvPr>
          <p:cNvSpPr>
            <a:spLocks noGrp="1"/>
          </p:cNvSpPr>
          <p:nvPr>
            <p:ph type="ftr" sz="quarter" idx="11"/>
          </p:nvPr>
        </p:nvSpPr>
        <p:spPr/>
        <p:txBody>
          <a:bodyPr/>
          <a:lstStyle/>
          <a:p>
            <a:r>
              <a:rPr lang="en-GB" dirty="0"/>
              <a:t>ANTF2025</a:t>
            </a:r>
          </a:p>
          <a:p>
            <a:endParaRPr lang="en-GB" dirty="0"/>
          </a:p>
        </p:txBody>
      </p:sp>
      <p:sp>
        <p:nvSpPr>
          <p:cNvPr id="2" name="Slide Number Placeholder 1">
            <a:extLst>
              <a:ext uri="{FF2B5EF4-FFF2-40B4-BE49-F238E27FC236}">
                <a16:creationId xmlns:a16="http://schemas.microsoft.com/office/drawing/2014/main" id="{85BF92C2-0CB3-B887-641D-966C917EA734}"/>
              </a:ext>
            </a:extLst>
          </p:cNvPr>
          <p:cNvSpPr>
            <a:spLocks noGrp="1"/>
          </p:cNvSpPr>
          <p:nvPr>
            <p:ph type="sldNum" sz="quarter" idx="12"/>
          </p:nvPr>
        </p:nvSpPr>
        <p:spPr/>
        <p:txBody>
          <a:bodyPr/>
          <a:lstStyle/>
          <a:p>
            <a:fld id="{2987031C-9901-4EF0-9F2F-2A2E1AE069F5}" type="slidenum">
              <a:rPr lang="en-GB" smtClean="0"/>
              <a:pPr/>
              <a:t>9</a:t>
            </a:fld>
            <a:endParaRPr lang="en-GB"/>
          </a:p>
        </p:txBody>
      </p:sp>
      <p:sp>
        <p:nvSpPr>
          <p:cNvPr id="5" name="Text Placeholder 4">
            <a:extLst>
              <a:ext uri="{FF2B5EF4-FFF2-40B4-BE49-F238E27FC236}">
                <a16:creationId xmlns:a16="http://schemas.microsoft.com/office/drawing/2014/main" id="{D07F41D3-1A19-CAEC-2AC7-7D577A51DF52}"/>
              </a:ext>
            </a:extLst>
          </p:cNvPr>
          <p:cNvSpPr>
            <a:spLocks noGrp="1"/>
          </p:cNvSpPr>
          <p:nvPr>
            <p:ph type="body" sz="quarter" idx="13"/>
          </p:nvPr>
        </p:nvSpPr>
        <p:spPr/>
        <p:txBody>
          <a:bodyPr/>
          <a:lstStyle/>
          <a:p>
            <a:r>
              <a:rPr lang="en-GB" sz="3200" dirty="0"/>
              <a:t>Where are your strengths?</a:t>
            </a:r>
          </a:p>
          <a:p>
            <a:r>
              <a:rPr lang="en-GB" sz="3200" dirty="0"/>
              <a:t>Where can you grow?</a:t>
            </a:r>
          </a:p>
          <a:p>
            <a:r>
              <a:rPr lang="en-GB" sz="3200" dirty="0"/>
              <a:t>Where can you collaborate?</a:t>
            </a:r>
          </a:p>
          <a:p>
            <a:r>
              <a:rPr lang="en-GB" sz="3200" dirty="0"/>
              <a:t>How can you develop reach, impact, value?</a:t>
            </a:r>
          </a:p>
          <a:p>
            <a:r>
              <a:rPr lang="en-GB" sz="3200" dirty="0">
                <a:solidFill>
                  <a:schemeClr val="bg2"/>
                </a:solidFill>
              </a:rPr>
              <a:t>What do you still need to know?</a:t>
            </a:r>
            <a:endParaRPr lang="en-GB" dirty="0">
              <a:solidFill>
                <a:schemeClr val="bg2"/>
              </a:solidFill>
            </a:endParaRPr>
          </a:p>
        </p:txBody>
      </p:sp>
      <p:pic>
        <p:nvPicPr>
          <p:cNvPr id="2050" name="Picture 2" descr="Tree of life emoji | AI Emoji Generator">
            <a:extLst>
              <a:ext uri="{FF2B5EF4-FFF2-40B4-BE49-F238E27FC236}">
                <a16:creationId xmlns:a16="http://schemas.microsoft.com/office/drawing/2014/main" id="{8F701651-2076-76CE-31F0-54268AF376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9910" y="871198"/>
            <a:ext cx="4224784" cy="4224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60620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1129</Words>
  <Application>Microsoft Office PowerPoint</Application>
  <PresentationFormat>Widescreen</PresentationFormat>
  <Paragraphs>64</Paragraphs>
  <Slides>10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System Font Regular</vt:lpstr>
      <vt:lpstr>Arial</vt:lpstr>
      <vt:lpstr>Calibri</vt:lpstr>
      <vt:lpstr>Cambria</vt:lpstr>
      <vt:lpstr>Segoe UI Historic</vt:lpstr>
      <vt:lpstr>Times New Roman</vt:lpstr>
      <vt:lpstr>Office Theme</vt:lpstr>
      <vt:lpstr>Raising your scholarship profile (and making time to do it well)</vt:lpstr>
      <vt:lpstr>What is scholarship? </vt:lpstr>
      <vt:lpstr>Scholarship means “going meta”</vt:lpstr>
      <vt:lpstr>The BOGOF model of scholarship – what are you already doing that can gain more benefits?</vt:lpstr>
      <vt:lpstr>Thinking about BOGOF scholarship</vt:lpstr>
      <vt:lpstr>Purposeful planning for impact</vt:lpstr>
      <vt:lpstr>More BOGOF thinking</vt:lpstr>
      <vt:lpstr>Networks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45</cp:revision>
  <dcterms:created xsi:type="dcterms:W3CDTF">2019-08-05T19:02:23Z</dcterms:created>
  <dcterms:modified xsi:type="dcterms:W3CDTF">2025-06-03T08:20:34Z</dcterms:modified>
</cp:coreProperties>
</file>