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7" r:id="rId2"/>
    <p:sldId id="337" r:id="rId3"/>
    <p:sldId id="338" r:id="rId4"/>
    <p:sldId id="339" r:id="rId5"/>
    <p:sldId id="336" r:id="rId6"/>
    <p:sldId id="341" r:id="rId7"/>
    <p:sldId id="340" r:id="rId8"/>
    <p:sldId id="264" r:id="rId9"/>
    <p:sldId id="259" r:id="rId10"/>
    <p:sldId id="258" r:id="rId11"/>
    <p:sldId id="260" r:id="rId12"/>
    <p:sldId id="261" r:id="rId13"/>
    <p:sldId id="262" r:id="rId14"/>
    <p:sldId id="263" r:id="rId15"/>
    <p:sldId id="266" r:id="rId16"/>
    <p:sldId id="34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65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8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ADF23B6-683D-2B48-8B2D-8FF423A50C05}"/>
              </a:ext>
            </a:extLst>
          </p:cNvPr>
          <p:cNvSpPr/>
          <p:nvPr userDrawn="1"/>
        </p:nvSpPr>
        <p:spPr>
          <a:xfrm>
            <a:off x="0" y="441325"/>
            <a:ext cx="12191999" cy="5256213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7E7F3C-6AC2-084C-81DA-BE9E4A815A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2" y="1989138"/>
            <a:ext cx="11306175" cy="1848949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rgbClr val="821E69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3D8BCC-A8A8-F640-A027-5BF8353F7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4" y="4015578"/>
            <a:ext cx="11306174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2E139847-7864-EB4B-975A-CCF5B80F08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75386" y="5184991"/>
            <a:ext cx="5473701" cy="358775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97342E9-89D0-D246-B0E5-635614E13D75}" type="datetime1">
              <a:rPr lang="en-GB" smtClean="0"/>
              <a:pPr/>
              <a:t>29/04/2025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9A36229-EAC4-704D-8912-93AB8BBE58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42912" y="823223"/>
            <a:ext cx="3427412" cy="96653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C8FF4A2-B2BB-6148-AF4A-4EEE516E9F5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44699" y="5658610"/>
            <a:ext cx="11491699" cy="1155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0282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ADF23B6-683D-2B48-8B2D-8FF423A50C05}"/>
              </a:ext>
            </a:extLst>
          </p:cNvPr>
          <p:cNvSpPr/>
          <p:nvPr userDrawn="1"/>
        </p:nvSpPr>
        <p:spPr>
          <a:xfrm>
            <a:off x="0" y="441326"/>
            <a:ext cx="12191999" cy="5256212"/>
          </a:xfrm>
          <a:prstGeom prst="rect">
            <a:avLst/>
          </a:prstGeom>
          <a:gradFill>
            <a:gsLst>
              <a:gs pos="75000">
                <a:srgbClr val="821E69"/>
              </a:gs>
              <a:gs pos="0">
                <a:srgbClr val="C7017F"/>
              </a:gs>
            </a:gsLst>
            <a:lin ang="10800000" scaled="0"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E6005B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7E7F3C-6AC2-084C-81DA-BE9E4A815A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2" y="1989138"/>
            <a:ext cx="11306175" cy="1848949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3D8BCC-A8A8-F640-A027-5BF8353F7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2" y="4015578"/>
            <a:ext cx="11306175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chemeClr val="bg1">
                    <a:lumMod val="9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3B4F1C1A-7877-C445-BF44-4797CDCC7B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75386" y="5184991"/>
            <a:ext cx="5473701" cy="358775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97342E9-89D0-D246-B0E5-635614E13D75}" type="datetime1">
              <a:rPr lang="en-GB" smtClean="0"/>
              <a:pPr/>
              <a:t>29/04/2025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71E6C26-54D1-EE48-806E-6E0CE27CCF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44699" y="5658610"/>
            <a:ext cx="11491699" cy="115513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AF31368-CBDC-3B46-9F24-ECF0042AA00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49110" y="821854"/>
            <a:ext cx="3415017" cy="96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63672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ADF23B6-683D-2B48-8B2D-8FF423A50C05}"/>
              </a:ext>
            </a:extLst>
          </p:cNvPr>
          <p:cNvSpPr/>
          <p:nvPr userDrawn="1"/>
        </p:nvSpPr>
        <p:spPr>
          <a:xfrm>
            <a:off x="0" y="441325"/>
            <a:ext cx="12191999" cy="5256213"/>
          </a:xfrm>
          <a:prstGeom prst="rect">
            <a:avLst/>
          </a:prstGeom>
          <a:solidFill>
            <a:srgbClr val="4D4D4C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7E7F3C-6AC2-084C-81DA-BE9E4A815A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2" y="1989138"/>
            <a:ext cx="11306175" cy="1848949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3D8BCC-A8A8-F640-A027-5BF8353F7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5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F375CC9E-091D-0E4F-954D-CF34653BB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75386" y="5184991"/>
            <a:ext cx="5473701" cy="358775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97342E9-89D0-D246-B0E5-635614E13D75}" type="datetime1">
              <a:rPr lang="en-GB" smtClean="0"/>
              <a:pPr/>
              <a:t>29/04/2025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2ABA5BA-9D11-5C4D-BB27-ED4F26BE74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49110" y="821854"/>
            <a:ext cx="3415017" cy="9664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0A6763C-295F-9A45-8370-F3552E71F30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44699" y="5658610"/>
            <a:ext cx="11491699" cy="1155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40751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1395D28-07F6-9F47-8128-50C443109906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gradFill>
            <a:gsLst>
              <a:gs pos="75000">
                <a:srgbClr val="821E69"/>
              </a:gs>
              <a:gs pos="0">
                <a:srgbClr val="C7017F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2ACF5D-95B4-ED49-9DD6-98E1235076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2913" y="1989138"/>
            <a:ext cx="11306174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E523BD2-753E-0A47-B307-D80B3FF627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0"/>
            <a:ext cx="11306175" cy="100198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D683437-A234-3E4E-8B92-A0C560819C16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6F62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F6258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1FD561A-6393-2C4A-B751-E45F4DC6FB7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42912" y="5831739"/>
            <a:ext cx="2429353" cy="68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2761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Second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A204BD-F3EB-5842-9319-7B613DC253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2" y="1989138"/>
            <a:ext cx="11306176" cy="636855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C7017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1B88EC-6B3F-324D-8A9A-A2200D0313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2914" y="2813048"/>
            <a:ext cx="11306174" cy="288448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C2A4D7D-88B2-6543-8F2D-B4616BB62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1"/>
            <a:ext cx="11306176" cy="1001982"/>
          </a:xfrm>
          <a:prstGeom prst="rect">
            <a:avLst/>
          </a:prstGeom>
        </p:spPr>
        <p:txBody>
          <a:bodyPr anchor="ctr" anchorCtr="0"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4921C33-6950-6040-8168-5F1571CA2A12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gradFill>
            <a:gsLst>
              <a:gs pos="75000">
                <a:srgbClr val="821E69"/>
              </a:gs>
              <a:gs pos="0">
                <a:srgbClr val="C7017F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F52FA08-35BE-6043-869D-5D40E768132C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6F62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F6258"/>
              </a:solidFill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05FD160-A44D-564F-9B8D-3DFF640F27C2}"/>
              </a:ext>
            </a:extLst>
          </p:cNvPr>
          <p:cNvCxnSpPr>
            <a:cxnSpLocks/>
          </p:cNvCxnSpPr>
          <p:nvPr userDrawn="1"/>
        </p:nvCxnSpPr>
        <p:spPr>
          <a:xfrm>
            <a:off x="442912" y="2708543"/>
            <a:ext cx="1130617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CC00C2E7-6107-1841-869E-E6E3541B563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42912" y="5831739"/>
            <a:ext cx="2429353" cy="68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413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Fill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0009F349-CC3D-6049-A88D-4E42B2F01C6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115887"/>
            <a:ext cx="12191999" cy="6626226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8E04121-C066-3A40-876B-1CA0C26BE5A7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6F62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F625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4470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Fill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0009F349-CC3D-6049-A88D-4E42B2F01C6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1999" cy="6857999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2779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3C710-A668-F144-8CC5-039AD81D3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1"/>
            <a:ext cx="11306176" cy="1001982"/>
          </a:xfrm>
          <a:prstGeom prst="rect">
            <a:avLst/>
          </a:prstGeom>
        </p:spPr>
        <p:txBody>
          <a:bodyPr anchor="ctr" anchorCtr="0"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09ECCE-CA94-5841-8835-15D01FC20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912" y="1989138"/>
            <a:ext cx="5473701" cy="370839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82F0DD8-CD89-964C-A0BF-3C891A947F9F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275388" y="1989138"/>
            <a:ext cx="5473700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920C73-37A6-4942-A69E-C78ECC18A0C3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gradFill>
            <a:gsLst>
              <a:gs pos="75000">
                <a:srgbClr val="821E69"/>
              </a:gs>
              <a:gs pos="0">
                <a:srgbClr val="C7017F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8D3B3AF-D3BA-1045-BAB2-3557246A2F38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6F62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F6258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533627B-5B28-634F-9A24-95BD734DA7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42912" y="5831739"/>
            <a:ext cx="2429353" cy="68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692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Second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1B88EC-6B3F-324D-8A9A-A2200D0313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2910" y="2813047"/>
            <a:ext cx="5473701" cy="284797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32B247-F8B0-6A43-86FE-2923DBEF9C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91894" y="2813047"/>
            <a:ext cx="5457193" cy="284797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C2A4D7D-88B2-6543-8F2D-B4616BB62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1"/>
            <a:ext cx="11306176" cy="1001982"/>
          </a:xfrm>
          <a:prstGeom prst="rect">
            <a:avLst/>
          </a:prstGeom>
        </p:spPr>
        <p:txBody>
          <a:bodyPr anchor="ctr" anchorCtr="0"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245CF166-1A2B-F24F-9192-1EE62922C0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2" y="1989138"/>
            <a:ext cx="5473701" cy="636855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C7017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FA1D5975-B545-F54E-B266-2A4DDDC8C4C9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6291895" y="1989139"/>
            <a:ext cx="5457193" cy="636854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C7017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7DD8EBF-04FD-2C40-9C05-F789D32FBBF8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gradFill>
            <a:gsLst>
              <a:gs pos="75000">
                <a:srgbClr val="821E69"/>
              </a:gs>
              <a:gs pos="0">
                <a:srgbClr val="C7017F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1481C1D-AD50-8541-B164-831252BE29B7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6F62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F6258"/>
              </a:solidFill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1E716D2-90D9-BC49-B315-2712825D6D38}"/>
              </a:ext>
            </a:extLst>
          </p:cNvPr>
          <p:cNvCxnSpPr>
            <a:cxnSpLocks/>
          </p:cNvCxnSpPr>
          <p:nvPr userDrawn="1"/>
        </p:nvCxnSpPr>
        <p:spPr>
          <a:xfrm>
            <a:off x="442913" y="2708543"/>
            <a:ext cx="54737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EAFA18F-ECF5-BE46-96FF-AC96629C4817}"/>
              </a:ext>
            </a:extLst>
          </p:cNvPr>
          <p:cNvCxnSpPr>
            <a:cxnSpLocks/>
          </p:cNvCxnSpPr>
          <p:nvPr userDrawn="1"/>
        </p:nvCxnSpPr>
        <p:spPr>
          <a:xfrm>
            <a:off x="6279194" y="2708543"/>
            <a:ext cx="54737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67AB61D6-0DAF-2440-AA8A-77170427625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42912" y="5831739"/>
            <a:ext cx="2429353" cy="68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435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Unsymetr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09ECCE-CA94-5841-8835-15D01FC20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912" y="1989138"/>
            <a:ext cx="3529013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82F0DD8-CD89-964C-A0BF-3C891A947F9F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4332288" y="1989138"/>
            <a:ext cx="7416800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FB21EC89-DA5A-2B4B-B94A-FD5D13BA4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0"/>
            <a:ext cx="11306175" cy="100198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FDB936F-20FE-4F4E-A381-0A8F2F0932BF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gradFill>
            <a:gsLst>
              <a:gs pos="75000">
                <a:srgbClr val="821E69"/>
              </a:gs>
              <a:gs pos="0">
                <a:srgbClr val="C7017F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B239072-54E3-D840-94FF-59B5A3DB6780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6F62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F6258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5DA8094-DEF8-FA43-896E-C6774792FB8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42912" y="5831739"/>
            <a:ext cx="2429353" cy="68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480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Unsymetrical Second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1B88EC-6B3F-324D-8A9A-A2200D0313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2913" y="2813048"/>
            <a:ext cx="3529012" cy="288448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32B247-F8B0-6A43-86FE-2923DBEF9C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332288" y="1989138"/>
            <a:ext cx="7416800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62BBD38C-D5E6-E14C-82D7-CDA28865EB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0"/>
            <a:ext cx="11306175" cy="100198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14952491-1CB4-104F-95DC-3C7A95C113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2" y="1989138"/>
            <a:ext cx="3529013" cy="636855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C7017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5613FF-87B6-1242-9B4A-D1C3901D261A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gradFill>
            <a:gsLst>
              <a:gs pos="75000">
                <a:srgbClr val="821E69"/>
              </a:gs>
              <a:gs pos="0">
                <a:srgbClr val="C7017F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80A7B3E-714F-AB48-A595-128A6711E7C4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6F62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F6258"/>
              </a:solidFill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4258EC2-13AA-864B-A386-3B584B311812}"/>
              </a:ext>
            </a:extLst>
          </p:cNvPr>
          <p:cNvCxnSpPr>
            <a:cxnSpLocks/>
          </p:cNvCxnSpPr>
          <p:nvPr userDrawn="1"/>
        </p:nvCxnSpPr>
        <p:spPr>
          <a:xfrm>
            <a:off x="442913" y="2708543"/>
            <a:ext cx="35290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19581F22-552C-F84D-B953-3A28AA8CFF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42912" y="5831739"/>
            <a:ext cx="2429353" cy="68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1359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09ECCE-CA94-5841-8835-15D01FC20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912" y="1989138"/>
            <a:ext cx="3529013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82F0DD8-CD89-964C-A0BF-3C891A947F9F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4332288" y="1989138"/>
            <a:ext cx="3529013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2572A3E-7061-AE46-B81E-7EEEF4B2F2A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221664" y="1989138"/>
            <a:ext cx="3527423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C9432BC-F7ED-AD44-955D-1B98B22786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0"/>
            <a:ext cx="11306175" cy="100198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510C95B-C793-6442-96A7-72C4D9B9D63A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gradFill>
            <a:gsLst>
              <a:gs pos="75000">
                <a:srgbClr val="821E69"/>
              </a:gs>
              <a:gs pos="0">
                <a:srgbClr val="C7017F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0F2A406-933C-EA4D-8AD9-6DEDE6DC43F0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6F62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F6258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509A661-F2DB-2D48-8C2C-0A4ED19D79D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42912" y="5831739"/>
            <a:ext cx="2429353" cy="68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3142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Second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1B88EC-6B3F-324D-8A9A-A2200D0313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2912" y="2813048"/>
            <a:ext cx="3529013" cy="288449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DD979E-7EEF-5D4A-8AC3-74C6CE8484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220075" y="1989138"/>
            <a:ext cx="3527425" cy="636855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C7017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32B247-F8B0-6A43-86FE-2923DBEF9C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332288" y="2813047"/>
            <a:ext cx="3527425" cy="288449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C43422A0-145A-7943-95AD-B9C948D26B2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220076" y="2813046"/>
            <a:ext cx="3529012" cy="288449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AC1D1754-6A16-0A4B-9E06-5B285B135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0"/>
            <a:ext cx="11306175" cy="100198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760B23AA-B159-A04B-A49B-76835B6299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2" y="1989138"/>
            <a:ext cx="3529013" cy="636855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C7017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EF568595-A127-5846-A037-D0819A0252E6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332288" y="1989138"/>
            <a:ext cx="3527425" cy="636855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C7017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1F7FF29-B1B6-8442-A145-D12AFF86234C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gradFill>
            <a:gsLst>
              <a:gs pos="75000">
                <a:srgbClr val="821E69"/>
              </a:gs>
              <a:gs pos="0">
                <a:srgbClr val="C7017F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E3B686C-EC9C-6344-8FB9-64E983AEE480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6F62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F6258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7A7AEBA-DE94-3649-9F85-41B7E46DB459}"/>
              </a:ext>
            </a:extLst>
          </p:cNvPr>
          <p:cNvCxnSpPr>
            <a:cxnSpLocks/>
          </p:cNvCxnSpPr>
          <p:nvPr userDrawn="1"/>
        </p:nvCxnSpPr>
        <p:spPr>
          <a:xfrm>
            <a:off x="442913" y="2708543"/>
            <a:ext cx="35290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79F11EA-2779-8A40-A867-5D192DAD1113}"/>
              </a:ext>
            </a:extLst>
          </p:cNvPr>
          <p:cNvCxnSpPr>
            <a:cxnSpLocks/>
          </p:cNvCxnSpPr>
          <p:nvPr userDrawn="1"/>
        </p:nvCxnSpPr>
        <p:spPr>
          <a:xfrm>
            <a:off x="4329113" y="2708543"/>
            <a:ext cx="35290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E4BEB1C0-51C1-1B40-A5C2-522368FD1EA0}"/>
              </a:ext>
            </a:extLst>
          </p:cNvPr>
          <p:cNvCxnSpPr>
            <a:cxnSpLocks/>
          </p:cNvCxnSpPr>
          <p:nvPr userDrawn="1"/>
        </p:nvCxnSpPr>
        <p:spPr>
          <a:xfrm>
            <a:off x="8220075" y="2708543"/>
            <a:ext cx="35115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B6329B33-78AD-3C4C-9212-E9E450F964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42912" y="5831739"/>
            <a:ext cx="2429353" cy="68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0298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>
            <a:extLst>
              <a:ext uri="{FF2B5EF4-FFF2-40B4-BE49-F238E27FC236}">
                <a16:creationId xmlns:a16="http://schemas.microsoft.com/office/drawing/2014/main" id="{B048F09A-B384-8C49-9343-9C78BE3724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6632" y="1989138"/>
            <a:ext cx="9378733" cy="2372252"/>
          </a:xfrm>
          <a:prstGeom prst="rect">
            <a:avLst/>
          </a:prstGeom>
        </p:spPr>
        <p:txBody>
          <a:bodyPr lIns="0" rIns="90000" anchor="ctr" anchorCtr="0">
            <a:normAutofit/>
          </a:bodyPr>
          <a:lstStyle>
            <a:lvl1pPr algn="l">
              <a:defRPr sz="4500" b="1">
                <a:solidFill>
                  <a:srgbClr val="821E69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338F5E73-6BFD-7748-BFD6-93FCF46A77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6632" y="4542366"/>
            <a:ext cx="9378733" cy="1155172"/>
          </a:xfrm>
          <a:prstGeom prst="rect">
            <a:avLst/>
          </a:prstGeom>
        </p:spPr>
        <p:txBody>
          <a:bodyPr lIns="0" anchor="ctr" anchorCtr="0">
            <a:normAutofit/>
          </a:bodyPr>
          <a:lstStyle>
            <a:lvl1pPr marL="0" indent="0" algn="l">
              <a:buNone/>
              <a:defRPr sz="3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A445871-F22C-8149-89B5-7B905A45C8BB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gradFill>
            <a:gsLst>
              <a:gs pos="75000">
                <a:srgbClr val="821E69"/>
              </a:gs>
              <a:gs pos="0">
                <a:srgbClr val="C7017F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492D590-6370-9248-A87D-7C043CEB1B97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6F62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F6258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3F8CF18-CDBA-A947-85C6-770E2EC78F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1010601"/>
            <a:ext cx="977432" cy="79756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F2125AF-5301-C24E-AF5E-52CD0605CD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10771654" y="4899976"/>
            <a:ext cx="977432" cy="79756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01AF797-BDF0-9649-8ED0-B1A94DB760A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42912" y="5831739"/>
            <a:ext cx="2429353" cy="68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403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le Orange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8B09DB-0CE7-674F-8B4F-D3BDC1E1F58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C701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A774C6-72B5-B54D-AFC5-BEDE6662B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1989138"/>
            <a:ext cx="11306175" cy="1848949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8CD21CC-038F-084D-86A0-F56D478F1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5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821E69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03F878E-DE03-2942-B907-3CF8B4BF5BA7}"/>
              </a:ext>
            </a:extLst>
          </p:cNvPr>
          <p:cNvSpPr/>
          <p:nvPr userDrawn="1"/>
        </p:nvSpPr>
        <p:spPr>
          <a:xfrm>
            <a:off x="0" y="0"/>
            <a:ext cx="12192000" cy="441325"/>
          </a:xfrm>
          <a:prstGeom prst="rect">
            <a:avLst/>
          </a:prstGeom>
          <a:solidFill>
            <a:srgbClr val="821E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946D80A-BB91-1241-848B-6B912282049B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821E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0D742F5-518D-8A45-B479-914CD151A2F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47305" y="5832766"/>
            <a:ext cx="2420568" cy="685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8710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mal Purple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8B09DB-0CE7-674F-8B4F-D3BDC1E1F58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821E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A774C6-72B5-B54D-AFC5-BEDE6662B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2024063"/>
            <a:ext cx="11306173" cy="1814024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8CD21CC-038F-084D-86A0-F56D478F1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3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C7017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669F709-E7C3-C149-A260-3C4BD44CD5DB}"/>
              </a:ext>
            </a:extLst>
          </p:cNvPr>
          <p:cNvSpPr/>
          <p:nvPr userDrawn="1"/>
        </p:nvSpPr>
        <p:spPr>
          <a:xfrm>
            <a:off x="0" y="1"/>
            <a:ext cx="12192000" cy="452699"/>
          </a:xfrm>
          <a:prstGeom prst="rect">
            <a:avLst/>
          </a:prstGeom>
          <a:solidFill>
            <a:srgbClr val="C701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9635ED3-5E00-7F4E-9AE5-AF4B24A44CF5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C701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6E2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0644EBE-7026-5544-BDC9-6245FED4C97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47305" y="5832766"/>
            <a:ext cx="2420568" cy="685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393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05F40A0-24CE-1A4E-BEAA-839D1ED1AA27}"/>
              </a:ext>
            </a:extLst>
          </p:cNvPr>
          <p:cNvSpPr/>
          <p:nvPr userDrawn="1"/>
        </p:nvSpPr>
        <p:spPr>
          <a:xfrm>
            <a:off x="0" y="441326"/>
            <a:ext cx="12191999" cy="6300786"/>
          </a:xfrm>
          <a:prstGeom prst="rect">
            <a:avLst/>
          </a:prstGeom>
          <a:gradFill>
            <a:gsLst>
              <a:gs pos="75000">
                <a:srgbClr val="821E69"/>
              </a:gs>
              <a:gs pos="0">
                <a:srgbClr val="C7017F"/>
              </a:gs>
            </a:gsLst>
            <a:lin ang="10800000" scaled="0"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E6005B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EE1A0BD-8134-9B4A-AE3E-E7C0EECCD029}"/>
              </a:ext>
            </a:extLst>
          </p:cNvPr>
          <p:cNvSpPr txBox="1"/>
          <p:nvPr userDrawn="1"/>
        </p:nvSpPr>
        <p:spPr>
          <a:xfrm>
            <a:off x="442913" y="2024062"/>
            <a:ext cx="11306175" cy="181402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/>
          <a:p>
            <a:pPr algn="l"/>
            <a:r>
              <a:rPr lang="en-US" sz="6000" b="1" dirty="0">
                <a:solidFill>
                  <a:schemeClr val="bg1"/>
                </a:solidFill>
              </a:rPr>
              <a:t>Thank you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DB3961A-C721-394C-812B-356272AA54D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49110" y="821854"/>
            <a:ext cx="3415017" cy="96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1029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35BDB-3038-7476-002A-FA20A9847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DFF0E2-C094-FD22-806B-5BFED973FB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3CE710-97D4-4FAD-4EA9-B147E0FA9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E82DA-F4BD-4961-B020-DBFEFEEEFB31}" type="datetimeFigureOut">
              <a:rPr lang="en-GB" smtClean="0"/>
              <a:t>29/04/2025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9D96EE-A38D-0EAE-0408-0DC861941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E0A7C5-51F0-D5D6-4CC5-8E91E4008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A22DB-129E-4E8C-9693-3579D2E169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43997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59E5E4-C17D-D61B-A61B-67D317D1A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E82DA-F4BD-4961-B020-DBFEFEEEFB31}" type="datetimeFigureOut">
              <a:rPr lang="en-GB" smtClean="0"/>
              <a:t>29/04/2025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9D930B4-E7D2-6D67-3911-5C5C8BD9C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8ED03B-9406-74E0-FDAC-B7F18FF8B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A22DB-129E-4E8C-9693-3579D2E169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18352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1ABCA-4FA4-1F2A-482D-4DCA64770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5EEC27-B19F-939C-F0F9-FDF5996E09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503437-5A88-91A7-67BC-F4D72C4562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C3E7BF-2FD2-B01C-C2BF-47B621255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E82DA-F4BD-4961-B020-DBFEFEEEFB31}" type="datetimeFigureOut">
              <a:rPr lang="en-GB" smtClean="0"/>
              <a:t>29/04/2025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C1936D-50D4-9428-0119-20FEB0608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88D297-C0EF-A07C-CC4F-A6CFFFEB3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A22DB-129E-4E8C-9693-3579D2E169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10008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38E3CDC0-E15C-3D43-A94A-65D5EBAC0E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2" y="1989139"/>
            <a:ext cx="11306175" cy="4068762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Title Placeholder 10">
            <a:extLst>
              <a:ext uri="{FF2B5EF4-FFF2-40B4-BE49-F238E27FC236}">
                <a16:creationId xmlns:a16="http://schemas.microsoft.com/office/drawing/2014/main" id="{CB133162-9D93-054D-BEB3-A08241D4C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0"/>
            <a:ext cx="11306175" cy="1001714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2900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</p:sldLayoutIdLst>
  <p:hf sldNum="0"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rgbClr val="821E69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rgbClr val="821E69"/>
        </a:buClr>
        <a:buFont typeface="Wingdings" pitchFamily="2" charset="2"/>
        <a:buChar char="§"/>
        <a:defRPr sz="2500" b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821E69"/>
        </a:buClr>
        <a:buFont typeface="Wingdings" pitchFamily="2" charset="2"/>
        <a:buChar char="§"/>
        <a:defRPr sz="2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821E69"/>
        </a:buClr>
        <a:buFont typeface="Wingdings" pitchFamily="2" charset="2"/>
        <a:buChar char="§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821E69"/>
        </a:buClr>
        <a:buFont typeface="Wingdings" pitchFamily="2" charset="2"/>
        <a:buChar char="§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821E69"/>
        </a:buClr>
        <a:buFont typeface="Wingdings" pitchFamily="2" charset="2"/>
        <a:buChar char="§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79">
          <p15:clr>
            <a:srgbClr val="A4A3A4"/>
          </p15:clr>
        </p15:guide>
        <p15:guide id="2" orient="horz" pos="278">
          <p15:clr>
            <a:srgbClr val="A4A3A4"/>
          </p15:clr>
        </p15:guide>
        <p15:guide id="3" pos="2502">
          <p15:clr>
            <a:srgbClr val="A4A3A4"/>
          </p15:clr>
        </p15:guide>
        <p15:guide id="4" pos="2729">
          <p15:clr>
            <a:srgbClr val="A4A3A4"/>
          </p15:clr>
        </p15:guide>
        <p15:guide id="5" pos="4951">
          <p15:clr>
            <a:srgbClr val="A4A3A4"/>
          </p15:clr>
        </p15:guide>
        <p15:guide id="6" pos="5178">
          <p15:clr>
            <a:srgbClr val="A4A3A4"/>
          </p15:clr>
        </p15:guide>
        <p15:guide id="7" pos="7401">
          <p15:clr>
            <a:srgbClr val="A4A3A4"/>
          </p15:clr>
        </p15:guide>
        <p15:guide id="8" orient="horz" pos="504">
          <p15:clr>
            <a:srgbClr val="A4A3A4"/>
          </p15:clr>
        </p15:guide>
        <p15:guide id="9" orient="horz" pos="3816">
          <p15:clr>
            <a:srgbClr val="A4A3A4"/>
          </p15:clr>
        </p15:guide>
        <p15:guide id="10" orient="horz" pos="4042">
          <p15:clr>
            <a:srgbClr val="A4A3A4"/>
          </p15:clr>
        </p15:guide>
        <p15:guide id="11" pos="3727">
          <p15:clr>
            <a:srgbClr val="A4A3A4"/>
          </p15:clr>
        </p15:guide>
        <p15:guide id="12" pos="3953">
          <p15:clr>
            <a:srgbClr val="A4A3A4"/>
          </p15:clr>
        </p15:guide>
        <p15:guide id="13" orient="horz" pos="3589">
          <p15:clr>
            <a:srgbClr val="A4A3A4"/>
          </p15:clr>
        </p15:guide>
        <p15:guide id="14" orient="horz" pos="1139">
          <p15:clr>
            <a:srgbClr val="A4A3A4"/>
          </p15:clr>
        </p15:guide>
        <p15:guide id="15" orient="horz" pos="1253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777C1C-DC5E-464D-8E5D-9F1A86CDD66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What the English Devolution White Paper might mean for the region?</a:t>
            </a:r>
            <a:br>
              <a:rPr lang="en-GB" sz="3600" dirty="0"/>
            </a:br>
            <a:endParaRPr lang="en-US" sz="3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77A979-F57A-8144-9955-D74341C388E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Pete Murphy </a:t>
            </a:r>
          </a:p>
          <a:p>
            <a:r>
              <a:rPr lang="en-US" sz="2400" dirty="0"/>
              <a:t>Peter. Murphy@ntu.ac.uk</a:t>
            </a:r>
          </a:p>
        </p:txBody>
      </p:sp>
    </p:spTree>
    <p:extLst>
      <p:ext uri="{BB962C8B-B14F-4D97-AF65-F5344CB8AC3E}">
        <p14:creationId xmlns:p14="http://schemas.microsoft.com/office/powerpoint/2010/main" val="17164782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90C79F-0155-246A-DE1F-7D9DE6C9E8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9F7E2CE-3FF0-05A3-9554-759833D985C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Constitutional autonomy and partnership based on elected mayors</a:t>
            </a:r>
          </a:p>
          <a:p>
            <a:r>
              <a:rPr lang="en-GB" dirty="0"/>
              <a:t>Devolution of powers &amp; Representation in Westminster.</a:t>
            </a:r>
          </a:p>
          <a:p>
            <a:r>
              <a:rPr lang="en-GB" dirty="0"/>
              <a:t>Integrated Funding Settlements  </a:t>
            </a:r>
          </a:p>
          <a:p>
            <a:r>
              <a:rPr lang="en-GB" dirty="0"/>
              <a:t>Universal coverage of Strategic Authorities (1.5m population).</a:t>
            </a:r>
          </a:p>
          <a:p>
            <a:r>
              <a:rPr lang="en-GB" dirty="0"/>
              <a:t>Local Gov-organisation – universal unitary authorities 0.5m population.</a:t>
            </a:r>
          </a:p>
          <a:p>
            <a:r>
              <a:rPr lang="en-GB" dirty="0"/>
              <a:t>Over the long-term - Align public service boundaries with Strategic Authority boundaries.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65FAF04-CDAE-8198-BB0B-FD1C40EA0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Overview</a:t>
            </a:r>
          </a:p>
        </p:txBody>
      </p:sp>
    </p:spTree>
    <p:extLst>
      <p:ext uri="{BB962C8B-B14F-4D97-AF65-F5344CB8AC3E}">
        <p14:creationId xmlns:p14="http://schemas.microsoft.com/office/powerpoint/2010/main" val="42901599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57D7AF5-9676-85B3-6FD6-5269B754448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Requires primary legislation - and will be in a Devolution Bill this year </a:t>
            </a:r>
          </a:p>
          <a:p>
            <a:r>
              <a:rPr lang="en-GB" dirty="0"/>
              <a:t>A single “mutually agreed” outcomes framework (similar to Scotland’s for individual authorities)</a:t>
            </a:r>
          </a:p>
          <a:p>
            <a:r>
              <a:rPr lang="en-GB" dirty="0"/>
              <a:t>Mayors taking PCC/PFCC role across two or more areas (subject to boundaries aligning)</a:t>
            </a:r>
          </a:p>
          <a:p>
            <a:endParaRPr lang="en-GB" sz="800" dirty="0"/>
          </a:p>
          <a:p>
            <a:r>
              <a:rPr lang="en-GB" dirty="0"/>
              <a:t>but</a:t>
            </a:r>
          </a:p>
          <a:p>
            <a:endParaRPr lang="en-GB" sz="800" dirty="0"/>
          </a:p>
          <a:p>
            <a:r>
              <a:rPr lang="en-GB" dirty="0"/>
              <a:t>Monitored over a Spending Review period (usually 3 Years).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E8AF2C9-4A32-72BE-7083-120DDEDFF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Devolution Framework</a:t>
            </a: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285599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60DC306-F0AD-B68E-E147-1EA30FACE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1"/>
            <a:ext cx="11306176" cy="1632856"/>
          </a:xfrm>
        </p:spPr>
        <p:txBody>
          <a:bodyPr>
            <a:normAutofit fontScale="90000"/>
          </a:bodyPr>
          <a:lstStyle/>
          <a:p>
            <a:r>
              <a:rPr lang="en-GB" dirty="0"/>
              <a:t>Elected Mayors and the ‘escalator’  </a:t>
            </a:r>
            <a:br>
              <a:rPr lang="en-GB" dirty="0"/>
            </a:br>
            <a:r>
              <a:rPr lang="en-GB" sz="3600" dirty="0"/>
              <a:t>The strategy has push and pull elements</a:t>
            </a:r>
            <a:br>
              <a:rPr lang="en-GB" dirty="0"/>
            </a:br>
            <a:r>
              <a:rPr lang="en-GB" dirty="0"/>
              <a:t>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3362F2C-FD52-E89E-5F60-E745793A83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GB" dirty="0"/>
          </a:p>
          <a:p>
            <a:r>
              <a:rPr lang="en-GB" dirty="0"/>
              <a:t>Pull</a:t>
            </a:r>
          </a:p>
          <a:p>
            <a:endParaRPr lang="en-GB" dirty="0"/>
          </a:p>
          <a:p>
            <a:r>
              <a:rPr lang="en-GB" dirty="0"/>
              <a:t>Foundation Strategic Authorities (18 new responsibilities and powers)</a:t>
            </a:r>
          </a:p>
          <a:p>
            <a:r>
              <a:rPr lang="en-GB" dirty="0"/>
              <a:t>Mayoral Strategic Authorities (47)</a:t>
            </a:r>
          </a:p>
          <a:p>
            <a:r>
              <a:rPr lang="en-GB" dirty="0"/>
              <a:t>Established Mayoral Strategic Authorities (57)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982573-AB5C-E9A2-58C9-64E7126B0081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858000" y="2432956"/>
            <a:ext cx="4891088" cy="3264581"/>
          </a:xfrm>
        </p:spPr>
        <p:txBody>
          <a:bodyPr/>
          <a:lstStyle/>
          <a:p>
            <a:r>
              <a:rPr lang="en-GB" dirty="0"/>
              <a:t>Push</a:t>
            </a:r>
          </a:p>
          <a:p>
            <a:endParaRPr lang="en-GB" dirty="0"/>
          </a:p>
          <a:p>
            <a:r>
              <a:rPr lang="en-GB" dirty="0"/>
              <a:t>The fallback –is mandatory  ministerial powers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345760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4A28DE-72F6-E96D-3262-D46925FB73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086EF59-7952-E90F-C519-0A015E0722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800100"/>
            <a:ext cx="5541328" cy="2899064"/>
          </a:xfrm>
        </p:spPr>
        <p:txBody>
          <a:bodyPr>
            <a:normAutofit fontScale="90000"/>
          </a:bodyPr>
          <a:lstStyle/>
          <a:p>
            <a:r>
              <a:rPr lang="en-GB" dirty="0"/>
              <a:t>…and back to sub-regionalism:</a:t>
            </a:r>
            <a:br>
              <a:rPr lang="en-GB" dirty="0"/>
            </a:br>
            <a:br>
              <a:rPr lang="en-GB" dirty="0"/>
            </a:br>
            <a:r>
              <a:rPr lang="en-GB" dirty="0"/>
              <a:t>Devo coverage</a:t>
            </a:r>
            <a:br>
              <a:rPr lang="en-GB" dirty="0"/>
            </a:br>
            <a:r>
              <a:rPr lang="en-GB" sz="2700" dirty="0"/>
              <a:t>December 2024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F80292FD-6183-83A6-A594-9B69DC65BA5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>
            <a:off x="5984241" y="527194"/>
            <a:ext cx="4318000" cy="6107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31733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D6A1132-88D0-9C76-58C7-650DF23F73F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4141" y="1989138"/>
            <a:ext cx="11283719" cy="37084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AE5764A-5804-4B67-9498-EF9E95C49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Figure 2: Streamlining government</a:t>
            </a:r>
          </a:p>
        </p:txBody>
      </p:sp>
    </p:spTree>
    <p:extLst>
      <p:ext uri="{BB962C8B-B14F-4D97-AF65-F5344CB8AC3E}">
        <p14:creationId xmlns:p14="http://schemas.microsoft.com/office/powerpoint/2010/main" val="17929088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7C3A447-379A-152F-C267-64F5882E4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200">
                <a:solidFill>
                  <a:schemeClr val="tx1"/>
                </a:solidFill>
                <a:latin typeface="+mj-lt"/>
                <a:cs typeface="+mj-cs"/>
              </a:rPr>
              <a:t>Local Government Reorganisation </a:t>
            </a:r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06B5B8-2A4C-7D6D-6DC1-05F8D18562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200" dirty="0">
              <a:latin typeface="+mn-lt"/>
              <a:cs typeface="+mn-cs"/>
            </a:endParaRP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200" dirty="0">
              <a:latin typeface="+mn-lt"/>
              <a:cs typeface="+mn-cs"/>
            </a:endParaRP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800" b="1" dirty="0">
                <a:latin typeface="+mn-lt"/>
                <a:cs typeface="+mn-cs"/>
              </a:rPr>
              <a:t>A note of caution from past reorganizations</a:t>
            </a:r>
          </a:p>
        </p:txBody>
      </p:sp>
      <p:pic>
        <p:nvPicPr>
          <p:cNvPr id="8" name="Picture 7" descr="Red alarm light with people on the background">
            <a:extLst>
              <a:ext uri="{FF2B5EF4-FFF2-40B4-BE49-F238E27FC236}">
                <a16:creationId xmlns:a16="http://schemas.microsoft.com/office/drawing/2014/main" id="{A51305F6-C36F-DD8E-EFD2-A40573EA505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264" r="10783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151030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21FF3-BD1D-F5CE-8D3F-CF1A2C368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2800" b="1" dirty="0">
                <a:latin typeface="Calibri" panose="020F0502020204030204" pitchFamily="34" charset="0"/>
                <a:cs typeface="Calibri" panose="020F0502020204030204" pitchFamily="34" charset="0"/>
              </a:rPr>
              <a:t>Councils in Central Government Intervention Process </a:t>
            </a:r>
            <a:br>
              <a:rPr lang="en-GB" sz="28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en-GB" sz="28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those receiving</a:t>
            </a:r>
            <a:r>
              <a:rPr lang="en-GB" sz="28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en-GB" sz="2800" b="1" dirty="0">
                <a:latin typeface="Calibri" panose="020F0502020204030204" pitchFamily="34" charset="0"/>
                <a:cs typeface="Calibri" panose="020F0502020204030204" pitchFamily="34" charset="0"/>
              </a:rPr>
              <a:t>xceptional 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lang="en-GB" sz="2800" b="1" dirty="0">
                <a:latin typeface="Calibri" panose="020F0502020204030204" pitchFamily="34" charset="0"/>
                <a:cs typeface="Calibri" panose="020F0502020204030204" pitchFamily="34" charset="0"/>
              </a:rPr>
              <a:t>inancial support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4AB9C5-E7B5-3434-EA6C-3C99A3848D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197099"/>
            <a:ext cx="5181600" cy="3979863"/>
          </a:xfrm>
        </p:spPr>
        <p:txBody>
          <a:bodyPr>
            <a:normAutofit fontScale="85000" lnSpcReduction="20000"/>
          </a:bodyPr>
          <a:lstStyle/>
          <a:p>
            <a:r>
              <a:rPr lang="en-GB" dirty="0"/>
              <a:t>Birmingham (Int &amp; EFS)</a:t>
            </a:r>
          </a:p>
          <a:p>
            <a:r>
              <a:rPr lang="en-GB" dirty="0"/>
              <a:t>Bradford (EFS)</a:t>
            </a:r>
          </a:p>
          <a:p>
            <a:r>
              <a:rPr lang="en-GB" dirty="0"/>
              <a:t>Cheshire East (EFS)</a:t>
            </a:r>
          </a:p>
          <a:p>
            <a:r>
              <a:rPr lang="en-GB" dirty="0"/>
              <a:t>Croydon (Int &amp; EFS)</a:t>
            </a:r>
          </a:p>
          <a:p>
            <a:r>
              <a:rPr lang="en-GB" dirty="0"/>
              <a:t>Cumberland (EFS)</a:t>
            </a:r>
          </a:p>
          <a:p>
            <a:r>
              <a:rPr lang="en-GB" dirty="0"/>
              <a:t>Eastbourne (EFS)</a:t>
            </a:r>
          </a:p>
          <a:p>
            <a:r>
              <a:rPr lang="en-GB" dirty="0"/>
              <a:t>Havering (EFS)</a:t>
            </a:r>
          </a:p>
          <a:p>
            <a:r>
              <a:rPr lang="en-GB" dirty="0"/>
              <a:t>Medway (EFS)</a:t>
            </a:r>
          </a:p>
          <a:p>
            <a:r>
              <a:rPr lang="en-GB" dirty="0"/>
              <a:t>Middlesborough (EFS)</a:t>
            </a:r>
          </a:p>
          <a:p>
            <a:r>
              <a:rPr lang="en-GB" b="1" dirty="0"/>
              <a:t>North Northants (EFS)</a:t>
            </a:r>
          </a:p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5F78DF-FE46-BD34-F8CA-241DAD774B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97099"/>
            <a:ext cx="5181600" cy="3979864"/>
          </a:xfrm>
        </p:spPr>
        <p:txBody>
          <a:bodyPr>
            <a:normAutofit fontScale="85000" lnSpcReduction="20000"/>
          </a:bodyPr>
          <a:lstStyle/>
          <a:p>
            <a:r>
              <a:rPr lang="en-GB" b="1" dirty="0"/>
              <a:t>Nottingham (Int &amp; EFS)</a:t>
            </a:r>
          </a:p>
          <a:p>
            <a:r>
              <a:rPr lang="en-GB" dirty="0"/>
              <a:t>Plymouth (EFS)</a:t>
            </a:r>
          </a:p>
          <a:p>
            <a:r>
              <a:rPr lang="en-GB" dirty="0"/>
              <a:t> Slough (Int &amp; EFS)</a:t>
            </a:r>
          </a:p>
          <a:p>
            <a:r>
              <a:rPr lang="en-GB" dirty="0"/>
              <a:t>Somerset (EFS)</a:t>
            </a:r>
          </a:p>
          <a:p>
            <a:r>
              <a:rPr lang="en-GB" dirty="0"/>
              <a:t>Southampton(EFS)</a:t>
            </a:r>
          </a:p>
          <a:p>
            <a:r>
              <a:rPr lang="en-GB" dirty="0"/>
              <a:t>Stoke (EFS)</a:t>
            </a:r>
          </a:p>
          <a:p>
            <a:r>
              <a:rPr lang="en-GB" dirty="0"/>
              <a:t>Thurrock (Int &amp; EFS)</a:t>
            </a:r>
          </a:p>
          <a:p>
            <a:r>
              <a:rPr lang="en-GB" b="1" dirty="0"/>
              <a:t>West Northants (EFS)</a:t>
            </a:r>
          </a:p>
          <a:p>
            <a:r>
              <a:rPr lang="en-GB" dirty="0"/>
              <a:t> Woking (EFS)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202299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A7E3CF-1DBC-D338-4C9F-110B458497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4733218" cy="357351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36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Local Government Reorganization </a:t>
            </a:r>
            <a:br>
              <a:rPr lang="en-US" sz="36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36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</a:t>
            </a:r>
            <a:br>
              <a:rPr lang="en-US" sz="36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36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the East Midlands</a:t>
            </a:r>
            <a:br>
              <a:rPr lang="en-US" sz="36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36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2700" b="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NB. </a:t>
            </a:r>
            <a:r>
              <a:rPr lang="en-GB" sz="2700" b="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Reorganisations to be implemented in 2027 and 2028.</a:t>
            </a:r>
            <a:endParaRPr lang="en-US" sz="2700" b="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4FDFC3C-F7F0-F2B7-1CF5-726BCD0600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1" b="4516"/>
          <a:stretch/>
        </p:blipFill>
        <p:spPr>
          <a:xfrm>
            <a:off x="5627377" y="640080"/>
            <a:ext cx="5268454" cy="555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2759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DC0943-9C86-2B07-1BFB-F6025B634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3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The East Midlands Combined County Authority</a:t>
            </a:r>
            <a:br>
              <a:rPr lang="en-US" sz="3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3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3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3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Police and Fire Responsibilities?</a:t>
            </a:r>
            <a:br>
              <a:rPr lang="en-US" sz="3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3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32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Content Placeholder 6" descr="A map of a country&#10;&#10;Description automatically generated">
            <a:extLst>
              <a:ext uri="{FF2B5EF4-FFF2-40B4-BE49-F238E27FC236}">
                <a16:creationId xmlns:a16="http://schemas.microsoft.com/office/drawing/2014/main" id="{D9F403E8-3A0D-91FF-1D5A-2FFB20EB23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929" b="-2"/>
          <a:stretch/>
        </p:blipFill>
        <p:spPr>
          <a:xfrm>
            <a:off x="4654296" y="993882"/>
            <a:ext cx="7214616" cy="4842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6479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6A30940-563B-0B4B-FF58-6CFF511DD3A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10772775" cy="1030288"/>
          </a:xfrm>
        </p:spPr>
        <p:txBody>
          <a:bodyPr>
            <a:normAutofit/>
          </a:bodyPr>
          <a:lstStyle/>
          <a:p>
            <a:br>
              <a:rPr lang="en-GB" sz="2000" dirty="0"/>
            </a:br>
            <a:endParaRPr lang="en-GB" sz="2000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C347EBE-B975-94DA-8B76-0222BB61DE7F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>
          <a:xfrm>
            <a:off x="6900108" y="1456532"/>
            <a:ext cx="3381375" cy="5305425"/>
          </a:xfrm>
          <a:prstGeom prst="rect">
            <a:avLst/>
          </a:prstGeo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09B94863-64F3-E3EC-881B-A692E9B6F71C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>
          <a:blip r:embed="rId3"/>
          <a:stretch>
            <a:fillRect/>
          </a:stretch>
        </p:blipFill>
        <p:spPr>
          <a:xfrm>
            <a:off x="953000" y="1390650"/>
            <a:ext cx="3600450" cy="543718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B17DCEB-474E-1204-9FAA-7827394B177D}"/>
              </a:ext>
            </a:extLst>
          </p:cNvPr>
          <p:cNvSpPr txBox="1"/>
          <p:nvPr/>
        </p:nvSpPr>
        <p:spPr>
          <a:xfrm>
            <a:off x="5807242" y="510937"/>
            <a:ext cx="57836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Calibri" panose="020F0502020204030204" pitchFamily="34" charset="0"/>
                <a:cs typeface="Calibri" panose="020F0502020204030204" pitchFamily="34" charset="0"/>
              </a:rPr>
              <a:t>        </a:t>
            </a:r>
            <a:r>
              <a:rPr lang="en-GB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Nottingham, Nottinghamshire</a:t>
            </a:r>
          </a:p>
          <a:p>
            <a:r>
              <a:rPr lang="en-GB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&amp; 7 Districts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06FBC80-C703-F662-9ECD-D48E7A01D2BD}"/>
              </a:ext>
            </a:extLst>
          </p:cNvPr>
          <p:cNvSpPr txBox="1"/>
          <p:nvPr/>
        </p:nvSpPr>
        <p:spPr>
          <a:xfrm>
            <a:off x="601079" y="510937"/>
            <a:ext cx="457751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en-GB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Derby, Derbyshire </a:t>
            </a:r>
          </a:p>
          <a:p>
            <a:r>
              <a:rPr lang="en-GB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&amp; 9 Districts </a:t>
            </a:r>
          </a:p>
        </p:txBody>
      </p:sp>
    </p:spTree>
    <p:extLst>
      <p:ext uri="{BB962C8B-B14F-4D97-AF65-F5344CB8AC3E}">
        <p14:creationId xmlns:p14="http://schemas.microsoft.com/office/powerpoint/2010/main" val="21610380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1337A4-5746-DDCB-E066-68D1F2F7E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b="1" dirty="0">
                <a:latin typeface="Calibri" panose="020F0502020204030204" pitchFamily="34" charset="0"/>
                <a:cs typeface="Calibri" panose="020F0502020204030204" pitchFamily="34" charset="0"/>
              </a:rPr>
              <a:t>Leicester, Leicestershire Rutland &amp; 7 Districts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CEA8D58-DAF7-0AB2-4961-0BD0391B27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76926" y="1572126"/>
            <a:ext cx="8181474" cy="5037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997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161E20F-AD00-915F-821D-924948F065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956" y="299509"/>
            <a:ext cx="4615999" cy="6258983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1F1911A-7F25-DA94-EF1F-266548689B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79911" y="1010654"/>
            <a:ext cx="5047394" cy="5345696"/>
          </a:xfrm>
        </p:spPr>
        <p:txBody>
          <a:bodyPr anchor="t">
            <a:normAutofit fontScale="92500"/>
          </a:bodyPr>
          <a:lstStyle/>
          <a:p>
            <a:r>
              <a:rPr lang="en-US" sz="3200" b="1" dirty="0">
                <a:solidFill>
                  <a:schemeClr val="accent1">
                    <a:alpha val="8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Lincolnshire CC</a:t>
            </a:r>
          </a:p>
          <a:p>
            <a:r>
              <a:rPr lang="en-US" sz="3200" b="1" dirty="0">
                <a:solidFill>
                  <a:schemeClr val="accent1">
                    <a:alpha val="8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North Lincolnshire UA</a:t>
            </a:r>
          </a:p>
          <a:p>
            <a:r>
              <a:rPr lang="en-US" sz="3200" b="1" dirty="0">
                <a:solidFill>
                  <a:schemeClr val="accent1">
                    <a:alpha val="8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North-East Lincolnshire UA</a:t>
            </a:r>
          </a:p>
          <a:p>
            <a:pPr marL="0" indent="0">
              <a:buNone/>
            </a:pPr>
            <a:endParaRPr lang="en-US" sz="3200" b="1" dirty="0">
              <a:solidFill>
                <a:schemeClr val="accent1">
                  <a:alpha val="8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3200" b="1" dirty="0">
                <a:solidFill>
                  <a:schemeClr val="accent1">
                    <a:alpha val="8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</a:p>
          <a:p>
            <a:r>
              <a:rPr lang="en-US" sz="3200" b="1" dirty="0">
                <a:solidFill>
                  <a:schemeClr val="accent1">
                    <a:alpha val="8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 District Councils </a:t>
            </a:r>
          </a:p>
          <a:p>
            <a:endParaRPr lang="en-US" sz="3200" b="1" dirty="0">
              <a:solidFill>
                <a:schemeClr val="accent1">
                  <a:alpha val="8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3200" b="1" dirty="0">
                <a:solidFill>
                  <a:schemeClr val="accent1">
                    <a:alpha val="8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Greater Lincolnshire  Mayoral Election in May 2025 </a:t>
            </a:r>
          </a:p>
        </p:txBody>
      </p:sp>
    </p:spTree>
    <p:extLst>
      <p:ext uri="{BB962C8B-B14F-4D97-AF65-F5344CB8AC3E}">
        <p14:creationId xmlns:p14="http://schemas.microsoft.com/office/powerpoint/2010/main" val="16127452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52151D-506C-2C41-A9A8-6CB47CE90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Northamptonshire’s 2 Unitary Councils and the </a:t>
            </a:r>
            <a:b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Milton Keynes &amp; South Midlands Issue</a:t>
            </a:r>
            <a:b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55DF605-76F4-69D5-9BEE-0FB9830069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13647" y="2775473"/>
            <a:ext cx="3560781" cy="3571538"/>
          </a:xfr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43656C22-9B8E-2AA4-BE86-66760BD59DF9}"/>
              </a:ext>
            </a:extLst>
          </p:cNvPr>
          <p:cNvPicPr>
            <a:picLocks noGrp="1" noChangeAspect="1"/>
          </p:cNvPicPr>
          <p:nvPr>
            <p:ph sz="quarter" idx="4294967295"/>
          </p:nvPr>
        </p:nvPicPr>
        <p:blipFill>
          <a:blip r:embed="rId3"/>
          <a:stretch>
            <a:fillRect/>
          </a:stretch>
        </p:blipFill>
        <p:spPr>
          <a:xfrm>
            <a:off x="6185648" y="2775474"/>
            <a:ext cx="3625326" cy="3571538"/>
          </a:xfr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B1F80C-F69C-5ED5-2329-50450D8B1F7B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1215614" y="1957892"/>
            <a:ext cx="3861995" cy="914399"/>
          </a:xfrm>
        </p:spPr>
        <p:txBody>
          <a:bodyPr>
            <a:normAutofit/>
          </a:bodyPr>
          <a:lstStyle/>
          <a:p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West Northamptonshire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7C3103-1702-C741-F082-7A28884F063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5948979" y="1957892"/>
            <a:ext cx="3861995" cy="547182"/>
          </a:xfrm>
        </p:spPr>
        <p:txBody>
          <a:bodyPr>
            <a:normAutofit fontScale="92500"/>
          </a:bodyPr>
          <a:lstStyle/>
          <a:p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North Northamptonshire</a:t>
            </a:r>
          </a:p>
        </p:txBody>
      </p:sp>
    </p:spTree>
    <p:extLst>
      <p:ext uri="{BB962C8B-B14F-4D97-AF65-F5344CB8AC3E}">
        <p14:creationId xmlns:p14="http://schemas.microsoft.com/office/powerpoint/2010/main" val="40243009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5B3674-44BF-7296-25EE-A24E50A46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sz="3600" b="1" dirty="0">
                <a:latin typeface="Calibri" panose="020F0502020204030204" pitchFamily="34" charset="0"/>
                <a:cs typeface="Calibri" panose="020F0502020204030204" pitchFamily="34" charset="0"/>
              </a:rPr>
              <a:t>18 councils have requested an election delay in 2025.</a:t>
            </a:r>
            <a:br>
              <a:rPr lang="en-GB" sz="36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3600" b="1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Government will only postpone elections where there is a clear commitment to the aims of the reorganisation, and  where councils had offered "genuine proposals for change).</a:t>
            </a:r>
            <a:b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GB" sz="2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0FD9E1-EA39-3FA4-02C0-38586EB173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252661"/>
            <a:ext cx="51816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2400" dirty="0"/>
              <a:t>• </a:t>
            </a:r>
            <a:r>
              <a:rPr lang="en-GB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Derbyshire CC</a:t>
            </a:r>
          </a:p>
          <a:p>
            <a:pPr marL="0" indent="0">
              <a:buNone/>
            </a:pPr>
            <a:r>
              <a:rPr lang="en-GB" sz="24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Devon CC</a:t>
            </a:r>
          </a:p>
          <a:p>
            <a:pPr marL="0" indent="0">
              <a:buNone/>
            </a:pPr>
            <a:r>
              <a:rPr lang="en-GB" sz="24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East Sussex CC</a:t>
            </a:r>
          </a:p>
          <a:p>
            <a:pPr marL="0" indent="0">
              <a:buNone/>
            </a:pPr>
            <a:r>
              <a:rPr lang="en-GB" sz="24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West Sussex CC</a:t>
            </a:r>
          </a:p>
          <a:p>
            <a:pPr marL="0" indent="0">
              <a:buNone/>
            </a:pPr>
            <a:r>
              <a:rPr lang="en-GB" sz="24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Essex CC</a:t>
            </a:r>
          </a:p>
          <a:p>
            <a:pPr marL="0" indent="0">
              <a:buNone/>
            </a:pPr>
            <a:r>
              <a:rPr lang="en-GB" sz="24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Gloucestershire CC</a:t>
            </a:r>
          </a:p>
          <a:p>
            <a:pPr marL="0" indent="0">
              <a:buNone/>
            </a:pPr>
            <a:r>
              <a:rPr lang="en-GB" sz="24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Hampshire CC</a:t>
            </a:r>
          </a:p>
          <a:p>
            <a:pPr marL="0" indent="0">
              <a:buNone/>
            </a:pPr>
            <a:r>
              <a:rPr lang="en-GB" sz="24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Kent CC</a:t>
            </a:r>
          </a:p>
          <a:p>
            <a:r>
              <a:rPr lang="en-GB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Leicestershire CC</a:t>
            </a:r>
          </a:p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7F8D90-6F54-7A98-C85A-0752641778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252661"/>
            <a:ext cx="51816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</a:t>
            </a:r>
            <a:r>
              <a:rPr lang="en-GB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Lincolnshire CC</a:t>
            </a:r>
          </a:p>
          <a:p>
            <a:pPr marL="0" indent="0">
              <a:buNone/>
            </a:pPr>
            <a:r>
              <a:rPr lang="en-GB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Norfolk CC</a:t>
            </a:r>
          </a:p>
          <a:p>
            <a:pPr marL="0" indent="0">
              <a:buNone/>
            </a:pPr>
            <a:r>
              <a:rPr lang="en-GB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Oxfordshire CC</a:t>
            </a:r>
          </a:p>
          <a:p>
            <a:pPr marL="0" indent="0">
              <a:buNone/>
            </a:pPr>
            <a:r>
              <a:rPr lang="en-GB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Suffolk CC</a:t>
            </a:r>
          </a:p>
          <a:p>
            <a:pPr marL="0" indent="0">
              <a:buNone/>
            </a:pPr>
            <a:r>
              <a:rPr lang="en-GB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Surrey CC</a:t>
            </a:r>
          </a:p>
          <a:p>
            <a:pPr marL="0" indent="0">
              <a:buNone/>
            </a:pPr>
            <a:r>
              <a:rPr lang="en-GB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Warwickshire CC</a:t>
            </a:r>
          </a:p>
          <a:p>
            <a:pPr marL="0" indent="0">
              <a:buNone/>
            </a:pPr>
            <a:r>
              <a:rPr lang="en-GB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Worcestershire CC</a:t>
            </a:r>
          </a:p>
          <a:p>
            <a:r>
              <a:rPr lang="en-GB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Thurrock UA (see Essex)</a:t>
            </a:r>
          </a:p>
          <a:p>
            <a:r>
              <a:rPr lang="en-GB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Isle of Wight UA (Hampshire)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393864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30AF17-CFE7-235A-76F4-E482F30479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489049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NBS COLOURS">
      <a:dk1>
        <a:srgbClr val="000000"/>
      </a:dk1>
      <a:lt1>
        <a:srgbClr val="FFFFFF"/>
      </a:lt1>
      <a:dk2>
        <a:srgbClr val="000000"/>
      </a:dk2>
      <a:lt2>
        <a:srgbClr val="E5E5E5"/>
      </a:lt2>
      <a:accent1>
        <a:srgbClr val="821D69"/>
      </a:accent1>
      <a:accent2>
        <a:srgbClr val="C7007F"/>
      </a:accent2>
      <a:accent3>
        <a:srgbClr val="6E6257"/>
      </a:accent3>
      <a:accent4>
        <a:srgbClr val="821D69"/>
      </a:accent4>
      <a:accent5>
        <a:srgbClr val="C7007F"/>
      </a:accent5>
      <a:accent6>
        <a:srgbClr val="6E6257"/>
      </a:accent6>
      <a:hlink>
        <a:srgbClr val="005B94"/>
      </a:hlink>
      <a:folHlink>
        <a:srgbClr val="821D6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 anchor="b" anchorCtr="0">
        <a:normAutofit/>
      </a:bodyPr>
      <a:lstStyle>
        <a:defPPr algn="r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520</Words>
  <Application>Microsoft Office PowerPoint</Application>
  <PresentationFormat>Widescreen</PresentationFormat>
  <Paragraphs>92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Wingdings</vt:lpstr>
      <vt:lpstr>1_Office Theme</vt:lpstr>
      <vt:lpstr>What the English Devolution White Paper might mean for the region? </vt:lpstr>
      <vt:lpstr>Overview</vt:lpstr>
      <vt:lpstr>Devolution Framework </vt:lpstr>
      <vt:lpstr>Elected Mayors and the ‘escalator’   The strategy has push and pull elements  </vt:lpstr>
      <vt:lpstr>…and back to sub-regionalism:  Devo coverage December 2024</vt:lpstr>
      <vt:lpstr>Figure 2: Streamlining government</vt:lpstr>
      <vt:lpstr>Local Government Reorganisation </vt:lpstr>
      <vt:lpstr>Councils in Central Government Intervention Process  and those receiving exceptional financial support</vt:lpstr>
      <vt:lpstr>Local Government Reorganization  in the East Midlands  NB. Reorganisations to be implemented in 2027 and 2028.</vt:lpstr>
      <vt:lpstr>The East Midlands Combined County Authority   Police and Fire Responsibilities?  </vt:lpstr>
      <vt:lpstr> </vt:lpstr>
      <vt:lpstr>Leicester, Leicestershire Rutland &amp; 7 Districts</vt:lpstr>
      <vt:lpstr>PowerPoint Presentation</vt:lpstr>
      <vt:lpstr>Northamptonshire’s 2 Unitary Councils and the  Milton Keynes &amp; South Midlands Issue </vt:lpstr>
      <vt:lpstr>18 councils have requested an election delay in 2025. (Government will only postpone elections where there is a clear commitment to the aims of the reorganisation, and  where councils had offered "genuine proposals for change). </vt:lpstr>
      <vt:lpstr>PowerPoint Presentation</vt:lpstr>
    </vt:vector>
  </TitlesOfParts>
  <Company>Nottingham Trent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Murphy, Peter</dc:creator>
  <cp:lastModifiedBy>Cornwell, Melissa</cp:lastModifiedBy>
  <cp:revision>5</cp:revision>
  <dcterms:created xsi:type="dcterms:W3CDTF">2025-01-13T14:46:05Z</dcterms:created>
  <dcterms:modified xsi:type="dcterms:W3CDTF">2025-04-29T10:03:04Z</dcterms:modified>
</cp:coreProperties>
</file>