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78" r:id="rId2"/>
    <p:sldId id="281" r:id="rId3"/>
    <p:sldId id="283" r:id="rId4"/>
    <p:sldId id="295" r:id="rId5"/>
    <p:sldId id="296" r:id="rId6"/>
    <p:sldId id="282" r:id="rId7"/>
    <p:sldId id="297" r:id="rId8"/>
    <p:sldId id="298" r:id="rId9"/>
    <p:sldId id="299" r:id="rId10"/>
    <p:sldId id="300" r:id="rId11"/>
    <p:sldId id="304" r:id="rId12"/>
    <p:sldId id="306" r:id="rId13"/>
    <p:sldId id="286" r:id="rId14"/>
    <p:sldId id="289" r:id="rId15"/>
    <p:sldId id="288" r:id="rId16"/>
    <p:sldId id="293" r:id="rId17"/>
    <p:sldId id="290" r:id="rId18"/>
    <p:sldId id="287" r:id="rId19"/>
    <p:sldId id="285" r:id="rId20"/>
    <p:sldId id="301" r:id="rId21"/>
    <p:sldId id="302" r:id="rId22"/>
    <p:sldId id="294" r:id="rId23"/>
    <p:sldId id="27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61D3625-0635-414B-A2DC-7BDAECEA8444}" v="14" dt="2024-09-09T17:22:29.64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7" autoAdjust="0"/>
    <p:restoredTop sz="74971" autoAdjust="0"/>
  </p:normalViewPr>
  <p:slideViewPr>
    <p:cSldViewPr snapToGrid="0">
      <p:cViewPr varScale="1">
        <p:scale>
          <a:sx n="84" d="100"/>
          <a:sy n="84" d="100"/>
        </p:scale>
        <p:origin x="2190" y="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hesa.ac.uk/data-and-analysis/statistical-first-releases?date_filter%5Bvalue%5D%5Byear%5D=&amp;topic%5B%5D=5"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fontAlgn="base"/>
            <a:r>
              <a:rPr lang="en-GB" sz="1800" b="1" i="0" dirty="0">
                <a:solidFill>
                  <a:srgbClr val="000000"/>
                </a:solidFill>
                <a:effectLst/>
                <a:latin typeface="Calibri" panose="020F0502020204030204" pitchFamily="34" charset="0"/>
              </a:rPr>
              <a:t>Bio:</a:t>
            </a:r>
            <a:endParaRPr lang="en-GB" sz="1800" b="0" i="0" dirty="0">
              <a:solidFill>
                <a:srgbClr val="000000"/>
              </a:solidFill>
              <a:effectLst/>
              <a:latin typeface="Calibri" panose="020F0502020204030204" pitchFamily="34" charset="0"/>
            </a:endParaRPr>
          </a:p>
          <a:p>
            <a:pPr algn="l" rtl="0" fontAlgn="base"/>
            <a:r>
              <a:rPr lang="en-GB" sz="1800" b="0" i="0" dirty="0">
                <a:solidFill>
                  <a:srgbClr val="000000"/>
                </a:solidFill>
                <a:effectLst/>
                <a:latin typeface="Calibri" panose="020F0502020204030204" pitchFamily="34" charset="0"/>
              </a:rPr>
              <a:t>Julie is Professor in Psychology Education at Nottingham Trent University. She is a Chartered Psychologist, Principal Fellow of the HEA, and a National Teaching Fellow, and applies psychological theory and research methods to better understand and enhance learning and teaching in higher education. Julie describes herself as a 'positive disruptor'; she challenges inequity in higher education, champions inclusion, and is always willing to question the status quo. Julie is committed to developing understanding and support for other academics on diverse career paths, and is a strong advocate for education-focused staff career progression. </a:t>
            </a:r>
          </a:p>
          <a:p>
            <a:pPr algn="l" rtl="0" fontAlgn="base"/>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rtl="0" fontAlgn="base"/>
            <a:r>
              <a:rPr lang="en-GB" sz="1800" b="1" i="0" dirty="0">
                <a:solidFill>
                  <a:srgbClr val="000000"/>
                </a:solidFill>
                <a:effectLst/>
                <a:latin typeface="Calibri" panose="020F0502020204030204" pitchFamily="34" charset="0"/>
              </a:rPr>
              <a:t>Title: </a:t>
            </a:r>
            <a:endParaRPr lang="en-GB" sz="1800" b="0" i="0" dirty="0">
              <a:solidFill>
                <a:srgbClr val="000000"/>
              </a:solidFill>
              <a:effectLst/>
              <a:latin typeface="Calibri" panose="020F0502020204030204" pitchFamily="34" charset="0"/>
            </a:endParaRPr>
          </a:p>
          <a:p>
            <a:pPr algn="l" rtl="0" fontAlgn="base"/>
            <a:r>
              <a:rPr lang="en-GB" sz="1800" b="0" i="0" dirty="0">
                <a:solidFill>
                  <a:srgbClr val="000000"/>
                </a:solidFill>
                <a:effectLst/>
                <a:latin typeface="Calibri" panose="020F0502020204030204" pitchFamily="34" charset="0"/>
              </a:rPr>
              <a:t>Shining a spotlight on scholarship: building and developing your profile in an education-focused career</a:t>
            </a:r>
          </a:p>
          <a:p>
            <a:pPr algn="l" rtl="0" fontAlgn="base"/>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pPr algn="l" rtl="0" fontAlgn="base"/>
            <a:r>
              <a:rPr lang="en-GB" sz="1800" b="1" i="0" dirty="0">
                <a:solidFill>
                  <a:srgbClr val="000000"/>
                </a:solidFill>
                <a:effectLst/>
                <a:latin typeface="Calibri" panose="020F0502020204030204" pitchFamily="34" charset="0"/>
              </a:rPr>
              <a:t>Abstract:</a:t>
            </a:r>
            <a:endParaRPr lang="en-GB" sz="1800" b="0" i="0" dirty="0">
              <a:solidFill>
                <a:srgbClr val="000000"/>
              </a:solidFill>
              <a:effectLst/>
              <a:latin typeface="Calibri" panose="020F0502020204030204" pitchFamily="34" charset="0"/>
            </a:endParaRPr>
          </a:p>
          <a:p>
            <a:pPr algn="l" rtl="0" fontAlgn="base"/>
            <a:r>
              <a:rPr lang="en-GB" sz="1800" b="0" i="0" dirty="0">
                <a:solidFill>
                  <a:srgbClr val="000000"/>
                </a:solidFill>
                <a:effectLst/>
                <a:latin typeface="Calibri" panose="020F0502020204030204" pitchFamily="34" charset="0"/>
              </a:rPr>
              <a:t>The number and proportion of academics employed on education-focused career pathways has grown considerably in recent years (HESA, 2023), but the nature of their role and their contributions to universities above and beyond teaching and educational leadership can be misunderstood and sometimes undervalued. In this talk, Julie will share her own scholarship journey and her national work in supporting education-focused professorial promotions. She'll lead us through exploring the nature of scholarship, the diverse ways in which scholarship can be 'done' and disseminated, and discussing what it means to develop a meaningful academic career and expertise to professorial level while on an education-focused career pathway. She'll also get us thinking about how all of this can be done while still having a life beyond the job!</a:t>
            </a:r>
          </a:p>
          <a:p>
            <a:pPr algn="l" rtl="0" fontAlgn="base"/>
            <a:br>
              <a:rPr lang="en-GB" sz="1800" b="0" i="0" dirty="0">
                <a:solidFill>
                  <a:srgbClr val="000000"/>
                </a:solidFill>
                <a:effectLst/>
                <a:latin typeface="Calibri" panose="020F0502020204030204" pitchFamily="34" charset="0"/>
              </a:rPr>
            </a:br>
            <a:endParaRPr lang="en-GB" sz="1800" b="0" i="0" dirty="0">
              <a:solidFill>
                <a:srgbClr val="000000"/>
              </a:solidFill>
              <a:effectLst/>
              <a:latin typeface="Calibri" panose="020F0502020204030204" pitchFamily="34" charset="0"/>
            </a:endParaRPr>
          </a:p>
          <a:p>
            <a:br>
              <a:rPr lang="en-GB" dirty="0"/>
            </a:br>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endParaRPr lang="en-US" b="0" i="0" dirty="0">
              <a:effectLst/>
              <a:latin typeface="-apple-system"/>
            </a:endParaRPr>
          </a:p>
          <a:p>
            <a:pPr algn="l"/>
            <a:r>
              <a:rPr lang="en-US" b="0" i="0" dirty="0">
                <a:effectLst/>
                <a:latin typeface="-apple-system"/>
              </a:rPr>
              <a:t>up, please do invite them! I've scheduled a 90 minute session to ensure we have plenty of time for discussion, but please don't be put off if you can only attend for part of it.</a:t>
            </a:r>
          </a:p>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240k academic staff – 35% are teaching only = 84,000 people</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i="0" dirty="0">
                <a:solidFill>
                  <a:srgbClr val="171413"/>
                </a:solidFill>
                <a:effectLst/>
                <a:latin typeface="Arial" panose="020B0604020202020204" pitchFamily="34" charset="0"/>
              </a:rPr>
              <a:t>“A further 36% of academic staff were on teaching only contracts. This percentage has steadily increased year-on-year since </a:t>
            </a:r>
            <a:r>
              <a:rPr lang="en-GB" b="0" i="0" dirty="0">
                <a:solidFill>
                  <a:srgbClr val="171413"/>
                </a:solidFill>
                <a:effectLst/>
                <a:latin typeface="Arial" panose="020B0604020202020204" pitchFamily="34" charset="0"/>
                <a:hlinkClick r:id="rId3"/>
              </a:rPr>
              <a:t>2015/16</a:t>
            </a:r>
            <a:r>
              <a:rPr lang="en-GB" b="0" i="0" dirty="0">
                <a:solidFill>
                  <a:srgbClr val="171413"/>
                </a:solidFill>
                <a:effectLst/>
                <a:latin typeface="Arial" panose="020B0604020202020204" pitchFamily="34" charset="0"/>
              </a:rPr>
              <a:t>, when it was 26%.” – has risen year on year since 2012.</a:t>
            </a:r>
          </a:p>
          <a:p>
            <a:endParaRPr lang="en-GB" dirty="0"/>
          </a:p>
        </p:txBody>
      </p:sp>
      <p:sp>
        <p:nvSpPr>
          <p:cNvPr id="4" name="Slide Number Placeholder 3"/>
          <p:cNvSpPr>
            <a:spLocks noGrp="1"/>
          </p:cNvSpPr>
          <p:nvPr>
            <p:ph type="sldNum" sz="quarter" idx="5"/>
          </p:nvPr>
        </p:nvSpPr>
        <p:spPr/>
        <p:txBody>
          <a:bodyPr/>
          <a:lstStyle/>
          <a:p>
            <a:fld id="{D7F88987-9C11-FC43-B2CE-3A9A6A29209B}" type="slidenum">
              <a:rPr lang="en-US" smtClean="0"/>
              <a:t>3</a:t>
            </a:fld>
            <a:endParaRPr lang="en-US"/>
          </a:p>
        </p:txBody>
      </p:sp>
    </p:spTree>
    <p:extLst>
      <p:ext uri="{BB962C8B-B14F-4D97-AF65-F5344CB8AC3E}">
        <p14:creationId xmlns:p14="http://schemas.microsoft.com/office/powerpoint/2010/main" val="19632020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6</a:t>
            </a:fld>
            <a:endParaRPr lang="en-GB"/>
          </a:p>
        </p:txBody>
      </p:sp>
    </p:spTree>
    <p:extLst>
      <p:ext uri="{BB962C8B-B14F-4D97-AF65-F5344CB8AC3E}">
        <p14:creationId xmlns:p14="http://schemas.microsoft.com/office/powerpoint/2010/main" val="72868301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6251777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17930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6249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 id="2147483680" r:id="rId20"/>
    <p:sldLayoutId id="2147483681" r:id="rId21"/>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3" Type="http://schemas.openxmlformats.org/officeDocument/2006/relationships/hyperlink" Target="https://www.jstor.org/stable/10.2979/teachlearninqu.1.1.95?seq=2#metadata_info_tab_contents" TargetMode="External"/><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hyperlink" Target="https://www.tandfonline.com/doi/full/10.1080/03075079.2020.1744123#abstract" TargetMode="External"/><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0.xml"/></Relationships>
</file>

<file path=ppt/slides/_rels/slide9.xml.rels><?xml version="1.0" encoding="UTF-8" standalone="yes"?>
<Relationships xmlns="http://schemas.openxmlformats.org/package/2006/relationships"><Relationship Id="rId2" Type="http://schemas.openxmlformats.org/officeDocument/2006/relationships/hyperlink" Target="https://www.taylorfrancis.com/chapters/edit/10.4324/9781003037569-13/supporting-developing-teaching-focused-individuals-professorial-level-julie-hulme" TargetMode="Externa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3" Type="http://schemas.openxmlformats.org/officeDocument/2006/relationships/hyperlink" Target="https://ntf-association.com/amplifying-disabled-student-voices/" TargetMode="External"/><Relationship Id="rId7" Type="http://schemas.openxmlformats.org/officeDocument/2006/relationships/image" Target="../media/image4.jpeg"/><Relationship Id="rId2" Type="http://schemas.openxmlformats.org/officeDocument/2006/relationships/hyperlink" Target="https://taso.org.uk/wp-content/uploads/Uni-Lincoln-Disability-Evidence-Review-with-TASO.pdf" TargetMode="External"/><Relationship Id="rId1" Type="http://schemas.openxmlformats.org/officeDocument/2006/relationships/slideLayout" Target="../slideLayouts/slideLayout19.xml"/><Relationship Id="rId6" Type="http://schemas.openxmlformats.org/officeDocument/2006/relationships/image" Target="../media/image8.png"/><Relationship Id="rId5" Type="http://schemas.openxmlformats.org/officeDocument/2006/relationships/hyperlink" Target="https://wonkhe.com/blogs/why-are-so-many-students-locked-out-of-their-education/" TargetMode="External"/><Relationship Id="rId4" Type="http://schemas.openxmlformats.org/officeDocument/2006/relationships/hyperlink" Target="https://changingstatesofmind.libsyn.com/social-identity-and-disability-in-the-classroom-with-dr-julie-hulme"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tandfonline.com/doi/abs/10.1080/00091389909602695" TargetMode="External"/><Relationship Id="rId2" Type="http://schemas.openxmlformats.org/officeDocument/2006/relationships/hyperlink" Target="https://www.tandfonline.com/doi/abs/10.1080/00091389909604218"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scholarworks.iu.edu/journals/index.php/josotl/article/view/13623"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9.xml"/><Relationship Id="rId6" Type="http://schemas.openxmlformats.org/officeDocument/2006/relationships/image" Target="../media/image15.gif"/><Relationship Id="rId5" Type="http://schemas.openxmlformats.org/officeDocument/2006/relationships/image" Target="../media/image14.jpeg"/><Relationship Id="rId4" Type="http://schemas.openxmlformats.org/officeDocument/2006/relationships/image" Target="../media/image13.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hyperlink" Target="https://www.advance-he.ac.uk/news-and-views/guiding-principles-reward-recognition-teaching" TargetMode="External"/><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3" Type="http://schemas.openxmlformats.org/officeDocument/2006/relationships/hyperlink" Target="mailto:HETEACHINGNETWORK@JISCMAIL.AC.UK" TargetMode="External"/><Relationship Id="rId2" Type="http://schemas.openxmlformats.org/officeDocument/2006/relationships/hyperlink" Target="mailto:Julie.Hulme@ntu.ac.uk" TargetMode="External"/><Relationship Id="rId1" Type="http://schemas.openxmlformats.org/officeDocument/2006/relationships/slideLayout" Target="../slideLayouts/slideLayout19.xml"/><Relationship Id="rId6" Type="http://schemas.openxmlformats.org/officeDocument/2006/relationships/hyperlink" Target="https://scholarshipspotlight.uk/" TargetMode="External"/><Relationship Id="rId5" Type="http://schemas.openxmlformats.org/officeDocument/2006/relationships/hyperlink" Target="https://ntrepository.com/home/" TargetMode="External"/><Relationship Id="rId4" Type="http://schemas.openxmlformats.org/officeDocument/2006/relationships/hyperlink" Target="https://jiscmail.ac.uk/"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24001" y="1957927"/>
            <a:ext cx="8723746" cy="1243488"/>
          </a:xfrm>
        </p:spPr>
        <p:txBody>
          <a:bodyPr/>
          <a:lstStyle/>
          <a:p>
            <a:r>
              <a:rPr lang="en-GB" dirty="0"/>
              <a:t>Shining a spotlight on scholarship: Building and developing your profile in an education-focused career</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24001" y="3429000"/>
            <a:ext cx="7503607"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Scholarship spotlight</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A418BF3D-9AC2-4AFA-B94A-038A3D6C6B7B}"/>
              </a:ext>
            </a:extLst>
          </p:cNvPr>
          <p:cNvSpPr>
            <a:spLocks noGrp="1"/>
          </p:cNvSpPr>
          <p:nvPr>
            <p:ph type="body" sz="quarter" idx="13"/>
          </p:nvPr>
        </p:nvSpPr>
        <p:spPr/>
        <p:txBody>
          <a:bodyPr/>
          <a:lstStyle/>
          <a:p>
            <a:pPr marL="0" indent="0">
              <a:buNone/>
            </a:pPr>
            <a:r>
              <a:rPr lang="en-GB" sz="3200" dirty="0">
                <a:solidFill>
                  <a:schemeClr val="bg2"/>
                </a:solidFill>
              </a:rPr>
              <a:t>Outline</a:t>
            </a:r>
          </a:p>
          <a:p>
            <a:r>
              <a:rPr lang="en-GB" sz="2400" dirty="0"/>
              <a:t>Education-focused academics</a:t>
            </a:r>
            <a:r>
              <a:rPr lang="en-GB" sz="2400" dirty="0">
                <a:solidFill>
                  <a:schemeClr val="bg2"/>
                </a:solidFill>
              </a:rPr>
              <a:t> </a:t>
            </a:r>
          </a:p>
          <a:p>
            <a:r>
              <a:rPr lang="en-GB" sz="2400" dirty="0"/>
              <a:t>Finding your own expertise</a:t>
            </a:r>
          </a:p>
          <a:p>
            <a:r>
              <a:rPr lang="en-GB" sz="2400" dirty="0"/>
              <a:t> Going meta</a:t>
            </a:r>
          </a:p>
          <a:p>
            <a:r>
              <a:rPr lang="en-GB" sz="2400" dirty="0"/>
              <a:t> Building a reputation and developing your impact and profile</a:t>
            </a:r>
          </a:p>
          <a:p>
            <a:r>
              <a:rPr lang="en-GB" sz="2400" dirty="0"/>
              <a:t> Reward and recognition</a:t>
            </a:r>
          </a:p>
          <a:p>
            <a:r>
              <a:rPr lang="en-GB" sz="2400" dirty="0"/>
              <a:t> Collective action – how can we help each other?</a:t>
            </a:r>
          </a:p>
        </p:txBody>
      </p:sp>
      <p:pic>
        <p:nvPicPr>
          <p:cNvPr id="1026" name="Picture 2" descr="Bev Webb, 2012">
            <a:extLst>
              <a:ext uri="{FF2B5EF4-FFF2-40B4-BE49-F238E27FC236}">
                <a16:creationId xmlns:a16="http://schemas.microsoft.com/office/drawing/2014/main" id="{F58A1354-858A-4FF2-9150-522A18E50D1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47708" y="588487"/>
            <a:ext cx="5271492" cy="17956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05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B087E22-D615-D622-105A-8C0FE978F981}"/>
              </a:ext>
            </a:extLst>
          </p:cNvPr>
          <p:cNvSpPr>
            <a:spLocks noGrp="1"/>
          </p:cNvSpPr>
          <p:nvPr>
            <p:ph type="title"/>
          </p:nvPr>
        </p:nvSpPr>
        <p:spPr>
          <a:xfrm>
            <a:off x="310832" y="431211"/>
            <a:ext cx="11306175" cy="1001983"/>
          </a:xfrm>
        </p:spPr>
        <p:txBody>
          <a:bodyPr/>
          <a:lstStyle/>
          <a:p>
            <a:r>
              <a:rPr lang="en-GB" dirty="0"/>
              <a:t>Academic staff in UK universities (HESA)</a:t>
            </a:r>
          </a:p>
        </p:txBody>
      </p:sp>
      <p:sp>
        <p:nvSpPr>
          <p:cNvPr id="4" name="Text Placeholder 3">
            <a:extLst>
              <a:ext uri="{FF2B5EF4-FFF2-40B4-BE49-F238E27FC236}">
                <a16:creationId xmlns:a16="http://schemas.microsoft.com/office/drawing/2014/main" id="{9B264EA7-3FE7-934A-8E46-4F907513E718}"/>
              </a:ext>
            </a:extLst>
          </p:cNvPr>
          <p:cNvSpPr>
            <a:spLocks noGrp="1"/>
          </p:cNvSpPr>
          <p:nvPr>
            <p:ph type="body" sz="quarter" idx="10"/>
          </p:nvPr>
        </p:nvSpPr>
        <p:spPr>
          <a:xfrm>
            <a:off x="9530081" y="2336800"/>
            <a:ext cx="2086926" cy="1509348"/>
          </a:xfrm>
        </p:spPr>
        <p:txBody>
          <a:bodyPr/>
          <a:lstStyle/>
          <a:p>
            <a:r>
              <a:rPr lang="en-GB" dirty="0" err="1"/>
              <a:t>WonkHE</a:t>
            </a:r>
            <a:r>
              <a:rPr lang="en-GB" dirty="0"/>
              <a:t>: https://wonkhe.com/wonk-corner/hesa-spring-2024-staff-in-outline/</a:t>
            </a:r>
          </a:p>
        </p:txBody>
      </p:sp>
      <p:pic>
        <p:nvPicPr>
          <p:cNvPr id="6" name="Picture 5">
            <a:extLst>
              <a:ext uri="{FF2B5EF4-FFF2-40B4-BE49-F238E27FC236}">
                <a16:creationId xmlns:a16="http://schemas.microsoft.com/office/drawing/2014/main" id="{78F63EF1-8281-0119-4EF1-7289BD6E939B}"/>
              </a:ext>
            </a:extLst>
          </p:cNvPr>
          <p:cNvPicPr>
            <a:picLocks noChangeAspect="1"/>
          </p:cNvPicPr>
          <p:nvPr/>
        </p:nvPicPr>
        <p:blipFill rotWithShape="1">
          <a:blip r:embed="rId3"/>
          <a:srcRect t="21453"/>
          <a:stretch/>
        </p:blipFill>
        <p:spPr>
          <a:xfrm>
            <a:off x="1073387" y="1433194"/>
            <a:ext cx="6936266" cy="5056510"/>
          </a:xfrm>
          <a:prstGeom prst="rect">
            <a:avLst/>
          </a:prstGeom>
        </p:spPr>
      </p:pic>
      <p:sp>
        <p:nvSpPr>
          <p:cNvPr id="7" name="TextBox 6">
            <a:extLst>
              <a:ext uri="{FF2B5EF4-FFF2-40B4-BE49-F238E27FC236}">
                <a16:creationId xmlns:a16="http://schemas.microsoft.com/office/drawing/2014/main" id="{884F1E45-7AE1-2D4B-1D7A-05A6B9362991}"/>
              </a:ext>
            </a:extLst>
          </p:cNvPr>
          <p:cNvSpPr txBox="1"/>
          <p:nvPr/>
        </p:nvSpPr>
        <p:spPr>
          <a:xfrm>
            <a:off x="1804907" y="5005653"/>
            <a:ext cx="609600" cy="433169"/>
          </a:xfrm>
          <a:prstGeom prst="rect">
            <a:avLst/>
          </a:prstGeom>
          <a:noFill/>
        </p:spPr>
        <p:txBody>
          <a:bodyPr wrap="square" lIns="0" tIns="0" rIns="0" bIns="0" rtlCol="0" anchor="b" anchorCtr="0">
            <a:normAutofit/>
          </a:bodyPr>
          <a:lstStyle/>
          <a:p>
            <a:pPr algn="r"/>
            <a:r>
              <a:rPr lang="en-GB" dirty="0"/>
              <a:t>30.57</a:t>
            </a:r>
          </a:p>
        </p:txBody>
      </p:sp>
      <p:sp>
        <p:nvSpPr>
          <p:cNvPr id="8" name="TextBox 7">
            <a:extLst>
              <a:ext uri="{FF2B5EF4-FFF2-40B4-BE49-F238E27FC236}">
                <a16:creationId xmlns:a16="http://schemas.microsoft.com/office/drawing/2014/main" id="{B86DC75C-5DAB-A3C9-9B41-747EF7BD3532}"/>
              </a:ext>
            </a:extLst>
          </p:cNvPr>
          <p:cNvSpPr txBox="1"/>
          <p:nvPr/>
        </p:nvSpPr>
        <p:spPr>
          <a:xfrm>
            <a:off x="3096458" y="5005655"/>
            <a:ext cx="609600" cy="433169"/>
          </a:xfrm>
          <a:prstGeom prst="rect">
            <a:avLst/>
          </a:prstGeom>
          <a:noFill/>
        </p:spPr>
        <p:txBody>
          <a:bodyPr wrap="square" lIns="0" tIns="0" rIns="0" bIns="0" rtlCol="0" anchor="b" anchorCtr="0">
            <a:normAutofit/>
          </a:bodyPr>
          <a:lstStyle/>
          <a:p>
            <a:pPr algn="r"/>
            <a:r>
              <a:rPr lang="en-GB" dirty="0"/>
              <a:t>32.45</a:t>
            </a:r>
          </a:p>
        </p:txBody>
      </p:sp>
      <p:sp>
        <p:nvSpPr>
          <p:cNvPr id="9" name="TextBox 8">
            <a:extLst>
              <a:ext uri="{FF2B5EF4-FFF2-40B4-BE49-F238E27FC236}">
                <a16:creationId xmlns:a16="http://schemas.microsoft.com/office/drawing/2014/main" id="{D7F901C9-7812-3D33-0429-460F4BD20853}"/>
              </a:ext>
            </a:extLst>
          </p:cNvPr>
          <p:cNvSpPr txBox="1"/>
          <p:nvPr/>
        </p:nvSpPr>
        <p:spPr>
          <a:xfrm>
            <a:off x="4318616" y="5005652"/>
            <a:ext cx="609600" cy="433169"/>
          </a:xfrm>
          <a:prstGeom prst="rect">
            <a:avLst/>
          </a:prstGeom>
          <a:noFill/>
        </p:spPr>
        <p:txBody>
          <a:bodyPr wrap="square" lIns="0" tIns="0" rIns="0" bIns="0" rtlCol="0" anchor="b" anchorCtr="0">
            <a:normAutofit/>
          </a:bodyPr>
          <a:lstStyle/>
          <a:p>
            <a:pPr algn="r"/>
            <a:r>
              <a:rPr lang="en-GB" dirty="0"/>
              <a:t>32.50</a:t>
            </a:r>
          </a:p>
        </p:txBody>
      </p:sp>
      <p:sp>
        <p:nvSpPr>
          <p:cNvPr id="10" name="TextBox 9">
            <a:extLst>
              <a:ext uri="{FF2B5EF4-FFF2-40B4-BE49-F238E27FC236}">
                <a16:creationId xmlns:a16="http://schemas.microsoft.com/office/drawing/2014/main" id="{A3B72C22-CA80-394D-01C7-349E63ECD6C7}"/>
              </a:ext>
            </a:extLst>
          </p:cNvPr>
          <p:cNvSpPr txBox="1"/>
          <p:nvPr/>
        </p:nvSpPr>
        <p:spPr>
          <a:xfrm>
            <a:off x="5675343" y="4975170"/>
            <a:ext cx="609600" cy="433169"/>
          </a:xfrm>
          <a:prstGeom prst="rect">
            <a:avLst/>
          </a:prstGeom>
          <a:noFill/>
        </p:spPr>
        <p:txBody>
          <a:bodyPr wrap="square" lIns="0" tIns="0" rIns="0" bIns="0" rtlCol="0" anchor="b" anchorCtr="0">
            <a:normAutofit/>
          </a:bodyPr>
          <a:lstStyle/>
          <a:p>
            <a:pPr algn="r"/>
            <a:r>
              <a:rPr lang="en-GB" dirty="0"/>
              <a:t>34.65</a:t>
            </a:r>
          </a:p>
        </p:txBody>
      </p:sp>
      <p:sp>
        <p:nvSpPr>
          <p:cNvPr id="11" name="TextBox 10">
            <a:extLst>
              <a:ext uri="{FF2B5EF4-FFF2-40B4-BE49-F238E27FC236}">
                <a16:creationId xmlns:a16="http://schemas.microsoft.com/office/drawing/2014/main" id="{BC93B55C-3DD7-EA34-CD20-B5429B4F2A30}"/>
              </a:ext>
            </a:extLst>
          </p:cNvPr>
          <p:cNvSpPr txBox="1"/>
          <p:nvPr/>
        </p:nvSpPr>
        <p:spPr>
          <a:xfrm>
            <a:off x="6897501" y="5005655"/>
            <a:ext cx="609600" cy="433169"/>
          </a:xfrm>
          <a:prstGeom prst="rect">
            <a:avLst/>
          </a:prstGeom>
          <a:noFill/>
        </p:spPr>
        <p:txBody>
          <a:bodyPr wrap="square" lIns="0" tIns="0" rIns="0" bIns="0" rtlCol="0" anchor="b" anchorCtr="0">
            <a:normAutofit/>
          </a:bodyPr>
          <a:lstStyle/>
          <a:p>
            <a:pPr algn="r"/>
            <a:r>
              <a:rPr lang="en-GB" dirty="0"/>
              <a:t>35.61</a:t>
            </a:r>
          </a:p>
        </p:txBody>
      </p:sp>
      <p:sp>
        <p:nvSpPr>
          <p:cNvPr id="13" name="Arrow: Left 12">
            <a:extLst>
              <a:ext uri="{FF2B5EF4-FFF2-40B4-BE49-F238E27FC236}">
                <a16:creationId xmlns:a16="http://schemas.microsoft.com/office/drawing/2014/main" id="{F987251F-D6AC-D160-192A-F3C4F63A1319}"/>
              </a:ext>
            </a:extLst>
          </p:cNvPr>
          <p:cNvSpPr/>
          <p:nvPr/>
        </p:nvSpPr>
        <p:spPr>
          <a:xfrm>
            <a:off x="8356601" y="4749754"/>
            <a:ext cx="3260405" cy="797604"/>
          </a:xfrm>
          <a:prstGeom prst="leftArrow">
            <a:avLst/>
          </a:prstGeom>
          <a:solidFill>
            <a:srgbClr val="33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1"/>
                </a:solidFill>
              </a:rPr>
              <a:t>“Teaching only”</a:t>
            </a:r>
          </a:p>
        </p:txBody>
      </p:sp>
    </p:spTree>
    <p:extLst>
      <p:ext uri="{BB962C8B-B14F-4D97-AF65-F5344CB8AC3E}">
        <p14:creationId xmlns:p14="http://schemas.microsoft.com/office/powerpoint/2010/main" val="2589135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104E9A0-7871-36DD-2335-24E757BCEE6A}"/>
              </a:ext>
            </a:extLst>
          </p:cNvPr>
          <p:cNvSpPr>
            <a:spLocks noGrp="1"/>
          </p:cNvSpPr>
          <p:nvPr>
            <p:ph sz="half" idx="2"/>
          </p:nvPr>
        </p:nvSpPr>
        <p:spPr>
          <a:xfrm>
            <a:off x="442914" y="2017644"/>
            <a:ext cx="11306174" cy="3679894"/>
          </a:xfrm>
        </p:spPr>
        <p:txBody>
          <a:bodyPr>
            <a:normAutofit fontScale="92500" lnSpcReduction="10000"/>
          </a:bodyPr>
          <a:lstStyle/>
          <a:p>
            <a:r>
              <a:rPr lang="en-GB" dirty="0"/>
              <a:t>How many people do you know who “only” teach?</a:t>
            </a:r>
          </a:p>
          <a:p>
            <a:r>
              <a:rPr lang="en-GB" dirty="0"/>
              <a:t>E.g. </a:t>
            </a:r>
          </a:p>
          <a:p>
            <a:pPr lvl="1"/>
            <a:r>
              <a:rPr lang="en-GB" dirty="0"/>
              <a:t>NTU – Teaching </a:t>
            </a:r>
            <a:r>
              <a:rPr lang="en-GB" dirty="0">
                <a:solidFill>
                  <a:schemeClr val="accent2">
                    <a:lumMod val="60000"/>
                    <a:lumOff val="40000"/>
                  </a:schemeClr>
                </a:solidFill>
              </a:rPr>
              <a:t>and</a:t>
            </a:r>
            <a:r>
              <a:rPr lang="en-GB" dirty="0"/>
              <a:t> practice/Teaching </a:t>
            </a:r>
            <a:r>
              <a:rPr lang="en-GB" dirty="0">
                <a:solidFill>
                  <a:schemeClr val="accent2">
                    <a:lumMod val="60000"/>
                    <a:lumOff val="40000"/>
                  </a:schemeClr>
                </a:solidFill>
              </a:rPr>
              <a:t>and</a:t>
            </a:r>
            <a:r>
              <a:rPr lang="en-GB" dirty="0"/>
              <a:t> scholarship</a:t>
            </a:r>
          </a:p>
          <a:p>
            <a:pPr lvl="1"/>
            <a:r>
              <a:rPr lang="en-GB" dirty="0"/>
              <a:t>Keele – Education </a:t>
            </a:r>
            <a:r>
              <a:rPr lang="en-GB" dirty="0">
                <a:solidFill>
                  <a:schemeClr val="accent2">
                    <a:lumMod val="60000"/>
                    <a:lumOff val="40000"/>
                  </a:schemeClr>
                </a:solidFill>
              </a:rPr>
              <a:t>and </a:t>
            </a:r>
            <a:r>
              <a:rPr lang="en-GB" dirty="0"/>
              <a:t>scholarship</a:t>
            </a:r>
          </a:p>
          <a:p>
            <a:pPr lvl="1"/>
            <a:r>
              <a:rPr lang="en-GB" dirty="0"/>
              <a:t>Lincoln – Teaching, scholarship </a:t>
            </a:r>
            <a:r>
              <a:rPr lang="en-GB" dirty="0">
                <a:solidFill>
                  <a:schemeClr val="accent2">
                    <a:lumMod val="60000"/>
                    <a:lumOff val="40000"/>
                  </a:schemeClr>
                </a:solidFill>
              </a:rPr>
              <a:t>&amp;</a:t>
            </a:r>
            <a:r>
              <a:rPr lang="en-GB" dirty="0"/>
              <a:t> professional practice</a:t>
            </a:r>
          </a:p>
          <a:p>
            <a:pPr lvl="1"/>
            <a:r>
              <a:rPr lang="en-GB" dirty="0"/>
              <a:t>Manchester – Teaching </a:t>
            </a:r>
            <a:r>
              <a:rPr lang="en-GB" dirty="0">
                <a:solidFill>
                  <a:schemeClr val="accent2">
                    <a:lumMod val="60000"/>
                    <a:lumOff val="40000"/>
                  </a:schemeClr>
                </a:solidFill>
              </a:rPr>
              <a:t>and</a:t>
            </a:r>
            <a:r>
              <a:rPr lang="en-GB" dirty="0"/>
              <a:t> scholarship</a:t>
            </a:r>
          </a:p>
          <a:p>
            <a:pPr lvl="1"/>
            <a:r>
              <a:rPr lang="en-GB" dirty="0"/>
              <a:t>Beds - Teaching </a:t>
            </a:r>
            <a:r>
              <a:rPr lang="en-GB" dirty="0">
                <a:solidFill>
                  <a:schemeClr val="accent2">
                    <a:lumMod val="60000"/>
                    <a:lumOff val="40000"/>
                  </a:schemeClr>
                </a:solidFill>
              </a:rPr>
              <a:t>and</a:t>
            </a:r>
            <a:r>
              <a:rPr lang="en-GB" dirty="0"/>
              <a:t> Student Academic Experience</a:t>
            </a:r>
          </a:p>
        </p:txBody>
      </p:sp>
      <p:sp>
        <p:nvSpPr>
          <p:cNvPr id="4" name="Title 3">
            <a:extLst>
              <a:ext uri="{FF2B5EF4-FFF2-40B4-BE49-F238E27FC236}">
                <a16:creationId xmlns:a16="http://schemas.microsoft.com/office/drawing/2014/main" id="{058025BE-6E9E-5AFF-7486-5C3E8E4AFA2B}"/>
              </a:ext>
            </a:extLst>
          </p:cNvPr>
          <p:cNvSpPr>
            <a:spLocks noGrp="1"/>
          </p:cNvSpPr>
          <p:nvPr>
            <p:ph type="title"/>
          </p:nvPr>
        </p:nvSpPr>
        <p:spPr>
          <a:xfrm>
            <a:off x="442914" y="800101"/>
            <a:ext cx="11306174" cy="1001982"/>
          </a:xfrm>
        </p:spPr>
        <p:txBody>
          <a:bodyPr/>
          <a:lstStyle/>
          <a:p>
            <a:r>
              <a:rPr lang="en-GB" sz="2800" dirty="0">
                <a:solidFill>
                  <a:schemeClr val="bg2"/>
                </a:solidFill>
              </a:rPr>
              <a:t>Teaching “only”?</a:t>
            </a:r>
          </a:p>
        </p:txBody>
      </p:sp>
      <p:sp>
        <p:nvSpPr>
          <p:cNvPr id="5" name="Text Placeholder 4">
            <a:extLst>
              <a:ext uri="{FF2B5EF4-FFF2-40B4-BE49-F238E27FC236}">
                <a16:creationId xmlns:a16="http://schemas.microsoft.com/office/drawing/2014/main" id="{11C31153-DDB7-3523-4C94-FC114C390E15}"/>
              </a:ext>
            </a:extLst>
          </p:cNvPr>
          <p:cNvSpPr>
            <a:spLocks noGrp="1"/>
          </p:cNvSpPr>
          <p:nvPr>
            <p:ph type="body" sz="quarter" idx="10"/>
          </p:nvPr>
        </p:nvSpPr>
        <p:spPr>
          <a:xfrm>
            <a:off x="4663441" y="6057900"/>
            <a:ext cx="7085646" cy="368888"/>
          </a:xfrm>
        </p:spPr>
        <p:txBody>
          <a:bodyPr/>
          <a:lstStyle/>
          <a:p>
            <a:r>
              <a:rPr lang="en-GB" dirty="0"/>
              <a:t>There’s nearly always an “and” – even if it isn’t written in a contract</a:t>
            </a:r>
          </a:p>
        </p:txBody>
      </p:sp>
    </p:spTree>
    <p:extLst>
      <p:ext uri="{BB962C8B-B14F-4D97-AF65-F5344CB8AC3E}">
        <p14:creationId xmlns:p14="http://schemas.microsoft.com/office/powerpoint/2010/main" val="28744624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C5DB7A2-5BF1-3250-ECAA-7A03437E3C82}"/>
              </a:ext>
            </a:extLst>
          </p:cNvPr>
          <p:cNvSpPr>
            <a:spLocks noGrp="1"/>
          </p:cNvSpPr>
          <p:nvPr>
            <p:ph type="body" idx="1"/>
          </p:nvPr>
        </p:nvSpPr>
        <p:spPr/>
        <p:txBody>
          <a:bodyPr/>
          <a:lstStyle/>
          <a:p>
            <a:r>
              <a:rPr lang="en-GB" dirty="0"/>
              <a:t>My two “teaching only” experiences</a:t>
            </a:r>
          </a:p>
        </p:txBody>
      </p:sp>
      <p:sp>
        <p:nvSpPr>
          <p:cNvPr id="3" name="Content Placeholder 2">
            <a:extLst>
              <a:ext uri="{FF2B5EF4-FFF2-40B4-BE49-F238E27FC236}">
                <a16:creationId xmlns:a16="http://schemas.microsoft.com/office/drawing/2014/main" id="{AA11C046-CB48-8199-D831-E5122CEE3FB6}"/>
              </a:ext>
            </a:extLst>
          </p:cNvPr>
          <p:cNvSpPr>
            <a:spLocks noGrp="1"/>
          </p:cNvSpPr>
          <p:nvPr>
            <p:ph sz="half" idx="2"/>
          </p:nvPr>
        </p:nvSpPr>
        <p:spPr/>
        <p:txBody>
          <a:bodyPr/>
          <a:lstStyle/>
          <a:p>
            <a:r>
              <a:rPr lang="en-GB" dirty="0">
                <a:solidFill>
                  <a:schemeClr val="accent2">
                    <a:lumMod val="60000"/>
                    <a:lumOff val="40000"/>
                  </a:schemeClr>
                </a:solidFill>
              </a:rPr>
              <a:t>TF: 2002-2004 </a:t>
            </a:r>
            <a:r>
              <a:rPr lang="en-GB" dirty="0"/>
              <a:t>– Teaching </a:t>
            </a:r>
            <a:r>
              <a:rPr lang="en-GB" dirty="0">
                <a:solidFill>
                  <a:schemeClr val="accent2">
                    <a:lumMod val="60000"/>
                    <a:lumOff val="40000"/>
                  </a:schemeClr>
                </a:solidFill>
              </a:rPr>
              <a:t>and </a:t>
            </a:r>
            <a:r>
              <a:rPr lang="en-GB" dirty="0"/>
              <a:t>Psychology-specific student support provision</a:t>
            </a:r>
          </a:p>
          <a:p>
            <a:r>
              <a:rPr lang="en-GB" dirty="0">
                <a:solidFill>
                  <a:schemeClr val="accent2">
                    <a:lumMod val="60000"/>
                    <a:lumOff val="40000"/>
                  </a:schemeClr>
                </a:solidFill>
              </a:rPr>
              <a:t>STF: 2015-2016 </a:t>
            </a:r>
            <a:r>
              <a:rPr lang="en-GB" dirty="0"/>
              <a:t>– Teaching </a:t>
            </a:r>
            <a:r>
              <a:rPr lang="en-GB" dirty="0">
                <a:solidFill>
                  <a:schemeClr val="accent2">
                    <a:lumMod val="60000"/>
                    <a:lumOff val="40000"/>
                  </a:schemeClr>
                </a:solidFill>
              </a:rPr>
              <a:t>and</a:t>
            </a:r>
            <a:r>
              <a:rPr lang="en-GB" dirty="0"/>
              <a:t> transform all of our learning and teaching provision to improve the student experience </a:t>
            </a:r>
            <a:r>
              <a:rPr lang="en-GB" dirty="0">
                <a:solidFill>
                  <a:schemeClr val="accent2">
                    <a:lumMod val="60000"/>
                    <a:lumOff val="40000"/>
                  </a:schemeClr>
                </a:solidFill>
              </a:rPr>
              <a:t>and</a:t>
            </a:r>
            <a:r>
              <a:rPr lang="en-GB" dirty="0"/>
              <a:t> be Director of Education </a:t>
            </a:r>
            <a:r>
              <a:rPr lang="en-GB" dirty="0">
                <a:solidFill>
                  <a:schemeClr val="accent2">
                    <a:lumMod val="60000"/>
                    <a:lumOff val="40000"/>
                  </a:schemeClr>
                </a:solidFill>
              </a:rPr>
              <a:t>and</a:t>
            </a:r>
            <a:r>
              <a:rPr lang="en-GB" dirty="0"/>
              <a:t> please develop staff </a:t>
            </a:r>
            <a:r>
              <a:rPr lang="en-GB" dirty="0">
                <a:solidFill>
                  <a:schemeClr val="accent2">
                    <a:lumMod val="60000"/>
                    <a:lumOff val="40000"/>
                  </a:schemeClr>
                </a:solidFill>
              </a:rPr>
              <a:t>and</a:t>
            </a:r>
            <a:r>
              <a:rPr lang="en-GB" dirty="0"/>
              <a:t> take on some </a:t>
            </a:r>
            <a:r>
              <a:rPr lang="en-GB" dirty="0" err="1"/>
              <a:t>uni</a:t>
            </a:r>
            <a:r>
              <a:rPr lang="en-GB" dirty="0"/>
              <a:t>-level roles?</a:t>
            </a:r>
          </a:p>
        </p:txBody>
      </p:sp>
      <p:sp>
        <p:nvSpPr>
          <p:cNvPr id="4" name="Title 3">
            <a:extLst>
              <a:ext uri="{FF2B5EF4-FFF2-40B4-BE49-F238E27FC236}">
                <a16:creationId xmlns:a16="http://schemas.microsoft.com/office/drawing/2014/main" id="{9DB6D13B-3669-CAB1-805A-0FB77A6B6435}"/>
              </a:ext>
            </a:extLst>
          </p:cNvPr>
          <p:cNvSpPr>
            <a:spLocks noGrp="1"/>
          </p:cNvSpPr>
          <p:nvPr>
            <p:ph type="title"/>
          </p:nvPr>
        </p:nvSpPr>
        <p:spPr/>
        <p:txBody>
          <a:bodyPr>
            <a:normAutofit/>
          </a:bodyPr>
          <a:lstStyle/>
          <a:p>
            <a:r>
              <a:rPr lang="en-GB" sz="2800" dirty="0">
                <a:solidFill>
                  <a:schemeClr val="bg2"/>
                </a:solidFill>
              </a:rPr>
              <a:t>Example – Teaching Fellow / Senior Teaching Fellow roles</a:t>
            </a:r>
          </a:p>
        </p:txBody>
      </p:sp>
      <p:sp>
        <p:nvSpPr>
          <p:cNvPr id="5" name="Text Placeholder 4">
            <a:extLst>
              <a:ext uri="{FF2B5EF4-FFF2-40B4-BE49-F238E27FC236}">
                <a16:creationId xmlns:a16="http://schemas.microsoft.com/office/drawing/2014/main" id="{951ED479-6368-D94C-C22C-C1F681395821}"/>
              </a:ext>
            </a:extLst>
          </p:cNvPr>
          <p:cNvSpPr>
            <a:spLocks noGrp="1"/>
          </p:cNvSpPr>
          <p:nvPr>
            <p:ph type="body" sz="quarter" idx="10"/>
          </p:nvPr>
        </p:nvSpPr>
        <p:spPr>
          <a:xfrm>
            <a:off x="6275387" y="5059017"/>
            <a:ext cx="5473699" cy="1367771"/>
          </a:xfrm>
        </p:spPr>
        <p:txBody>
          <a:bodyPr/>
          <a:lstStyle/>
          <a:p>
            <a:r>
              <a:rPr lang="en-GB" sz="4800" dirty="0"/>
              <a:t>What is your ‘and’?</a:t>
            </a:r>
          </a:p>
        </p:txBody>
      </p:sp>
    </p:spTree>
    <p:extLst>
      <p:ext uri="{BB962C8B-B14F-4D97-AF65-F5344CB8AC3E}">
        <p14:creationId xmlns:p14="http://schemas.microsoft.com/office/powerpoint/2010/main" val="3707938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2532795-AF72-445E-9630-BE8DBF22FC99}"/>
              </a:ext>
            </a:extLst>
          </p:cNvPr>
          <p:cNvSpPr>
            <a:spLocks noGrp="1"/>
          </p:cNvSpPr>
          <p:nvPr>
            <p:ph type="ftr" sz="quarter" idx="11"/>
          </p:nvPr>
        </p:nvSpPr>
        <p:spPr/>
        <p:txBody>
          <a:bodyPr/>
          <a:lstStyle/>
          <a:p>
            <a:r>
              <a:rPr lang="en-GB" dirty="0"/>
              <a:t>Scholarship spotlight</a:t>
            </a:r>
          </a:p>
        </p:txBody>
      </p:sp>
      <p:sp>
        <p:nvSpPr>
          <p:cNvPr id="3" name="Slide Number Placeholder 2">
            <a:extLst>
              <a:ext uri="{FF2B5EF4-FFF2-40B4-BE49-F238E27FC236}">
                <a16:creationId xmlns:a16="http://schemas.microsoft.com/office/drawing/2014/main" id="{C52A9209-B6D1-4650-83A9-62279EBB438B}"/>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4" name="Text Placeholder 3">
            <a:extLst>
              <a:ext uri="{FF2B5EF4-FFF2-40B4-BE49-F238E27FC236}">
                <a16:creationId xmlns:a16="http://schemas.microsoft.com/office/drawing/2014/main" id="{95408AA2-AB9F-4D8F-8F69-4E4AE6B9AB93}"/>
              </a:ext>
            </a:extLst>
          </p:cNvPr>
          <p:cNvSpPr>
            <a:spLocks noGrp="1"/>
          </p:cNvSpPr>
          <p:nvPr>
            <p:ph type="body" sz="quarter" idx="13"/>
          </p:nvPr>
        </p:nvSpPr>
        <p:spPr/>
        <p:txBody>
          <a:bodyPr/>
          <a:lstStyle/>
          <a:p>
            <a:pPr marL="0" indent="0">
              <a:buNone/>
            </a:pPr>
            <a:r>
              <a:rPr lang="en-GB" sz="3200" dirty="0">
                <a:solidFill>
                  <a:schemeClr val="bg2"/>
                </a:solidFill>
              </a:rPr>
              <a:t>Scholarship expertise</a:t>
            </a:r>
          </a:p>
          <a:p>
            <a:pPr marL="0" indent="0">
              <a:buNone/>
            </a:pPr>
            <a:r>
              <a:rPr lang="en-GB" sz="2400" dirty="0">
                <a:solidFill>
                  <a:schemeClr val="bg2"/>
                </a:solidFill>
              </a:rPr>
              <a:t> </a:t>
            </a:r>
            <a:r>
              <a:rPr lang="en-GB" sz="2400" dirty="0" err="1">
                <a:hlinkClick r:id="rId3"/>
              </a:rPr>
              <a:t>Trigwell</a:t>
            </a:r>
            <a:r>
              <a:rPr lang="en-GB" sz="2400" dirty="0">
                <a:hlinkClick r:id="rId3"/>
              </a:rPr>
              <a:t> (2013) </a:t>
            </a:r>
            <a:r>
              <a:rPr lang="en-GB" sz="2400" dirty="0"/>
              <a:t>– scholarship and </a:t>
            </a:r>
            <a:r>
              <a:rPr lang="en-GB" sz="2400" dirty="0" err="1"/>
              <a:t>SoTL</a:t>
            </a:r>
            <a:r>
              <a:rPr lang="en-GB" sz="2400" dirty="0"/>
              <a:t> have many  (contested) definitions and many purposes. Generally: </a:t>
            </a:r>
          </a:p>
          <a:p>
            <a:r>
              <a:rPr lang="en-GB" sz="3200" dirty="0"/>
              <a:t> Improving and enhancing teaching, learning, assessment, and more, in higher education</a:t>
            </a:r>
          </a:p>
          <a:p>
            <a:r>
              <a:rPr lang="en-GB" sz="3200" dirty="0"/>
              <a:t> Evaluating and determining ‘quality’</a:t>
            </a:r>
          </a:p>
          <a:p>
            <a:r>
              <a:rPr lang="en-GB" sz="3200" dirty="0"/>
              <a:t> Evidence-based and systematic</a:t>
            </a:r>
          </a:p>
          <a:p>
            <a:pPr marL="0" indent="0">
              <a:buNone/>
            </a:pPr>
            <a:endParaRPr lang="en-GB" sz="2400" dirty="0"/>
          </a:p>
        </p:txBody>
      </p:sp>
    </p:spTree>
    <p:extLst>
      <p:ext uri="{BB962C8B-B14F-4D97-AF65-F5344CB8AC3E}">
        <p14:creationId xmlns:p14="http://schemas.microsoft.com/office/powerpoint/2010/main" val="7896732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B4C13D4-D9C2-A9AB-63EF-D00689F84C4A}"/>
              </a:ext>
            </a:extLst>
          </p:cNvPr>
          <p:cNvSpPr>
            <a:spLocks noGrp="1"/>
          </p:cNvSpPr>
          <p:nvPr>
            <p:ph type="body" idx="1"/>
          </p:nvPr>
        </p:nvSpPr>
        <p:spPr>
          <a:xfrm>
            <a:off x="442912" y="1670710"/>
            <a:ext cx="11306176" cy="636855"/>
          </a:xfrm>
        </p:spPr>
        <p:txBody>
          <a:bodyPr/>
          <a:lstStyle/>
          <a:p>
            <a:r>
              <a:rPr lang="en-GB" dirty="0"/>
              <a:t>Practitioner-academics and academic identities</a:t>
            </a:r>
          </a:p>
        </p:txBody>
      </p:sp>
      <p:sp>
        <p:nvSpPr>
          <p:cNvPr id="3" name="Content Placeholder 2">
            <a:extLst>
              <a:ext uri="{FF2B5EF4-FFF2-40B4-BE49-F238E27FC236}">
                <a16:creationId xmlns:a16="http://schemas.microsoft.com/office/drawing/2014/main" id="{B42896B4-07F5-940D-789A-C30738C084C4}"/>
              </a:ext>
            </a:extLst>
          </p:cNvPr>
          <p:cNvSpPr>
            <a:spLocks noGrp="1"/>
          </p:cNvSpPr>
          <p:nvPr>
            <p:ph sz="half" idx="2"/>
          </p:nvPr>
        </p:nvSpPr>
        <p:spPr>
          <a:xfrm>
            <a:off x="442914" y="2307566"/>
            <a:ext cx="7915895" cy="3389972"/>
          </a:xfrm>
        </p:spPr>
        <p:txBody>
          <a:bodyPr/>
          <a:lstStyle/>
          <a:p>
            <a:r>
              <a:rPr lang="en-GB" dirty="0"/>
              <a:t>A ‘revolving door’ between practice and academia? – with tensions around shifting identities and transitions (</a:t>
            </a:r>
            <a:r>
              <a:rPr lang="en-GB" dirty="0">
                <a:hlinkClick r:id="rId2"/>
              </a:rPr>
              <a:t>Dickinson et al., 2020 </a:t>
            </a:r>
            <a:r>
              <a:rPr lang="en-GB" dirty="0"/>
              <a:t>– ‘fragile academic selves’).</a:t>
            </a:r>
          </a:p>
          <a:p>
            <a:r>
              <a:rPr lang="en-GB" dirty="0"/>
              <a:t>Imposter syndrome – ‘not a real academic’? – in a higher education sector where research is often prized (e.g. Hulme, 2022).</a:t>
            </a:r>
          </a:p>
          <a:p>
            <a:r>
              <a:rPr lang="en-GB" dirty="0">
                <a:solidFill>
                  <a:schemeClr val="bg2"/>
                </a:solidFill>
              </a:rPr>
              <a:t>BUT support students to be ‘knowledge-able’ rather than knowledgeable; networks and employer engagement that contribute to curricula; industry-university partnerships (Dickinson et al., 2020).</a:t>
            </a:r>
          </a:p>
          <a:p>
            <a:r>
              <a:rPr lang="en-GB" dirty="0"/>
              <a:t>Need to maintain currency in practice area while also developing in academic role.</a:t>
            </a:r>
          </a:p>
        </p:txBody>
      </p:sp>
      <p:sp>
        <p:nvSpPr>
          <p:cNvPr id="4" name="Title 3">
            <a:extLst>
              <a:ext uri="{FF2B5EF4-FFF2-40B4-BE49-F238E27FC236}">
                <a16:creationId xmlns:a16="http://schemas.microsoft.com/office/drawing/2014/main" id="{1C5ACE2D-656C-72E1-777F-8496DCF00D48}"/>
              </a:ext>
            </a:extLst>
          </p:cNvPr>
          <p:cNvSpPr>
            <a:spLocks noGrp="1"/>
          </p:cNvSpPr>
          <p:nvPr>
            <p:ph type="title"/>
          </p:nvPr>
        </p:nvSpPr>
        <p:spPr/>
        <p:txBody>
          <a:bodyPr/>
          <a:lstStyle/>
          <a:p>
            <a:r>
              <a:rPr lang="en-GB" sz="2800" dirty="0">
                <a:solidFill>
                  <a:schemeClr val="bg2"/>
                </a:solidFill>
              </a:rPr>
              <a:t>Practitioner (pracademic) expertise</a:t>
            </a:r>
          </a:p>
        </p:txBody>
      </p:sp>
      <p:pic>
        <p:nvPicPr>
          <p:cNvPr id="1026" name="Picture 2" descr="The Impact of the Integrated Practitioner in Higher Education: Studies in Third Space Professionalism book cover">
            <a:extLst>
              <a:ext uri="{FF2B5EF4-FFF2-40B4-BE49-F238E27FC236}">
                <a16:creationId xmlns:a16="http://schemas.microsoft.com/office/drawing/2014/main" id="{133083C6-C45B-10EE-DDA5-5175F2C845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632" y="1443623"/>
            <a:ext cx="2905334" cy="43580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2959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25FD4E-2A25-926E-CD06-B29B9B5598CE}"/>
              </a:ext>
            </a:extLst>
          </p:cNvPr>
          <p:cNvSpPr>
            <a:spLocks noGrp="1"/>
          </p:cNvSpPr>
          <p:nvPr>
            <p:ph type="title"/>
          </p:nvPr>
        </p:nvSpPr>
        <p:spPr/>
        <p:txBody>
          <a:bodyPr/>
          <a:lstStyle/>
          <a:p>
            <a:r>
              <a:rPr lang="en-GB" sz="3200" dirty="0">
                <a:solidFill>
                  <a:schemeClr val="bg2"/>
                </a:solidFill>
              </a:rPr>
              <a:t>The ‘and’ is often where expertise lies…</a:t>
            </a:r>
          </a:p>
        </p:txBody>
      </p:sp>
      <p:pic>
        <p:nvPicPr>
          <p:cNvPr id="8" name="Picture 2" descr="Bev Webb, 2012">
            <a:extLst>
              <a:ext uri="{FF2B5EF4-FFF2-40B4-BE49-F238E27FC236}">
                <a16:creationId xmlns:a16="http://schemas.microsoft.com/office/drawing/2014/main" id="{EE02B840-3995-7013-9A32-AA0912FB87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9692" y="2136464"/>
            <a:ext cx="9951389" cy="33896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3669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E0A9171-B4ED-B1A8-163A-60BB820B02C2}"/>
              </a:ext>
            </a:extLst>
          </p:cNvPr>
          <p:cNvSpPr>
            <a:spLocks noGrp="1"/>
          </p:cNvSpPr>
          <p:nvPr>
            <p:ph type="ctrTitle"/>
          </p:nvPr>
        </p:nvSpPr>
        <p:spPr>
          <a:xfrm>
            <a:off x="1767840" y="1989138"/>
            <a:ext cx="9017525" cy="2372252"/>
          </a:xfrm>
        </p:spPr>
        <p:txBody>
          <a:bodyPr>
            <a:noAutofit/>
          </a:bodyPr>
          <a:lstStyle/>
          <a:p>
            <a:r>
              <a:rPr lang="en-GB" sz="2800" b="0" dirty="0">
                <a:effectLst/>
                <a:latin typeface="+mn-lt"/>
                <a:ea typeface="Calibri" panose="020F0502020204030204" pitchFamily="34" charset="0"/>
              </a:rPr>
              <a:t>Leading effective educational change requires educational expertise (e.g. Nelson and Campbell, 2017; Fung, 2017; </a:t>
            </a:r>
            <a:r>
              <a:rPr lang="en-GB" sz="2800" b="0" dirty="0" err="1">
                <a:effectLst/>
                <a:latin typeface="+mn-lt"/>
                <a:ea typeface="Calibri" panose="020F0502020204030204" pitchFamily="34" charset="0"/>
              </a:rPr>
              <a:t>Gorard</a:t>
            </a:r>
            <a:r>
              <a:rPr lang="en-GB" sz="2800" b="0" dirty="0">
                <a:effectLst/>
                <a:latin typeface="+mn-lt"/>
                <a:ea typeface="Calibri" panose="020F0502020204030204" pitchFamily="34" charset="0"/>
              </a:rPr>
              <a:t>, 2020), and educational expertise is more likely to be located in those who choose to study it than it is in traditional discipline-specific researchers. Thus education-focused academics are frequently “positive disruptors” (Akerman, 2020). </a:t>
            </a:r>
            <a:endParaRPr lang="en-GB" sz="2800" b="0" dirty="0">
              <a:latin typeface="+mn-lt"/>
            </a:endParaRPr>
          </a:p>
        </p:txBody>
      </p:sp>
      <p:sp>
        <p:nvSpPr>
          <p:cNvPr id="4" name="Subtitle 3">
            <a:extLst>
              <a:ext uri="{FF2B5EF4-FFF2-40B4-BE49-F238E27FC236}">
                <a16:creationId xmlns:a16="http://schemas.microsoft.com/office/drawing/2014/main" id="{F6AE31B9-50AA-A6BB-719D-104762A3EE57}"/>
              </a:ext>
            </a:extLst>
          </p:cNvPr>
          <p:cNvSpPr>
            <a:spLocks noGrp="1"/>
          </p:cNvSpPr>
          <p:nvPr>
            <p:ph type="subTitle" idx="1"/>
          </p:nvPr>
        </p:nvSpPr>
        <p:spPr>
          <a:xfrm>
            <a:off x="1406631" y="4918286"/>
            <a:ext cx="9378733" cy="1155172"/>
          </a:xfrm>
        </p:spPr>
        <p:txBody>
          <a:bodyPr/>
          <a:lstStyle/>
          <a:p>
            <a:r>
              <a:rPr lang="en-GB" dirty="0">
                <a:hlinkClick r:id="rId2"/>
              </a:rPr>
              <a:t>Hulme (2022)</a:t>
            </a:r>
            <a:endParaRPr lang="en-GB" dirty="0"/>
          </a:p>
        </p:txBody>
      </p:sp>
    </p:spTree>
    <p:extLst>
      <p:ext uri="{BB962C8B-B14F-4D97-AF65-F5344CB8AC3E}">
        <p14:creationId xmlns:p14="http://schemas.microsoft.com/office/powerpoint/2010/main" val="3413849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92A831-7D28-0AFD-4964-906C7FB92C43}"/>
              </a:ext>
            </a:extLst>
          </p:cNvPr>
          <p:cNvSpPr>
            <a:spLocks noGrp="1"/>
          </p:cNvSpPr>
          <p:nvPr>
            <p:ph type="title"/>
          </p:nvPr>
        </p:nvSpPr>
        <p:spPr/>
        <p:txBody>
          <a:bodyPr/>
          <a:lstStyle/>
          <a:p>
            <a:r>
              <a:rPr lang="en-GB" dirty="0">
                <a:solidFill>
                  <a:schemeClr val="bg2"/>
                </a:solidFill>
              </a:rPr>
              <a:t>The BOGOF model of scholarship – what are you already doing that can gain more benefits?</a:t>
            </a:r>
          </a:p>
        </p:txBody>
      </p:sp>
      <p:pic>
        <p:nvPicPr>
          <p:cNvPr id="1026" name="Picture 2" descr="Buy Free Get One Stock Illustrations – 2,105 Buy Free Get One Stock  Illustrations, Vectors &amp; Clipart - Dreamstime">
            <a:extLst>
              <a:ext uri="{FF2B5EF4-FFF2-40B4-BE49-F238E27FC236}">
                <a16:creationId xmlns:a16="http://schemas.microsoft.com/office/drawing/2014/main" id="{D47A7802-AB47-F089-43A0-45F91F316ED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94598" y="1429298"/>
            <a:ext cx="5887086" cy="3999404"/>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C3B27B5-062A-7E17-3392-CD072950C885}"/>
              </a:ext>
            </a:extLst>
          </p:cNvPr>
          <p:cNvSpPr txBox="1"/>
          <p:nvPr/>
        </p:nvSpPr>
        <p:spPr>
          <a:xfrm>
            <a:off x="442912" y="1694237"/>
            <a:ext cx="4612640" cy="3970733"/>
          </a:xfrm>
          <a:prstGeom prst="rect">
            <a:avLst/>
          </a:prstGeom>
          <a:noFill/>
        </p:spPr>
        <p:txBody>
          <a:bodyPr wrap="square" lIns="0" tIns="0" rIns="0" bIns="0" rtlCol="0" anchor="t" anchorCtr="0">
            <a:normAutofit/>
          </a:bodyPr>
          <a:lstStyle/>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evidence</a:t>
            </a:r>
            <a:r>
              <a:rPr lang="en-GB" sz="2200" dirty="0"/>
              <a:t> that underpins the decisions you make (that achieves the T success)</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products/resources</a:t>
            </a:r>
            <a:r>
              <a:rPr lang="en-GB" sz="2200" dirty="0"/>
              <a:t> you produce that deliver the T</a:t>
            </a:r>
          </a:p>
          <a:p>
            <a:pPr marL="285750" indent="-285750">
              <a:spcAft>
                <a:spcPts val="1200"/>
              </a:spcAft>
              <a:buFont typeface="Arial" panose="020B0604020202020204" pitchFamily="34" charset="0"/>
              <a:buChar char="•"/>
            </a:pPr>
            <a:r>
              <a:rPr lang="en-GB" sz="2200" dirty="0"/>
              <a:t>Scholarship – the </a:t>
            </a:r>
            <a:r>
              <a:rPr lang="en-GB" sz="2200" dirty="0">
                <a:solidFill>
                  <a:schemeClr val="accent2">
                    <a:lumMod val="60000"/>
                    <a:lumOff val="40000"/>
                  </a:schemeClr>
                </a:solidFill>
              </a:rPr>
              <a:t>evaluation</a:t>
            </a:r>
            <a:r>
              <a:rPr lang="en-GB" sz="2200" dirty="0"/>
              <a:t> of the design, the development, the delivery, the products, the T, the outcomes…</a:t>
            </a:r>
          </a:p>
        </p:txBody>
      </p:sp>
      <p:sp>
        <p:nvSpPr>
          <p:cNvPr id="6" name="TextBox 5">
            <a:extLst>
              <a:ext uri="{FF2B5EF4-FFF2-40B4-BE49-F238E27FC236}">
                <a16:creationId xmlns:a16="http://schemas.microsoft.com/office/drawing/2014/main" id="{0D92F1D8-E875-6282-A8BC-9456334F675E}"/>
              </a:ext>
            </a:extLst>
          </p:cNvPr>
          <p:cNvSpPr txBox="1"/>
          <p:nvPr/>
        </p:nvSpPr>
        <p:spPr>
          <a:xfrm>
            <a:off x="710317" y="5782666"/>
            <a:ext cx="5283200" cy="550468"/>
          </a:xfrm>
          <a:prstGeom prst="rect">
            <a:avLst/>
          </a:prstGeom>
          <a:noFill/>
        </p:spPr>
        <p:txBody>
          <a:bodyPr wrap="square" lIns="0" tIns="0" rIns="0" bIns="0" rtlCol="0" anchor="b" anchorCtr="0">
            <a:normAutofit/>
          </a:bodyPr>
          <a:lstStyle/>
          <a:p>
            <a:pPr algn="r"/>
            <a:r>
              <a:rPr lang="en-GB" sz="2400" dirty="0">
                <a:solidFill>
                  <a:schemeClr val="bg2"/>
                </a:solidFill>
              </a:rPr>
              <a:t>Where’s your BOGOF opportunity?</a:t>
            </a:r>
          </a:p>
        </p:txBody>
      </p:sp>
    </p:spTree>
    <p:extLst>
      <p:ext uri="{BB962C8B-B14F-4D97-AF65-F5344CB8AC3E}">
        <p14:creationId xmlns:p14="http://schemas.microsoft.com/office/powerpoint/2010/main" val="559991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C3E8E-67D0-873A-44BF-00B78653B66C}"/>
              </a:ext>
            </a:extLst>
          </p:cNvPr>
          <p:cNvSpPr>
            <a:spLocks noGrp="1"/>
          </p:cNvSpPr>
          <p:nvPr>
            <p:ph sz="half" idx="1"/>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None/>
              <a:tabLst>
                <a:tab pos="468000" algn="l"/>
              </a:tabLst>
              <a:defRPr/>
            </a:pPr>
            <a:r>
              <a:rPr kumimoji="0" lang="en-GB" sz="2400" b="0" i="0" u="none" strike="noStrike" kern="1200" cap="none" spc="0" normalizeH="0" baseline="0" noProof="0" dirty="0">
                <a:ln>
                  <a:noFill/>
                </a:ln>
                <a:solidFill>
                  <a:srgbClr val="E5005B"/>
                </a:solidFill>
                <a:effectLst/>
                <a:uLnTx/>
                <a:uFillTx/>
                <a:latin typeface="Arial"/>
                <a:ea typeface="+mn-ea"/>
                <a:cs typeface="+mn-cs"/>
              </a:rPr>
              <a:t>Finding your own expertise – or turning your teaching into outputs</a:t>
            </a:r>
          </a:p>
          <a:p>
            <a:r>
              <a:rPr lang="en-GB" sz="1800" dirty="0"/>
              <a:t> </a:t>
            </a:r>
            <a:r>
              <a:rPr lang="en-GB" sz="2000" dirty="0"/>
              <a:t>What are the ‘big questions’ for you at the moment?</a:t>
            </a:r>
          </a:p>
          <a:p>
            <a:r>
              <a:rPr lang="en-GB" sz="2000" dirty="0"/>
              <a:t> What are the problems? (or what can improve?)</a:t>
            </a:r>
          </a:p>
          <a:p>
            <a:r>
              <a:rPr lang="en-GB" sz="2000" dirty="0"/>
              <a:t> How do you find or develop solutions?</a:t>
            </a:r>
          </a:p>
          <a:p>
            <a:r>
              <a:rPr lang="en-GB" sz="2000" dirty="0"/>
              <a:t> How do you know if your solution works?</a:t>
            </a:r>
            <a:endParaRPr lang="en-GB" dirty="0"/>
          </a:p>
        </p:txBody>
      </p:sp>
      <p:sp>
        <p:nvSpPr>
          <p:cNvPr id="3" name="Title 2">
            <a:extLst>
              <a:ext uri="{FF2B5EF4-FFF2-40B4-BE49-F238E27FC236}">
                <a16:creationId xmlns:a16="http://schemas.microsoft.com/office/drawing/2014/main" id="{FEC4504C-08BA-EBCA-1515-98FE4999C062}"/>
              </a:ext>
            </a:extLst>
          </p:cNvPr>
          <p:cNvSpPr>
            <a:spLocks noGrp="1"/>
          </p:cNvSpPr>
          <p:nvPr>
            <p:ph type="title"/>
          </p:nvPr>
        </p:nvSpPr>
        <p:spPr/>
        <p:txBody>
          <a:bodyPr/>
          <a:lstStyle/>
          <a:p>
            <a:r>
              <a:rPr lang="en-GB" dirty="0">
                <a:solidFill>
                  <a:schemeClr val="bg2"/>
                </a:solidFill>
              </a:rPr>
              <a:t>Thinking about BOGOF scholarship</a:t>
            </a:r>
          </a:p>
        </p:txBody>
      </p:sp>
      <p:pic>
        <p:nvPicPr>
          <p:cNvPr id="5" name="Picture 2" descr="Bev Webb, 2012">
            <a:extLst>
              <a:ext uri="{FF2B5EF4-FFF2-40B4-BE49-F238E27FC236}">
                <a16:creationId xmlns:a16="http://schemas.microsoft.com/office/drawing/2014/main" id="{48B42E02-9F87-AAD8-BF6D-256A8E0DEA8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82226" y="4552122"/>
            <a:ext cx="5998435" cy="2043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6244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F020A84-4B6A-C163-ED78-DABA6AC3B556}"/>
              </a:ext>
            </a:extLst>
          </p:cNvPr>
          <p:cNvSpPr>
            <a:spLocks noGrp="1"/>
          </p:cNvSpPr>
          <p:nvPr>
            <p:ph sz="half" idx="1"/>
          </p:nvPr>
        </p:nvSpPr>
        <p:spPr>
          <a:xfrm>
            <a:off x="442913" y="1331843"/>
            <a:ext cx="7299670" cy="4365695"/>
          </a:xfrm>
        </p:spPr>
        <p:txBody>
          <a:bodyPr/>
          <a:lstStyle/>
          <a:p>
            <a:pPr marL="0" indent="0">
              <a:buNone/>
            </a:pPr>
            <a:r>
              <a:rPr lang="en-GB" sz="1400" dirty="0">
                <a:effectLst/>
                <a:latin typeface="Calibri" panose="020F0502020204030204" pitchFamily="34" charset="0"/>
                <a:ea typeface="Times New Roman" panose="02020603050405020304" pitchFamily="18" charset="0"/>
              </a:rPr>
              <a:t>Hamilton, 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&amp; Harrison, E.D. (2023 – online 2021). Experiences of higher education students with chronic illnesses.</a:t>
            </a:r>
            <a:r>
              <a:rPr lang="en-GB" sz="1400" i="1" dirty="0">
                <a:effectLst/>
                <a:latin typeface="Calibri" panose="020F0502020204030204" pitchFamily="34" charset="0"/>
                <a:ea typeface="Times New Roman" panose="02020603050405020304" pitchFamily="18" charset="0"/>
              </a:rPr>
              <a:t> Disability and Society. </a:t>
            </a:r>
            <a:r>
              <a:rPr lang="en-GB" sz="1400" dirty="0">
                <a:effectLst/>
                <a:latin typeface="Calibri" panose="020F0502020204030204" pitchFamily="34" charset="0"/>
                <a:ea typeface="Times New Roman" panose="02020603050405020304" pitchFamily="18" charset="0"/>
              </a:rPr>
              <a:t>DOI: 10.1080/09687599.2021.1907549 </a:t>
            </a: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Hamilton, P., Lyons, S., Crabb, E., </a:t>
            </a:r>
            <a:r>
              <a:rPr lang="en-GB" sz="1400" dirty="0" err="1">
                <a:effectLst/>
                <a:latin typeface="Calibri" panose="020F0502020204030204" pitchFamily="34" charset="0"/>
                <a:ea typeface="Times New Roman" panose="02020603050405020304" pitchFamily="18" charset="0"/>
              </a:rPr>
              <a:t>Cascone</a:t>
            </a:r>
            <a:r>
              <a:rPr lang="en-GB" sz="1400" dirty="0">
                <a:effectLst/>
                <a:latin typeface="Calibri" panose="020F0502020204030204" pitchFamily="34" charset="0"/>
                <a:ea typeface="Times New Roman" panose="02020603050405020304" pitchFamily="18" charset="0"/>
              </a:rPr>
              <a:t>, C., Davis, S., Fahey, C., Holland, B., Hussain, M., &amp; Knight, E. (2023). Students as researchers: Amplifying disabled student voices. In: </a:t>
            </a:r>
            <a:r>
              <a:rPr lang="en-GB" sz="1400" i="1" dirty="0">
                <a:effectLst/>
                <a:latin typeface="Calibri" panose="020F0502020204030204" pitchFamily="34" charset="0"/>
                <a:ea typeface="Times New Roman" panose="02020603050405020304" pitchFamily="18" charset="0"/>
              </a:rPr>
              <a:t>Disability Evidence Review with TASO</a:t>
            </a:r>
            <a:r>
              <a:rPr lang="en-GB" sz="1400" dirty="0">
                <a:effectLst/>
                <a:latin typeface="Calibri" panose="020F0502020204030204" pitchFamily="34" charset="0"/>
                <a:ea typeface="Times New Roman" panose="02020603050405020304" pitchFamily="18" charset="0"/>
              </a:rPr>
              <a:t>. </a:t>
            </a:r>
            <a:r>
              <a:rPr lang="en-GB" sz="1400" u="sng" dirty="0">
                <a:solidFill>
                  <a:srgbClr val="0000FF"/>
                </a:solidFill>
                <a:effectLst/>
                <a:latin typeface="Calibri" panose="020F0502020204030204" pitchFamily="34" charset="0"/>
                <a:ea typeface="Times New Roman" panose="02020603050405020304" pitchFamily="18" charset="0"/>
                <a:hlinkClick r:id="rId2"/>
              </a:rPr>
              <a:t>https://taso.org.uk/wp-content/uploads/Uni-Lincoln-Disability-Evidence-Review-with-TASO.pdf</a:t>
            </a:r>
            <a:r>
              <a:rPr lang="en-GB" sz="1400" dirty="0">
                <a:effectLst/>
                <a:latin typeface="Calibri" panose="020F0502020204030204" pitchFamily="34" charset="0"/>
                <a:ea typeface="Times New Roman" panose="02020603050405020304" pitchFamily="18" charset="0"/>
              </a:rPr>
              <a:t> </a:t>
            </a:r>
            <a:endParaRPr lang="en-GB" sz="1400" dirty="0">
              <a:effectLst/>
              <a:latin typeface="Times New Roman" panose="02020603050405020304" pitchFamily="18"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(2022). Amplifying disabled students voices. </a:t>
            </a:r>
            <a:r>
              <a:rPr lang="de-DE" sz="1400" dirty="0">
                <a:effectLst/>
                <a:latin typeface="Calibri" panose="020F0502020204030204" pitchFamily="34" charset="0"/>
                <a:ea typeface="Times New Roman" panose="02020603050405020304" pitchFamily="18" charset="0"/>
              </a:rPr>
              <a:t>ANTF </a:t>
            </a:r>
            <a:r>
              <a:rPr lang="de-DE" sz="1400" dirty="0" err="1">
                <a:effectLst/>
                <a:latin typeface="Calibri" panose="020F0502020204030204" pitchFamily="34" charset="0"/>
                <a:ea typeface="Times New Roman" panose="02020603050405020304" pitchFamily="18" charset="0"/>
              </a:rPr>
              <a:t>blog</a:t>
            </a:r>
            <a:r>
              <a:rPr lang="de-DE" sz="1400" dirty="0">
                <a:effectLst/>
                <a:latin typeface="Calibri" panose="020F0502020204030204" pitchFamily="34" charset="0"/>
                <a:ea typeface="Times New Roman" panose="02020603050405020304" pitchFamily="18" charset="0"/>
              </a:rPr>
              <a:t>, 25/03/2022. </a:t>
            </a:r>
            <a:r>
              <a:rPr lang="de-DE" sz="1400" u="sng" dirty="0">
                <a:solidFill>
                  <a:srgbClr val="0000FF"/>
                </a:solidFill>
                <a:effectLst/>
                <a:latin typeface="Calibri" panose="020F0502020204030204" pitchFamily="34" charset="0"/>
                <a:ea typeface="Times New Roman" panose="02020603050405020304" pitchFamily="18" charset="0"/>
                <a:hlinkClick r:id="rId3"/>
              </a:rPr>
              <a:t>https://ntf-association.com/amplifying-disabled-student-voices/</a:t>
            </a:r>
            <a:endParaRPr lang="de-DE" sz="1400" u="sng" dirty="0">
              <a:solidFill>
                <a:srgbClr val="0000FF"/>
              </a:solidFill>
              <a:effectLst/>
              <a:latin typeface="Calibri" panose="020F0502020204030204" pitchFamily="34" charset="0"/>
              <a:ea typeface="Times New Roman" panose="02020603050405020304" pitchFamily="18" charset="0"/>
            </a:endParaRPr>
          </a:p>
          <a:p>
            <a:pPr marL="0" indent="0">
              <a:buNone/>
            </a:pPr>
            <a:r>
              <a:rPr lang="en-GB" sz="1400" b="1" dirty="0">
                <a:effectLst/>
                <a:latin typeface="Calibri" panose="020F0502020204030204" pitchFamily="34" charset="0"/>
                <a:ea typeface="Times New Roman" panose="02020603050405020304" pitchFamily="18" charset="0"/>
              </a:rPr>
              <a:t>Hulme, J.A. </a:t>
            </a:r>
            <a:r>
              <a:rPr lang="en-GB" sz="1400" dirty="0">
                <a:effectLst/>
                <a:latin typeface="Calibri" panose="020F0502020204030204" pitchFamily="34" charset="0"/>
                <a:ea typeface="Times New Roman" panose="02020603050405020304" pitchFamily="18" charset="0"/>
              </a:rPr>
              <a:t>(September, 2021). Social identity and disability in the classroom. Changing States of Mind podcast. </a:t>
            </a:r>
            <a:r>
              <a:rPr lang="en-GB" sz="1400" u="sng" dirty="0">
                <a:solidFill>
                  <a:srgbClr val="0000FF"/>
                </a:solidFill>
                <a:effectLst/>
                <a:latin typeface="Calibri" panose="020F0502020204030204" pitchFamily="34" charset="0"/>
                <a:ea typeface="Times New Roman" panose="02020603050405020304" pitchFamily="18" charset="0"/>
                <a:hlinkClick r:id="rId4"/>
              </a:rPr>
              <a:t>https://changingstatesofmind.libsyn.com/social-identity-and-disability-in-the-classroom-with-dr-julie-hulme</a:t>
            </a:r>
            <a:r>
              <a:rPr lang="en-GB" sz="1400" dirty="0">
                <a:effectLst/>
                <a:latin typeface="Calibri" panose="020F0502020204030204" pitchFamily="34" charset="0"/>
                <a:ea typeface="Times New Roman" panose="02020603050405020304" pitchFamily="18" charset="0"/>
              </a:rPr>
              <a:t>. </a:t>
            </a:r>
          </a:p>
          <a:p>
            <a:pPr marL="0" indent="0">
              <a:buNone/>
            </a:pPr>
            <a:r>
              <a:rPr lang="en-GB" sz="1400" dirty="0">
                <a:effectLst/>
                <a:latin typeface="Calibri" panose="020F0502020204030204" pitchFamily="34" charset="0"/>
                <a:ea typeface="Times New Roman" panose="02020603050405020304" pitchFamily="18" charset="0"/>
              </a:rPr>
              <a:t>Lyons, S.M. &amp; </a:t>
            </a: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(June, 2021). Why are so many students locked out of their education? </a:t>
            </a:r>
            <a:r>
              <a:rPr lang="en-GB" sz="1400" dirty="0" err="1">
                <a:effectLst/>
                <a:latin typeface="Calibri" panose="020F0502020204030204" pitchFamily="34" charset="0"/>
                <a:ea typeface="Times New Roman" panose="02020603050405020304" pitchFamily="18" charset="0"/>
              </a:rPr>
              <a:t>WonkHE</a:t>
            </a:r>
            <a:r>
              <a:rPr lang="en-GB" sz="1400" dirty="0">
                <a:effectLst/>
                <a:latin typeface="Calibri" panose="020F0502020204030204" pitchFamily="34" charset="0"/>
                <a:ea typeface="Times New Roman" panose="02020603050405020304" pitchFamily="18" charset="0"/>
              </a:rPr>
              <a:t> (18/06/2021). </a:t>
            </a:r>
            <a:r>
              <a:rPr lang="en-GB" sz="1400" u="sng" dirty="0">
                <a:solidFill>
                  <a:srgbClr val="0000FF"/>
                </a:solidFill>
                <a:effectLst/>
                <a:latin typeface="Calibri" panose="020F0502020204030204" pitchFamily="34" charset="0"/>
                <a:ea typeface="Times New Roman" panose="02020603050405020304" pitchFamily="18" charset="0"/>
                <a:hlinkClick r:id="rId5"/>
              </a:rPr>
              <a:t>https://wonkhe.com/blogs/why-are-so-many-students-locked-out-of-their-education/</a:t>
            </a:r>
            <a:r>
              <a:rPr lang="en-GB" sz="1400" dirty="0">
                <a:effectLst/>
                <a:latin typeface="Calibri" panose="020F0502020204030204" pitchFamily="34" charset="0"/>
                <a:ea typeface="Times New Roman" panose="02020603050405020304" pitchFamily="18" charset="0"/>
              </a:rPr>
              <a:t> </a:t>
            </a:r>
          </a:p>
          <a:p>
            <a:pPr marL="0" indent="0">
              <a:buNone/>
            </a:pPr>
            <a:r>
              <a:rPr lang="en-GB" sz="1400" b="1" dirty="0">
                <a:effectLst/>
                <a:latin typeface="Calibri" panose="020F0502020204030204" pitchFamily="34" charset="0"/>
                <a:ea typeface="Times New Roman" panose="02020603050405020304" pitchFamily="18" charset="0"/>
              </a:rPr>
              <a:t>Hulme, J.A.,</a:t>
            </a:r>
            <a:r>
              <a:rPr lang="en-GB" sz="1400" dirty="0">
                <a:effectLst/>
                <a:latin typeface="Calibri" panose="020F0502020204030204" pitchFamily="34" charset="0"/>
                <a:ea typeface="Times New Roman" panose="02020603050405020304" pitchFamily="18" charset="0"/>
              </a:rPr>
              <a:t> McDermott, H. &amp; Kent, A. (2022). Truly inclusive education: Teaching qualitative methods in psychology to enhance inclusion in the higher education psychology curriculum. </a:t>
            </a:r>
            <a:r>
              <a:rPr lang="en-GB" sz="1400" i="1" dirty="0" err="1">
                <a:effectLst/>
                <a:latin typeface="Calibri" panose="020F0502020204030204" pitchFamily="34" charset="0"/>
                <a:ea typeface="Times New Roman" panose="02020603050405020304" pitchFamily="18" charset="0"/>
              </a:rPr>
              <a:t>QMiP</a:t>
            </a:r>
            <a:r>
              <a:rPr lang="en-GB" sz="1400" i="1" dirty="0">
                <a:effectLst/>
                <a:latin typeface="Calibri" panose="020F0502020204030204" pitchFamily="34" charset="0"/>
                <a:ea typeface="Times New Roman" panose="02020603050405020304" pitchFamily="18" charset="0"/>
              </a:rPr>
              <a:t> Bulletin,</a:t>
            </a:r>
            <a:r>
              <a:rPr lang="en-GB" sz="1400" dirty="0">
                <a:effectLst/>
                <a:latin typeface="Calibri" panose="020F0502020204030204" pitchFamily="34" charset="0"/>
                <a:ea typeface="Times New Roman" panose="02020603050405020304" pitchFamily="18" charset="0"/>
              </a:rPr>
              <a:t> 34, 22-29</a:t>
            </a:r>
            <a:r>
              <a:rPr lang="en-GB" sz="1400" i="1" dirty="0">
                <a:effectLst/>
                <a:latin typeface="Calibri" panose="020F0502020204030204" pitchFamily="34" charset="0"/>
                <a:ea typeface="Times New Roman" panose="02020603050405020304" pitchFamily="18" charset="0"/>
              </a:rPr>
              <a:t>.</a:t>
            </a: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effectLst/>
              <a:latin typeface="Times New Roman" panose="02020603050405020304" pitchFamily="18" charset="0"/>
              <a:ea typeface="Times New Roman" panose="02020603050405020304" pitchFamily="18" charset="0"/>
            </a:endParaRPr>
          </a:p>
          <a:p>
            <a:pPr marL="0" indent="0">
              <a:buNone/>
            </a:pPr>
            <a:endParaRPr lang="en-GB" sz="1400" dirty="0"/>
          </a:p>
        </p:txBody>
      </p:sp>
      <p:sp>
        <p:nvSpPr>
          <p:cNvPr id="3" name="Title 2">
            <a:extLst>
              <a:ext uri="{FF2B5EF4-FFF2-40B4-BE49-F238E27FC236}">
                <a16:creationId xmlns:a16="http://schemas.microsoft.com/office/drawing/2014/main" id="{12B4A154-485E-72DF-D482-904DE371125D}"/>
              </a:ext>
            </a:extLst>
          </p:cNvPr>
          <p:cNvSpPr>
            <a:spLocks noGrp="1"/>
          </p:cNvSpPr>
          <p:nvPr>
            <p:ph type="title"/>
          </p:nvPr>
        </p:nvSpPr>
        <p:spPr/>
        <p:txBody>
          <a:bodyPr/>
          <a:lstStyle/>
          <a:p>
            <a:r>
              <a:rPr lang="en-GB" dirty="0">
                <a:solidFill>
                  <a:schemeClr val="bg2"/>
                </a:solidFill>
              </a:rPr>
              <a:t>More BOGOF thinking</a:t>
            </a:r>
          </a:p>
        </p:txBody>
      </p:sp>
      <p:pic>
        <p:nvPicPr>
          <p:cNvPr id="6" name="Picture 5">
            <a:extLst>
              <a:ext uri="{FF2B5EF4-FFF2-40B4-BE49-F238E27FC236}">
                <a16:creationId xmlns:a16="http://schemas.microsoft.com/office/drawing/2014/main" id="{71579162-F4D0-B770-F968-36DE16CECB29}"/>
              </a:ext>
            </a:extLst>
          </p:cNvPr>
          <p:cNvPicPr>
            <a:picLocks noChangeAspect="1"/>
          </p:cNvPicPr>
          <p:nvPr/>
        </p:nvPicPr>
        <p:blipFill>
          <a:blip r:embed="rId6"/>
          <a:stretch>
            <a:fillRect/>
          </a:stretch>
        </p:blipFill>
        <p:spPr>
          <a:xfrm>
            <a:off x="8081542" y="800100"/>
            <a:ext cx="3780531" cy="3607904"/>
          </a:xfrm>
          <a:prstGeom prst="rect">
            <a:avLst/>
          </a:prstGeom>
        </p:spPr>
      </p:pic>
      <p:pic>
        <p:nvPicPr>
          <p:cNvPr id="7" name="Picture 2" descr="Bev Webb, 2012">
            <a:extLst>
              <a:ext uri="{FF2B5EF4-FFF2-40B4-BE49-F238E27FC236}">
                <a16:creationId xmlns:a16="http://schemas.microsoft.com/office/drawing/2014/main" id="{DF99C4E3-AF9F-8A57-3145-407571E35F69}"/>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081542" y="5055918"/>
            <a:ext cx="3938683" cy="13416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11134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CDBD22-B1ED-4AFB-860A-42FA45C62C85}"/>
              </a:ext>
            </a:extLst>
          </p:cNvPr>
          <p:cNvSpPr>
            <a:spLocks noGrp="1"/>
          </p:cNvSpPr>
          <p:nvPr>
            <p:ph type="ftr" sz="quarter" idx="11"/>
          </p:nvPr>
        </p:nvSpPr>
        <p:spPr/>
        <p:txBody>
          <a:bodyPr/>
          <a:lstStyle/>
          <a:p>
            <a:r>
              <a:rPr lang="en-GB" dirty="0"/>
              <a:t>Scholarship spotlight</a:t>
            </a:r>
          </a:p>
        </p:txBody>
      </p:sp>
      <p:sp>
        <p:nvSpPr>
          <p:cNvPr id="3" name="Slide Number Placeholder 2">
            <a:extLst>
              <a:ext uri="{FF2B5EF4-FFF2-40B4-BE49-F238E27FC236}">
                <a16:creationId xmlns:a16="http://schemas.microsoft.com/office/drawing/2014/main" id="{9B52878F-65C4-4D9C-8D01-A61CEB5DAAF8}"/>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4" name="Text Placeholder 3">
            <a:extLst>
              <a:ext uri="{FF2B5EF4-FFF2-40B4-BE49-F238E27FC236}">
                <a16:creationId xmlns:a16="http://schemas.microsoft.com/office/drawing/2014/main" id="{4DA99218-651C-4257-870B-959DEF07FCAE}"/>
              </a:ext>
            </a:extLst>
          </p:cNvPr>
          <p:cNvSpPr>
            <a:spLocks noGrp="1"/>
          </p:cNvSpPr>
          <p:nvPr>
            <p:ph type="body" sz="quarter" idx="13"/>
          </p:nvPr>
        </p:nvSpPr>
        <p:spPr/>
        <p:txBody>
          <a:bodyPr/>
          <a:lstStyle/>
          <a:p>
            <a:pPr marL="0" indent="0">
              <a:buNone/>
            </a:pPr>
            <a:r>
              <a:rPr lang="en-GB" sz="2800" dirty="0">
                <a:solidFill>
                  <a:schemeClr val="bg2"/>
                </a:solidFill>
              </a:rPr>
              <a:t>Going meta!</a:t>
            </a:r>
          </a:p>
          <a:p>
            <a:pPr marL="0" indent="0">
              <a:buNone/>
            </a:pPr>
            <a:endParaRPr lang="en-GB" dirty="0"/>
          </a:p>
        </p:txBody>
      </p:sp>
      <p:sp>
        <p:nvSpPr>
          <p:cNvPr id="7" name="Speech Bubble: Rectangle with Corners Rounded 6">
            <a:extLst>
              <a:ext uri="{FF2B5EF4-FFF2-40B4-BE49-F238E27FC236}">
                <a16:creationId xmlns:a16="http://schemas.microsoft.com/office/drawing/2014/main" id="{42E1EA80-3B00-47F0-8521-05BE3AD0C099}"/>
              </a:ext>
            </a:extLst>
          </p:cNvPr>
          <p:cNvSpPr/>
          <p:nvPr/>
        </p:nvSpPr>
        <p:spPr>
          <a:xfrm>
            <a:off x="45880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srgbClr val="0563C1"/>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Hutchings and Shulman (1999</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hlinkClick r:id="rId2">
                  <a:extLst>
                    <a:ext uri="{A12FA001-AC4F-418D-AE19-62706E023703}">
                      <ahyp:hlinkClr xmlns:ahyp="http://schemas.microsoft.com/office/drawing/2018/hyperlinkcolor" val="tx"/>
                    </a:ext>
                  </a:extLst>
                </a:hlinkClick>
              </a:rPr>
              <a: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“A scholarship of teaching is not synonymous with excellent teaching. It requires a kind of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‘going meta</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 in which faculty frame and systematically investigate questions related to student learning—the conditions under which it occurs, what it looks like, how to deepen it, and so forth—and do so with an eye </a:t>
            </a:r>
            <a:r>
              <a:rPr kumimoji="0" lang="en-US" sz="2000" b="0" i="0" u="none" strike="noStrike" kern="0" cap="none" spc="0" normalizeH="0" baseline="0" noProof="0" dirty="0">
                <a:ln>
                  <a:noFill/>
                </a:ln>
                <a:solidFill>
                  <a:srgbClr val="0070C0"/>
                </a:solidFill>
                <a:effectLst/>
                <a:uLnTx/>
                <a:uFillTx/>
                <a:latin typeface="Arial" panose="020B0604020202020204"/>
                <a:ea typeface="+mn-ea"/>
                <a:cs typeface="+mn-cs"/>
              </a:rPr>
              <a:t>not only to improving their own classroom but to advancing practice beyond it</a:t>
            </a:r>
            <a:r>
              <a:rPr kumimoji="0" lang="en-US" sz="2000" b="0" i="0" u="none" strike="noStrike" kern="0" cap="none" spc="0" normalizeH="0" baseline="0" noProof="0" dirty="0">
                <a:ln>
                  <a:noFill/>
                </a:ln>
                <a:solidFill>
                  <a:srgbClr val="000000"/>
                </a:solidFill>
                <a:effectLst/>
                <a:uLnTx/>
                <a:uFillTx/>
                <a:latin typeface="Arial" panose="020B0604020202020204"/>
                <a:ea typeface="+mn-ea"/>
                <a:cs typeface="+mn-cs"/>
              </a:rPr>
              <a:t>.”</a:t>
            </a:r>
            <a:endParaRPr kumimoji="0" lang="en-GB" altLang="en-US" sz="2000" b="0" i="0" u="none" strike="noStrike" kern="0" cap="none" spc="0" normalizeH="0" baseline="0" noProof="0" dirty="0">
              <a:ln>
                <a:noFill/>
              </a:ln>
              <a:solidFill>
                <a:srgbClr val="000000"/>
              </a:solidFill>
              <a:effectLst/>
              <a:uLnTx/>
              <a:uFillTx/>
              <a:latin typeface="Arial" panose="020B0604020202020204"/>
              <a:ea typeface="+mn-ea"/>
              <a:cs typeface="+mn-cs"/>
            </a:endParaRPr>
          </a:p>
        </p:txBody>
      </p:sp>
      <p:sp>
        <p:nvSpPr>
          <p:cNvPr id="8" name="Speech Bubble: Rectangle with Corners Rounded 7">
            <a:extLst>
              <a:ext uri="{FF2B5EF4-FFF2-40B4-BE49-F238E27FC236}">
                <a16:creationId xmlns:a16="http://schemas.microsoft.com/office/drawing/2014/main" id="{35ECCF66-50DA-47A2-98BB-62D337C76A16}"/>
              </a:ext>
            </a:extLst>
          </p:cNvPr>
          <p:cNvSpPr/>
          <p:nvPr/>
        </p:nvSpPr>
        <p:spPr>
          <a:xfrm>
            <a:off x="6232655" y="1796782"/>
            <a:ext cx="5352177" cy="4131728"/>
          </a:xfrm>
          <a:prstGeom prst="wedgeRoundRectCallout">
            <a:avLst/>
          </a:prstGeom>
          <a:solidFill>
            <a:srgbClr val="00A6E1">
              <a:lumMod val="20000"/>
              <a:lumOff val="80000"/>
            </a:srgbClr>
          </a:solidFill>
          <a:ln w="12700" cap="flat" cmpd="sng" algn="ctr">
            <a:solidFill>
              <a:srgbClr val="E5005B">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altLang="en-US" sz="2400" b="0" i="0" u="none" strike="noStrike" kern="0" cap="none" spc="0" normalizeH="0" baseline="0" noProof="0" dirty="0">
                <a:ln>
                  <a:noFill/>
                </a:ln>
                <a:solidFill>
                  <a:schemeClr val="bg2"/>
                </a:solidFill>
                <a:effectLst/>
                <a:uLnTx/>
                <a:uFillTx/>
                <a:latin typeface="Arial" panose="020B0604020202020204"/>
                <a:ea typeface="+mn-ea"/>
                <a:cs typeface="+mn-cs"/>
                <a:hlinkClick r:id="rId3">
                  <a:extLst>
                    <a:ext uri="{A12FA001-AC4F-418D-AE19-62706E023703}">
                      <ahyp:hlinkClr xmlns:ahyp="http://schemas.microsoft.com/office/drawing/2018/hyperlinkcolor" val="tx"/>
                    </a:ext>
                  </a:extLst>
                </a:hlinkClick>
              </a:rPr>
              <a:t>Shulman (1999):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“An act of intelligence or artistic creation becomes scholarship when it possesses at least three attributes: it becomes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public</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 it becomes an object of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critical review and evaluation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by members of one’s community, and members of one’s community begin to </a:t>
            </a:r>
            <a:r>
              <a:rPr kumimoji="0" lang="en-GB" altLang="en-US" sz="2400" b="0" i="0" u="none" strike="noStrike" kern="0" cap="none" spc="0" normalizeH="0" baseline="0" noProof="0" dirty="0">
                <a:ln>
                  <a:noFill/>
                </a:ln>
                <a:solidFill>
                  <a:srgbClr val="E5005B"/>
                </a:solidFill>
                <a:effectLst/>
                <a:uLnTx/>
                <a:uFillTx/>
                <a:latin typeface="Arial" panose="020B0604020202020204"/>
                <a:ea typeface="+mn-ea"/>
                <a:cs typeface="+mn-cs"/>
              </a:rPr>
              <a:t>use, build upon, and develop </a:t>
            </a:r>
            <a:r>
              <a:rPr kumimoji="0" lang="en-GB" altLang="en-US" sz="2400" b="0" i="0" u="none" strike="noStrike" kern="0" cap="none" spc="0" normalizeH="0" baseline="0" noProof="0" dirty="0">
                <a:ln>
                  <a:noFill/>
                </a:ln>
                <a:solidFill>
                  <a:srgbClr val="000000"/>
                </a:solidFill>
                <a:effectLst/>
                <a:uLnTx/>
                <a:uFillTx/>
                <a:latin typeface="Arial" panose="020B0604020202020204"/>
                <a:ea typeface="+mn-ea"/>
                <a:cs typeface="+mn-cs"/>
              </a:rPr>
              <a:t>those acts of mind and creation”</a:t>
            </a:r>
          </a:p>
        </p:txBody>
      </p:sp>
      <p:cxnSp>
        <p:nvCxnSpPr>
          <p:cNvPr id="6" name="Straight Arrow Connector 5">
            <a:extLst>
              <a:ext uri="{FF2B5EF4-FFF2-40B4-BE49-F238E27FC236}">
                <a16:creationId xmlns:a16="http://schemas.microsoft.com/office/drawing/2014/main" id="{6F13FAB9-DC41-FF9A-D210-46A188BD234A}"/>
              </a:ext>
            </a:extLst>
          </p:cNvPr>
          <p:cNvCxnSpPr>
            <a:cxnSpLocks/>
          </p:cNvCxnSpPr>
          <p:nvPr/>
        </p:nvCxnSpPr>
        <p:spPr>
          <a:xfrm>
            <a:off x="6749716" y="1371600"/>
            <a:ext cx="2466473" cy="3525253"/>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4723A219-4039-6394-B9B4-B242C95CF44A}"/>
              </a:ext>
            </a:extLst>
          </p:cNvPr>
          <p:cNvSpPr txBox="1"/>
          <p:nvPr/>
        </p:nvSpPr>
        <p:spPr>
          <a:xfrm>
            <a:off x="4824663" y="625642"/>
            <a:ext cx="2117558" cy="598357"/>
          </a:xfrm>
          <a:prstGeom prst="rect">
            <a:avLst/>
          </a:prstGeom>
          <a:noFill/>
        </p:spPr>
        <p:txBody>
          <a:bodyPr wrap="square" lIns="0" tIns="0" rIns="0" bIns="0" rtlCol="0">
            <a:noAutofit/>
          </a:bodyPr>
          <a:lstStyle/>
          <a:p>
            <a:pPr algn="l"/>
            <a:r>
              <a:rPr lang="en-GB" sz="4400" b="1" dirty="0">
                <a:solidFill>
                  <a:srgbClr val="7030A0"/>
                </a:solidFill>
              </a:rPr>
              <a:t>IMPACT</a:t>
            </a:r>
          </a:p>
        </p:txBody>
      </p:sp>
      <p:cxnSp>
        <p:nvCxnSpPr>
          <p:cNvPr id="12" name="Straight Arrow Connector 11">
            <a:extLst>
              <a:ext uri="{FF2B5EF4-FFF2-40B4-BE49-F238E27FC236}">
                <a16:creationId xmlns:a16="http://schemas.microsoft.com/office/drawing/2014/main" id="{3D2A788A-8184-DDD7-84A8-0C7A524C967F}"/>
              </a:ext>
            </a:extLst>
          </p:cNvPr>
          <p:cNvCxnSpPr>
            <a:cxnSpLocks/>
          </p:cNvCxnSpPr>
          <p:nvPr/>
        </p:nvCxnSpPr>
        <p:spPr>
          <a:xfrm flipH="1">
            <a:off x="3320716" y="1288492"/>
            <a:ext cx="2137327" cy="3755962"/>
          </a:xfrm>
          <a:prstGeom prst="straightConnector1">
            <a:avLst/>
          </a:prstGeom>
          <a:ln w="149225">
            <a:solidFill>
              <a:srgbClr val="7030A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37354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1"/>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3E5CEB7-5A95-42CA-82BF-4E8474B796FB}"/>
              </a:ext>
            </a:extLst>
          </p:cNvPr>
          <p:cNvSpPr>
            <a:spLocks noGrp="1"/>
          </p:cNvSpPr>
          <p:nvPr>
            <p:ph type="sldNum" sz="quarter" idx="12"/>
          </p:nvPr>
        </p:nvSpPr>
        <p:spPr/>
        <p:txBody>
          <a:bodyPr/>
          <a:lstStyle/>
          <a:p>
            <a:fld id="{2987031C-9901-4EF0-9F2F-2A2E1AE069F5}" type="slidenum">
              <a:rPr lang="en-GB" smtClean="0"/>
              <a:t>14</a:t>
            </a:fld>
            <a:endParaRPr lang="en-GB"/>
          </a:p>
        </p:txBody>
      </p:sp>
      <p:sp>
        <p:nvSpPr>
          <p:cNvPr id="4" name="Text Placeholder 3">
            <a:extLst>
              <a:ext uri="{FF2B5EF4-FFF2-40B4-BE49-F238E27FC236}">
                <a16:creationId xmlns:a16="http://schemas.microsoft.com/office/drawing/2014/main" id="{AFDA4A13-78F3-45A0-8EC5-3FEC13CD086E}"/>
              </a:ext>
            </a:extLst>
          </p:cNvPr>
          <p:cNvSpPr>
            <a:spLocks noGrp="1"/>
          </p:cNvSpPr>
          <p:nvPr>
            <p:ph type="body" sz="quarter" idx="13"/>
          </p:nvPr>
        </p:nvSpPr>
        <p:spPr/>
        <p:txBody>
          <a:bodyPr/>
          <a:lstStyle/>
          <a:p>
            <a:pPr marL="0" marR="0" lvl="0" indent="0" algn="l" defTabSz="468000" rtl="0" eaLnBrk="1" fontAlgn="auto" latinLnBrk="0" hangingPunct="1">
              <a:lnSpc>
                <a:spcPct val="95000"/>
              </a:lnSpc>
              <a:spcBef>
                <a:spcPts val="500"/>
              </a:spcBef>
              <a:spcAft>
                <a:spcPts val="1000"/>
              </a:spcAft>
              <a:buClr>
                <a:srgbClr val="E5005B"/>
              </a:buClr>
              <a:buSzTx/>
              <a:buFont typeface="Arial" panose="020B0604020202020204" pitchFamily="34" charset="0"/>
              <a:buNone/>
              <a:tabLst>
                <a:tab pos="468000" algn="l"/>
              </a:tabLst>
              <a:defRPr/>
            </a:pPr>
            <a:r>
              <a:rPr kumimoji="0" lang="en-GB" sz="2800" b="0" i="0" u="none" strike="noStrike" kern="1200" cap="none" spc="0" normalizeH="0" baseline="0" noProof="0" dirty="0">
                <a:ln>
                  <a:noFill/>
                </a:ln>
                <a:solidFill>
                  <a:srgbClr val="E5005B"/>
                </a:solidFill>
                <a:effectLst/>
                <a:uLnTx/>
                <a:uFillTx/>
                <a:latin typeface="Arial"/>
                <a:ea typeface="+mn-ea"/>
                <a:cs typeface="+mn-cs"/>
              </a:rPr>
              <a:t>Going meta!</a:t>
            </a:r>
          </a:p>
          <a:p>
            <a:r>
              <a:rPr lang="en-GB" sz="2400" dirty="0"/>
              <a:t>Who can see your work?</a:t>
            </a:r>
          </a:p>
          <a:p>
            <a:r>
              <a:rPr lang="en-GB" sz="2400" dirty="0"/>
              <a:t>How do they find it?</a:t>
            </a:r>
          </a:p>
          <a:p>
            <a:r>
              <a:rPr lang="en-GB" sz="2400" dirty="0"/>
              <a:t>Who are your stakeholders? Who cares? </a:t>
            </a:r>
          </a:p>
          <a:p>
            <a:r>
              <a:rPr lang="en-GB" sz="2400" dirty="0"/>
              <a:t>Who is using your work?</a:t>
            </a:r>
          </a:p>
          <a:p>
            <a:r>
              <a:rPr lang="en-GB" sz="2400" dirty="0"/>
              <a:t>What is the reach, impact, and value?</a:t>
            </a:r>
          </a:p>
          <a:p>
            <a:r>
              <a:rPr lang="en-GB" sz="2400" dirty="0">
                <a:solidFill>
                  <a:schemeClr val="bg2"/>
                </a:solidFill>
              </a:rPr>
              <a:t>What is the potential for reach, impact, value?</a:t>
            </a:r>
          </a:p>
        </p:txBody>
      </p:sp>
      <p:pic>
        <p:nvPicPr>
          <p:cNvPr id="5" name="Picture 2" descr="Free photo: drop of water, ripple, splash, water, drop, splashing, liquid |  Hippopx">
            <a:extLst>
              <a:ext uri="{FF2B5EF4-FFF2-40B4-BE49-F238E27FC236}">
                <a16:creationId xmlns:a16="http://schemas.microsoft.com/office/drawing/2014/main" id="{59A1A6EB-BA8D-4815-A6C3-D0181AC319A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11414" r="9961" b="-2"/>
          <a:stretch/>
        </p:blipFill>
        <p:spPr bwMode="auto">
          <a:xfrm>
            <a:off x="7109177" y="1673583"/>
            <a:ext cx="4166564" cy="3510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159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3494F04-F839-40CA-8779-7BD290B0C014}"/>
              </a:ext>
            </a:extLst>
          </p:cNvPr>
          <p:cNvSpPr>
            <a:spLocks noGrp="1"/>
          </p:cNvSpPr>
          <p:nvPr>
            <p:ph type="title"/>
          </p:nvPr>
        </p:nvSpPr>
        <p:spPr>
          <a:xfrm>
            <a:off x="166396" y="3498277"/>
            <a:ext cx="2035628" cy="1400293"/>
          </a:xfrm>
        </p:spPr>
        <p:txBody>
          <a:bodyPr>
            <a:normAutofit fontScale="90000"/>
          </a:bodyPr>
          <a:lstStyle/>
          <a:p>
            <a:r>
              <a:rPr lang="en-GB" sz="2800" dirty="0">
                <a:latin typeface="+mn-lt"/>
                <a:hlinkClick r:id="rId2"/>
              </a:rPr>
              <a:t>Kern et al (2015) </a:t>
            </a:r>
            <a:r>
              <a:rPr lang="en-GB" sz="2200" dirty="0">
                <a:latin typeface="+mn-lt"/>
              </a:rPr>
              <a:t>Dimensions of activity relating to teaching (DART)</a:t>
            </a:r>
            <a:endParaRPr lang="en-GB" sz="2800" dirty="0">
              <a:latin typeface="+mn-lt"/>
            </a:endParaRPr>
          </a:p>
        </p:txBody>
      </p:sp>
      <p:pic>
        <p:nvPicPr>
          <p:cNvPr id="6" name="Content Placeholder 3" descr="Figure showing dimensions of activity relating to teaching - DART from Kern et al (2015). From top to bottom, activities can be systematic or informal (along the vertical axis). From left to right, they can be public or private (along the horizontal axis). For a detailed description, ask Julie!">
            <a:extLst>
              <a:ext uri="{FF2B5EF4-FFF2-40B4-BE49-F238E27FC236}">
                <a16:creationId xmlns:a16="http://schemas.microsoft.com/office/drawing/2014/main" id="{F683772A-D986-4CF0-AD39-66DF7879CD29}"/>
              </a:ext>
            </a:extLst>
          </p:cNvPr>
          <p:cNvPicPr>
            <a:picLocks noGrp="1" noChangeAspect="1"/>
          </p:cNvPicPr>
          <p:nvPr>
            <p:ph idx="1"/>
          </p:nvPr>
        </p:nvPicPr>
        <p:blipFill>
          <a:blip r:embed="rId3"/>
          <a:stretch>
            <a:fillRect/>
          </a:stretch>
        </p:blipFill>
        <p:spPr>
          <a:xfrm>
            <a:off x="2463282" y="341183"/>
            <a:ext cx="9050693" cy="6314190"/>
          </a:xfrm>
          <a:prstGeom prst="rect">
            <a:avLst/>
          </a:prstGeom>
        </p:spPr>
      </p:pic>
      <p:sp>
        <p:nvSpPr>
          <p:cNvPr id="7" name="Oval 6">
            <a:extLst>
              <a:ext uri="{FF2B5EF4-FFF2-40B4-BE49-F238E27FC236}">
                <a16:creationId xmlns:a16="http://schemas.microsoft.com/office/drawing/2014/main" id="{36D81661-2AD1-44EE-BCCE-D3F8E3C262F0}"/>
              </a:ext>
            </a:extLst>
          </p:cNvPr>
          <p:cNvSpPr/>
          <p:nvPr/>
        </p:nvSpPr>
        <p:spPr>
          <a:xfrm>
            <a:off x="5953328" y="341183"/>
            <a:ext cx="6072276" cy="3549881"/>
          </a:xfrm>
          <a:prstGeom prst="ellipse">
            <a:avLst/>
          </a:prstGeom>
          <a:noFill/>
          <a:ln w="317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extLst>
              <a:ext uri="{FF2B5EF4-FFF2-40B4-BE49-F238E27FC236}">
                <a16:creationId xmlns:a16="http://schemas.microsoft.com/office/drawing/2014/main" id="{5927BEC6-771D-439F-B642-29A03410142C}"/>
              </a:ext>
            </a:extLst>
          </p:cNvPr>
          <p:cNvSpPr txBox="1"/>
          <p:nvPr/>
        </p:nvSpPr>
        <p:spPr>
          <a:xfrm>
            <a:off x="327378" y="880534"/>
            <a:ext cx="2135904" cy="880534"/>
          </a:xfrm>
          <a:prstGeom prst="rect">
            <a:avLst/>
          </a:prstGeom>
          <a:noFill/>
        </p:spPr>
        <p:txBody>
          <a:bodyPr wrap="square" lIns="0" tIns="0" rIns="0" bIns="0" rtlCol="0">
            <a:noAutofit/>
          </a:bodyPr>
          <a:lstStyle/>
          <a:p>
            <a:pPr algn="l"/>
            <a:r>
              <a:rPr lang="en-GB" sz="2400" dirty="0">
                <a:solidFill>
                  <a:schemeClr val="bg2"/>
                </a:solidFill>
              </a:rPr>
              <a:t>Where are you?</a:t>
            </a:r>
          </a:p>
        </p:txBody>
      </p:sp>
    </p:spTree>
    <p:extLst>
      <p:ext uri="{BB962C8B-B14F-4D97-AF65-F5344CB8AC3E}">
        <p14:creationId xmlns:p14="http://schemas.microsoft.com/office/powerpoint/2010/main" val="3084147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5BA5DA2-2F88-B790-B88F-410A43EC1903}"/>
              </a:ext>
            </a:extLst>
          </p:cNvPr>
          <p:cNvSpPr>
            <a:spLocks noGrp="1"/>
          </p:cNvSpPr>
          <p:nvPr>
            <p:ph type="title"/>
          </p:nvPr>
        </p:nvSpPr>
        <p:spPr>
          <a:xfrm>
            <a:off x="442911" y="469312"/>
            <a:ext cx="11306175" cy="1001983"/>
          </a:xfrm>
        </p:spPr>
        <p:txBody>
          <a:bodyPr/>
          <a:lstStyle/>
          <a:p>
            <a:r>
              <a:rPr lang="en-GB" dirty="0"/>
              <a:t>My scholarship journey</a:t>
            </a:r>
          </a:p>
        </p:txBody>
      </p:sp>
      <p:pic>
        <p:nvPicPr>
          <p:cNvPr id="5" name="Picture 2" descr="Sending Sound to the Brain | Science">
            <a:extLst>
              <a:ext uri="{FF2B5EF4-FFF2-40B4-BE49-F238E27FC236}">
                <a16:creationId xmlns:a16="http://schemas.microsoft.com/office/drawing/2014/main" id="{9AF5D0E6-90B8-3F7E-385D-F96635B0EC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9163" y="1786534"/>
            <a:ext cx="1766887" cy="201025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Student Teacher Blackboard Education - Blackboard With Teacher Clipart PNG  Image | Transparent PNG Free Download on SeekPNG">
            <a:extLst>
              <a:ext uri="{FF2B5EF4-FFF2-40B4-BE49-F238E27FC236}">
                <a16:creationId xmlns:a16="http://schemas.microsoft.com/office/drawing/2014/main" id="{AA49923E-D2C1-9541-ED71-9CE49119D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00731" y="3778393"/>
            <a:ext cx="2962275" cy="227950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What is SoTL? – Center for Innovative Teaching and Learning @IUB">
            <a:extLst>
              <a:ext uri="{FF2B5EF4-FFF2-40B4-BE49-F238E27FC236}">
                <a16:creationId xmlns:a16="http://schemas.microsoft.com/office/drawing/2014/main" id="{2472560F-5EB4-F78D-A8A5-573436B0C1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2675" y="2058481"/>
            <a:ext cx="2843052" cy="227950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Owl Professor Teacher Clip Art, PNG, 600x600px, Owl, Beak, Bird, Bird Of  Prey, College Download Free">
            <a:extLst>
              <a:ext uri="{FF2B5EF4-FFF2-40B4-BE49-F238E27FC236}">
                <a16:creationId xmlns:a16="http://schemas.microsoft.com/office/drawing/2014/main" id="{60927732-360B-5D45-D656-1322BD87166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487588" y="4633265"/>
            <a:ext cx="2866212" cy="2097228"/>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B9D1C72D-AB22-874E-6864-7B1DF613DD86}"/>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222139">
            <a:off x="7297101" y="4544175"/>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6">
            <a:extLst>
              <a:ext uri="{FF2B5EF4-FFF2-40B4-BE49-F238E27FC236}">
                <a16:creationId xmlns:a16="http://schemas.microsoft.com/office/drawing/2014/main" id="{B8F323ED-75BC-27C4-4AE6-03F3277BB221}"/>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3326843">
            <a:off x="6066537" y="4860597"/>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6">
            <a:extLst>
              <a:ext uri="{FF2B5EF4-FFF2-40B4-BE49-F238E27FC236}">
                <a16:creationId xmlns:a16="http://schemas.microsoft.com/office/drawing/2014/main" id="{7E09F3F8-88BA-E01D-C606-981B88BA6C22}"/>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2863765" y="223991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6">
            <a:extLst>
              <a:ext uri="{FF2B5EF4-FFF2-40B4-BE49-F238E27FC236}">
                <a16:creationId xmlns:a16="http://schemas.microsoft.com/office/drawing/2014/main" id="{A8ED70D8-2DB0-D9ED-0638-D530D2E43CB3}"/>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8905830">
            <a:off x="3255322" y="3074117"/>
            <a:ext cx="991658" cy="793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6">
            <a:extLst>
              <a:ext uri="{FF2B5EF4-FFF2-40B4-BE49-F238E27FC236}">
                <a16:creationId xmlns:a16="http://schemas.microsoft.com/office/drawing/2014/main" id="{3C46530D-F854-665B-1D00-F1B7A48FB68A}"/>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6590930">
            <a:off x="9049548" y="2820071"/>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6">
            <a:extLst>
              <a:ext uri="{FF2B5EF4-FFF2-40B4-BE49-F238E27FC236}">
                <a16:creationId xmlns:a16="http://schemas.microsoft.com/office/drawing/2014/main" id="{5B7EDECF-C090-8EB4-F350-D5116456D85C}"/>
              </a:ext>
            </a:extLst>
          </p:cNvPr>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rot="10025646">
            <a:off x="9444444" y="3687322"/>
            <a:ext cx="9525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4">
            <a:extLst>
              <a:ext uri="{FF2B5EF4-FFF2-40B4-BE49-F238E27FC236}">
                <a16:creationId xmlns:a16="http://schemas.microsoft.com/office/drawing/2014/main" id="{51D0EB08-3589-9506-A8A2-25D5D50D09C1}"/>
              </a:ext>
            </a:extLst>
          </p:cNvPr>
          <p:cNvSpPr txBox="1"/>
          <p:nvPr/>
        </p:nvSpPr>
        <p:spPr>
          <a:xfrm>
            <a:off x="335280" y="4535091"/>
            <a:ext cx="1979500" cy="553998"/>
          </a:xfrm>
          <a:prstGeom prst="rect">
            <a:avLst/>
          </a:prstGeom>
          <a:noFill/>
        </p:spPr>
        <p:txBody>
          <a:bodyPr wrap="square" lIns="0" tIns="0" rIns="0" bIns="0" rtlCol="0" anchor="ctr" anchorCtr="0">
            <a:noAutofit/>
          </a:bodyPr>
          <a:lstStyle/>
          <a:p>
            <a:pPr marL="285750" indent="-285750" algn="r">
              <a:buFont typeface="Arial" panose="020B0604020202020204" pitchFamily="34" charset="0"/>
              <a:buChar char="•"/>
            </a:pPr>
            <a:r>
              <a:rPr lang="en-GB" dirty="0">
                <a:solidFill>
                  <a:schemeClr val="accent2">
                    <a:lumMod val="60000"/>
                    <a:lumOff val="40000"/>
                  </a:schemeClr>
                </a:solidFill>
              </a:rPr>
              <a:t>Scholarly teaching</a:t>
            </a:r>
          </a:p>
          <a:p>
            <a:pPr marL="285750" indent="-285750" algn="r">
              <a:buFont typeface="Arial" panose="020B0604020202020204" pitchFamily="34" charset="0"/>
              <a:buChar char="•"/>
            </a:pPr>
            <a:r>
              <a:rPr lang="en-GB" dirty="0">
                <a:solidFill>
                  <a:schemeClr val="accent2">
                    <a:lumMod val="60000"/>
                    <a:lumOff val="40000"/>
                  </a:schemeClr>
                </a:solidFill>
              </a:rPr>
              <a:t>Open educational resources</a:t>
            </a:r>
          </a:p>
        </p:txBody>
      </p:sp>
      <p:sp>
        <p:nvSpPr>
          <p:cNvPr id="16" name="TextBox 15">
            <a:extLst>
              <a:ext uri="{FF2B5EF4-FFF2-40B4-BE49-F238E27FC236}">
                <a16:creationId xmlns:a16="http://schemas.microsoft.com/office/drawing/2014/main" id="{D25AD639-83FC-B615-4660-DC6E25707CD3}"/>
              </a:ext>
            </a:extLst>
          </p:cNvPr>
          <p:cNvSpPr txBox="1"/>
          <p:nvPr/>
        </p:nvSpPr>
        <p:spPr>
          <a:xfrm>
            <a:off x="4277360" y="1989391"/>
            <a:ext cx="1751966" cy="1676620"/>
          </a:xfrm>
          <a:prstGeom prst="rect">
            <a:avLst/>
          </a:prstGeom>
          <a:noFill/>
        </p:spPr>
        <p:txBody>
          <a:bodyPr wrap="square" lIns="0" tIns="0" rIns="0" bIns="0" rtlCol="0" anchor="b"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Assessment and feedback research</a:t>
            </a:r>
          </a:p>
          <a:p>
            <a:pPr marL="285750" indent="-285750">
              <a:buFont typeface="Arial" panose="020B0604020202020204" pitchFamily="34" charset="0"/>
              <a:buChar char="•"/>
            </a:pPr>
            <a:r>
              <a:rPr lang="en-GB" dirty="0">
                <a:solidFill>
                  <a:schemeClr val="accent2">
                    <a:lumMod val="60000"/>
                    <a:lumOff val="40000"/>
                  </a:schemeClr>
                </a:solidFill>
              </a:rPr>
              <a:t>Psychological literacy</a:t>
            </a:r>
          </a:p>
          <a:p>
            <a:pPr marL="285750" indent="-285750">
              <a:buFont typeface="Arial" panose="020B0604020202020204" pitchFamily="34" charset="0"/>
              <a:buChar char="•"/>
            </a:pPr>
            <a:r>
              <a:rPr lang="en-GB" dirty="0">
                <a:solidFill>
                  <a:schemeClr val="accent2">
                    <a:lumMod val="60000"/>
                    <a:lumOff val="40000"/>
                  </a:schemeClr>
                </a:solidFill>
              </a:rPr>
              <a:t>Blog</a:t>
            </a:r>
          </a:p>
          <a:p>
            <a:pPr marL="285750" indent="-285750">
              <a:buFont typeface="Arial" panose="020B0604020202020204" pitchFamily="34" charset="0"/>
              <a:buChar char="•"/>
            </a:pPr>
            <a:r>
              <a:rPr lang="en-GB" dirty="0">
                <a:solidFill>
                  <a:schemeClr val="accent2">
                    <a:lumMod val="60000"/>
                    <a:lumOff val="40000"/>
                  </a:schemeClr>
                </a:solidFill>
              </a:rPr>
              <a:t>Advance HE resources</a:t>
            </a:r>
          </a:p>
        </p:txBody>
      </p:sp>
      <p:sp>
        <p:nvSpPr>
          <p:cNvPr id="17" name="TextBox 16">
            <a:extLst>
              <a:ext uri="{FF2B5EF4-FFF2-40B4-BE49-F238E27FC236}">
                <a16:creationId xmlns:a16="http://schemas.microsoft.com/office/drawing/2014/main" id="{0DD345C7-0FA4-6C03-AB81-87952F58152E}"/>
              </a:ext>
            </a:extLst>
          </p:cNvPr>
          <p:cNvSpPr txBox="1"/>
          <p:nvPr/>
        </p:nvSpPr>
        <p:spPr>
          <a:xfrm>
            <a:off x="10112545" y="1119404"/>
            <a:ext cx="1703216" cy="1334260"/>
          </a:xfrm>
          <a:prstGeom prst="rect">
            <a:avLst/>
          </a:prstGeom>
          <a:noFill/>
        </p:spPr>
        <p:txBody>
          <a:bodyPr wrap="square" lIns="0" tIns="0" rIns="0" bIns="0" rtlCol="0" anchor="t" anchorCtr="0">
            <a:noAutofit/>
          </a:bodyPr>
          <a:lstStyle/>
          <a:p>
            <a:pPr marL="285750" indent="-285750">
              <a:buFont typeface="Arial" panose="020B0604020202020204" pitchFamily="34" charset="0"/>
              <a:buChar char="•"/>
            </a:pPr>
            <a:r>
              <a:rPr lang="en-GB" dirty="0">
                <a:solidFill>
                  <a:schemeClr val="accent2">
                    <a:lumMod val="60000"/>
                    <a:lumOff val="40000"/>
                  </a:schemeClr>
                </a:solidFill>
              </a:rPr>
              <a:t>Scholarship of scholarship!</a:t>
            </a:r>
          </a:p>
          <a:p>
            <a:pPr marL="285750" indent="-285750">
              <a:buFont typeface="Arial" panose="020B0604020202020204" pitchFamily="34" charset="0"/>
              <a:buChar char="•"/>
            </a:pPr>
            <a:r>
              <a:rPr lang="en-GB" dirty="0">
                <a:solidFill>
                  <a:schemeClr val="accent2">
                    <a:lumMod val="60000"/>
                    <a:lumOff val="40000"/>
                  </a:schemeClr>
                </a:solidFill>
              </a:rPr>
              <a:t>Disabled students as researchers</a:t>
            </a:r>
          </a:p>
          <a:p>
            <a:pPr marL="285750" indent="-285750">
              <a:buFont typeface="Arial" panose="020B0604020202020204" pitchFamily="34" charset="0"/>
              <a:buChar char="•"/>
            </a:pPr>
            <a:r>
              <a:rPr lang="en-GB" dirty="0">
                <a:solidFill>
                  <a:schemeClr val="accent2">
                    <a:lumMod val="60000"/>
                    <a:lumOff val="40000"/>
                  </a:schemeClr>
                </a:solidFill>
              </a:rPr>
              <a:t>Journal articles</a:t>
            </a:r>
          </a:p>
          <a:p>
            <a:pPr marL="285750" indent="-285750">
              <a:buFont typeface="Arial" panose="020B0604020202020204" pitchFamily="34" charset="0"/>
              <a:buChar char="•"/>
            </a:pPr>
            <a:r>
              <a:rPr lang="en-GB" dirty="0">
                <a:solidFill>
                  <a:schemeClr val="accent2">
                    <a:lumMod val="60000"/>
                    <a:lumOff val="40000"/>
                  </a:schemeClr>
                </a:solidFill>
              </a:rPr>
              <a:t>Profs in Prep network and more</a:t>
            </a:r>
          </a:p>
        </p:txBody>
      </p:sp>
    </p:spTree>
    <p:extLst>
      <p:ext uri="{BB962C8B-B14F-4D97-AF65-F5344CB8AC3E}">
        <p14:creationId xmlns:p14="http://schemas.microsoft.com/office/powerpoint/2010/main" val="35058492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D49A697-81A9-47D6-9A69-E08BC34AC437}"/>
              </a:ext>
            </a:extLst>
          </p:cNvPr>
          <p:cNvSpPr>
            <a:spLocks noGrp="1"/>
          </p:cNvSpPr>
          <p:nvPr>
            <p:ph sz="half" idx="1"/>
          </p:nvPr>
        </p:nvSpPr>
        <p:spPr/>
        <p:txBody>
          <a:bodyPr>
            <a:normAutofit lnSpcReduction="10000"/>
          </a:bodyPr>
          <a:lstStyle/>
          <a:p>
            <a:r>
              <a:rPr lang="en-GB" dirty="0"/>
              <a:t>How do you find the ‘BOGOF’ deal?</a:t>
            </a:r>
          </a:p>
          <a:p>
            <a:r>
              <a:rPr lang="en-GB" dirty="0"/>
              <a:t>Topical issue - who shares the problem?</a:t>
            </a:r>
          </a:p>
          <a:p>
            <a:r>
              <a:rPr lang="en-GB" dirty="0"/>
              <a:t>Resources – funding? time? students as researchers? collaborative networks?</a:t>
            </a:r>
          </a:p>
          <a:p>
            <a:r>
              <a:rPr lang="en-GB" dirty="0"/>
              <a:t>Stakeholders – internal and external</a:t>
            </a:r>
          </a:p>
          <a:p>
            <a:r>
              <a:rPr lang="en-GB" dirty="0"/>
              <a:t>Plan collaboration and evaluation from the start – who has the skills?</a:t>
            </a:r>
          </a:p>
          <a:p>
            <a:r>
              <a:rPr lang="en-GB" dirty="0"/>
              <a:t>Disseminate how? where?</a:t>
            </a:r>
          </a:p>
          <a:p>
            <a:r>
              <a:rPr lang="en-GB" dirty="0"/>
              <a:t>How do you get the BOGOF outputs?</a:t>
            </a:r>
          </a:p>
          <a:p>
            <a:r>
              <a:rPr lang="en-GB" dirty="0"/>
              <a:t>How to assess reach, impact, value?</a:t>
            </a:r>
          </a:p>
          <a:p>
            <a:endParaRPr lang="en-GB" dirty="0"/>
          </a:p>
        </p:txBody>
      </p:sp>
      <p:sp>
        <p:nvSpPr>
          <p:cNvPr id="3" name="Title 2">
            <a:extLst>
              <a:ext uri="{FF2B5EF4-FFF2-40B4-BE49-F238E27FC236}">
                <a16:creationId xmlns:a16="http://schemas.microsoft.com/office/drawing/2014/main" id="{50740EB3-B90C-431F-AF0B-632CD8A7C650}"/>
              </a:ext>
            </a:extLst>
          </p:cNvPr>
          <p:cNvSpPr>
            <a:spLocks noGrp="1"/>
          </p:cNvSpPr>
          <p:nvPr>
            <p:ph type="title"/>
          </p:nvPr>
        </p:nvSpPr>
        <p:spPr/>
        <p:txBody>
          <a:bodyPr/>
          <a:lstStyle/>
          <a:p>
            <a:r>
              <a:rPr lang="en-GB" sz="3200" dirty="0">
                <a:solidFill>
                  <a:schemeClr val="bg2"/>
                </a:solidFill>
              </a:rPr>
              <a:t>Purposeful planning for impact</a:t>
            </a:r>
          </a:p>
        </p:txBody>
      </p:sp>
    </p:spTree>
    <p:extLst>
      <p:ext uri="{BB962C8B-B14F-4D97-AF65-F5344CB8AC3E}">
        <p14:creationId xmlns:p14="http://schemas.microsoft.com/office/powerpoint/2010/main" val="14896406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6858B7E-5D7B-4754-84EF-590E626872E6}"/>
              </a:ext>
            </a:extLst>
          </p:cNvPr>
          <p:cNvSpPr>
            <a:spLocks noGrp="1"/>
          </p:cNvSpPr>
          <p:nvPr>
            <p:ph type="ftr" sz="quarter" idx="11"/>
          </p:nvPr>
        </p:nvSpPr>
        <p:spPr/>
        <p:txBody>
          <a:bodyPr/>
          <a:lstStyle/>
          <a:p>
            <a:r>
              <a:rPr lang="en-GB" dirty="0"/>
              <a:t>Scholarship spotlight</a:t>
            </a:r>
          </a:p>
        </p:txBody>
      </p:sp>
      <p:sp>
        <p:nvSpPr>
          <p:cNvPr id="3" name="Slide Number Placeholder 2">
            <a:extLst>
              <a:ext uri="{FF2B5EF4-FFF2-40B4-BE49-F238E27FC236}">
                <a16:creationId xmlns:a16="http://schemas.microsoft.com/office/drawing/2014/main" id="{B807B4A8-8E28-414A-9F3D-821B6A6B011F}"/>
              </a:ext>
            </a:extLst>
          </p:cNvPr>
          <p:cNvSpPr>
            <a:spLocks noGrp="1"/>
          </p:cNvSpPr>
          <p:nvPr>
            <p:ph type="sldNum" sz="quarter" idx="12"/>
          </p:nvPr>
        </p:nvSpPr>
        <p:spPr/>
        <p:txBody>
          <a:bodyPr/>
          <a:lstStyle/>
          <a:p>
            <a:fld id="{2987031C-9901-4EF0-9F2F-2A2E1AE069F5}" type="slidenum">
              <a:rPr lang="en-GB" smtClean="0"/>
              <a:t>18</a:t>
            </a:fld>
            <a:endParaRPr lang="en-GB" dirty="0"/>
          </a:p>
        </p:txBody>
      </p:sp>
      <p:sp>
        <p:nvSpPr>
          <p:cNvPr id="4" name="Text Placeholder 3">
            <a:extLst>
              <a:ext uri="{FF2B5EF4-FFF2-40B4-BE49-F238E27FC236}">
                <a16:creationId xmlns:a16="http://schemas.microsoft.com/office/drawing/2014/main" id="{AC943515-4D09-43E1-A579-1670FB1D913B}"/>
              </a:ext>
            </a:extLst>
          </p:cNvPr>
          <p:cNvSpPr>
            <a:spLocks noGrp="1"/>
          </p:cNvSpPr>
          <p:nvPr>
            <p:ph type="body" sz="quarter" idx="13"/>
          </p:nvPr>
        </p:nvSpPr>
        <p:spPr>
          <a:xfrm>
            <a:off x="420253" y="674147"/>
            <a:ext cx="8334578" cy="4860000"/>
          </a:xfrm>
        </p:spPr>
        <p:txBody>
          <a:bodyPr/>
          <a:lstStyle/>
          <a:p>
            <a:pPr marL="0" indent="0">
              <a:buNone/>
            </a:pPr>
            <a:r>
              <a:rPr lang="en-GB" sz="3200" dirty="0">
                <a:solidFill>
                  <a:schemeClr val="bg2"/>
                </a:solidFill>
              </a:rPr>
              <a:t>Reward and recognition</a:t>
            </a:r>
          </a:p>
          <a:p>
            <a:r>
              <a:rPr lang="en-GB" sz="2400" dirty="0"/>
              <a:t> Promotion? </a:t>
            </a:r>
          </a:p>
          <a:p>
            <a:r>
              <a:rPr lang="en-GB" sz="2400" dirty="0"/>
              <a:t> AFHEA/FHEA/SFHEA/PFHEA?</a:t>
            </a:r>
          </a:p>
          <a:p>
            <a:r>
              <a:rPr lang="en-GB" sz="2400" dirty="0"/>
              <a:t> National Teaching Fellowship, CATE award?</a:t>
            </a:r>
          </a:p>
          <a:p>
            <a:r>
              <a:rPr lang="en-GB" sz="2400" dirty="0"/>
              <a:t> Fellowship of or awards from your professional body?</a:t>
            </a:r>
          </a:p>
          <a:p>
            <a:r>
              <a:rPr lang="en-GB" sz="2400" dirty="0"/>
              <a:t> What’s appropriate in your world?</a:t>
            </a:r>
          </a:p>
          <a:p>
            <a:pPr marL="0" indent="0">
              <a:buNone/>
            </a:pPr>
            <a:r>
              <a:rPr lang="en-GB" sz="2400" dirty="0"/>
              <a:t>Need for a clear narrative; evidence of reach, impact, value.</a:t>
            </a:r>
          </a:p>
          <a:p>
            <a:pPr marL="0" indent="0">
              <a:buNone/>
            </a:pPr>
            <a:r>
              <a:rPr lang="en-GB" sz="2400" dirty="0"/>
              <a:t>A claim of expertise.</a:t>
            </a:r>
          </a:p>
          <a:p>
            <a:pPr marL="0" indent="0">
              <a:buNone/>
            </a:pPr>
            <a:r>
              <a:rPr lang="en-GB" sz="2400" dirty="0">
                <a:solidFill>
                  <a:schemeClr val="bg2"/>
                </a:solidFill>
              </a:rPr>
              <a:t>Who are you? What are you known for? What do you want to achieve?</a:t>
            </a:r>
            <a:endParaRPr lang="en-GB" dirty="0">
              <a:solidFill>
                <a:schemeClr val="bg2"/>
              </a:solidFill>
            </a:endParaRPr>
          </a:p>
        </p:txBody>
      </p:sp>
      <p:pic>
        <p:nvPicPr>
          <p:cNvPr id="3074" name="Picture 2" descr="Winding road © Richard Webb cc-by-sa/2.0 :: Geograph Britain and Ireland">
            <a:extLst>
              <a:ext uri="{FF2B5EF4-FFF2-40B4-BE49-F238E27FC236}">
                <a16:creationId xmlns:a16="http://schemas.microsoft.com/office/drawing/2014/main" id="{3576BABF-CF4B-4EE0-91FF-0EA0A859C75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489350" y="1287164"/>
            <a:ext cx="3020161" cy="1691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69279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5D15B2F-2969-4AF7-9471-AA9E9C5B9854}"/>
              </a:ext>
            </a:extLst>
          </p:cNvPr>
          <p:cNvSpPr>
            <a:spLocks noGrp="1"/>
          </p:cNvSpPr>
          <p:nvPr>
            <p:ph type="sldNum" sz="quarter" idx="12"/>
          </p:nvPr>
        </p:nvSpPr>
        <p:spPr/>
        <p:txBody>
          <a:bodyPr/>
          <a:lstStyle/>
          <a:p>
            <a:fld id="{2987031C-9901-4EF0-9F2F-2A2E1AE069F5}" type="slidenum">
              <a:rPr lang="en-GB" smtClean="0"/>
              <a:t>19</a:t>
            </a:fld>
            <a:endParaRPr lang="en-GB"/>
          </a:p>
        </p:txBody>
      </p:sp>
      <p:sp>
        <p:nvSpPr>
          <p:cNvPr id="4" name="Text Placeholder 3">
            <a:extLst>
              <a:ext uri="{FF2B5EF4-FFF2-40B4-BE49-F238E27FC236}">
                <a16:creationId xmlns:a16="http://schemas.microsoft.com/office/drawing/2014/main" id="{DDEFDF80-44A2-4363-BC42-C9E695B63759}"/>
              </a:ext>
            </a:extLst>
          </p:cNvPr>
          <p:cNvSpPr>
            <a:spLocks noGrp="1"/>
          </p:cNvSpPr>
          <p:nvPr>
            <p:ph type="body" sz="quarter" idx="13"/>
          </p:nvPr>
        </p:nvSpPr>
        <p:spPr>
          <a:xfrm>
            <a:off x="324000" y="1223999"/>
            <a:ext cx="11382726" cy="1302633"/>
          </a:xfrm>
        </p:spPr>
        <p:txBody>
          <a:bodyPr/>
          <a:lstStyle/>
          <a:p>
            <a:pPr marL="0" indent="0">
              <a:buNone/>
            </a:pPr>
            <a:r>
              <a:rPr lang="en-GB" sz="3200" dirty="0">
                <a:solidFill>
                  <a:schemeClr val="bg2"/>
                </a:solidFill>
              </a:rPr>
              <a:t>Building (Y)OUR scholarship profile and making impact visible</a:t>
            </a:r>
          </a:p>
          <a:p>
            <a:pPr marL="0" indent="0">
              <a:buNone/>
            </a:pPr>
            <a:endParaRPr lang="en-GB" sz="3200" dirty="0">
              <a:solidFill>
                <a:schemeClr val="bg2"/>
              </a:solidFill>
            </a:endParaRPr>
          </a:p>
        </p:txBody>
      </p:sp>
      <p:pic>
        <p:nvPicPr>
          <p:cNvPr id="5122" name="Picture 2" descr="The Cape Reinga lighthouse ">
            <a:extLst>
              <a:ext uri="{FF2B5EF4-FFF2-40B4-BE49-F238E27FC236}">
                <a16:creationId xmlns:a16="http://schemas.microsoft.com/office/drawing/2014/main" id="{7AD11E7A-18AC-4759-BBBE-3D193601592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22370" y="1894448"/>
            <a:ext cx="6500526" cy="4335800"/>
          </a:xfrm>
          <a:prstGeom prst="rect">
            <a:avLst/>
          </a:prstGeom>
          <a:noFill/>
          <a:extLst>
            <a:ext uri="{909E8E84-426E-40DD-AFC4-6F175D3DCCD1}">
              <a14:hiddenFill xmlns:a14="http://schemas.microsoft.com/office/drawing/2010/main">
                <a:solidFill>
                  <a:srgbClr val="FFFFFF"/>
                </a:solidFill>
              </a14:hiddenFill>
            </a:ext>
          </a:extLst>
        </p:spPr>
      </p:pic>
      <p:sp>
        <p:nvSpPr>
          <p:cNvPr id="2" name="Footer Placeholder 1">
            <a:extLst>
              <a:ext uri="{FF2B5EF4-FFF2-40B4-BE49-F238E27FC236}">
                <a16:creationId xmlns:a16="http://schemas.microsoft.com/office/drawing/2014/main" id="{A8AD8E46-703B-9FB6-3455-048B71457B80}"/>
              </a:ext>
            </a:extLst>
          </p:cNvPr>
          <p:cNvSpPr>
            <a:spLocks noGrp="1"/>
          </p:cNvSpPr>
          <p:nvPr>
            <p:ph type="ftr" sz="quarter" idx="11"/>
          </p:nvPr>
        </p:nvSpPr>
        <p:spPr>
          <a:xfrm>
            <a:off x="2193925" y="6436800"/>
            <a:ext cx="3528000" cy="216000"/>
          </a:xfrm>
        </p:spPr>
        <p:txBody>
          <a:bodyPr/>
          <a:lstStyle/>
          <a:p>
            <a:r>
              <a:rPr lang="en-GB" dirty="0"/>
              <a:t>Scholarship spotlight</a:t>
            </a:r>
          </a:p>
        </p:txBody>
      </p:sp>
    </p:spTree>
    <p:extLst>
      <p:ext uri="{BB962C8B-B14F-4D97-AF65-F5344CB8AC3E}">
        <p14:creationId xmlns:p14="http://schemas.microsoft.com/office/powerpoint/2010/main" val="28786349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7581C3C-9CA2-73E7-D609-490CE3A18477}"/>
              </a:ext>
            </a:extLst>
          </p:cNvPr>
          <p:cNvSpPr>
            <a:spLocks noGrp="1"/>
          </p:cNvSpPr>
          <p:nvPr>
            <p:ph type="body" sz="quarter" idx="10"/>
          </p:nvPr>
        </p:nvSpPr>
        <p:spPr/>
        <p:txBody>
          <a:bodyPr/>
          <a:lstStyle/>
          <a:p>
            <a:r>
              <a:rPr lang="en-GB" dirty="0"/>
              <a:t>Networking and peer support – finding your tribe</a:t>
            </a:r>
          </a:p>
        </p:txBody>
      </p:sp>
      <p:sp>
        <p:nvSpPr>
          <p:cNvPr id="3" name="Title 2">
            <a:extLst>
              <a:ext uri="{FF2B5EF4-FFF2-40B4-BE49-F238E27FC236}">
                <a16:creationId xmlns:a16="http://schemas.microsoft.com/office/drawing/2014/main" id="{223E3014-8CF8-0412-3D2C-AA0D8D4BEDA1}"/>
              </a:ext>
            </a:extLst>
          </p:cNvPr>
          <p:cNvSpPr>
            <a:spLocks noGrp="1"/>
          </p:cNvSpPr>
          <p:nvPr>
            <p:ph type="ctrTitle"/>
          </p:nvPr>
        </p:nvSpPr>
        <p:spPr>
          <a:xfrm>
            <a:off x="1635760" y="1989138"/>
            <a:ext cx="9149605" cy="2372252"/>
          </a:xfrm>
        </p:spPr>
        <p:txBody>
          <a:bodyPr>
            <a:normAutofit fontScale="90000"/>
          </a:bodyPr>
          <a:lstStyle/>
          <a:p>
            <a:pPr marL="0" marR="0" lvl="0" indent="0" defTabSz="914400" rtl="0" eaLnBrk="1" fontAlgn="auto" latinLnBrk="0" hangingPunct="1">
              <a:lnSpc>
                <a:spcPct val="100000"/>
              </a:lnSpc>
              <a:spcBef>
                <a:spcPts val="1000"/>
              </a:spcBef>
              <a:spcAft>
                <a:spcPts val="0"/>
              </a:spcAft>
              <a:tabLst/>
              <a:defRPr/>
            </a:pP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There are relatively few teaching-</a:t>
            </a:r>
            <a:r>
              <a:rPr kumimoji="0" lang="en-US" sz="3100" b="0" i="0" u="none" strike="noStrike" kern="1200" cap="none" spc="0" normalizeH="0" baseline="0" noProof="0" dirty="0" err="1">
                <a:ln>
                  <a:noFill/>
                </a:ln>
                <a:solidFill>
                  <a:schemeClr val="bg2"/>
                </a:solidFill>
                <a:effectLst/>
                <a:uLnTx/>
                <a:uFillTx/>
                <a:latin typeface="Arial" panose="020B0604020202020204" pitchFamily="34" charset="0"/>
                <a:ea typeface="+mn-ea"/>
                <a:cs typeface="Arial" panose="020B0604020202020204" pitchFamily="34" charset="0"/>
              </a:rPr>
              <a:t>focussed</a:t>
            </a:r>
            <a: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t>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a:t>
            </a:r>
            <a:br>
              <a:rPr kumimoji="0" lang="en-US" sz="3100" b="0" i="0" u="none" strike="noStrike" kern="1200" cap="none" spc="0" normalizeH="0" baseline="0" noProof="0" dirty="0">
                <a:ln>
                  <a:noFill/>
                </a:ln>
                <a:solidFill>
                  <a:schemeClr val="bg2"/>
                </a:solidFill>
                <a:effectLst/>
                <a:uLnTx/>
                <a:uFillTx/>
                <a:latin typeface="Arial" panose="020B0604020202020204" pitchFamily="34" charset="0"/>
                <a:ea typeface="+mn-ea"/>
                <a:cs typeface="Arial" panose="020B0604020202020204" pitchFamily="34" charset="0"/>
              </a:rPr>
            </a:br>
            <a:br>
              <a:rPr kumimoji="0" lang="en-GB"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endParaRPr lang="en-GB" dirty="0"/>
          </a:p>
        </p:txBody>
      </p:sp>
      <p:sp>
        <p:nvSpPr>
          <p:cNvPr id="4" name="Subtitle 3">
            <a:extLst>
              <a:ext uri="{FF2B5EF4-FFF2-40B4-BE49-F238E27FC236}">
                <a16:creationId xmlns:a16="http://schemas.microsoft.com/office/drawing/2014/main" id="{45FDF7A1-210D-58AF-2388-1FD62797B421}"/>
              </a:ext>
            </a:extLst>
          </p:cNvPr>
          <p:cNvSpPr>
            <a:spLocks noGrp="1"/>
          </p:cNvSpPr>
          <p:nvPr>
            <p:ph type="subTitle" idx="1"/>
          </p:nvPr>
        </p:nvSpPr>
        <p:spPr/>
        <p:txBody>
          <a:bodyPr/>
          <a:lstStyle/>
          <a:p>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a:t>
            </a:r>
            <a:r>
              <a:rPr kumimoji="0" lang="en-US" sz="32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hlinkClick r:id="rId2"/>
              </a:rPr>
              <a:t>McHanwell</a:t>
            </a:r>
            <a:r>
              <a:rPr kumimoji="0" lang="en-US" sz="3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 &amp; Robson, 2018)</a:t>
            </a:r>
            <a:endParaRPr lang="en-GB" dirty="0"/>
          </a:p>
          <a:p>
            <a:endParaRPr lang="en-GB" dirty="0"/>
          </a:p>
        </p:txBody>
      </p:sp>
    </p:spTree>
    <p:extLst>
      <p:ext uri="{BB962C8B-B14F-4D97-AF65-F5344CB8AC3E}">
        <p14:creationId xmlns:p14="http://schemas.microsoft.com/office/powerpoint/2010/main" val="16137899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CB29F-C576-9177-9907-B5C6E7F5D8C7}"/>
              </a:ext>
            </a:extLst>
          </p:cNvPr>
          <p:cNvSpPr>
            <a:spLocks noGrp="1"/>
          </p:cNvSpPr>
          <p:nvPr>
            <p:ph sz="half" idx="1"/>
          </p:nvPr>
        </p:nvSpPr>
        <p:spPr/>
        <p:txBody>
          <a:bodyPr>
            <a:normAutofit/>
          </a:bodyPr>
          <a:lstStyle/>
          <a:p>
            <a:r>
              <a:rPr lang="en-GB" dirty="0"/>
              <a:t>Profs in Prep – email me on </a:t>
            </a:r>
            <a:r>
              <a:rPr lang="en-GB" dirty="0">
                <a:hlinkClick r:id="rId2"/>
              </a:rPr>
              <a:t>Julie.Hulme@ntu.ac.uk</a:t>
            </a:r>
            <a:endParaRPr lang="en-GB" dirty="0"/>
          </a:p>
          <a:p>
            <a:r>
              <a:rPr lang="en-GB" dirty="0"/>
              <a:t>UK Teaching-Focused Higher Education Network – sign up to our </a:t>
            </a:r>
            <a:r>
              <a:rPr lang="en-GB" dirty="0" err="1"/>
              <a:t>JISCmail</a:t>
            </a:r>
            <a:r>
              <a:rPr lang="en-GB" dirty="0"/>
              <a:t> list, </a:t>
            </a:r>
            <a:r>
              <a:rPr lang="en-GB" b="0" i="0" dirty="0">
                <a:solidFill>
                  <a:srgbClr val="050505"/>
                </a:solidFill>
                <a:effectLst/>
                <a:latin typeface="Segoe UI Historic" panose="020B0502040204020203" pitchFamily="34" charset="0"/>
                <a:hlinkClick r:id="rId3"/>
              </a:rPr>
              <a:t>HETEACHINGNETWORK@JISCMAIL.AC.UK</a:t>
            </a:r>
            <a:r>
              <a:rPr lang="en-GB" b="0" i="0" dirty="0">
                <a:solidFill>
                  <a:srgbClr val="050505"/>
                </a:solidFill>
                <a:effectLst/>
                <a:latin typeface="Segoe UI Historic" panose="020B0502040204020203" pitchFamily="34" charset="0"/>
              </a:rPr>
              <a:t>, via </a:t>
            </a:r>
            <a:r>
              <a:rPr lang="en-GB" b="0" i="0" dirty="0">
                <a:solidFill>
                  <a:srgbClr val="050505"/>
                </a:solidFill>
                <a:effectLst/>
                <a:latin typeface="Segoe UI Historic" panose="020B0502040204020203" pitchFamily="34" charset="0"/>
                <a:hlinkClick r:id="rId4"/>
              </a:rPr>
              <a:t>https://jiscmail.ac.uk</a:t>
            </a:r>
            <a:r>
              <a:rPr lang="en-GB" b="0" i="0" dirty="0">
                <a:solidFill>
                  <a:srgbClr val="050505"/>
                </a:solidFill>
                <a:effectLst/>
                <a:latin typeface="Segoe UI Historic" panose="020B0502040204020203" pitchFamily="34" charset="0"/>
              </a:rPr>
              <a:t> </a:t>
            </a:r>
          </a:p>
          <a:p>
            <a:r>
              <a:rPr lang="en-GB" b="0" i="0" dirty="0">
                <a:solidFill>
                  <a:srgbClr val="050505"/>
                </a:solidFill>
                <a:effectLst/>
                <a:latin typeface="Segoe UI Historic" panose="020B0502040204020203" pitchFamily="34" charset="0"/>
                <a:hlinkClick r:id="rId5"/>
              </a:rPr>
              <a:t>National Teaching Repository</a:t>
            </a:r>
            <a:endParaRPr lang="en-GB" b="0" i="0" dirty="0">
              <a:solidFill>
                <a:srgbClr val="050505"/>
              </a:solidFill>
              <a:effectLst/>
              <a:latin typeface="Segoe UI Historic" panose="020B0502040204020203" pitchFamily="34" charset="0"/>
            </a:endParaRPr>
          </a:p>
          <a:p>
            <a:r>
              <a:rPr lang="en-GB" dirty="0">
                <a:solidFill>
                  <a:srgbClr val="050505"/>
                </a:solidFill>
                <a:latin typeface="Segoe UI Historic" panose="020B0502040204020203" pitchFamily="34" charset="0"/>
                <a:hlinkClick r:id="rId6"/>
              </a:rPr>
              <a:t>Scholarship spotlight </a:t>
            </a:r>
            <a:r>
              <a:rPr lang="en-GB" dirty="0">
                <a:solidFill>
                  <a:srgbClr val="050505"/>
                </a:solidFill>
                <a:latin typeface="Segoe UI Historic" panose="020B0502040204020203" pitchFamily="34" charset="0"/>
              </a:rPr>
              <a:t>– under construction!</a:t>
            </a:r>
            <a:endParaRPr lang="en-GB" b="0" i="0" dirty="0">
              <a:solidFill>
                <a:srgbClr val="050505"/>
              </a:solidFill>
              <a:effectLst/>
              <a:latin typeface="Segoe UI Historic" panose="020B0502040204020203" pitchFamily="34" charset="0"/>
            </a:endParaRPr>
          </a:p>
          <a:p>
            <a:r>
              <a:rPr lang="en-GB" dirty="0"/>
              <a:t>Start your own?</a:t>
            </a:r>
          </a:p>
          <a:p>
            <a:r>
              <a:rPr lang="en-GB" dirty="0">
                <a:solidFill>
                  <a:schemeClr val="bg2"/>
                </a:solidFill>
              </a:rPr>
              <a:t>Networks enable you to disseminate your work (reach), to see it being implemented and evaluated (impact), open up new opportunities, raise your profile, provide a pool of peer reviewers, referees and assessors. And COLLABORATORS!!</a:t>
            </a:r>
          </a:p>
        </p:txBody>
      </p:sp>
      <p:sp>
        <p:nvSpPr>
          <p:cNvPr id="3" name="Title 2">
            <a:extLst>
              <a:ext uri="{FF2B5EF4-FFF2-40B4-BE49-F238E27FC236}">
                <a16:creationId xmlns:a16="http://schemas.microsoft.com/office/drawing/2014/main" id="{538E1CE8-02BA-77A8-7EDC-822C58FE63D4}"/>
              </a:ext>
            </a:extLst>
          </p:cNvPr>
          <p:cNvSpPr>
            <a:spLocks noGrp="1"/>
          </p:cNvSpPr>
          <p:nvPr>
            <p:ph type="title"/>
          </p:nvPr>
        </p:nvSpPr>
        <p:spPr/>
        <p:txBody>
          <a:bodyPr/>
          <a:lstStyle/>
          <a:p>
            <a:r>
              <a:rPr lang="en-GB" dirty="0">
                <a:solidFill>
                  <a:schemeClr val="bg2"/>
                </a:solidFill>
              </a:rPr>
              <a:t>Networks and resources</a:t>
            </a:r>
          </a:p>
        </p:txBody>
      </p:sp>
    </p:spTree>
    <p:extLst>
      <p:ext uri="{BB962C8B-B14F-4D97-AF65-F5344CB8AC3E}">
        <p14:creationId xmlns:p14="http://schemas.microsoft.com/office/powerpoint/2010/main" val="42604391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2A7F9B3-07E7-48E8-8B53-61449518A082}"/>
              </a:ext>
            </a:extLst>
          </p:cNvPr>
          <p:cNvSpPr>
            <a:spLocks noGrp="1"/>
          </p:cNvSpPr>
          <p:nvPr>
            <p:ph sz="half" idx="1"/>
          </p:nvPr>
        </p:nvSpPr>
        <p:spPr/>
        <p:txBody>
          <a:bodyPr>
            <a:normAutofit/>
          </a:bodyPr>
          <a:lstStyle/>
          <a:p>
            <a:r>
              <a:rPr lang="en-GB" sz="2400" dirty="0"/>
              <a:t>Where is your ‘and’? – what is your expertise?</a:t>
            </a:r>
          </a:p>
          <a:p>
            <a:r>
              <a:rPr lang="en-GB" sz="2400" dirty="0"/>
              <a:t>How can you make your scholarship more visible?</a:t>
            </a:r>
          </a:p>
          <a:p>
            <a:r>
              <a:rPr lang="en-GB" sz="2400" dirty="0"/>
              <a:t>What is your impact – where do you make a difference?</a:t>
            </a:r>
          </a:p>
          <a:p>
            <a:r>
              <a:rPr lang="en-GB" sz="2400" dirty="0"/>
              <a:t>What can we do collectively?</a:t>
            </a:r>
          </a:p>
          <a:p>
            <a:r>
              <a:rPr lang="en-GB" sz="2400" dirty="0">
                <a:solidFill>
                  <a:schemeClr val="bg2"/>
                </a:solidFill>
              </a:rPr>
              <a:t>What next? </a:t>
            </a:r>
          </a:p>
        </p:txBody>
      </p:sp>
      <p:sp>
        <p:nvSpPr>
          <p:cNvPr id="3" name="Title 2">
            <a:extLst>
              <a:ext uri="{FF2B5EF4-FFF2-40B4-BE49-F238E27FC236}">
                <a16:creationId xmlns:a16="http://schemas.microsoft.com/office/drawing/2014/main" id="{E23E5391-CE33-4530-BC10-03200ADEEF4D}"/>
              </a:ext>
            </a:extLst>
          </p:cNvPr>
          <p:cNvSpPr>
            <a:spLocks noGrp="1"/>
          </p:cNvSpPr>
          <p:nvPr>
            <p:ph type="title"/>
          </p:nvPr>
        </p:nvSpPr>
        <p:spPr/>
        <p:txBody>
          <a:bodyPr/>
          <a:lstStyle/>
          <a:p>
            <a:r>
              <a:rPr lang="en-GB" sz="3200" dirty="0">
                <a:solidFill>
                  <a:schemeClr val="bg2"/>
                </a:solidFill>
              </a:rPr>
              <a:t>Reflections and discussion</a:t>
            </a:r>
          </a:p>
        </p:txBody>
      </p:sp>
    </p:spTree>
    <p:extLst>
      <p:ext uri="{BB962C8B-B14F-4D97-AF65-F5344CB8AC3E}">
        <p14:creationId xmlns:p14="http://schemas.microsoft.com/office/powerpoint/2010/main" val="38985693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1895</Words>
  <Application>Microsoft Office PowerPoint</Application>
  <PresentationFormat>Widescreen</PresentationFormat>
  <Paragraphs>273</Paragraphs>
  <Slides>23</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-apple-system</vt:lpstr>
      <vt:lpstr>System Font Regular</vt:lpstr>
      <vt:lpstr>Arial</vt:lpstr>
      <vt:lpstr>Calibri</vt:lpstr>
      <vt:lpstr>Cambria</vt:lpstr>
      <vt:lpstr>Segoe UI Historic</vt:lpstr>
      <vt:lpstr>Times New Roman</vt:lpstr>
      <vt:lpstr>Office Theme</vt:lpstr>
      <vt:lpstr>Shining a spotlight on scholarship: Building and developing your profile in an education-focused career</vt:lpstr>
      <vt:lpstr>PowerPoint Presentation</vt:lpstr>
      <vt:lpstr>Academic staff in UK universities (HESA)</vt:lpstr>
      <vt:lpstr>Teaching “only”?</vt:lpstr>
      <vt:lpstr>Example – Teaching Fellow / Senior Teaching Fellow roles</vt:lpstr>
      <vt:lpstr>PowerPoint Presentation</vt:lpstr>
      <vt:lpstr>Practitioner (pracademic) expertise</vt:lpstr>
      <vt:lpstr>The ‘and’ is often where expertise lies…</vt:lpstr>
      <vt:lpstr>Leading effective educational change requires educational expertise (e.g. Nelson and Campbell, 2017; Fung, 2017; Gorard, 2020), and educational expertise is more likely to be located in those who choose to study it than it is in traditional discipline-specific researchers. Thus education-focused academics are frequently “positive disruptors” (Akerman, 2020). </vt:lpstr>
      <vt:lpstr>The BOGOF model of scholarship – what are you already doing that can gain more benefits?</vt:lpstr>
      <vt:lpstr>Thinking about BOGOF scholarship</vt:lpstr>
      <vt:lpstr>More BOGOF thinking</vt:lpstr>
      <vt:lpstr>PowerPoint Presentation</vt:lpstr>
      <vt:lpstr>PowerPoint Presentation</vt:lpstr>
      <vt:lpstr>Kern et al (2015) Dimensions of activity relating to teaching (DART)</vt:lpstr>
      <vt:lpstr>My scholarship journey</vt:lpstr>
      <vt:lpstr>Purposeful planning for impact</vt:lpstr>
      <vt:lpstr>PowerPoint Presentation</vt:lpstr>
      <vt:lpstr>PowerPoint Presentation</vt:lpstr>
      <vt:lpstr>There are relatively few teaching-focussed staff in more senior positions who can review, mentor and support teaching staff; act as role models for junior staff who are seeking to develop a teaching/education career (Fung and Gordon, 2016); help individuals to collate a mix of quantitative and qualitative evidence that provides a clear sense of their teaching achievements”   </vt:lpstr>
      <vt:lpstr>Networks and resources</vt:lpstr>
      <vt:lpstr>Reflections and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Gallacher, Jonathan</cp:lastModifiedBy>
  <cp:revision>44</cp:revision>
  <dcterms:created xsi:type="dcterms:W3CDTF">2019-08-05T19:02:23Z</dcterms:created>
  <dcterms:modified xsi:type="dcterms:W3CDTF">2025-04-28T12:55:33Z</dcterms:modified>
</cp:coreProperties>
</file>