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78" r:id="rId2"/>
    <p:sldId id="281" r:id="rId3"/>
    <p:sldId id="282" r:id="rId4"/>
    <p:sldId id="283" r:id="rId5"/>
    <p:sldId id="284" r:id="rId6"/>
    <p:sldId id="285" r:id="rId7"/>
    <p:sldId id="288" r:id="rId8"/>
    <p:sldId id="287"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971E04-6757-4609-9CCE-7F0E23C55DD9}" v="28" dt="2024-05-28T11:31:06.1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77" autoAdjust="0"/>
    <p:restoredTop sz="74971" autoAdjust="0"/>
  </p:normalViewPr>
  <p:slideViewPr>
    <p:cSldViewPr snapToGrid="0">
      <p:cViewPr varScale="1">
        <p:scale>
          <a:sx n="84" d="100"/>
          <a:sy n="84" d="100"/>
        </p:scale>
        <p:origin x="2190"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r>
              <a:rPr lang="en-US" b="0" i="0" dirty="0">
                <a:effectLst/>
                <a:latin typeface="-apple-system"/>
              </a:rPr>
            </a:br>
            <a:endParaRPr lang="en-US" b="0" i="0" dirty="0">
              <a:effectLst/>
              <a:latin typeface="-apple-system"/>
            </a:endParaRPr>
          </a:p>
          <a:p>
            <a:pPr algn="l" fontAlgn="base"/>
            <a:r>
              <a:rPr lang="en-US" sz="1800" b="0" i="0" u="none" strike="noStrike" dirty="0">
                <a:solidFill>
                  <a:srgbClr val="000000"/>
                </a:solidFill>
                <a:effectLst/>
                <a:highlight>
                  <a:srgbClr val="FFFFFF"/>
                </a:highlight>
                <a:latin typeface="Arial" panose="020B0604020202020204" pitchFamily="34" charset="0"/>
              </a:rPr>
              <a:t>Julie: Buy One Get One Free - getting maximum value, impact and profile out of your teaching and </a:t>
            </a:r>
            <a:r>
              <a:rPr lang="en-US" sz="1800" b="0" i="0" u="none" strike="noStrike" dirty="0" err="1">
                <a:solidFill>
                  <a:srgbClr val="000000"/>
                </a:solidFill>
                <a:effectLst/>
                <a:highlight>
                  <a:srgbClr val="FFFFFF"/>
                </a:highlight>
                <a:latin typeface="Arial" panose="020B0604020202020204" pitchFamily="34" charset="0"/>
              </a:rPr>
              <a:t>SoTL</a:t>
            </a:r>
            <a:r>
              <a:rPr lang="en-US" sz="1800" b="0" i="0" u="none" strike="noStrike" dirty="0">
                <a:solidFill>
                  <a:srgbClr val="000000"/>
                </a:solidFill>
                <a:effectLst/>
                <a:highlight>
                  <a:srgbClr val="FFFFFF"/>
                </a:highlight>
                <a:latin typeface="Arial" panose="020B0604020202020204" pitchFamily="34" charset="0"/>
              </a:rPr>
              <a:t> ideas</a:t>
            </a:r>
            <a:br>
              <a:rPr lang="en-US" sz="1800" b="0" i="0" dirty="0">
                <a:solidFill>
                  <a:srgbClr val="000000"/>
                </a:solidFill>
                <a:effectLst/>
                <a:highlight>
                  <a:srgbClr val="FFFFFF"/>
                </a:highlight>
                <a:latin typeface="Calibri" panose="020F0502020204030204" pitchFamily="34" charset="0"/>
              </a:rPr>
            </a:br>
            <a:endParaRPr lang="en-US" sz="1800" b="0" i="0" dirty="0">
              <a:solidFill>
                <a:srgbClr val="000000"/>
              </a:solidFill>
              <a:effectLst/>
              <a:highlight>
                <a:srgbClr val="FFFFFF"/>
              </a:highlight>
              <a:latin typeface="Calibri" panose="020F0502020204030204" pitchFamily="34" charset="0"/>
            </a:endParaRPr>
          </a:p>
          <a:p>
            <a:br>
              <a:rPr lang="en-US" dirty="0"/>
            </a:br>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r>
              <a:rPr lang="en-US" b="0" i="0" dirty="0">
                <a:effectLst/>
                <a:latin typeface="-apple-system"/>
              </a:rPr>
              <a:t>up, please do invite them! I've scheduled a 90 minute session to ensure we have plenty of time for discussion, but please don't be put off if you can only attend for part of it.</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08895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2.xml"/><Relationship Id="rId6" Type="http://schemas.openxmlformats.org/officeDocument/2006/relationships/hyperlink" Target="https://changingstatesofmind.libsyn.com/social-identity-and-disability-in-the-classroom-with-dr-julie-hulme" TargetMode="External"/><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youtu.be/p-SmwpbPtuU"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dirty="0"/>
              <a:t>Buy one get one free: getting maximum value, impact, and profile out of your teaching and </a:t>
            </a:r>
            <a:r>
              <a:rPr lang="en-GB" dirty="0" err="1"/>
              <a:t>SoTL</a:t>
            </a:r>
            <a:r>
              <a:rPr lang="en-GB" dirty="0"/>
              <a:t> ideas</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7503607"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D28625E6-2815-6FA5-A9BD-4C1D051F4663}"/>
              </a:ext>
            </a:extLst>
          </p:cNvPr>
          <p:cNvSpPr>
            <a:spLocks noGrp="1"/>
          </p:cNvSpPr>
          <p:nvPr>
            <p:ph type="body" sz="quarter" idx="13"/>
          </p:nvPr>
        </p:nvSpPr>
        <p:spPr>
          <a:xfrm>
            <a:off x="324000" y="1223999"/>
            <a:ext cx="8515200" cy="4860000"/>
          </a:xfrm>
        </p:spPr>
        <p:txBody>
          <a:bodyPr/>
          <a:lstStyle/>
          <a:p>
            <a:pPr marL="0" indent="0">
              <a:buNone/>
            </a:pPr>
            <a:r>
              <a:rPr lang="en-GB" sz="2800" dirty="0">
                <a:solidFill>
                  <a:srgbClr val="FF0000"/>
                </a:solidFill>
              </a:rPr>
              <a:t>Outline</a:t>
            </a:r>
          </a:p>
          <a:p>
            <a:r>
              <a:rPr lang="en-GB" dirty="0"/>
              <a:t>Overview - areas of interest</a:t>
            </a:r>
          </a:p>
          <a:p>
            <a:r>
              <a:rPr lang="en-GB" dirty="0"/>
              <a:t>BOGOF – an example of how it has worked for me</a:t>
            </a:r>
          </a:p>
        </p:txBody>
      </p:sp>
    </p:spTree>
    <p:extLst>
      <p:ext uri="{BB962C8B-B14F-4D97-AF65-F5344CB8AC3E}">
        <p14:creationId xmlns:p14="http://schemas.microsoft.com/office/powerpoint/2010/main" val="132057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3A8238-A5E8-059C-601D-5FCFFBE3D26E}"/>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3F07206F-AC97-9103-68E9-A50A293C7D02}"/>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B6D9C1A4-8232-AA04-71CE-0DF2946DC237}"/>
              </a:ext>
            </a:extLst>
          </p:cNvPr>
          <p:cNvSpPr>
            <a:spLocks noGrp="1"/>
          </p:cNvSpPr>
          <p:nvPr>
            <p:ph type="body" sz="quarter" idx="13"/>
          </p:nvPr>
        </p:nvSpPr>
        <p:spPr>
          <a:xfrm>
            <a:off x="323999" y="1223999"/>
            <a:ext cx="7326867" cy="4860000"/>
          </a:xfrm>
        </p:spPr>
        <p:txBody>
          <a:bodyPr/>
          <a:lstStyle/>
          <a:p>
            <a:pPr marL="0" indent="0">
              <a:buNone/>
            </a:pPr>
            <a:r>
              <a:rPr lang="en-GB" sz="3200" dirty="0">
                <a:solidFill>
                  <a:schemeClr val="tx2">
                    <a:lumMod val="60000"/>
                    <a:lumOff val="40000"/>
                  </a:schemeClr>
                </a:solidFill>
              </a:rPr>
              <a:t>Areas of interest</a:t>
            </a:r>
          </a:p>
          <a:p>
            <a:r>
              <a:rPr lang="en-GB" dirty="0"/>
              <a:t>Psychological literacy (and psychology education more broadly)</a:t>
            </a:r>
          </a:p>
          <a:p>
            <a:r>
              <a:rPr lang="en-GB" dirty="0"/>
              <a:t>Inclusive education – across disciplines</a:t>
            </a:r>
          </a:p>
          <a:p>
            <a:r>
              <a:rPr lang="en-GB" dirty="0"/>
              <a:t>Supporting reward and recognition for education-focused colleagues</a:t>
            </a:r>
          </a:p>
          <a:p>
            <a:r>
              <a:rPr lang="en-GB" dirty="0"/>
              <a:t>With interests around transitions into/through university, feedback on assessment, decolonising curricula…</a:t>
            </a:r>
          </a:p>
          <a:p>
            <a:endParaRPr lang="en-GB" dirty="0"/>
          </a:p>
          <a:p>
            <a:endParaRPr lang="en-GB" dirty="0">
              <a:solidFill>
                <a:schemeClr val="tx2">
                  <a:lumMod val="60000"/>
                  <a:lumOff val="40000"/>
                </a:schemeClr>
              </a:solidFill>
              <a:latin typeface="+mj-lt"/>
            </a:endParaRPr>
          </a:p>
        </p:txBody>
      </p:sp>
      <p:pic>
        <p:nvPicPr>
          <p:cNvPr id="1026" name="Picture 2" descr="Magpie | These birds fascinated me as a child. Growing up in… | Flickr">
            <a:extLst>
              <a:ext uri="{FF2B5EF4-FFF2-40B4-BE49-F238E27FC236}">
                <a16:creationId xmlns:a16="http://schemas.microsoft.com/office/drawing/2014/main" id="{4D25F181-39AB-4201-EB26-D3B3026A7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211" y="1918504"/>
            <a:ext cx="4027989" cy="3020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28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DF883C6-90C9-B057-CD0B-C244605158B6}"/>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D5D2B862-747C-D1BA-C34A-1FD7772D1753}"/>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4B6CFC6B-AE7B-23AB-DA55-3B3DE1E3F47A}"/>
              </a:ext>
            </a:extLst>
          </p:cNvPr>
          <p:cNvSpPr>
            <a:spLocks noGrp="1"/>
          </p:cNvSpPr>
          <p:nvPr>
            <p:ph type="body" sz="quarter" idx="13"/>
          </p:nvPr>
        </p:nvSpPr>
        <p:spPr>
          <a:xfrm>
            <a:off x="772800" y="671827"/>
            <a:ext cx="7596000" cy="4860000"/>
          </a:xfrm>
        </p:spPr>
        <p:txBody>
          <a:bodyPr/>
          <a:lstStyle/>
          <a:p>
            <a:pPr marL="0" indent="0">
              <a:buNone/>
            </a:pPr>
            <a:r>
              <a:rPr lang="en-GB" sz="2800" dirty="0">
                <a:solidFill>
                  <a:schemeClr val="tx2">
                    <a:lumMod val="60000"/>
                    <a:lumOff val="40000"/>
                  </a:schemeClr>
                </a:solidFill>
              </a:rPr>
              <a:t>Inclusive education – how to grow a BOGOF system!</a:t>
            </a:r>
          </a:p>
          <a:p>
            <a:r>
              <a:rPr lang="en-GB" dirty="0"/>
              <a:t>Teaching disabled (and other marginalised) students – allyship</a:t>
            </a:r>
          </a:p>
          <a:p>
            <a:r>
              <a:rPr lang="en-GB" dirty="0"/>
              <a:t>Students wanting to understand their own university experience from a psychological perspective</a:t>
            </a:r>
          </a:p>
          <a:p>
            <a:r>
              <a:rPr lang="en-GB" dirty="0"/>
              <a:t>Final year project supervision – and eventually a whole lab on MS Teams</a:t>
            </a:r>
          </a:p>
          <a:p>
            <a:r>
              <a:rPr lang="en-GB" dirty="0">
                <a:solidFill>
                  <a:schemeClr val="bg2"/>
                </a:solidFill>
              </a:rPr>
              <a:t>Output 1: </a:t>
            </a:r>
            <a:r>
              <a:rPr lang="en-GB" dirty="0"/>
              <a:t>Co-authored paper with Pippa Hamilton on experiences of UK HE students with chronic illness – more journal articles in prep</a:t>
            </a:r>
          </a:p>
          <a:p>
            <a:endParaRPr lang="en-GB" dirty="0"/>
          </a:p>
        </p:txBody>
      </p:sp>
      <p:pic>
        <p:nvPicPr>
          <p:cNvPr id="5" name="Picture 2" descr="Stacey Lyons ">
            <a:extLst>
              <a:ext uri="{FF2B5EF4-FFF2-40B4-BE49-F238E27FC236}">
                <a16:creationId xmlns:a16="http://schemas.microsoft.com/office/drawing/2014/main" id="{D5A836DD-DE9D-76DB-68EE-C490585F9E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8075" y="4587739"/>
            <a:ext cx="1421125" cy="19370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ippa Hamilton">
            <a:extLst>
              <a:ext uri="{FF2B5EF4-FFF2-40B4-BE49-F238E27FC236}">
                <a16:creationId xmlns:a16="http://schemas.microsoft.com/office/drawing/2014/main" id="{17166BC7-C8F3-061A-9F41-BE7F15246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3321" y="671827"/>
            <a:ext cx="1582514" cy="1625980"/>
          </a:xfrm>
          <a:prstGeom prst="rect">
            <a:avLst/>
          </a:prstGeom>
        </p:spPr>
      </p:pic>
      <p:pic>
        <p:nvPicPr>
          <p:cNvPr id="7" name="Picture 6" descr="Emma Crabb">
            <a:extLst>
              <a:ext uri="{FF2B5EF4-FFF2-40B4-BE49-F238E27FC236}">
                <a16:creationId xmlns:a16="http://schemas.microsoft.com/office/drawing/2014/main" id="{16B7C176-66B0-1220-FC92-983DB49BA69A}"/>
              </a:ext>
            </a:extLst>
          </p:cNvPr>
          <p:cNvPicPr>
            <a:picLocks noChangeAspect="1"/>
          </p:cNvPicPr>
          <p:nvPr/>
        </p:nvPicPr>
        <p:blipFill rotWithShape="1">
          <a:blip r:embed="rId4">
            <a:extLst>
              <a:ext uri="{28A0092B-C50C-407E-A947-70E740481C1C}">
                <a14:useLocalDpi xmlns:a14="http://schemas.microsoft.com/office/drawing/2010/main" val="0"/>
              </a:ext>
            </a:extLst>
          </a:blip>
          <a:srcRect b="18532"/>
          <a:stretch/>
        </p:blipFill>
        <p:spPr>
          <a:xfrm>
            <a:off x="9940197" y="2391165"/>
            <a:ext cx="1505638" cy="2075669"/>
          </a:xfrm>
          <a:prstGeom prst="rect">
            <a:avLst/>
          </a:prstGeom>
        </p:spPr>
      </p:pic>
      <p:sp>
        <p:nvSpPr>
          <p:cNvPr id="8" name="TextBox 7">
            <a:extLst>
              <a:ext uri="{FF2B5EF4-FFF2-40B4-BE49-F238E27FC236}">
                <a16:creationId xmlns:a16="http://schemas.microsoft.com/office/drawing/2014/main" id="{552DED9A-4627-4960-4D45-B1DB106174A4}"/>
              </a:ext>
            </a:extLst>
          </p:cNvPr>
          <p:cNvSpPr txBox="1"/>
          <p:nvPr/>
        </p:nvSpPr>
        <p:spPr>
          <a:xfrm>
            <a:off x="9797116" y="6140458"/>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Stacey Lyons</a:t>
            </a:r>
          </a:p>
        </p:txBody>
      </p:sp>
      <p:sp>
        <p:nvSpPr>
          <p:cNvPr id="9" name="TextBox 8">
            <a:extLst>
              <a:ext uri="{FF2B5EF4-FFF2-40B4-BE49-F238E27FC236}">
                <a16:creationId xmlns:a16="http://schemas.microsoft.com/office/drawing/2014/main" id="{2A6876AA-A69F-1661-48BE-503DF6FC2A5A}"/>
              </a:ext>
            </a:extLst>
          </p:cNvPr>
          <p:cNvSpPr txBox="1"/>
          <p:nvPr/>
        </p:nvSpPr>
        <p:spPr>
          <a:xfrm>
            <a:off x="9781495" y="4088694"/>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Emma Crabb</a:t>
            </a:r>
          </a:p>
        </p:txBody>
      </p:sp>
      <p:sp>
        <p:nvSpPr>
          <p:cNvPr id="10" name="TextBox 9">
            <a:extLst>
              <a:ext uri="{FF2B5EF4-FFF2-40B4-BE49-F238E27FC236}">
                <a16:creationId xmlns:a16="http://schemas.microsoft.com/office/drawing/2014/main" id="{E5C67931-AF79-3213-6753-9774B96ECD9D}"/>
              </a:ext>
            </a:extLst>
          </p:cNvPr>
          <p:cNvSpPr txBox="1"/>
          <p:nvPr/>
        </p:nvSpPr>
        <p:spPr>
          <a:xfrm>
            <a:off x="9797116" y="1919386"/>
            <a:ext cx="1823041" cy="350874"/>
          </a:xfrm>
          <a:prstGeom prst="rect">
            <a:avLst/>
          </a:prstGeom>
          <a:solidFill>
            <a:schemeClr val="bg1"/>
          </a:solidFill>
        </p:spPr>
        <p:txBody>
          <a:bodyPr wrap="square" lIns="0" tIns="0" rIns="0" bIns="0" rtlCol="0">
            <a:noAutofit/>
          </a:bodyPr>
          <a:lstStyle/>
          <a:p>
            <a:pPr algn="ctr"/>
            <a:r>
              <a:rPr lang="en-GB" sz="2000" dirty="0">
                <a:solidFill>
                  <a:schemeClr val="tx1"/>
                </a:solidFill>
              </a:rPr>
              <a:t>Pippa Hamilton</a:t>
            </a:r>
          </a:p>
        </p:txBody>
      </p:sp>
      <p:pic>
        <p:nvPicPr>
          <p:cNvPr id="12" name="Picture 11">
            <a:extLst>
              <a:ext uri="{FF2B5EF4-FFF2-40B4-BE49-F238E27FC236}">
                <a16:creationId xmlns:a16="http://schemas.microsoft.com/office/drawing/2014/main" id="{CAB86C8E-A1F4-4BBB-0E81-E621F2EA5687}"/>
              </a:ext>
            </a:extLst>
          </p:cNvPr>
          <p:cNvPicPr>
            <a:picLocks noChangeAspect="1"/>
          </p:cNvPicPr>
          <p:nvPr/>
        </p:nvPicPr>
        <p:blipFill rotWithShape="1">
          <a:blip r:embed="rId5"/>
          <a:srcRect t="17142" b="43521"/>
          <a:stretch/>
        </p:blipFill>
        <p:spPr>
          <a:xfrm>
            <a:off x="973759" y="4820349"/>
            <a:ext cx="7596000" cy="1495546"/>
          </a:xfrm>
          <a:prstGeom prst="rect">
            <a:avLst/>
          </a:prstGeom>
        </p:spPr>
      </p:pic>
    </p:spTree>
    <p:extLst>
      <p:ext uri="{BB962C8B-B14F-4D97-AF65-F5344CB8AC3E}">
        <p14:creationId xmlns:p14="http://schemas.microsoft.com/office/powerpoint/2010/main" val="50980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56B339-B573-44B7-98DB-82399F7B0046}"/>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13437469-4F8C-95BE-B1A9-7F999C61B4CE}"/>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F55AA0D2-7CCB-6E25-4ECC-9A8312FE3764}"/>
              </a:ext>
            </a:extLst>
          </p:cNvPr>
          <p:cNvSpPr>
            <a:spLocks noGrp="1"/>
          </p:cNvSpPr>
          <p:nvPr>
            <p:ph type="body" sz="quarter" idx="13"/>
          </p:nvPr>
        </p:nvSpPr>
        <p:spPr>
          <a:xfrm>
            <a:off x="324000" y="205200"/>
            <a:ext cx="11250684" cy="6091428"/>
          </a:xfrm>
        </p:spPr>
        <p:txBody>
          <a:bodyPr/>
          <a:lstStyle/>
          <a:p>
            <a:pPr marL="0" indent="0">
              <a:buNone/>
            </a:pPr>
            <a:r>
              <a:rPr lang="en-GB" sz="2400" dirty="0">
                <a:solidFill>
                  <a:schemeClr val="bg2"/>
                </a:solidFill>
              </a:rPr>
              <a:t>That one output and the lab collectively became very productive:</a:t>
            </a:r>
          </a:p>
          <a:p>
            <a:pPr marL="0" indent="0">
              <a:buNone/>
            </a:pPr>
            <a:r>
              <a:rPr lang="en-GB" sz="1600" dirty="0">
                <a:effectLst/>
                <a:latin typeface="Calibri" panose="020F0502020204030204" pitchFamily="34" charset="0"/>
                <a:ea typeface="Times New Roman" panose="02020603050405020304" pitchFamily="18" charset="0"/>
              </a:rPr>
              <a:t>Hamilton, P., </a:t>
            </a:r>
            <a:r>
              <a:rPr lang="en-GB" sz="1600" b="1" dirty="0">
                <a:effectLst/>
                <a:latin typeface="Calibri" panose="020F0502020204030204" pitchFamily="34" charset="0"/>
                <a:ea typeface="Times New Roman" panose="02020603050405020304" pitchFamily="18" charset="0"/>
              </a:rPr>
              <a:t>Hulme, J.A.</a:t>
            </a:r>
            <a:r>
              <a:rPr lang="en-GB" sz="16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600" i="1" dirty="0">
                <a:effectLst/>
                <a:latin typeface="Calibri" panose="020F0502020204030204" pitchFamily="34" charset="0"/>
                <a:ea typeface="Times New Roman" panose="02020603050405020304" pitchFamily="18" charset="0"/>
              </a:rPr>
              <a:t> Disability and Society. </a:t>
            </a:r>
            <a:r>
              <a:rPr lang="en-GB" sz="1600" dirty="0">
                <a:effectLst/>
                <a:latin typeface="Calibri" panose="020F0502020204030204" pitchFamily="34" charset="0"/>
                <a:ea typeface="Times New Roman" panose="02020603050405020304" pitchFamily="18" charset="0"/>
              </a:rPr>
              <a:t>DOI: 10.1080/09687599.2021.1907549.</a:t>
            </a: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Hamilton, P., Lyons, S., Crabb, E., </a:t>
            </a:r>
            <a:r>
              <a:rPr lang="en-GB" sz="1600" dirty="0" err="1">
                <a:effectLst/>
                <a:latin typeface="Calibri" panose="020F0502020204030204" pitchFamily="34" charset="0"/>
                <a:ea typeface="Times New Roman" panose="02020603050405020304" pitchFamily="18" charset="0"/>
              </a:rPr>
              <a:t>Cascone</a:t>
            </a:r>
            <a:r>
              <a:rPr lang="en-GB" sz="1600" dirty="0">
                <a:effectLst/>
                <a:latin typeface="Calibri" panose="020F0502020204030204" pitchFamily="34" charset="0"/>
                <a:ea typeface="Times New Roman" panose="02020603050405020304" pitchFamily="18" charset="0"/>
              </a:rPr>
              <a:t>, C., Davis, S., Fahey, C., Holland, B., Hussain, M., </a:t>
            </a:r>
            <a:r>
              <a:rPr lang="en-GB" sz="1600" dirty="0">
                <a:latin typeface="Calibri" panose="020F0502020204030204" pitchFamily="34" charset="0"/>
                <a:ea typeface="Times New Roman" panose="02020603050405020304" pitchFamily="18" charset="0"/>
              </a:rPr>
              <a:t>&amp; </a:t>
            </a:r>
            <a:r>
              <a:rPr lang="en-GB" sz="1600" dirty="0">
                <a:effectLst/>
                <a:latin typeface="Calibri" panose="020F0502020204030204" pitchFamily="34" charset="0"/>
                <a:ea typeface="Times New Roman" panose="02020603050405020304" pitchFamily="18" charset="0"/>
              </a:rPr>
              <a:t>Knight, E. (2023). Students as researchers: Amplifying disabled student voices. In: </a:t>
            </a:r>
            <a:r>
              <a:rPr lang="en-GB" sz="1600" i="1" dirty="0">
                <a:effectLst/>
                <a:latin typeface="Calibri" panose="020F0502020204030204" pitchFamily="34" charset="0"/>
                <a:ea typeface="Times New Roman" panose="02020603050405020304" pitchFamily="18" charset="0"/>
              </a:rPr>
              <a:t>Disability Evidence Review with TASO</a:t>
            </a:r>
            <a:r>
              <a:rPr lang="en-GB" sz="1600" dirty="0">
                <a:effectLst/>
                <a:latin typeface="Calibri" panose="020F0502020204030204" pitchFamily="34" charset="0"/>
                <a:ea typeface="Times New Roman" panose="02020603050405020304" pitchFamily="18" charset="0"/>
              </a:rPr>
              <a:t>. </a:t>
            </a:r>
            <a:r>
              <a:rPr lang="en-GB" sz="16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600" dirty="0">
                <a:effectLst/>
                <a:latin typeface="Calibri" panose="020F0502020204030204" pitchFamily="34" charset="0"/>
                <a:ea typeface="Times New Roman" panose="02020603050405020304" pitchFamily="18" charset="0"/>
              </a:rPr>
              <a:t> </a:t>
            </a:r>
          </a:p>
          <a:p>
            <a:pPr marL="0" indent="0">
              <a:buNone/>
            </a:pPr>
            <a:r>
              <a:rPr lang="en-GB" sz="1600" b="1" dirty="0">
                <a:latin typeface="Calibri" panose="020F0502020204030204" pitchFamily="34" charset="0"/>
                <a:ea typeface="Times New Roman" panose="02020603050405020304" pitchFamily="18" charset="0"/>
              </a:rPr>
              <a:t>Hulme, J.A.</a:t>
            </a:r>
            <a:r>
              <a:rPr lang="en-GB" sz="1600" dirty="0">
                <a:latin typeface="Calibri" panose="020F0502020204030204" pitchFamily="34" charset="0"/>
                <a:ea typeface="Times New Roman" panose="02020603050405020304" pitchFamily="18" charset="0"/>
              </a:rPr>
              <a:t> &amp; Lyons, S.M. (2023). Disability across disciplines: Exploring lived experiences of disabled students through psychological and disability studies theoretical lenses. NTU Theory Aloud Seminar Series.</a:t>
            </a:r>
            <a:endParaRPr lang="en-GB" sz="1600" dirty="0">
              <a:effectLst/>
              <a:latin typeface="Calibri" panose="020F0502020204030204" pitchFamily="34" charset="0"/>
              <a:ea typeface="Times New Roman" panose="02020603050405020304" pitchFamily="18" charset="0"/>
            </a:endParaRP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(2022). Amplifying disabled students’ voices. </a:t>
            </a:r>
            <a:r>
              <a:rPr lang="de-DE" sz="1600" dirty="0">
                <a:effectLst/>
                <a:latin typeface="Calibri" panose="020F0502020204030204" pitchFamily="34" charset="0"/>
                <a:ea typeface="Times New Roman" panose="02020603050405020304" pitchFamily="18" charset="0"/>
              </a:rPr>
              <a:t>ANTF blog, 25/03/2022. </a:t>
            </a:r>
            <a:r>
              <a:rPr lang="de-DE" sz="16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r>
              <a:rPr lang="de-DE" sz="1600" dirty="0">
                <a:effectLst/>
                <a:latin typeface="Calibri" panose="020F0502020204030204" pitchFamily="34" charset="0"/>
                <a:ea typeface="Times New Roman" panose="02020603050405020304" pitchFamily="18" charset="0"/>
              </a:rPr>
              <a:t> </a:t>
            </a:r>
          </a:p>
          <a:p>
            <a:pPr marL="0" indent="0">
              <a:buNone/>
            </a:pPr>
            <a:r>
              <a:rPr lang="en-GB" sz="1600" b="1" dirty="0">
                <a:effectLst/>
                <a:latin typeface="Calibri" panose="020F0502020204030204" pitchFamily="34" charset="0"/>
                <a:ea typeface="Times New Roman" panose="02020603050405020304" pitchFamily="18" charset="0"/>
              </a:rPr>
              <a:t>Hulm</a:t>
            </a:r>
            <a:r>
              <a:rPr lang="en-GB" sz="1600" b="1" dirty="0">
                <a:latin typeface="Calibri" panose="020F0502020204030204" pitchFamily="34" charset="0"/>
                <a:ea typeface="Times New Roman" panose="02020603050405020304" pitchFamily="18" charset="0"/>
              </a:rPr>
              <a:t>e, J.A.</a:t>
            </a:r>
            <a:r>
              <a:rPr lang="en-GB" sz="1600" dirty="0">
                <a:latin typeface="Calibri" panose="020F0502020204030204" pitchFamily="34" charset="0"/>
                <a:ea typeface="Times New Roman" panose="02020603050405020304" pitchFamily="18" charset="0"/>
              </a:rPr>
              <a:t> (2021)</a:t>
            </a:r>
            <a:r>
              <a:rPr lang="en-GB" sz="1600" dirty="0">
                <a:effectLst/>
                <a:latin typeface="Calibri" panose="020F0502020204030204" pitchFamily="34" charset="0"/>
                <a:ea typeface="Times New Roman" panose="02020603050405020304" pitchFamily="18" charset="0"/>
              </a:rPr>
              <a:t>: Inclusive learning: Engaging student voices. </a:t>
            </a:r>
            <a:r>
              <a:rPr lang="en-GB" sz="1600" dirty="0" err="1">
                <a:effectLst/>
                <a:latin typeface="Calibri" panose="020F0502020204030204" pitchFamily="34" charset="0"/>
                <a:ea typeface="Times New Roman" panose="02020603050405020304" pitchFamily="18" charset="0"/>
              </a:rPr>
              <a:t>GlobalMindED</a:t>
            </a:r>
            <a:r>
              <a:rPr lang="en-GB" sz="1600" dirty="0">
                <a:effectLst/>
                <a:latin typeface="Calibri" panose="020F0502020204030204" pitchFamily="34" charset="0"/>
                <a:ea typeface="Times New Roman" panose="02020603050405020304" pitchFamily="18" charset="0"/>
              </a:rPr>
              <a:t> expert talk, 28</a:t>
            </a:r>
            <a:r>
              <a:rPr lang="en-GB" sz="1600" baseline="30000" dirty="0">
                <a:effectLst/>
                <a:latin typeface="Calibri" panose="020F0502020204030204" pitchFamily="34" charset="0"/>
                <a:ea typeface="Times New Roman" panose="02020603050405020304" pitchFamily="18" charset="0"/>
              </a:rPr>
              <a:t>th</a:t>
            </a:r>
            <a:r>
              <a:rPr lang="en-GB" sz="1600" dirty="0">
                <a:effectLst/>
                <a:latin typeface="Calibri" panose="020F0502020204030204" pitchFamily="34" charset="0"/>
                <a:ea typeface="Times New Roman" panose="02020603050405020304" pitchFamily="18" charset="0"/>
              </a:rPr>
              <a:t> May 2021. Available to view at: </a:t>
            </a:r>
            <a:r>
              <a:rPr lang="en-GB" sz="1600" u="sng" dirty="0">
                <a:solidFill>
                  <a:srgbClr val="0000FF"/>
                </a:solidFill>
                <a:effectLst/>
                <a:latin typeface="Calibri" panose="020F0502020204030204" pitchFamily="34" charset="0"/>
                <a:ea typeface="Times New Roman" panose="02020603050405020304" pitchFamily="18" charset="0"/>
                <a:hlinkClick r:id="rId4"/>
              </a:rPr>
              <a:t>https://youtu.be/p-SmwpbPtuU</a:t>
            </a:r>
            <a:r>
              <a:rPr lang="en-GB" sz="1600" dirty="0">
                <a:effectLst/>
                <a:latin typeface="Calibri" panose="020F0502020204030204" pitchFamily="34" charset="0"/>
                <a:ea typeface="Times New Roman" panose="02020603050405020304" pitchFamily="18" charset="0"/>
              </a:rPr>
              <a:t> (from 27 minutes).</a:t>
            </a:r>
            <a:endParaRPr lang="en-GB" sz="1600" dirty="0">
              <a:effectLst/>
              <a:latin typeface="Times New Roman" panose="02020603050405020304" pitchFamily="18" charset="0"/>
              <a:ea typeface="Times New Roman" panose="02020603050405020304" pitchFamily="18" charset="0"/>
            </a:endParaRPr>
          </a:p>
          <a:p>
            <a:pPr marL="0" indent="0">
              <a:buNone/>
            </a:pPr>
            <a:r>
              <a:rPr lang="en-GB" sz="1600" dirty="0">
                <a:effectLst/>
                <a:latin typeface="Calibri" panose="020F0502020204030204" pitchFamily="34" charset="0"/>
                <a:ea typeface="Times New Roman" panose="02020603050405020304" pitchFamily="18" charset="0"/>
              </a:rPr>
              <a:t>Lyons, S.M. &amp; </a:t>
            </a:r>
            <a:r>
              <a:rPr lang="en-GB" sz="1600" b="1" dirty="0">
                <a:effectLst/>
                <a:latin typeface="Calibri" panose="020F0502020204030204" pitchFamily="34" charset="0"/>
                <a:ea typeface="Times New Roman" panose="02020603050405020304" pitchFamily="18" charset="0"/>
              </a:rPr>
              <a:t>Hulme, J.A.</a:t>
            </a:r>
            <a:r>
              <a:rPr lang="en-GB" sz="1600" dirty="0">
                <a:effectLst/>
                <a:latin typeface="Calibri" panose="020F0502020204030204" pitchFamily="34" charset="0"/>
                <a:ea typeface="Times New Roman" panose="02020603050405020304" pitchFamily="18" charset="0"/>
              </a:rPr>
              <a:t> (June, 2021). Why are so many students locked out of their education? </a:t>
            </a:r>
            <a:r>
              <a:rPr lang="en-GB" sz="1600" dirty="0" err="1">
                <a:effectLst/>
                <a:latin typeface="Calibri" panose="020F0502020204030204" pitchFamily="34" charset="0"/>
                <a:ea typeface="Times New Roman" panose="02020603050405020304" pitchFamily="18" charset="0"/>
              </a:rPr>
              <a:t>WonkHE</a:t>
            </a:r>
            <a:r>
              <a:rPr lang="en-GB" sz="1600" dirty="0">
                <a:effectLst/>
                <a:latin typeface="Calibri" panose="020F0502020204030204" pitchFamily="34" charset="0"/>
                <a:ea typeface="Times New Roman" panose="02020603050405020304" pitchFamily="18" charset="0"/>
              </a:rPr>
              <a:t> (18/06/2021). </a:t>
            </a:r>
            <a:r>
              <a:rPr lang="en-GB" sz="16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endParaRPr lang="en-GB" sz="1600" u="sng" dirty="0">
              <a:solidFill>
                <a:srgbClr val="0000FF"/>
              </a:solidFill>
              <a:latin typeface="Calibri" panose="020F0502020204030204" pitchFamily="34" charset="0"/>
              <a:ea typeface="Times New Roman" panose="02020603050405020304" pitchFamily="18" charset="0"/>
            </a:endParaRPr>
          </a:p>
          <a:p>
            <a:pPr marL="0" indent="0">
              <a:buNone/>
            </a:pPr>
            <a:r>
              <a:rPr lang="en-GB" sz="1600" b="1" dirty="0">
                <a:effectLst/>
                <a:latin typeface="Calibri" panose="020F0502020204030204" pitchFamily="34" charset="0"/>
                <a:ea typeface="Times New Roman" panose="02020603050405020304" pitchFamily="18" charset="0"/>
              </a:rPr>
              <a:t>Hulme, J.A. </a:t>
            </a:r>
            <a:r>
              <a:rPr lang="en-GB" sz="16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600" u="sng" dirty="0">
                <a:solidFill>
                  <a:srgbClr val="0000FF"/>
                </a:solidFill>
                <a:effectLst/>
                <a:latin typeface="Calibri" panose="020F0502020204030204" pitchFamily="34" charset="0"/>
                <a:ea typeface="Times New Roman" panose="02020603050405020304" pitchFamily="18" charset="0"/>
                <a:hlinkClick r:id="rId6"/>
              </a:rPr>
              <a:t>https://changingstatesofmind.libsyn.com/social-identity-and-disability-in-the-classroom-with-dr-julie-hulme</a:t>
            </a:r>
            <a:endParaRPr lang="en-GB" sz="16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600" b="1" dirty="0">
                <a:latin typeface="Calibri" panose="020F0502020204030204" pitchFamily="34" charset="0"/>
                <a:ea typeface="Times New Roman" panose="02020603050405020304" pitchFamily="18" charset="0"/>
              </a:rPr>
              <a:t>Hulme, J.A. </a:t>
            </a:r>
            <a:r>
              <a:rPr lang="en-GB" sz="1600" dirty="0">
                <a:latin typeface="Calibri" panose="020F0502020204030204" pitchFamily="34" charset="0"/>
                <a:ea typeface="Times New Roman" panose="02020603050405020304" pitchFamily="18" charset="0"/>
              </a:rPr>
              <a:t>(2021). There’s no such thing as the student voice: Listening to the throng. </a:t>
            </a:r>
            <a:r>
              <a:rPr lang="en-GB" sz="1600" i="1" dirty="0" err="1">
                <a:latin typeface="Calibri" panose="020F0502020204030204" pitchFamily="34" charset="0"/>
                <a:ea typeface="Times New Roman" panose="02020603050405020304" pitchFamily="18" charset="0"/>
              </a:rPr>
              <a:t>HigherPsychEd</a:t>
            </a:r>
            <a:r>
              <a:rPr lang="en-GB" sz="1600" dirty="0">
                <a:latin typeface="Calibri" panose="020F0502020204030204" pitchFamily="34" charset="0"/>
                <a:ea typeface="Times New Roman" panose="02020603050405020304" pitchFamily="18" charset="0"/>
              </a:rPr>
              <a:t>, August 2021.</a:t>
            </a:r>
          </a:p>
          <a:p>
            <a:pPr marL="0" indent="0">
              <a:buNone/>
            </a:pPr>
            <a:r>
              <a:rPr lang="en-GB" dirty="0">
                <a:solidFill>
                  <a:schemeClr val="bg2"/>
                </a:solidFill>
                <a:effectLst/>
                <a:ea typeface="Times New Roman" panose="02020603050405020304" pitchFamily="18" charset="0"/>
              </a:rPr>
              <a:t>And a whole new project – Autistic Voices in Geosciences – coming soon…!</a:t>
            </a:r>
          </a:p>
          <a:p>
            <a:pPr marL="0" indent="0">
              <a:buNone/>
            </a:pP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683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A0A357-E67D-6928-1B5F-3F3012CB69B0}"/>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4F7C758B-BC83-B570-D1DB-ABB514F377E1}"/>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8" name="Title 1">
            <a:extLst>
              <a:ext uri="{FF2B5EF4-FFF2-40B4-BE49-F238E27FC236}">
                <a16:creationId xmlns:a16="http://schemas.microsoft.com/office/drawing/2014/main" id="{46E949D3-17D0-B011-69D3-E2A985930625}"/>
              </a:ext>
            </a:extLst>
          </p:cNvPr>
          <p:cNvSpPr txBox="1">
            <a:spLocks/>
          </p:cNvSpPr>
          <p:nvPr/>
        </p:nvSpPr>
        <p:spPr>
          <a:xfrm>
            <a:off x="556345" y="2310645"/>
            <a:ext cx="2035628" cy="2236709"/>
          </a:xfrm>
          <a:prstGeom prst="rect">
            <a:avLst/>
          </a:prstGeom>
        </p:spPr>
        <p:txBody>
          <a:bodyPr>
            <a:normAutofit fontScale="90000" lnSpcReduction="20000"/>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pPr>
              <a:lnSpc>
                <a:spcPct val="110000"/>
              </a:lnSpc>
            </a:pPr>
            <a:r>
              <a:rPr lang="en-GB" sz="2800" dirty="0">
                <a:solidFill>
                  <a:schemeClr val="accent6">
                    <a:lumMod val="50000"/>
                  </a:schemeClr>
                </a:solidFill>
                <a:latin typeface="+mn-lt"/>
                <a:hlinkClick r:id="rId2"/>
              </a:rPr>
              <a:t>Kern et al (2015)</a:t>
            </a:r>
            <a:endParaRPr lang="en-GB" sz="2800" dirty="0">
              <a:solidFill>
                <a:schemeClr val="accent6">
                  <a:lumMod val="50000"/>
                </a:schemeClr>
              </a:solidFill>
              <a:latin typeface="+mn-lt"/>
            </a:endParaRPr>
          </a:p>
          <a:p>
            <a:pPr>
              <a:lnSpc>
                <a:spcPct val="110000"/>
              </a:lnSpc>
            </a:pPr>
            <a:r>
              <a:rPr lang="en-GB" sz="2200" dirty="0">
                <a:solidFill>
                  <a:schemeClr val="bg2"/>
                </a:solidFill>
                <a:latin typeface="+mn-lt"/>
              </a:rPr>
              <a:t>Dimensions of activity relating to teaching (DART)</a:t>
            </a:r>
            <a:endParaRPr lang="en-GB" sz="2800" dirty="0">
              <a:solidFill>
                <a:schemeClr val="bg2"/>
              </a:solidFill>
              <a:latin typeface="+mn-lt"/>
            </a:endParaRPr>
          </a:p>
        </p:txBody>
      </p:sp>
      <p:pic>
        <p:nvPicPr>
          <p:cNvPr id="9"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11FCB428-0B6F-7C47-72DD-160DED04B0D0}"/>
              </a:ext>
            </a:extLst>
          </p:cNvPr>
          <p:cNvPicPr>
            <a:picLocks noChangeAspect="1"/>
          </p:cNvPicPr>
          <p:nvPr/>
        </p:nvPicPr>
        <p:blipFill>
          <a:blip r:embed="rId3"/>
          <a:stretch>
            <a:fillRect/>
          </a:stretch>
        </p:blipFill>
        <p:spPr>
          <a:xfrm>
            <a:off x="2818507" y="0"/>
            <a:ext cx="9050693" cy="6314190"/>
          </a:xfrm>
          <a:prstGeom prst="rect">
            <a:avLst/>
          </a:prstGeom>
        </p:spPr>
      </p:pic>
    </p:spTree>
    <p:extLst>
      <p:ext uri="{BB962C8B-B14F-4D97-AF65-F5344CB8AC3E}">
        <p14:creationId xmlns:p14="http://schemas.microsoft.com/office/powerpoint/2010/main" val="2034223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67AFED-C0B9-5D08-9DCC-2B1E04410CE5}"/>
              </a:ext>
            </a:extLst>
          </p:cNvPr>
          <p:cNvSpPr>
            <a:spLocks noGrp="1"/>
          </p:cNvSpPr>
          <p:nvPr>
            <p:ph type="ftr" sz="quarter" idx="11"/>
          </p:nvPr>
        </p:nvSpPr>
        <p:spPr/>
        <p:txBody>
          <a:bodyPr/>
          <a:lstStyle/>
          <a:p>
            <a:r>
              <a:rPr lang="en-GB" dirty="0"/>
              <a:t>BOGOF Scholarship</a:t>
            </a:r>
          </a:p>
        </p:txBody>
      </p:sp>
      <p:sp>
        <p:nvSpPr>
          <p:cNvPr id="3" name="Slide Number Placeholder 2">
            <a:extLst>
              <a:ext uri="{FF2B5EF4-FFF2-40B4-BE49-F238E27FC236}">
                <a16:creationId xmlns:a16="http://schemas.microsoft.com/office/drawing/2014/main" id="{0D7EA8FC-E35B-CDC7-D43F-475BCC7D6069}"/>
              </a:ext>
            </a:extLst>
          </p:cNvPr>
          <p:cNvSpPr>
            <a:spLocks noGrp="1"/>
          </p:cNvSpPr>
          <p:nvPr>
            <p:ph type="sldNum" sz="quarter" idx="12"/>
          </p:nvPr>
        </p:nvSpPr>
        <p:spPr/>
        <p:txBody>
          <a:bodyPr/>
          <a:lstStyle/>
          <a:p>
            <a:fld id="{2987031C-9901-4EF0-9F2F-2A2E1AE069F5}" type="slidenum">
              <a:rPr lang="en-GB" smtClean="0"/>
              <a:t>7</a:t>
            </a:fld>
            <a:endParaRPr lang="en-GB"/>
          </a:p>
        </p:txBody>
      </p:sp>
      <p:pic>
        <p:nvPicPr>
          <p:cNvPr id="6" name="Picture 5">
            <a:extLst>
              <a:ext uri="{FF2B5EF4-FFF2-40B4-BE49-F238E27FC236}">
                <a16:creationId xmlns:a16="http://schemas.microsoft.com/office/drawing/2014/main" id="{17EAB8BD-1962-B312-0873-7D14D646DD40}"/>
              </a:ext>
            </a:extLst>
          </p:cNvPr>
          <p:cNvPicPr>
            <a:picLocks noChangeAspect="1"/>
          </p:cNvPicPr>
          <p:nvPr/>
        </p:nvPicPr>
        <p:blipFill>
          <a:blip r:embed="rId2"/>
          <a:stretch>
            <a:fillRect/>
          </a:stretch>
        </p:blipFill>
        <p:spPr>
          <a:xfrm>
            <a:off x="538858" y="671332"/>
            <a:ext cx="5557142" cy="5023656"/>
          </a:xfrm>
          <a:prstGeom prst="rect">
            <a:avLst/>
          </a:prstGeom>
        </p:spPr>
      </p:pic>
      <p:pic>
        <p:nvPicPr>
          <p:cNvPr id="8" name="Picture 7">
            <a:extLst>
              <a:ext uri="{FF2B5EF4-FFF2-40B4-BE49-F238E27FC236}">
                <a16:creationId xmlns:a16="http://schemas.microsoft.com/office/drawing/2014/main" id="{BCE2A1BC-9BFB-5AB8-2036-1AE4BC2D97E0}"/>
              </a:ext>
            </a:extLst>
          </p:cNvPr>
          <p:cNvPicPr>
            <a:picLocks noChangeAspect="1"/>
          </p:cNvPicPr>
          <p:nvPr/>
        </p:nvPicPr>
        <p:blipFill>
          <a:blip r:embed="rId3"/>
          <a:stretch>
            <a:fillRect/>
          </a:stretch>
        </p:blipFill>
        <p:spPr>
          <a:xfrm>
            <a:off x="6285052" y="589653"/>
            <a:ext cx="5683169" cy="5204723"/>
          </a:xfrm>
          <a:prstGeom prst="rect">
            <a:avLst/>
          </a:prstGeom>
        </p:spPr>
      </p:pic>
    </p:spTree>
    <p:extLst>
      <p:ext uri="{BB962C8B-B14F-4D97-AF65-F5344CB8AC3E}">
        <p14:creationId xmlns:p14="http://schemas.microsoft.com/office/powerpoint/2010/main" val="551629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t>The BOGOF model of scholarship</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779" y="1551262"/>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528320" y="1551262"/>
            <a:ext cx="4612640" cy="4116316"/>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evidence</a:t>
            </a:r>
            <a:r>
              <a:rPr lang="en-GB" sz="2200" dirty="0"/>
              <a:t> that underpins the decisions you make (that achieves teaching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products or resources </a:t>
            </a:r>
            <a:r>
              <a:rPr lang="en-GB" sz="2200" dirty="0"/>
              <a:t>you produce that deliver teaching, can be turned into OER</a:t>
            </a:r>
          </a:p>
          <a:p>
            <a:pPr marL="285750" indent="-285750">
              <a:spcAft>
                <a:spcPts val="1200"/>
              </a:spcAft>
              <a:buFont typeface="Arial" panose="020B0604020202020204" pitchFamily="34" charset="0"/>
              <a:buChar char="•"/>
            </a:pPr>
            <a:r>
              <a:rPr lang="en-GB" sz="2200" dirty="0"/>
              <a:t>Scholarship – the </a:t>
            </a:r>
            <a:r>
              <a:rPr lang="en-GB" sz="2200" dirty="0">
                <a:solidFill>
                  <a:schemeClr val="bg2"/>
                </a:solidFill>
              </a:rPr>
              <a:t>evaluation </a:t>
            </a:r>
            <a:r>
              <a:rPr lang="en-GB" sz="2200" dirty="0"/>
              <a:t>of the design, the development, the delivery, the products, the outcomes, the formal outputs…</a:t>
            </a:r>
          </a:p>
        </p:txBody>
      </p:sp>
      <p:sp>
        <p:nvSpPr>
          <p:cNvPr id="6" name="TextBox 5">
            <a:extLst>
              <a:ext uri="{FF2B5EF4-FFF2-40B4-BE49-F238E27FC236}">
                <a16:creationId xmlns:a16="http://schemas.microsoft.com/office/drawing/2014/main" id="{0D92F1D8-E875-6282-A8BC-9456334F675E}"/>
              </a:ext>
            </a:extLst>
          </p:cNvPr>
          <p:cNvSpPr txBox="1"/>
          <p:nvPr/>
        </p:nvSpPr>
        <p:spPr>
          <a:xfrm>
            <a:off x="670560" y="5950104"/>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696</Words>
  <Application>Microsoft Office PowerPoint</Application>
  <PresentationFormat>Widescreen</PresentationFormat>
  <Paragraphs>86</Paragraphs>
  <Slides>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-apple-system</vt:lpstr>
      <vt:lpstr>System Font Regular</vt:lpstr>
      <vt:lpstr>Arial</vt:lpstr>
      <vt:lpstr>Calibri</vt:lpstr>
      <vt:lpstr>Cambria</vt:lpstr>
      <vt:lpstr>Times New Roman</vt:lpstr>
      <vt:lpstr>Office Theme</vt:lpstr>
      <vt:lpstr>Buy one get one free: getting maximum value, impact, and profile out of your teaching and SoTL ideas</vt:lpstr>
      <vt:lpstr>PowerPoint Presentation</vt:lpstr>
      <vt:lpstr>PowerPoint Presentation</vt:lpstr>
      <vt:lpstr>PowerPoint Presentation</vt:lpstr>
      <vt:lpstr>PowerPoint Presentation</vt:lpstr>
      <vt:lpstr>PowerPoint Presentation</vt:lpstr>
      <vt:lpstr>PowerPoint Presentation</vt:lpstr>
      <vt:lpstr>The BOGOF model of scholarship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45</cp:revision>
  <dcterms:created xsi:type="dcterms:W3CDTF">2019-08-05T19:02:23Z</dcterms:created>
  <dcterms:modified xsi:type="dcterms:W3CDTF">2025-04-28T11:02:56Z</dcterms:modified>
</cp:coreProperties>
</file>