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78" r:id="rId2"/>
    <p:sldId id="262" r:id="rId3"/>
    <p:sldId id="281" r:id="rId4"/>
    <p:sldId id="282" r:id="rId5"/>
    <p:sldId id="283" r:id="rId6"/>
    <p:sldId id="284" r:id="rId7"/>
    <p:sldId id="285" r:id="rId8"/>
    <p:sldId id="286" r:id="rId9"/>
    <p:sldId id="287" r:id="rId10"/>
    <p:sldId id="288" r:id="rId11"/>
    <p:sldId id="27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65EC45-B5C3-446C-BBF3-2879668FCAFD}" v="1" dt="2023-04-25T17:32:09.7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78812" autoAdjust="0"/>
  </p:normalViewPr>
  <p:slideViewPr>
    <p:cSldViewPr snapToGrid="0">
      <p:cViewPr varScale="1">
        <p:scale>
          <a:sx n="87" d="100"/>
          <a:sy n="87" d="100"/>
        </p:scale>
        <p:origin x="207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28/04/2025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11168537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bg>
      <p:bgPr>
        <a:solidFill>
          <a:srgbClr val="E6B100"/>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bg>
      <p:bgPr>
        <a:solidFill>
          <a:schemeClr val="accent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bg>
      <p:bgPr>
        <a:solidFill>
          <a:schemeClr val="accent3"/>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https://higherpsyched.home.blo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groups.psychology.org.au/assets/files/cranney_ntf_final_report_231112_final_pdf.pdf" TargetMode="External"/><Relationship Id="rId2" Type="http://schemas.openxmlformats.org/officeDocument/2006/relationships/hyperlink" Target="https://www.tandfonline.com/doi/full/10.1111/ajpy.12278" TargetMode="Externa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hyperlink" Target="https://eric.ed.gov/?id=EJ1304625" TargetMode="External"/><Relationship Id="rId3" Type="http://schemas.openxmlformats.org/officeDocument/2006/relationships/hyperlink" Target="https://www.advance-he.ac.uk/knowledge-hub/employability-psychology-guide-departments" TargetMode="External"/><Relationship Id="rId7" Type="http://schemas.openxmlformats.org/officeDocument/2006/relationships/hyperlink" Target="https://cms.bps.org.uk/sites/default/files/2022-07/Undergraduate%20Accreditation%20Handbook%202019.pdf" TargetMode="External"/><Relationship Id="rId2" Type="http://schemas.openxmlformats.org/officeDocument/2006/relationships/hyperlink" Target="https://www.advance-he.ac.uk/knowledge-hub/future-undergraduate-psychology-united-kingdom" TargetMode="External"/><Relationship Id="rId1" Type="http://schemas.openxmlformats.org/officeDocument/2006/relationships/slideLayout" Target="../slideLayouts/slideLayout12.xml"/><Relationship Id="rId6" Type="http://schemas.openxmlformats.org/officeDocument/2006/relationships/hyperlink" Target="https://www.qaa.ac.uk/docs/qaa/subject-benchmark-statements/subject-benchmark-statement-psychology.pdf" TargetMode="External"/><Relationship Id="rId5" Type="http://schemas.openxmlformats.org/officeDocument/2006/relationships/hyperlink" Target="https://eprints.bournemouth.ac.uk/22906/4/psychological_literacy_compendium_final2._amended.pdf" TargetMode="External"/><Relationship Id="rId4" Type="http://schemas.openxmlformats.org/officeDocument/2006/relationships/hyperlink" Target="https://www.advance-he.ac.uk/knowledge-hub/introductory-guide-psychological-literacy-and-psychologically-literate-citizenship" TargetMode="External"/><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hyperlink" Target="https://sdgs.un.org/goals" TargetMode="External"/><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www.bps.org.uk/psychologist/psychological-literacy-classroom-real-world" TargetMode="External"/><Relationship Id="rId2" Type="http://schemas.openxmlformats.org/officeDocument/2006/relationships/hyperlink" Target="https://static1.squarespace.com/static/57058d3cf850825efa99f692/t/60dc2a9e48fd727d3ecc9f0e/1625041567414/Hulme_Cranney_Submitted+PL+chapter+REVISED+18012020.pdf" TargetMode="Externa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openresearch.surrey.ac.uk/esploro/outputs/journalArticle/Do-no-harm-Risk-aversion-versus/99512709202346"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www.frontiersin.org/articles/10.3389/feduc.2022.790600/full" TargetMode="External"/><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1">
            <a:extLst>
              <a:ext uri="{FF2B5EF4-FFF2-40B4-BE49-F238E27FC236}">
                <a16:creationId xmlns:a16="http://schemas.microsoft.com/office/drawing/2014/main" id="{56455F76-A407-47A0-77F9-F588A626ADE2}"/>
              </a:ext>
            </a:extLst>
          </p:cNvPr>
          <p:cNvSpPr>
            <a:spLocks noGrp="1"/>
          </p:cNvSpPr>
          <p:nvPr>
            <p:ph type="subTitle" idx="1"/>
          </p:nvPr>
        </p:nvSpPr>
        <p:spPr>
          <a:xfrm>
            <a:off x="324001" y="3429000"/>
            <a:ext cx="9170873" cy="1547037"/>
          </a:xfrm>
        </p:spPr>
        <p:txBody>
          <a:bodyPr/>
          <a:lstStyle/>
          <a:p>
            <a:r>
              <a:rPr lang="en-GB" sz="3200" dirty="0"/>
              <a:t>Professor Julie Hulme </a:t>
            </a:r>
            <a:r>
              <a:rPr lang="en-GB" dirty="0"/>
              <a:t>(she/her): </a:t>
            </a:r>
          </a:p>
          <a:p>
            <a:r>
              <a:rPr lang="en-GB" dirty="0">
                <a:hlinkClick r:id="rId3">
                  <a:extLst>
                    <a:ext uri="{A12FA001-AC4F-418D-AE19-62706E023703}">
                      <ahyp:hlinkClr xmlns:ahyp="http://schemas.microsoft.com/office/drawing/2018/hyperlinkcolor" val="tx"/>
                    </a:ext>
                  </a:extLst>
                </a:hlinkClick>
              </a:rPr>
              <a:t>Julie.Hulme@ntu.ac.uk</a:t>
            </a:r>
            <a:r>
              <a:rPr lang="en-GB" dirty="0"/>
              <a:t>; @JulieH_Psyc</a:t>
            </a:r>
          </a:p>
          <a:p>
            <a:r>
              <a:rPr lang="en-GB" dirty="0">
                <a:hlinkClick r:id="rId4">
                  <a:extLst>
                    <a:ext uri="{A12FA001-AC4F-418D-AE19-62706E023703}">
                      <ahyp:hlinkClr xmlns:ahyp="http://schemas.microsoft.com/office/drawing/2018/hyperlinkcolor" val="tx"/>
                    </a:ext>
                  </a:extLst>
                </a:hlinkClick>
              </a:rPr>
              <a:t>https://higherpsyched.home.blog/</a:t>
            </a:r>
            <a:r>
              <a:rPr lang="en-GB" dirty="0"/>
              <a:t> </a:t>
            </a:r>
          </a:p>
        </p:txBody>
      </p:sp>
      <p:sp>
        <p:nvSpPr>
          <p:cNvPr id="9" name="Title 3">
            <a:extLst>
              <a:ext uri="{FF2B5EF4-FFF2-40B4-BE49-F238E27FC236}">
                <a16:creationId xmlns:a16="http://schemas.microsoft.com/office/drawing/2014/main" id="{145F7664-65B9-6D3B-C72B-875084806261}"/>
              </a:ext>
            </a:extLst>
          </p:cNvPr>
          <p:cNvSpPr>
            <a:spLocks noGrp="1"/>
          </p:cNvSpPr>
          <p:nvPr>
            <p:ph type="ctrTitle"/>
          </p:nvPr>
        </p:nvSpPr>
        <p:spPr>
          <a:xfrm>
            <a:off x="324001" y="593124"/>
            <a:ext cx="10166885" cy="2418061"/>
          </a:xfrm>
        </p:spPr>
        <p:txBody>
          <a:bodyPr/>
          <a:lstStyle/>
          <a:p>
            <a:r>
              <a:rPr lang="en-GB" sz="3600" dirty="0"/>
              <a:t>Psychological literacy in the UK: Outcomes and pedagogy</a:t>
            </a:r>
          </a:p>
        </p:txBody>
      </p:sp>
      <p:sp>
        <p:nvSpPr>
          <p:cNvPr id="2" name="TextBox 1">
            <a:extLst>
              <a:ext uri="{FF2B5EF4-FFF2-40B4-BE49-F238E27FC236}">
                <a16:creationId xmlns:a16="http://schemas.microsoft.com/office/drawing/2014/main" id="{A88102B0-F1A1-9791-4764-B14F9E7536F5}"/>
              </a:ext>
            </a:extLst>
          </p:cNvPr>
          <p:cNvSpPr txBox="1"/>
          <p:nvPr/>
        </p:nvSpPr>
        <p:spPr>
          <a:xfrm>
            <a:off x="7325832" y="5924634"/>
            <a:ext cx="4136065" cy="680484"/>
          </a:xfrm>
          <a:prstGeom prst="rect">
            <a:avLst/>
          </a:prstGeom>
          <a:noFill/>
        </p:spPr>
        <p:txBody>
          <a:bodyPr wrap="square" lIns="0" tIns="0" rIns="0" bIns="0" rtlCol="0">
            <a:noAutofit/>
          </a:bodyPr>
          <a:lstStyle/>
          <a:p>
            <a:pPr algn="ctr"/>
            <a:r>
              <a:rPr lang="en-GB" sz="2000" dirty="0">
                <a:solidFill>
                  <a:schemeClr val="bg1">
                    <a:lumMod val="85000"/>
                  </a:schemeClr>
                </a:solidFill>
              </a:rPr>
              <a:t>Note: most references on slides are hyperlinked for your convenience</a:t>
            </a:r>
          </a:p>
        </p:txBody>
      </p:sp>
    </p:spTree>
    <p:extLst>
      <p:ext uri="{BB962C8B-B14F-4D97-AF65-F5344CB8AC3E}">
        <p14:creationId xmlns:p14="http://schemas.microsoft.com/office/powerpoint/2010/main" val="3819292188"/>
      </p:ext>
    </p:extLst>
  </p:cSld>
  <p:clrMapOvr>
    <a:masterClrMapping/>
  </p:clrMapOvr>
  <mc:AlternateContent xmlns:mc="http://schemas.openxmlformats.org/markup-compatibility/2006" xmlns:p14="http://schemas.microsoft.com/office/powerpoint/2010/main">
    <mc:Choice Requires="p14">
      <p:transition spd="slow" p14:dur="2000" advTm="62982"/>
    </mc:Choice>
    <mc:Fallback xmlns="">
      <p:transition spd="slow" advTm="6298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744CF7D-5375-0041-A6BB-F12AD1F2DF04}"/>
              </a:ext>
            </a:extLst>
          </p:cNvPr>
          <p:cNvSpPr>
            <a:spLocks noGrp="1"/>
          </p:cNvSpPr>
          <p:nvPr>
            <p:ph type="ftr" sz="quarter" idx="11"/>
          </p:nvPr>
        </p:nvSpPr>
        <p:spPr/>
        <p:txBody>
          <a:bodyPr/>
          <a:lstStyle/>
          <a:p>
            <a:r>
              <a:rPr lang="en-GB" dirty="0"/>
              <a:t>Psychological literacy in the UK</a:t>
            </a:r>
          </a:p>
        </p:txBody>
      </p:sp>
      <p:sp>
        <p:nvSpPr>
          <p:cNvPr id="3" name="Text Placeholder 2">
            <a:extLst>
              <a:ext uri="{FF2B5EF4-FFF2-40B4-BE49-F238E27FC236}">
                <a16:creationId xmlns:a16="http://schemas.microsoft.com/office/drawing/2014/main" id="{673BCB42-4BF0-2F4A-82F3-4AC2700959D4}"/>
              </a:ext>
            </a:extLst>
          </p:cNvPr>
          <p:cNvSpPr>
            <a:spLocks noGrp="1"/>
          </p:cNvSpPr>
          <p:nvPr>
            <p:ph type="body" sz="quarter" idx="13"/>
          </p:nvPr>
        </p:nvSpPr>
        <p:spPr/>
        <p:txBody>
          <a:bodyPr/>
          <a:lstStyle/>
          <a:p>
            <a:pPr lvl="1"/>
            <a:r>
              <a:rPr lang="en-GB" dirty="0"/>
              <a:t>Outline</a:t>
            </a:r>
          </a:p>
          <a:p>
            <a:r>
              <a:rPr lang="en-GB" dirty="0"/>
              <a:t>What do we mean by psychological literacy?</a:t>
            </a:r>
          </a:p>
          <a:p>
            <a:r>
              <a:rPr lang="en-GB" dirty="0"/>
              <a:t>Developments in the UK</a:t>
            </a:r>
          </a:p>
          <a:p>
            <a:r>
              <a:rPr lang="en-GB" dirty="0"/>
              <a:t>Implications for teaching – pedagogic frailty and resilience</a:t>
            </a:r>
          </a:p>
          <a:p>
            <a:r>
              <a:rPr lang="en-GB" dirty="0"/>
              <a:t>Provocation</a:t>
            </a:r>
          </a:p>
        </p:txBody>
      </p:sp>
      <p:sp>
        <p:nvSpPr>
          <p:cNvPr id="4" name="Slide Number Placeholder 3">
            <a:extLst>
              <a:ext uri="{FF2B5EF4-FFF2-40B4-BE49-F238E27FC236}">
                <a16:creationId xmlns:a16="http://schemas.microsoft.com/office/drawing/2014/main" id="{54CB068D-E486-9A4B-83AC-D99B9AE4B666}"/>
              </a:ext>
            </a:extLst>
          </p:cNvPr>
          <p:cNvSpPr>
            <a:spLocks noGrp="1"/>
          </p:cNvSpPr>
          <p:nvPr>
            <p:ph type="sldNum" sz="quarter" idx="12"/>
          </p:nvPr>
        </p:nvSpPr>
        <p:spPr/>
        <p:txBody>
          <a:bodyPr/>
          <a:lstStyle/>
          <a:p>
            <a:fld id="{2987031C-9901-4EF0-9F2F-2A2E1AE069F5}" type="slidenum">
              <a:rPr lang="en-GB" smtClean="0"/>
              <a:t>2</a:t>
            </a:fld>
            <a:endParaRPr lang="en-GB"/>
          </a:p>
        </p:txBody>
      </p:sp>
    </p:spTree>
    <p:extLst>
      <p:ext uri="{BB962C8B-B14F-4D97-AF65-F5344CB8AC3E}">
        <p14:creationId xmlns:p14="http://schemas.microsoft.com/office/powerpoint/2010/main" val="1778794174"/>
      </p:ext>
    </p:extLst>
  </p:cSld>
  <p:clrMapOvr>
    <a:masterClrMapping/>
  </p:clrMapOvr>
  <mc:AlternateContent xmlns:mc="http://schemas.openxmlformats.org/markup-compatibility/2006" xmlns:p14="http://schemas.microsoft.com/office/powerpoint/2010/main">
    <mc:Choice Requires="p14">
      <p:transition spd="slow" p14:dur="2000" advTm="27465"/>
    </mc:Choice>
    <mc:Fallback xmlns="">
      <p:transition spd="slow" advTm="2746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75ED821-55FE-726D-5263-9CD8FAEACBE1}"/>
              </a:ext>
            </a:extLst>
          </p:cNvPr>
          <p:cNvSpPr>
            <a:spLocks noGrp="1"/>
          </p:cNvSpPr>
          <p:nvPr>
            <p:ph type="ftr" sz="quarter" idx="11"/>
          </p:nvPr>
        </p:nvSpPr>
        <p:spPr/>
        <p:txBody>
          <a:bodyPr/>
          <a:lstStyle/>
          <a:p>
            <a:r>
              <a:rPr lang="en-GB" dirty="0"/>
              <a:t>Psychological literacy in the UK</a:t>
            </a:r>
          </a:p>
        </p:txBody>
      </p:sp>
      <p:sp>
        <p:nvSpPr>
          <p:cNvPr id="3" name="Slide Number Placeholder 2">
            <a:extLst>
              <a:ext uri="{FF2B5EF4-FFF2-40B4-BE49-F238E27FC236}">
                <a16:creationId xmlns:a16="http://schemas.microsoft.com/office/drawing/2014/main" id="{61CC7381-FBA3-B9C7-96B0-453668B4F4FE}"/>
              </a:ext>
            </a:extLst>
          </p:cNvPr>
          <p:cNvSpPr>
            <a:spLocks noGrp="1"/>
          </p:cNvSpPr>
          <p:nvPr>
            <p:ph type="sldNum" sz="quarter" idx="12"/>
          </p:nvPr>
        </p:nvSpPr>
        <p:spPr/>
        <p:txBody>
          <a:bodyPr/>
          <a:lstStyle/>
          <a:p>
            <a:fld id="{2987031C-9901-4EF0-9F2F-2A2E1AE069F5}" type="slidenum">
              <a:rPr lang="en-GB" smtClean="0"/>
              <a:t>3</a:t>
            </a:fld>
            <a:endParaRPr lang="en-GB"/>
          </a:p>
        </p:txBody>
      </p:sp>
      <p:sp>
        <p:nvSpPr>
          <p:cNvPr id="4" name="Text Placeholder 3">
            <a:extLst>
              <a:ext uri="{FF2B5EF4-FFF2-40B4-BE49-F238E27FC236}">
                <a16:creationId xmlns:a16="http://schemas.microsoft.com/office/drawing/2014/main" id="{7A025856-D015-0633-7151-1E5BD1FCAD4F}"/>
              </a:ext>
            </a:extLst>
          </p:cNvPr>
          <p:cNvSpPr>
            <a:spLocks noGrp="1"/>
          </p:cNvSpPr>
          <p:nvPr>
            <p:ph type="body" sz="quarter" idx="13"/>
          </p:nvPr>
        </p:nvSpPr>
        <p:spPr>
          <a:xfrm>
            <a:off x="324001" y="1223999"/>
            <a:ext cx="5523906" cy="4860000"/>
          </a:xfrm>
        </p:spPr>
        <p:txBody>
          <a:bodyPr/>
          <a:lstStyle/>
          <a:p>
            <a:pPr marL="0" indent="0">
              <a:buNone/>
            </a:pPr>
            <a:r>
              <a:rPr lang="en-GB" dirty="0">
                <a:solidFill>
                  <a:schemeClr val="bg2"/>
                </a:solidFill>
                <a:latin typeface="+mj-lt"/>
              </a:rPr>
              <a:t>What do we mean by psychological literacy?</a:t>
            </a:r>
          </a:p>
          <a:p>
            <a:r>
              <a:rPr lang="en-GB" dirty="0"/>
              <a:t>Contested definitions and understandings (</a:t>
            </a:r>
            <a:r>
              <a:rPr lang="en-GB" dirty="0">
                <a:hlinkClick r:id="rId2"/>
              </a:rPr>
              <a:t>Newell, 2020</a:t>
            </a:r>
            <a:r>
              <a:rPr lang="en-GB" dirty="0"/>
              <a:t>)</a:t>
            </a:r>
          </a:p>
          <a:p>
            <a:r>
              <a:rPr lang="en-GB" sz="2000" dirty="0"/>
              <a:t>“The general capacity to adaptively and intentionally apply psychology to meet personal, professional and societal needs</a:t>
            </a:r>
            <a:r>
              <a:rPr lang="en-GB" dirty="0"/>
              <a:t>” (</a:t>
            </a:r>
            <a:r>
              <a:rPr lang="en-GB" dirty="0">
                <a:hlinkClick r:id="rId3"/>
              </a:rPr>
              <a:t>Cranney et al, 2012</a:t>
            </a:r>
            <a:r>
              <a:rPr lang="en-GB" dirty="0"/>
              <a:t>).</a:t>
            </a:r>
          </a:p>
          <a:p>
            <a:endParaRPr lang="en-GB" dirty="0"/>
          </a:p>
          <a:p>
            <a:endParaRPr lang="en-GB" dirty="0"/>
          </a:p>
        </p:txBody>
      </p:sp>
      <p:pic>
        <p:nvPicPr>
          <p:cNvPr id="7" name="Picture 6">
            <a:extLst>
              <a:ext uri="{FF2B5EF4-FFF2-40B4-BE49-F238E27FC236}">
                <a16:creationId xmlns:a16="http://schemas.microsoft.com/office/drawing/2014/main" id="{2CAC32BA-E228-CE2E-1117-2E43A1A1BDC8}"/>
              </a:ext>
            </a:extLst>
          </p:cNvPr>
          <p:cNvPicPr>
            <a:picLocks noChangeAspect="1"/>
          </p:cNvPicPr>
          <p:nvPr/>
        </p:nvPicPr>
        <p:blipFill>
          <a:blip r:embed="rId4"/>
          <a:stretch>
            <a:fillRect/>
          </a:stretch>
        </p:blipFill>
        <p:spPr>
          <a:xfrm>
            <a:off x="5348176" y="1128391"/>
            <a:ext cx="6635635" cy="4601217"/>
          </a:xfrm>
          <a:prstGeom prst="rect">
            <a:avLst/>
          </a:prstGeom>
        </p:spPr>
      </p:pic>
    </p:spTree>
    <p:extLst>
      <p:ext uri="{BB962C8B-B14F-4D97-AF65-F5344CB8AC3E}">
        <p14:creationId xmlns:p14="http://schemas.microsoft.com/office/powerpoint/2010/main" val="2062425161"/>
      </p:ext>
    </p:extLst>
  </p:cSld>
  <p:clrMapOvr>
    <a:masterClrMapping/>
  </p:clrMapOvr>
  <mc:AlternateContent xmlns:mc="http://schemas.openxmlformats.org/markup-compatibility/2006" xmlns:p14="http://schemas.microsoft.com/office/powerpoint/2010/main">
    <mc:Choice Requires="p14">
      <p:transition spd="slow" p14:dur="2000" advTm="148162"/>
    </mc:Choice>
    <mc:Fallback xmlns="">
      <p:transition spd="slow" advTm="14816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99F8615-389C-986D-BCAF-AECDA4A013FF}"/>
              </a:ext>
            </a:extLst>
          </p:cNvPr>
          <p:cNvSpPr>
            <a:spLocks noGrp="1"/>
          </p:cNvSpPr>
          <p:nvPr>
            <p:ph type="ftr" sz="quarter" idx="11"/>
          </p:nvPr>
        </p:nvSpPr>
        <p:spPr/>
        <p:txBody>
          <a:bodyPr/>
          <a:lstStyle/>
          <a:p>
            <a:r>
              <a:rPr lang="en-GB" dirty="0"/>
              <a:t>Psychological literacy in the UK</a:t>
            </a:r>
          </a:p>
        </p:txBody>
      </p:sp>
      <p:sp>
        <p:nvSpPr>
          <p:cNvPr id="3" name="Slide Number Placeholder 2">
            <a:extLst>
              <a:ext uri="{FF2B5EF4-FFF2-40B4-BE49-F238E27FC236}">
                <a16:creationId xmlns:a16="http://schemas.microsoft.com/office/drawing/2014/main" id="{14F43FEF-DAEE-30F1-6283-89E1E535151C}"/>
              </a:ext>
            </a:extLst>
          </p:cNvPr>
          <p:cNvSpPr>
            <a:spLocks noGrp="1"/>
          </p:cNvSpPr>
          <p:nvPr>
            <p:ph type="sldNum" sz="quarter" idx="12"/>
          </p:nvPr>
        </p:nvSpPr>
        <p:spPr/>
        <p:txBody>
          <a:bodyPr/>
          <a:lstStyle/>
          <a:p>
            <a:fld id="{2987031C-9901-4EF0-9F2F-2A2E1AE069F5}" type="slidenum">
              <a:rPr lang="en-GB" smtClean="0"/>
              <a:t>4</a:t>
            </a:fld>
            <a:endParaRPr lang="en-GB"/>
          </a:p>
        </p:txBody>
      </p:sp>
      <p:sp>
        <p:nvSpPr>
          <p:cNvPr id="4" name="Text Placeholder 3">
            <a:extLst>
              <a:ext uri="{FF2B5EF4-FFF2-40B4-BE49-F238E27FC236}">
                <a16:creationId xmlns:a16="http://schemas.microsoft.com/office/drawing/2014/main" id="{DEA9ACC2-CECC-7C4E-4EC8-C721FB4BFBE7}"/>
              </a:ext>
            </a:extLst>
          </p:cNvPr>
          <p:cNvSpPr>
            <a:spLocks noGrp="1"/>
          </p:cNvSpPr>
          <p:nvPr>
            <p:ph type="body" sz="quarter" idx="13"/>
          </p:nvPr>
        </p:nvSpPr>
        <p:spPr>
          <a:xfrm>
            <a:off x="324000" y="1223999"/>
            <a:ext cx="6906140" cy="4860000"/>
          </a:xfrm>
        </p:spPr>
        <p:txBody>
          <a:bodyPr/>
          <a:lstStyle/>
          <a:p>
            <a:pPr marL="0" indent="0">
              <a:buNone/>
            </a:pPr>
            <a:r>
              <a:rPr lang="en-GB" dirty="0">
                <a:solidFill>
                  <a:schemeClr val="bg2"/>
                </a:solidFill>
              </a:rPr>
              <a:t>Psychological literacy in the UK – a brief history</a:t>
            </a:r>
          </a:p>
          <a:p>
            <a:pPr marL="0" indent="0">
              <a:buNone/>
            </a:pPr>
            <a:r>
              <a:rPr lang="en-GB" dirty="0">
                <a:solidFill>
                  <a:schemeClr val="bg2"/>
                </a:solidFill>
              </a:rPr>
              <a:t>2011</a:t>
            </a:r>
            <a:r>
              <a:rPr lang="en-GB" dirty="0"/>
              <a:t> – Trapp et al, </a:t>
            </a:r>
            <a:r>
              <a:rPr lang="en-GB" dirty="0">
                <a:hlinkClick r:id="rId2"/>
              </a:rPr>
              <a:t>Future of Undergraduate Psychology (UK) Report</a:t>
            </a:r>
            <a:endParaRPr lang="en-GB" dirty="0"/>
          </a:p>
          <a:p>
            <a:pPr marL="0" indent="0">
              <a:buNone/>
            </a:pPr>
            <a:r>
              <a:rPr lang="en-GB" dirty="0">
                <a:solidFill>
                  <a:schemeClr val="bg2"/>
                </a:solidFill>
              </a:rPr>
              <a:t>2013</a:t>
            </a:r>
            <a:r>
              <a:rPr lang="en-GB" dirty="0"/>
              <a:t> – </a:t>
            </a:r>
            <a:r>
              <a:rPr lang="en-GB" dirty="0" err="1"/>
              <a:t>AdvanceHE</a:t>
            </a:r>
            <a:r>
              <a:rPr lang="en-GB" dirty="0"/>
              <a:t> report on </a:t>
            </a:r>
            <a:r>
              <a:rPr lang="en-GB" dirty="0">
                <a:hlinkClick r:id="rId3"/>
              </a:rPr>
              <a:t>employability</a:t>
            </a:r>
            <a:r>
              <a:rPr lang="en-GB" dirty="0"/>
              <a:t>; </a:t>
            </a:r>
            <a:r>
              <a:rPr lang="en-GB" dirty="0">
                <a:hlinkClick r:id="rId4"/>
              </a:rPr>
              <a:t>introductory guide </a:t>
            </a:r>
            <a:r>
              <a:rPr lang="en-GB" dirty="0"/>
              <a:t>to psychological literacy; </a:t>
            </a:r>
            <a:r>
              <a:rPr lang="en-GB" dirty="0">
                <a:hlinkClick r:id="rId5"/>
              </a:rPr>
              <a:t>compendium of case studies</a:t>
            </a:r>
            <a:r>
              <a:rPr lang="en-GB" dirty="0"/>
              <a:t>.</a:t>
            </a:r>
          </a:p>
          <a:p>
            <a:pPr marL="0" indent="0">
              <a:buNone/>
            </a:pPr>
            <a:r>
              <a:rPr lang="en-GB" dirty="0">
                <a:solidFill>
                  <a:schemeClr val="bg2"/>
                </a:solidFill>
              </a:rPr>
              <a:t>2016</a:t>
            </a:r>
            <a:r>
              <a:rPr lang="en-GB" dirty="0"/>
              <a:t> – </a:t>
            </a:r>
            <a:r>
              <a:rPr lang="en-GB" dirty="0">
                <a:hlinkClick r:id="rId6"/>
              </a:rPr>
              <a:t>revised QAA subject benchmark </a:t>
            </a:r>
            <a:r>
              <a:rPr lang="en-GB" dirty="0"/>
              <a:t>and </a:t>
            </a:r>
            <a:r>
              <a:rPr lang="en-GB" dirty="0">
                <a:hlinkClick r:id="rId7"/>
              </a:rPr>
              <a:t>BPS accreditation criteria</a:t>
            </a:r>
            <a:r>
              <a:rPr lang="en-GB" dirty="0"/>
              <a:t> introduce psychological literacy into UK standards for the first time</a:t>
            </a:r>
          </a:p>
          <a:p>
            <a:pPr marL="0" indent="0">
              <a:buNone/>
            </a:pPr>
            <a:r>
              <a:rPr lang="en-GB" dirty="0">
                <a:solidFill>
                  <a:schemeClr val="bg2"/>
                </a:solidFill>
              </a:rPr>
              <a:t>2021</a:t>
            </a:r>
            <a:r>
              <a:rPr lang="en-GB" dirty="0"/>
              <a:t> – </a:t>
            </a:r>
            <a:r>
              <a:rPr lang="en-GB" dirty="0">
                <a:hlinkClick r:id="rId8"/>
              </a:rPr>
              <a:t>Harris et al. (2021) </a:t>
            </a:r>
            <a:r>
              <a:rPr lang="en-GB" dirty="0"/>
              <a:t>– students unaware of term, but value and are developing the attributes associated with psychological literacy </a:t>
            </a:r>
          </a:p>
          <a:p>
            <a:pPr marL="0" indent="0">
              <a:buNone/>
            </a:pPr>
            <a:r>
              <a:rPr lang="en-GB" dirty="0">
                <a:solidFill>
                  <a:schemeClr val="bg2"/>
                </a:solidFill>
              </a:rPr>
              <a:t>2023 </a:t>
            </a:r>
            <a:r>
              <a:rPr lang="en-GB" dirty="0"/>
              <a:t>– new QAA subject benchmark is coming out soon! – strong emphasis on psychological literacy</a:t>
            </a:r>
          </a:p>
        </p:txBody>
      </p:sp>
      <p:pic>
        <p:nvPicPr>
          <p:cNvPr id="6" name="Picture 5">
            <a:extLst>
              <a:ext uri="{FF2B5EF4-FFF2-40B4-BE49-F238E27FC236}">
                <a16:creationId xmlns:a16="http://schemas.microsoft.com/office/drawing/2014/main" id="{936E25D2-B797-6BFD-31A3-70BC31092A17}"/>
              </a:ext>
            </a:extLst>
          </p:cNvPr>
          <p:cNvPicPr>
            <a:picLocks noChangeAspect="1"/>
          </p:cNvPicPr>
          <p:nvPr/>
        </p:nvPicPr>
        <p:blipFill>
          <a:blip r:embed="rId9"/>
          <a:stretch>
            <a:fillRect/>
          </a:stretch>
        </p:blipFill>
        <p:spPr>
          <a:xfrm>
            <a:off x="7920000" y="1030103"/>
            <a:ext cx="4067313" cy="4603898"/>
          </a:xfrm>
          <a:prstGeom prst="rect">
            <a:avLst/>
          </a:prstGeom>
        </p:spPr>
      </p:pic>
    </p:spTree>
    <p:extLst>
      <p:ext uri="{BB962C8B-B14F-4D97-AF65-F5344CB8AC3E}">
        <p14:creationId xmlns:p14="http://schemas.microsoft.com/office/powerpoint/2010/main" val="3065290896"/>
      </p:ext>
    </p:extLst>
  </p:cSld>
  <p:clrMapOvr>
    <a:masterClrMapping/>
  </p:clrMapOvr>
  <mc:AlternateContent xmlns:mc="http://schemas.openxmlformats.org/markup-compatibility/2006" xmlns:p14="http://schemas.microsoft.com/office/powerpoint/2010/main">
    <mc:Choice Requires="p14">
      <p:transition spd="slow" p14:dur="2000" advTm="224156"/>
    </mc:Choice>
    <mc:Fallback xmlns="">
      <p:transition spd="slow" advTm="22415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EA743BA-7E0F-CDF8-6ADA-AB590BAA8063}"/>
              </a:ext>
            </a:extLst>
          </p:cNvPr>
          <p:cNvSpPr>
            <a:spLocks noGrp="1"/>
          </p:cNvSpPr>
          <p:nvPr>
            <p:ph type="ftr" sz="quarter" idx="11"/>
          </p:nvPr>
        </p:nvSpPr>
        <p:spPr/>
        <p:txBody>
          <a:bodyPr/>
          <a:lstStyle/>
          <a:p>
            <a:r>
              <a:rPr lang="en-GB" dirty="0"/>
              <a:t>Psychological literacy in the UK</a:t>
            </a:r>
          </a:p>
        </p:txBody>
      </p:sp>
      <p:sp>
        <p:nvSpPr>
          <p:cNvPr id="3" name="Slide Number Placeholder 2">
            <a:extLst>
              <a:ext uri="{FF2B5EF4-FFF2-40B4-BE49-F238E27FC236}">
                <a16:creationId xmlns:a16="http://schemas.microsoft.com/office/drawing/2014/main" id="{53B83C96-349B-887A-AFB1-DF6AEE1F0287}"/>
              </a:ext>
            </a:extLst>
          </p:cNvPr>
          <p:cNvSpPr>
            <a:spLocks noGrp="1"/>
          </p:cNvSpPr>
          <p:nvPr>
            <p:ph type="sldNum" sz="quarter" idx="12"/>
          </p:nvPr>
        </p:nvSpPr>
        <p:spPr/>
        <p:txBody>
          <a:bodyPr/>
          <a:lstStyle/>
          <a:p>
            <a:fld id="{2987031C-9901-4EF0-9F2F-2A2E1AE069F5}" type="slidenum">
              <a:rPr lang="en-GB" smtClean="0"/>
              <a:t>5</a:t>
            </a:fld>
            <a:endParaRPr lang="en-GB"/>
          </a:p>
        </p:txBody>
      </p:sp>
      <p:sp>
        <p:nvSpPr>
          <p:cNvPr id="4" name="Text Placeholder 3">
            <a:extLst>
              <a:ext uri="{FF2B5EF4-FFF2-40B4-BE49-F238E27FC236}">
                <a16:creationId xmlns:a16="http://schemas.microsoft.com/office/drawing/2014/main" id="{5D67DA51-F176-D2A2-64CA-F53EED605176}"/>
              </a:ext>
            </a:extLst>
          </p:cNvPr>
          <p:cNvSpPr>
            <a:spLocks noGrp="1"/>
          </p:cNvSpPr>
          <p:nvPr>
            <p:ph type="body" sz="quarter" idx="13"/>
          </p:nvPr>
        </p:nvSpPr>
        <p:spPr>
          <a:xfrm>
            <a:off x="324000" y="1223999"/>
            <a:ext cx="6778549" cy="4860000"/>
          </a:xfrm>
        </p:spPr>
        <p:txBody>
          <a:bodyPr/>
          <a:lstStyle/>
          <a:p>
            <a:pPr marL="0" indent="0">
              <a:buNone/>
            </a:pPr>
            <a:r>
              <a:rPr lang="en-US" sz="2400" dirty="0">
                <a:solidFill>
                  <a:schemeClr val="bg2"/>
                </a:solidFill>
              </a:rPr>
              <a:t>Key changes from the previous Subject Benchmark Statement include a revised structure for the Statement which includes the introduction of cross-cutting themes of: ­ </a:t>
            </a:r>
          </a:p>
          <a:p>
            <a:r>
              <a:rPr lang="en-US" dirty="0"/>
              <a:t>equality, diversity and inclusion ­ </a:t>
            </a:r>
          </a:p>
          <a:p>
            <a:r>
              <a:rPr lang="en-US" dirty="0"/>
              <a:t>education for sustainable development ­ </a:t>
            </a:r>
          </a:p>
          <a:p>
            <a:r>
              <a:rPr lang="en-US" dirty="0"/>
              <a:t>employability, entrepreneurship and enterprise education </a:t>
            </a:r>
          </a:p>
          <a:p>
            <a:r>
              <a:rPr lang="en-US" dirty="0"/>
              <a:t>a comprehensive review updating the context and purposes of Psychology, including course design and content in order to inform and underpin the revised benchmark standards.</a:t>
            </a:r>
            <a:endParaRPr lang="en-GB" dirty="0"/>
          </a:p>
        </p:txBody>
      </p:sp>
      <p:pic>
        <p:nvPicPr>
          <p:cNvPr id="6" name="Picture 5">
            <a:extLst>
              <a:ext uri="{FF2B5EF4-FFF2-40B4-BE49-F238E27FC236}">
                <a16:creationId xmlns:a16="http://schemas.microsoft.com/office/drawing/2014/main" id="{212CF9D9-B2A4-0032-6639-48D63C5B6660}"/>
              </a:ext>
            </a:extLst>
          </p:cNvPr>
          <p:cNvPicPr>
            <a:picLocks noChangeAspect="1"/>
          </p:cNvPicPr>
          <p:nvPr/>
        </p:nvPicPr>
        <p:blipFill rotWithShape="1">
          <a:blip r:embed="rId2"/>
          <a:srcRect l="9213"/>
          <a:stretch/>
        </p:blipFill>
        <p:spPr>
          <a:xfrm>
            <a:off x="7442791" y="1223999"/>
            <a:ext cx="4425209" cy="4667855"/>
          </a:xfrm>
          <a:prstGeom prst="rect">
            <a:avLst/>
          </a:prstGeom>
        </p:spPr>
      </p:pic>
    </p:spTree>
    <p:extLst>
      <p:ext uri="{BB962C8B-B14F-4D97-AF65-F5344CB8AC3E}">
        <p14:creationId xmlns:p14="http://schemas.microsoft.com/office/powerpoint/2010/main" val="1649261979"/>
      </p:ext>
    </p:extLst>
  </p:cSld>
  <p:clrMapOvr>
    <a:masterClrMapping/>
  </p:clrMapOvr>
  <mc:AlternateContent xmlns:mc="http://schemas.openxmlformats.org/markup-compatibility/2006" xmlns:p14="http://schemas.microsoft.com/office/powerpoint/2010/main">
    <mc:Choice Requires="p14">
      <p:transition spd="slow" p14:dur="2000" advTm="54066"/>
    </mc:Choice>
    <mc:Fallback xmlns="">
      <p:transition spd="slow" advTm="5406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017B356-8418-1A8B-17AD-8EA078D352AB}"/>
              </a:ext>
            </a:extLst>
          </p:cNvPr>
          <p:cNvSpPr>
            <a:spLocks noGrp="1"/>
          </p:cNvSpPr>
          <p:nvPr>
            <p:ph type="ftr" sz="quarter" idx="11"/>
          </p:nvPr>
        </p:nvSpPr>
        <p:spPr/>
        <p:txBody>
          <a:bodyPr/>
          <a:lstStyle/>
          <a:p>
            <a:r>
              <a:rPr lang="en-GB" dirty="0"/>
              <a:t>Psychological literacy in the UK</a:t>
            </a:r>
          </a:p>
        </p:txBody>
      </p:sp>
      <p:sp>
        <p:nvSpPr>
          <p:cNvPr id="3" name="Slide Number Placeholder 2">
            <a:extLst>
              <a:ext uri="{FF2B5EF4-FFF2-40B4-BE49-F238E27FC236}">
                <a16:creationId xmlns:a16="http://schemas.microsoft.com/office/drawing/2014/main" id="{8EB74049-7FA6-619C-A9CB-75DEF1CEFF81}"/>
              </a:ext>
            </a:extLst>
          </p:cNvPr>
          <p:cNvSpPr>
            <a:spLocks noGrp="1"/>
          </p:cNvSpPr>
          <p:nvPr>
            <p:ph type="sldNum" sz="quarter" idx="12"/>
          </p:nvPr>
        </p:nvSpPr>
        <p:spPr/>
        <p:txBody>
          <a:bodyPr/>
          <a:lstStyle/>
          <a:p>
            <a:fld id="{2987031C-9901-4EF0-9F2F-2A2E1AE069F5}" type="slidenum">
              <a:rPr lang="en-GB" smtClean="0"/>
              <a:t>6</a:t>
            </a:fld>
            <a:endParaRPr lang="en-GB"/>
          </a:p>
        </p:txBody>
      </p:sp>
      <p:sp>
        <p:nvSpPr>
          <p:cNvPr id="4" name="Text Placeholder 3">
            <a:extLst>
              <a:ext uri="{FF2B5EF4-FFF2-40B4-BE49-F238E27FC236}">
                <a16:creationId xmlns:a16="http://schemas.microsoft.com/office/drawing/2014/main" id="{864F6EE7-C3EF-D946-C8F4-F267A7C44627}"/>
              </a:ext>
            </a:extLst>
          </p:cNvPr>
          <p:cNvSpPr>
            <a:spLocks noGrp="1"/>
          </p:cNvSpPr>
          <p:nvPr>
            <p:ph type="body" sz="quarter" idx="13"/>
          </p:nvPr>
        </p:nvSpPr>
        <p:spPr>
          <a:xfrm>
            <a:off x="323999" y="1223999"/>
            <a:ext cx="11435609" cy="4860000"/>
          </a:xfrm>
        </p:spPr>
        <p:txBody>
          <a:bodyPr/>
          <a:lstStyle/>
          <a:p>
            <a:r>
              <a:rPr lang="en-GB" dirty="0">
                <a:solidFill>
                  <a:schemeClr val="bg2"/>
                </a:solidFill>
              </a:rPr>
              <a:t>Personal</a:t>
            </a:r>
            <a:r>
              <a:rPr lang="en-GB" dirty="0"/>
              <a:t> – mental health and wellbeing; self-awareness; reflection; accessibility; inclusion; belonging.</a:t>
            </a:r>
          </a:p>
          <a:p>
            <a:r>
              <a:rPr lang="en-GB" dirty="0">
                <a:solidFill>
                  <a:schemeClr val="bg2"/>
                </a:solidFill>
              </a:rPr>
              <a:t>Professional</a:t>
            </a:r>
            <a:r>
              <a:rPr lang="en-GB" dirty="0"/>
              <a:t> – employability and entrepreneurship; psychology and non-psychology career pathways; work experience; employer engagement.</a:t>
            </a:r>
          </a:p>
          <a:p>
            <a:r>
              <a:rPr lang="en-GB" dirty="0">
                <a:solidFill>
                  <a:schemeClr val="bg2"/>
                </a:solidFill>
              </a:rPr>
              <a:t>Societal</a:t>
            </a:r>
            <a:r>
              <a:rPr lang="en-GB" dirty="0"/>
              <a:t> – community psychology, decolonial perspectives, sustainable development goals, structural inequalities.</a:t>
            </a:r>
          </a:p>
        </p:txBody>
      </p:sp>
      <p:pic>
        <p:nvPicPr>
          <p:cNvPr id="6" name="Picture 5">
            <a:extLst>
              <a:ext uri="{FF2B5EF4-FFF2-40B4-BE49-F238E27FC236}">
                <a16:creationId xmlns:a16="http://schemas.microsoft.com/office/drawing/2014/main" id="{87185C9D-CBAC-DDBD-E337-04C66FDE4E4B}"/>
              </a:ext>
            </a:extLst>
          </p:cNvPr>
          <p:cNvPicPr>
            <a:picLocks noChangeAspect="1"/>
          </p:cNvPicPr>
          <p:nvPr/>
        </p:nvPicPr>
        <p:blipFill>
          <a:blip r:embed="rId2"/>
          <a:stretch>
            <a:fillRect/>
          </a:stretch>
        </p:blipFill>
        <p:spPr>
          <a:xfrm>
            <a:off x="3109284" y="3479858"/>
            <a:ext cx="5973432" cy="3208942"/>
          </a:xfrm>
          <a:prstGeom prst="rect">
            <a:avLst/>
          </a:prstGeom>
        </p:spPr>
      </p:pic>
      <p:sp>
        <p:nvSpPr>
          <p:cNvPr id="7" name="TextBox 6">
            <a:extLst>
              <a:ext uri="{FF2B5EF4-FFF2-40B4-BE49-F238E27FC236}">
                <a16:creationId xmlns:a16="http://schemas.microsoft.com/office/drawing/2014/main" id="{87268846-052A-7D09-6156-4B956B9F1135}"/>
              </a:ext>
            </a:extLst>
          </p:cNvPr>
          <p:cNvSpPr txBox="1"/>
          <p:nvPr/>
        </p:nvSpPr>
        <p:spPr>
          <a:xfrm>
            <a:off x="727111" y="4297520"/>
            <a:ext cx="1924493" cy="786809"/>
          </a:xfrm>
          <a:prstGeom prst="rect">
            <a:avLst/>
          </a:prstGeom>
          <a:noFill/>
        </p:spPr>
        <p:txBody>
          <a:bodyPr wrap="square" lIns="0" tIns="0" rIns="0" bIns="0" rtlCol="0">
            <a:noAutofit/>
          </a:bodyPr>
          <a:lstStyle/>
          <a:p>
            <a:pPr algn="l"/>
            <a:r>
              <a:rPr lang="en-US" sz="2000" dirty="0">
                <a:hlinkClick r:id="rId3"/>
              </a:rPr>
              <a:t>THE 17 GOALS | Sustainable Development (un.org)</a:t>
            </a:r>
            <a:endParaRPr lang="en-GB" sz="2000" dirty="0">
              <a:solidFill>
                <a:schemeClr val="tx1"/>
              </a:solidFill>
            </a:endParaRPr>
          </a:p>
        </p:txBody>
      </p:sp>
    </p:spTree>
    <p:extLst>
      <p:ext uri="{BB962C8B-B14F-4D97-AF65-F5344CB8AC3E}">
        <p14:creationId xmlns:p14="http://schemas.microsoft.com/office/powerpoint/2010/main" val="172516393"/>
      </p:ext>
    </p:extLst>
  </p:cSld>
  <p:clrMapOvr>
    <a:masterClrMapping/>
  </p:clrMapOvr>
  <mc:AlternateContent xmlns:mc="http://schemas.openxmlformats.org/markup-compatibility/2006" xmlns:p14="http://schemas.microsoft.com/office/powerpoint/2010/main">
    <mc:Choice Requires="p14">
      <p:transition spd="slow" p14:dur="2000" advTm="149360"/>
    </mc:Choice>
    <mc:Fallback xmlns="">
      <p:transition spd="slow" advTm="14936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EEFDD5D-6514-A02C-02D5-45E74036B1DB}"/>
              </a:ext>
            </a:extLst>
          </p:cNvPr>
          <p:cNvSpPr>
            <a:spLocks noGrp="1"/>
          </p:cNvSpPr>
          <p:nvPr>
            <p:ph type="ftr" sz="quarter" idx="11"/>
          </p:nvPr>
        </p:nvSpPr>
        <p:spPr/>
        <p:txBody>
          <a:bodyPr/>
          <a:lstStyle/>
          <a:p>
            <a:r>
              <a:rPr lang="en-GB" dirty="0"/>
              <a:t>Psychological literacy in the UK</a:t>
            </a:r>
          </a:p>
        </p:txBody>
      </p:sp>
      <p:sp>
        <p:nvSpPr>
          <p:cNvPr id="3" name="Slide Number Placeholder 2">
            <a:extLst>
              <a:ext uri="{FF2B5EF4-FFF2-40B4-BE49-F238E27FC236}">
                <a16:creationId xmlns:a16="http://schemas.microsoft.com/office/drawing/2014/main" id="{4EB22837-832E-A034-B423-8823B17B32B2}"/>
              </a:ext>
            </a:extLst>
          </p:cNvPr>
          <p:cNvSpPr>
            <a:spLocks noGrp="1"/>
          </p:cNvSpPr>
          <p:nvPr>
            <p:ph type="sldNum" sz="quarter" idx="12"/>
          </p:nvPr>
        </p:nvSpPr>
        <p:spPr/>
        <p:txBody>
          <a:bodyPr/>
          <a:lstStyle/>
          <a:p>
            <a:fld id="{2987031C-9901-4EF0-9F2F-2A2E1AE069F5}" type="slidenum">
              <a:rPr lang="en-GB" smtClean="0"/>
              <a:t>7</a:t>
            </a:fld>
            <a:endParaRPr lang="en-GB"/>
          </a:p>
        </p:txBody>
      </p:sp>
      <p:sp>
        <p:nvSpPr>
          <p:cNvPr id="4" name="Text Placeholder 3">
            <a:extLst>
              <a:ext uri="{FF2B5EF4-FFF2-40B4-BE49-F238E27FC236}">
                <a16:creationId xmlns:a16="http://schemas.microsoft.com/office/drawing/2014/main" id="{7F9446B2-DC06-722A-BEC3-D98703174CF3}"/>
              </a:ext>
            </a:extLst>
          </p:cNvPr>
          <p:cNvSpPr>
            <a:spLocks noGrp="1"/>
          </p:cNvSpPr>
          <p:nvPr>
            <p:ph type="body" sz="quarter" idx="13"/>
          </p:nvPr>
        </p:nvSpPr>
        <p:spPr>
          <a:xfrm>
            <a:off x="324000" y="1223999"/>
            <a:ext cx="11414344" cy="4860000"/>
          </a:xfrm>
        </p:spPr>
        <p:txBody>
          <a:bodyPr/>
          <a:lstStyle/>
          <a:p>
            <a:pPr marL="0" indent="0">
              <a:buNone/>
            </a:pPr>
            <a:r>
              <a:rPr lang="en-GB" sz="2400" dirty="0">
                <a:solidFill>
                  <a:schemeClr val="bg2"/>
                </a:solidFill>
              </a:rPr>
              <a:t>What is higher education for?</a:t>
            </a:r>
          </a:p>
          <a:p>
            <a:pPr marL="0" indent="0">
              <a:buNone/>
              <a:defRPr/>
            </a:pPr>
            <a:endParaRPr lang="en-GB" sz="2000" dirty="0">
              <a:latin typeface="+mn-lt"/>
            </a:endParaRPr>
          </a:p>
          <a:p>
            <a:pPr marL="0" indent="0">
              <a:buNone/>
              <a:defRPr/>
            </a:pPr>
            <a:endParaRPr lang="en-GB" sz="2000" dirty="0">
              <a:latin typeface="+mn-lt"/>
            </a:endParaRPr>
          </a:p>
          <a:p>
            <a:pPr>
              <a:defRPr/>
            </a:pPr>
            <a:r>
              <a:rPr lang="en-GB" sz="2400" dirty="0">
                <a:latin typeface="+mn-lt"/>
              </a:rPr>
              <a:t>“The aim of education is not only to prepare students for productive careers, but also to enable them to live lives of dignity and purpose; not only to generate new knowledge, but to help shape a citizenry that can promote the public good. Thus, higher education’s vision must be widened if the nation is to be rescued from the problems that threaten to diminish permanently the quality of life.”</a:t>
            </a:r>
          </a:p>
          <a:p>
            <a:pPr marL="0" indent="0" algn="ctr">
              <a:buFont typeface="Arial" panose="020B0604020202020204" pitchFamily="34" charset="0"/>
              <a:buNone/>
              <a:defRPr/>
            </a:pPr>
            <a:r>
              <a:rPr lang="en-GB" sz="2400" dirty="0">
                <a:latin typeface="+mn-lt"/>
              </a:rPr>
              <a:t>(Boyer, 1990, p77-78).</a:t>
            </a:r>
            <a:endParaRPr lang="en-GB" sz="2400" dirty="0"/>
          </a:p>
        </p:txBody>
      </p:sp>
    </p:spTree>
    <p:extLst>
      <p:ext uri="{BB962C8B-B14F-4D97-AF65-F5344CB8AC3E}">
        <p14:creationId xmlns:p14="http://schemas.microsoft.com/office/powerpoint/2010/main" val="2741958268"/>
      </p:ext>
    </p:extLst>
  </p:cSld>
  <p:clrMapOvr>
    <a:masterClrMapping/>
  </p:clrMapOvr>
  <mc:AlternateContent xmlns:mc="http://schemas.openxmlformats.org/markup-compatibility/2006" xmlns:p14="http://schemas.microsoft.com/office/powerpoint/2010/main">
    <mc:Choice Requires="p14">
      <p:transition spd="slow" p14:dur="2000" advTm="56044"/>
    </mc:Choice>
    <mc:Fallback xmlns="">
      <p:transition spd="slow" advTm="5604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48B858D-D463-4992-6195-527AD2EE2A48}"/>
              </a:ext>
            </a:extLst>
          </p:cNvPr>
          <p:cNvSpPr>
            <a:spLocks noGrp="1"/>
          </p:cNvSpPr>
          <p:nvPr>
            <p:ph type="ftr" sz="quarter" idx="11"/>
          </p:nvPr>
        </p:nvSpPr>
        <p:spPr/>
        <p:txBody>
          <a:bodyPr/>
          <a:lstStyle/>
          <a:p>
            <a:r>
              <a:rPr lang="en-GB" dirty="0"/>
              <a:t>Psychological literacy in the UK</a:t>
            </a:r>
          </a:p>
        </p:txBody>
      </p:sp>
      <p:sp>
        <p:nvSpPr>
          <p:cNvPr id="3" name="Slide Number Placeholder 2">
            <a:extLst>
              <a:ext uri="{FF2B5EF4-FFF2-40B4-BE49-F238E27FC236}">
                <a16:creationId xmlns:a16="http://schemas.microsoft.com/office/drawing/2014/main" id="{DE09A683-491B-6CA2-835A-ABA39E02DFAC}"/>
              </a:ext>
            </a:extLst>
          </p:cNvPr>
          <p:cNvSpPr>
            <a:spLocks noGrp="1"/>
          </p:cNvSpPr>
          <p:nvPr>
            <p:ph type="sldNum" sz="quarter" idx="12"/>
          </p:nvPr>
        </p:nvSpPr>
        <p:spPr/>
        <p:txBody>
          <a:bodyPr/>
          <a:lstStyle/>
          <a:p>
            <a:fld id="{2987031C-9901-4EF0-9F2F-2A2E1AE069F5}" type="slidenum">
              <a:rPr lang="en-GB" smtClean="0"/>
              <a:t>8</a:t>
            </a:fld>
            <a:endParaRPr lang="en-GB"/>
          </a:p>
        </p:txBody>
      </p:sp>
      <p:sp>
        <p:nvSpPr>
          <p:cNvPr id="4" name="Text Placeholder 3">
            <a:extLst>
              <a:ext uri="{FF2B5EF4-FFF2-40B4-BE49-F238E27FC236}">
                <a16:creationId xmlns:a16="http://schemas.microsoft.com/office/drawing/2014/main" id="{6DBF5F80-B5AF-0155-CBB0-4695D2DDA21E}"/>
              </a:ext>
            </a:extLst>
          </p:cNvPr>
          <p:cNvSpPr>
            <a:spLocks noGrp="1"/>
          </p:cNvSpPr>
          <p:nvPr>
            <p:ph type="body" sz="quarter" idx="13"/>
          </p:nvPr>
        </p:nvSpPr>
        <p:spPr>
          <a:xfrm>
            <a:off x="324000" y="1223999"/>
            <a:ext cx="6395777" cy="4860000"/>
          </a:xfrm>
        </p:spPr>
        <p:txBody>
          <a:bodyPr/>
          <a:lstStyle/>
          <a:p>
            <a:pPr marL="0" indent="0">
              <a:buNone/>
            </a:pPr>
            <a:r>
              <a:rPr lang="en-GB" sz="2400" dirty="0">
                <a:solidFill>
                  <a:schemeClr val="bg2"/>
                </a:solidFill>
              </a:rPr>
              <a:t>Implications for psychology educators </a:t>
            </a:r>
            <a:r>
              <a:rPr lang="en-GB" sz="1800" dirty="0">
                <a:solidFill>
                  <a:schemeClr val="bg2"/>
                </a:solidFill>
              </a:rPr>
              <a:t>(</a:t>
            </a:r>
            <a:r>
              <a:rPr lang="en-GB" sz="1800" dirty="0">
                <a:solidFill>
                  <a:schemeClr val="bg2"/>
                </a:solidFill>
                <a:hlinkClick r:id="rId2"/>
              </a:rPr>
              <a:t>Hulme &amp; Cranney, 2021</a:t>
            </a:r>
            <a:r>
              <a:rPr lang="en-GB" sz="1800" dirty="0">
                <a:solidFill>
                  <a:schemeClr val="bg2"/>
                </a:solidFill>
              </a:rPr>
              <a:t>; </a:t>
            </a:r>
            <a:r>
              <a:rPr lang="en-GB" sz="1800" dirty="0">
                <a:solidFill>
                  <a:schemeClr val="bg2"/>
                </a:solidFill>
                <a:hlinkClick r:id="rId3"/>
              </a:rPr>
              <a:t>Hulme, 2014</a:t>
            </a:r>
            <a:r>
              <a:rPr lang="en-GB" sz="1800" dirty="0">
                <a:solidFill>
                  <a:schemeClr val="bg2"/>
                </a:solidFill>
              </a:rPr>
              <a:t>)</a:t>
            </a:r>
            <a:endParaRPr lang="en-GB" dirty="0">
              <a:solidFill>
                <a:schemeClr val="bg2"/>
              </a:solidFill>
            </a:endParaRPr>
          </a:p>
          <a:p>
            <a:r>
              <a:rPr lang="en-GB" dirty="0"/>
              <a:t>Curriculum development and constructive alignment – learning outcomes, teaching and learning activities, assessment that scaffold learning towards psychological literacy. </a:t>
            </a:r>
          </a:p>
          <a:p>
            <a:r>
              <a:rPr lang="en-GB" dirty="0"/>
              <a:t>Professional development needs – especially for academics who have followed traditional psychology education pathways to date.</a:t>
            </a:r>
          </a:p>
          <a:p>
            <a:r>
              <a:rPr lang="en-GB" dirty="0"/>
              <a:t>Role modelling psychological literacy in our practice with students.</a:t>
            </a:r>
          </a:p>
          <a:p>
            <a:pPr marL="0" indent="0">
              <a:buNone/>
            </a:pPr>
            <a:endParaRPr lang="en-GB" dirty="0"/>
          </a:p>
        </p:txBody>
      </p:sp>
      <p:pic>
        <p:nvPicPr>
          <p:cNvPr id="1026" name="Picture 2" descr="Scared young girl - Free Image by Akshay Gupta on PixaHive.com">
            <a:extLst>
              <a:ext uri="{FF2B5EF4-FFF2-40B4-BE49-F238E27FC236}">
                <a16:creationId xmlns:a16="http://schemas.microsoft.com/office/drawing/2014/main" id="{68DA8521-F34C-1B45-15E0-A8B251E2DA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1667" y="2069732"/>
            <a:ext cx="4075814" cy="2718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141832"/>
      </p:ext>
    </p:extLst>
  </p:cSld>
  <p:clrMapOvr>
    <a:masterClrMapping/>
  </p:clrMapOvr>
  <mc:AlternateContent xmlns:mc="http://schemas.openxmlformats.org/markup-compatibility/2006" xmlns:p14="http://schemas.microsoft.com/office/powerpoint/2010/main">
    <mc:Choice Requires="p14">
      <p:transition spd="slow" p14:dur="2000" advTm="96628"/>
    </mc:Choice>
    <mc:Fallback xmlns="">
      <p:transition spd="slow" advTm="9662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6727368-E6AE-41C4-7FEE-14D7E4E6F2B8}"/>
              </a:ext>
            </a:extLst>
          </p:cNvPr>
          <p:cNvSpPr>
            <a:spLocks noGrp="1"/>
          </p:cNvSpPr>
          <p:nvPr>
            <p:ph type="ftr" sz="quarter" idx="11"/>
          </p:nvPr>
        </p:nvSpPr>
        <p:spPr/>
        <p:txBody>
          <a:bodyPr/>
          <a:lstStyle/>
          <a:p>
            <a:r>
              <a:rPr lang="en-GB" dirty="0"/>
              <a:t>Psychological literacy in the UK</a:t>
            </a:r>
          </a:p>
        </p:txBody>
      </p:sp>
      <p:sp>
        <p:nvSpPr>
          <p:cNvPr id="3" name="Slide Number Placeholder 2">
            <a:extLst>
              <a:ext uri="{FF2B5EF4-FFF2-40B4-BE49-F238E27FC236}">
                <a16:creationId xmlns:a16="http://schemas.microsoft.com/office/drawing/2014/main" id="{892D9969-3996-FDD3-80CB-37352F3C6EE6}"/>
              </a:ext>
            </a:extLst>
          </p:cNvPr>
          <p:cNvSpPr>
            <a:spLocks noGrp="1"/>
          </p:cNvSpPr>
          <p:nvPr>
            <p:ph type="sldNum" sz="quarter" idx="12"/>
          </p:nvPr>
        </p:nvSpPr>
        <p:spPr/>
        <p:txBody>
          <a:bodyPr/>
          <a:lstStyle/>
          <a:p>
            <a:fld id="{2987031C-9901-4EF0-9F2F-2A2E1AE069F5}" type="slidenum">
              <a:rPr lang="en-GB" smtClean="0"/>
              <a:t>9</a:t>
            </a:fld>
            <a:endParaRPr lang="en-GB"/>
          </a:p>
        </p:txBody>
      </p:sp>
      <p:sp>
        <p:nvSpPr>
          <p:cNvPr id="4" name="Text Placeholder 3">
            <a:extLst>
              <a:ext uri="{FF2B5EF4-FFF2-40B4-BE49-F238E27FC236}">
                <a16:creationId xmlns:a16="http://schemas.microsoft.com/office/drawing/2014/main" id="{02C7B7C3-705D-240D-1544-72EAACD7E432}"/>
              </a:ext>
            </a:extLst>
          </p:cNvPr>
          <p:cNvSpPr>
            <a:spLocks noGrp="1"/>
          </p:cNvSpPr>
          <p:nvPr>
            <p:ph type="body" sz="quarter" idx="13"/>
          </p:nvPr>
        </p:nvSpPr>
        <p:spPr>
          <a:xfrm>
            <a:off x="324000" y="1223999"/>
            <a:ext cx="7033730" cy="4860000"/>
          </a:xfrm>
        </p:spPr>
        <p:txBody>
          <a:bodyPr/>
          <a:lstStyle/>
          <a:p>
            <a:pPr marL="0" indent="0">
              <a:buNone/>
            </a:pPr>
            <a:r>
              <a:rPr lang="en-GB" sz="2400" dirty="0">
                <a:solidFill>
                  <a:schemeClr val="bg2"/>
                </a:solidFill>
              </a:rPr>
              <a:t>Overcoming ‘pedagogic frailty’ </a:t>
            </a:r>
            <a:r>
              <a:rPr lang="en-GB" sz="1800" dirty="0">
                <a:solidFill>
                  <a:schemeClr val="bg2"/>
                </a:solidFill>
              </a:rPr>
              <a:t>(</a:t>
            </a:r>
            <a:r>
              <a:rPr lang="en-GB" sz="1800" dirty="0">
                <a:solidFill>
                  <a:schemeClr val="bg2"/>
                </a:solidFill>
                <a:hlinkClick r:id="rId2"/>
              </a:rPr>
              <a:t>Hulme &amp; </a:t>
            </a:r>
            <a:r>
              <a:rPr lang="en-GB" sz="1800" dirty="0" err="1">
                <a:solidFill>
                  <a:schemeClr val="bg2"/>
                </a:solidFill>
                <a:hlinkClick r:id="rId2"/>
              </a:rPr>
              <a:t>Winstone</a:t>
            </a:r>
            <a:r>
              <a:rPr lang="en-GB" sz="1800" dirty="0">
                <a:solidFill>
                  <a:schemeClr val="bg2"/>
                </a:solidFill>
                <a:hlinkClick r:id="rId2"/>
              </a:rPr>
              <a:t>, 2017</a:t>
            </a:r>
            <a:r>
              <a:rPr lang="en-GB" sz="1800" dirty="0">
                <a:solidFill>
                  <a:schemeClr val="bg2"/>
                </a:solidFill>
              </a:rPr>
              <a:t>)</a:t>
            </a:r>
          </a:p>
          <a:p>
            <a:r>
              <a:rPr lang="en-GB" sz="1800" dirty="0"/>
              <a:t>Evidence-based approaches to innovation – pedagogic/SOTL literature, evaluation, networks – scientist-educators.</a:t>
            </a:r>
          </a:p>
          <a:p>
            <a:r>
              <a:rPr lang="en-GB" sz="1800" dirty="0"/>
              <a:t>Ethical and values-based innovation – students as co-creators, duty of care, contingency plans</a:t>
            </a:r>
          </a:p>
          <a:p>
            <a:r>
              <a:rPr lang="en-GB" sz="1800" dirty="0"/>
              <a:t>Professional competence – continuing professional development, scholarship, peer observation. Academics as professional learners! </a:t>
            </a:r>
            <a:endParaRPr lang="en-GB" sz="1800" dirty="0">
              <a:solidFill>
                <a:schemeClr val="bg2"/>
              </a:solidFill>
            </a:endParaRPr>
          </a:p>
        </p:txBody>
      </p:sp>
      <p:pic>
        <p:nvPicPr>
          <p:cNvPr id="2050" name="Picture 2" descr="Student Graduate Bright Future - Free image on Pixabay">
            <a:extLst>
              <a:ext uri="{FF2B5EF4-FFF2-40B4-BE49-F238E27FC236}">
                <a16:creationId xmlns:a16="http://schemas.microsoft.com/office/drawing/2014/main" id="{0A2DD0F8-D99A-43CF-CDE0-7749C28940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5256" y="1223999"/>
            <a:ext cx="3650191"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517292"/>
      </p:ext>
    </p:extLst>
  </p:cSld>
  <p:clrMapOvr>
    <a:masterClrMapping/>
  </p:clrMapOvr>
  <mc:AlternateContent xmlns:mc="http://schemas.openxmlformats.org/markup-compatibility/2006" xmlns:p14="http://schemas.microsoft.com/office/powerpoint/2010/main">
    <mc:Choice Requires="p14">
      <p:transition spd="slow" p14:dur="2000" advTm="89058"/>
    </mc:Choice>
    <mc:Fallback xmlns="">
      <p:transition spd="slow" advTm="89058"/>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F69FBB4-2E47-4605-F4FA-294DB6BDFCE7}"/>
              </a:ext>
            </a:extLst>
          </p:cNvPr>
          <p:cNvSpPr>
            <a:spLocks noGrp="1"/>
          </p:cNvSpPr>
          <p:nvPr>
            <p:ph type="ftr" sz="quarter" idx="11"/>
          </p:nvPr>
        </p:nvSpPr>
        <p:spPr/>
        <p:txBody>
          <a:bodyPr/>
          <a:lstStyle/>
          <a:p>
            <a:r>
              <a:rPr lang="en-GB" dirty="0"/>
              <a:t>Psychological literacy in the UK</a:t>
            </a:r>
          </a:p>
        </p:txBody>
      </p:sp>
      <p:sp>
        <p:nvSpPr>
          <p:cNvPr id="3" name="Slide Number Placeholder 2">
            <a:extLst>
              <a:ext uri="{FF2B5EF4-FFF2-40B4-BE49-F238E27FC236}">
                <a16:creationId xmlns:a16="http://schemas.microsoft.com/office/drawing/2014/main" id="{4BC539B1-3F85-5F79-72DA-C8840AE0FDA8}"/>
              </a:ext>
            </a:extLst>
          </p:cNvPr>
          <p:cNvSpPr>
            <a:spLocks noGrp="1"/>
          </p:cNvSpPr>
          <p:nvPr>
            <p:ph type="sldNum" sz="quarter" idx="12"/>
          </p:nvPr>
        </p:nvSpPr>
        <p:spPr/>
        <p:txBody>
          <a:bodyPr/>
          <a:lstStyle/>
          <a:p>
            <a:fld id="{2987031C-9901-4EF0-9F2F-2A2E1AE069F5}" type="slidenum">
              <a:rPr lang="en-GB" smtClean="0"/>
              <a:t>10</a:t>
            </a:fld>
            <a:endParaRPr lang="en-GB"/>
          </a:p>
        </p:txBody>
      </p:sp>
      <p:sp>
        <p:nvSpPr>
          <p:cNvPr id="4" name="Text Placeholder 3">
            <a:extLst>
              <a:ext uri="{FF2B5EF4-FFF2-40B4-BE49-F238E27FC236}">
                <a16:creationId xmlns:a16="http://schemas.microsoft.com/office/drawing/2014/main" id="{80FC7200-1307-2B32-0543-4CF32FDC9A2A}"/>
              </a:ext>
            </a:extLst>
          </p:cNvPr>
          <p:cNvSpPr>
            <a:spLocks noGrp="1"/>
          </p:cNvSpPr>
          <p:nvPr>
            <p:ph type="body" sz="quarter" idx="13"/>
          </p:nvPr>
        </p:nvSpPr>
        <p:spPr>
          <a:xfrm>
            <a:off x="324000" y="1223999"/>
            <a:ext cx="11148530" cy="4860000"/>
          </a:xfrm>
        </p:spPr>
        <p:txBody>
          <a:bodyPr/>
          <a:lstStyle/>
          <a:p>
            <a:pPr marL="0" indent="0">
              <a:buNone/>
            </a:pPr>
            <a:r>
              <a:rPr lang="en-GB" sz="2000" dirty="0">
                <a:solidFill>
                  <a:schemeClr val="bg2"/>
                </a:solidFill>
              </a:rPr>
              <a:t>Provocation: </a:t>
            </a:r>
          </a:p>
          <a:p>
            <a:endParaRPr lang="en-GB" dirty="0">
              <a:solidFill>
                <a:schemeClr val="bg2"/>
              </a:solidFill>
            </a:endParaRPr>
          </a:p>
          <a:p>
            <a:pPr marL="0" indent="0">
              <a:buNone/>
            </a:pPr>
            <a:r>
              <a:rPr lang="en-GB" sz="2400" dirty="0"/>
              <a:t>We must innovate to create psychology education that is truly inclusive, and prepares students to thrive and make a difference in an uncertain future. We have a responsibility to empower our students with psychological literacy.</a:t>
            </a:r>
          </a:p>
          <a:p>
            <a:endParaRPr lang="en-GB" dirty="0"/>
          </a:p>
        </p:txBody>
      </p:sp>
      <p:pic>
        <p:nvPicPr>
          <p:cNvPr id="3074" name="Picture 2" descr="Lee Donald - Personal Training | Turkish Challenge - Can You Do it?">
            <a:extLst>
              <a:ext uri="{FF2B5EF4-FFF2-40B4-BE49-F238E27FC236}">
                <a16:creationId xmlns:a16="http://schemas.microsoft.com/office/drawing/2014/main" id="{C507FCE2-F927-0E19-8CCB-4BE91B99B7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4111" y="3653999"/>
            <a:ext cx="3583778" cy="23891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53D2BCE-B6B2-D387-E864-0E8982622B6E}"/>
              </a:ext>
            </a:extLst>
          </p:cNvPr>
          <p:cNvSpPr txBox="1"/>
          <p:nvPr/>
        </p:nvSpPr>
        <p:spPr>
          <a:xfrm>
            <a:off x="9548037" y="5762847"/>
            <a:ext cx="2190307" cy="673953"/>
          </a:xfrm>
          <a:prstGeom prst="rect">
            <a:avLst/>
          </a:prstGeom>
          <a:noFill/>
        </p:spPr>
        <p:txBody>
          <a:bodyPr wrap="square" lIns="0" tIns="0" rIns="0" bIns="0" rtlCol="0">
            <a:noAutofit/>
          </a:bodyPr>
          <a:lstStyle/>
          <a:p>
            <a:pPr algn="l"/>
            <a:r>
              <a:rPr lang="en-GB" sz="2000" dirty="0">
                <a:solidFill>
                  <a:schemeClr val="tx1"/>
                </a:solidFill>
              </a:rPr>
              <a:t>See also: </a:t>
            </a:r>
            <a:r>
              <a:rPr lang="en-GB" sz="2000" dirty="0">
                <a:solidFill>
                  <a:schemeClr val="tx1"/>
                </a:solidFill>
                <a:hlinkClick r:id="rId3"/>
              </a:rPr>
              <a:t>Cranney et al. (2022)</a:t>
            </a:r>
            <a:endParaRPr lang="en-GB" sz="2000" dirty="0">
              <a:solidFill>
                <a:schemeClr val="tx1"/>
              </a:solidFill>
            </a:endParaRPr>
          </a:p>
        </p:txBody>
      </p:sp>
    </p:spTree>
    <p:extLst>
      <p:ext uri="{BB962C8B-B14F-4D97-AF65-F5344CB8AC3E}">
        <p14:creationId xmlns:p14="http://schemas.microsoft.com/office/powerpoint/2010/main" val="2789711245"/>
      </p:ext>
    </p:extLst>
  </p:cSld>
  <p:clrMapOvr>
    <a:masterClrMapping/>
  </p:clrMapOvr>
  <mc:AlternateContent xmlns:mc="http://schemas.openxmlformats.org/markup-compatibility/2006" xmlns:p14="http://schemas.microsoft.com/office/powerpoint/2010/main">
    <mc:Choice Requires="p14">
      <p:transition spd="slow" p14:dur="2000" advTm="28508"/>
    </mc:Choice>
    <mc:Fallback xmlns="">
      <p:transition spd="slow" advTm="2850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667</Words>
  <Application>Microsoft Office PowerPoint</Application>
  <PresentationFormat>Widescreen</PresentationFormat>
  <Paragraphs>64</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System Font Regular</vt:lpstr>
      <vt:lpstr>Arial</vt:lpstr>
      <vt:lpstr>Calibri</vt:lpstr>
      <vt:lpstr>Cambria</vt:lpstr>
      <vt:lpstr>Office Theme</vt:lpstr>
      <vt:lpstr>Psychological literacy in the UK: Outcomes and pedagogy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Ward, Laura</cp:lastModifiedBy>
  <cp:revision>45</cp:revision>
  <dcterms:created xsi:type="dcterms:W3CDTF">2019-08-05T19:02:23Z</dcterms:created>
  <dcterms:modified xsi:type="dcterms:W3CDTF">2025-04-28T10:33:34Z</dcterms:modified>
</cp:coreProperties>
</file>