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8" r:id="rId5"/>
    <p:sldId id="259" r:id="rId6"/>
    <p:sldId id="283" r:id="rId7"/>
    <p:sldId id="284" r:id="rId8"/>
    <p:sldId id="260" r:id="rId9"/>
    <p:sldId id="285" r:id="rId10"/>
    <p:sldId id="286" r:id="rId11"/>
    <p:sldId id="297" r:id="rId12"/>
    <p:sldId id="287" r:id="rId13"/>
    <p:sldId id="263" r:id="rId14"/>
    <p:sldId id="289" r:id="rId15"/>
    <p:sldId id="288" r:id="rId16"/>
    <p:sldId id="290" r:id="rId17"/>
    <p:sldId id="291" r:id="rId18"/>
    <p:sldId id="292" r:id="rId19"/>
    <p:sldId id="293" r:id="rId20"/>
    <p:sldId id="294" r:id="rId21"/>
    <p:sldId id="295" r:id="rId22"/>
    <p:sldId id="299" r:id="rId23"/>
    <p:sldId id="300" r:id="rId24"/>
    <p:sldId id="296"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B5B0AC"/>
    <a:srgbClr val="6F6258"/>
    <a:srgbClr val="E5E5E5"/>
    <a:srgbClr val="EC6D86"/>
    <a:srgbClr val="E6005B"/>
    <a:srgbClr val="9E043D"/>
    <a:srgbClr val="BB3F07"/>
    <a:srgbClr val="C7D533"/>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82609" autoAdjust="0"/>
  </p:normalViewPr>
  <p:slideViewPr>
    <p:cSldViewPr snapToGrid="0" snapToObjects="1">
      <p:cViewPr varScale="1">
        <p:scale>
          <a:sx n="91" d="100"/>
          <a:sy n="91" d="100"/>
        </p:scale>
        <p:origin x="1056" y="9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4/28/2025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sz="1800" b="1" i="0" dirty="0">
                <a:solidFill>
                  <a:srgbClr val="000000"/>
                </a:solidFill>
                <a:effectLst/>
                <a:latin typeface="Calibri" panose="020F0502020204030204" pitchFamily="34" charset="0"/>
              </a:rPr>
              <a:t>Title:</a:t>
            </a:r>
            <a:endParaRPr lang="en-GB" sz="1800" b="0" i="0" dirty="0">
              <a:solidFill>
                <a:srgbClr val="000000"/>
              </a:solidFill>
              <a:effectLst/>
              <a:latin typeface="Calibri" panose="020F0502020204030204" pitchFamily="34" charset="0"/>
            </a:endParaRPr>
          </a:p>
          <a:p>
            <a:pPr algn="l" fontAlgn="base"/>
            <a:r>
              <a:rPr lang="en-GB" sz="1800" b="0" i="0" dirty="0">
                <a:solidFill>
                  <a:srgbClr val="000000"/>
                </a:solidFill>
                <a:effectLst/>
                <a:latin typeface="Calibri" panose="020F0502020204030204" pitchFamily="34" charset="0"/>
              </a:rPr>
              <a:t>Shining a spotlight on scholarship: building and developing your profile in an education-focused career</a:t>
            </a:r>
          </a:p>
          <a:p>
            <a:pPr algn="l" fontAlgn="base"/>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fontAlgn="base"/>
            <a:r>
              <a:rPr lang="en-GB" sz="1800" b="1" i="0" dirty="0">
                <a:solidFill>
                  <a:srgbClr val="000000"/>
                </a:solidFill>
                <a:effectLst/>
                <a:latin typeface="Calibri" panose="020F0502020204030204" pitchFamily="34" charset="0"/>
              </a:rPr>
              <a:t>Abstract:</a:t>
            </a:r>
            <a:endParaRPr lang="en-GB" sz="1800" b="0" i="0" dirty="0">
              <a:solidFill>
                <a:srgbClr val="000000"/>
              </a:solidFill>
              <a:effectLst/>
              <a:latin typeface="Calibri" panose="020F0502020204030204" pitchFamily="34" charset="0"/>
            </a:endParaRPr>
          </a:p>
          <a:p>
            <a:pPr algn="l" fontAlgn="base"/>
            <a:r>
              <a:rPr lang="en-GB" sz="1800" b="0" i="0" dirty="0">
                <a:solidFill>
                  <a:srgbClr val="000000"/>
                </a:solidFill>
                <a:effectLst/>
                <a:latin typeface="Calibri" panose="020F0502020204030204" pitchFamily="34" charset="0"/>
              </a:rPr>
              <a:t>The number and proportion of academics employed on education-focused career pathways has grown considerably in recent years (HESA, 2023), but the nature of their role and their contributions to universities above and beyond teaching and educational leadership can be misunderstood and sometimes undervalued. In this talk, Julie will share her own scholarship journey and her national work in supporting education-focused professorial promotions. She'll lead us through exploring the nature of scholarship, the diverse ways in which scholarship can be 'done' and disseminated, and discussing what it means to develop a meaningful academic career and expertise to professorial level while on an education-focused career pathway. There will be plenty of opportunities for discussion and questions throughout.</a:t>
            </a:r>
          </a:p>
          <a:p>
            <a:pPr algn="l" fontAlgn="base"/>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fontAlgn="base"/>
            <a:r>
              <a:rPr lang="en-GB" sz="1800" b="1" i="0" dirty="0">
                <a:solidFill>
                  <a:srgbClr val="000000"/>
                </a:solidFill>
                <a:effectLst/>
                <a:latin typeface="Calibri" panose="020F0502020204030204" pitchFamily="34" charset="0"/>
              </a:rPr>
              <a:t>Bio:</a:t>
            </a:r>
            <a:endParaRPr lang="en-GB" sz="1800" b="0" i="0" dirty="0">
              <a:solidFill>
                <a:srgbClr val="000000"/>
              </a:solidFill>
              <a:effectLst/>
              <a:latin typeface="Calibri" panose="020F0502020204030204" pitchFamily="34" charset="0"/>
            </a:endParaRPr>
          </a:p>
          <a:p>
            <a:pPr algn="l" fontAlgn="base"/>
            <a:r>
              <a:rPr lang="en-GB" sz="1800" b="0" i="0" dirty="0">
                <a:solidFill>
                  <a:srgbClr val="000000"/>
                </a:solidFill>
                <a:effectLst/>
                <a:latin typeface="Calibri" panose="020F0502020204030204" pitchFamily="34" charset="0"/>
              </a:rPr>
              <a:t>Julie is Professor in Psychology Education at Nottingham Trent University. She is a Chartered Psychologist, Principal Fellow of the HEA, and a National Teaching Fellow, and applies psychological theory and research methods to better understand and enhance learning and teaching in higher education. As an education-focused academic, Julie is committed to developing understanding and support for other academics on diverse career paths, and set up the successful Profs in Prep network in 2018 to facilitate change across the sector. Julie describes herself as a 'positive disruptor'; she challenges inequity in higher education, champions inclusion, and is always willing to question the status quo.</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283878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4</a:t>
            </a:fld>
            <a:endParaRPr lang="en-US"/>
          </a:p>
        </p:txBody>
      </p:sp>
    </p:spTree>
    <p:extLst>
      <p:ext uri="{BB962C8B-B14F-4D97-AF65-F5344CB8AC3E}">
        <p14:creationId xmlns:p14="http://schemas.microsoft.com/office/powerpoint/2010/main" val="191604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12</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hesa.ac.uk/data-and-analysis/staff/employment-condition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link.springer.com/referenceworkentry/10.1007/978-3-030-26248-8_42-2"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depts.washington.edu/gs630/Spring/Boyer.pdf"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6" Type="http://schemas.openxmlformats.org/officeDocument/2006/relationships/image" Target="../media/image16.gif"/><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4.xml"/><Relationship Id="rId6" Type="http://schemas.openxmlformats.org/officeDocument/2006/relationships/hyperlink" Target="https://ntrepository.com/home/" TargetMode="External"/><Relationship Id="rId5" Type="http://schemas.openxmlformats.org/officeDocument/2006/relationships/hyperlink" Target="https://issotl.com/" TargetMode="External"/><Relationship Id="rId4" Type="http://schemas.openxmlformats.org/officeDocument/2006/relationships/hyperlink" Target="https://jiscmail.ac.u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E1CF6-297D-0B43-95E4-97915F7C6A82}"/>
              </a:ext>
            </a:extLst>
          </p:cNvPr>
          <p:cNvSpPr>
            <a:spLocks noGrp="1"/>
          </p:cNvSpPr>
          <p:nvPr>
            <p:ph type="ctrTitle"/>
          </p:nvPr>
        </p:nvSpPr>
        <p:spPr/>
        <p:txBody>
          <a:bodyPr>
            <a:noAutofit/>
          </a:bodyPr>
          <a:lstStyle/>
          <a:p>
            <a:r>
              <a:rPr lang="en-US" sz="4000" dirty="0"/>
              <a:t>Shining a spotlight on scholarship: building and developing your profile in an education-focused career</a:t>
            </a:r>
          </a:p>
        </p:txBody>
      </p:sp>
      <p:sp>
        <p:nvSpPr>
          <p:cNvPr id="3" name="Subtitle 2">
            <a:extLst>
              <a:ext uri="{FF2B5EF4-FFF2-40B4-BE49-F238E27FC236}">
                <a16:creationId xmlns:a16="http://schemas.microsoft.com/office/drawing/2014/main" id="{DBC11921-5995-7B49-B6B9-876BA3EC0B1B}"/>
              </a:ext>
            </a:extLst>
          </p:cNvPr>
          <p:cNvSpPr>
            <a:spLocks noGrp="1"/>
          </p:cNvSpPr>
          <p:nvPr>
            <p:ph type="subTitle" idx="1"/>
          </p:nvPr>
        </p:nvSpPr>
        <p:spPr/>
        <p:txBody>
          <a:bodyPr>
            <a:normAutofit fontScale="70000" lnSpcReduction="20000"/>
          </a:bodyPr>
          <a:lstStyle/>
          <a:p>
            <a:r>
              <a:rPr lang="en-US" dirty="0"/>
              <a:t>Professor Julie Hulme</a:t>
            </a:r>
          </a:p>
          <a:p>
            <a:r>
              <a:rPr lang="en-US" dirty="0">
                <a:hlinkClick r:id="rId3"/>
              </a:rPr>
              <a:t>Julie.Hulme@ntu.ac.uk</a:t>
            </a:r>
            <a:endParaRPr lang="en-US" dirty="0"/>
          </a:p>
          <a:p>
            <a:r>
              <a:rPr lang="en-US" dirty="0"/>
              <a:t>@JulieH_Psyc </a:t>
            </a:r>
          </a:p>
        </p:txBody>
      </p:sp>
      <p:sp>
        <p:nvSpPr>
          <p:cNvPr id="4" name="Date Placeholder 3">
            <a:extLst>
              <a:ext uri="{FF2B5EF4-FFF2-40B4-BE49-F238E27FC236}">
                <a16:creationId xmlns:a16="http://schemas.microsoft.com/office/drawing/2014/main" id="{BFEF3C35-C6E3-6141-B965-5A804863DF87}"/>
              </a:ext>
            </a:extLst>
          </p:cNvPr>
          <p:cNvSpPr>
            <a:spLocks noGrp="1"/>
          </p:cNvSpPr>
          <p:nvPr>
            <p:ph type="dt" sz="half" idx="10"/>
          </p:nvPr>
        </p:nvSpPr>
        <p:spPr/>
        <p:txBody>
          <a:bodyPr/>
          <a:lstStyle/>
          <a:p>
            <a:r>
              <a:rPr lang="en-US" dirty="0"/>
              <a:t>1</a:t>
            </a:r>
            <a:r>
              <a:rPr lang="en-US" baseline="30000" dirty="0"/>
              <a:t>st</a:t>
            </a:r>
            <a:r>
              <a:rPr lang="en-US" dirty="0"/>
              <a:t> March 2024</a:t>
            </a:r>
          </a:p>
        </p:txBody>
      </p:sp>
    </p:spTree>
    <p:extLst>
      <p:ext uri="{BB962C8B-B14F-4D97-AF65-F5344CB8AC3E}">
        <p14:creationId xmlns:p14="http://schemas.microsoft.com/office/powerpoint/2010/main" val="329943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lstStyle/>
          <a:p>
            <a:r>
              <a:rPr lang="en-GB" dirty="0"/>
              <a:t>Sector context – who and where are the ‘education-focused’ staff? What do we do? </a:t>
            </a:r>
          </a:p>
          <a:p>
            <a:r>
              <a:rPr lang="en-GB" dirty="0"/>
              <a:t>Education focus as expertise – scholarship as a specialism</a:t>
            </a:r>
          </a:p>
          <a:p>
            <a:r>
              <a:rPr lang="en-GB" dirty="0"/>
              <a:t>Profile building – from classroom to global reach and impact!</a:t>
            </a:r>
          </a:p>
          <a:p>
            <a:r>
              <a:rPr lang="en-GB" dirty="0"/>
              <a:t>Discussion and questions</a:t>
            </a:r>
          </a:p>
          <a:p>
            <a:endParaRPr lang="en-GB" dirty="0"/>
          </a:p>
          <a:p>
            <a:pPr marL="0" indent="0">
              <a:buNone/>
            </a:pPr>
            <a:endParaRPr lang="en-GB" dirty="0"/>
          </a:p>
          <a:p>
            <a:pPr marL="0" indent="0">
              <a:buNone/>
            </a:pPr>
            <a:endParaRPr lang="en-GB" dirty="0"/>
          </a:p>
          <a:p>
            <a:pPr marL="0" indent="0">
              <a:buNone/>
            </a:pPr>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D77FD3-BC4C-C4D9-8706-9CF34E3F9618}"/>
              </a:ext>
            </a:extLst>
          </p:cNvPr>
          <p:cNvSpPr>
            <a:spLocks noGrp="1"/>
          </p:cNvSpPr>
          <p:nvPr>
            <p:ph sz="half" idx="1"/>
          </p:nvPr>
        </p:nvSpPr>
        <p:spPr/>
        <p:txBody>
          <a:bodyPr/>
          <a:lstStyle/>
          <a:p>
            <a:r>
              <a:rPr lang="en-GB" dirty="0"/>
              <a:t>1050 teaching only = 30.79% (</a:t>
            </a:r>
            <a:r>
              <a:rPr lang="en-GB" dirty="0" err="1"/>
              <a:t>cf</a:t>
            </a:r>
            <a:r>
              <a:rPr lang="en-GB" dirty="0"/>
              <a:t> 65.61% sector) </a:t>
            </a:r>
          </a:p>
          <a:p>
            <a:r>
              <a:rPr lang="en-GB" dirty="0"/>
              <a:t>985 research only</a:t>
            </a:r>
          </a:p>
          <a:p>
            <a:r>
              <a:rPr lang="en-GB" dirty="0"/>
              <a:t>1375 teaching and research</a:t>
            </a:r>
          </a:p>
          <a:p>
            <a:r>
              <a:rPr lang="en-GB" dirty="0"/>
              <a:t>3410 total academic staff</a:t>
            </a:r>
          </a:p>
        </p:txBody>
      </p:sp>
      <p:sp>
        <p:nvSpPr>
          <p:cNvPr id="3" name="Title 2">
            <a:extLst>
              <a:ext uri="{FF2B5EF4-FFF2-40B4-BE49-F238E27FC236}">
                <a16:creationId xmlns:a16="http://schemas.microsoft.com/office/drawing/2014/main" id="{1AFA1C12-5BDC-CFBE-FBA4-BBE63A78EDFC}"/>
              </a:ext>
            </a:extLst>
          </p:cNvPr>
          <p:cNvSpPr>
            <a:spLocks noGrp="1"/>
          </p:cNvSpPr>
          <p:nvPr>
            <p:ph type="title"/>
          </p:nvPr>
        </p:nvSpPr>
        <p:spPr/>
        <p:txBody>
          <a:bodyPr/>
          <a:lstStyle/>
          <a:p>
            <a:r>
              <a:rPr lang="en-GB" dirty="0"/>
              <a:t>How does it look at Cardiff Uni? (2022-23)</a:t>
            </a:r>
          </a:p>
        </p:txBody>
      </p:sp>
      <p:sp>
        <p:nvSpPr>
          <p:cNvPr id="4" name="Text Placeholder 3">
            <a:extLst>
              <a:ext uri="{FF2B5EF4-FFF2-40B4-BE49-F238E27FC236}">
                <a16:creationId xmlns:a16="http://schemas.microsoft.com/office/drawing/2014/main" id="{1CDB81F4-44E4-E571-1F92-8987F08EF437}"/>
              </a:ext>
            </a:extLst>
          </p:cNvPr>
          <p:cNvSpPr>
            <a:spLocks noGrp="1"/>
          </p:cNvSpPr>
          <p:nvPr>
            <p:ph type="body" sz="quarter" idx="10"/>
          </p:nvPr>
        </p:nvSpPr>
        <p:spPr>
          <a:xfrm>
            <a:off x="6275387" y="5577840"/>
            <a:ext cx="5473699" cy="1148080"/>
          </a:xfrm>
        </p:spPr>
        <p:txBody>
          <a:bodyPr/>
          <a:lstStyle/>
          <a:p>
            <a:endParaRPr lang="en-GB" dirty="0">
              <a:hlinkClick r:id="rId3"/>
            </a:endParaRPr>
          </a:p>
          <a:p>
            <a:r>
              <a:rPr lang="en-GB" dirty="0">
                <a:hlinkClick r:id="rId3"/>
              </a:rPr>
              <a:t>https://www.hesa.ac.uk/data-and-analysis/staff/employment-conditions</a:t>
            </a:r>
            <a:r>
              <a:rPr lang="en-GB" dirty="0"/>
              <a:t> </a:t>
            </a:r>
          </a:p>
          <a:p>
            <a:endParaRPr lang="en-GB" dirty="0"/>
          </a:p>
        </p:txBody>
      </p:sp>
    </p:spTree>
    <p:extLst>
      <p:ext uri="{BB962C8B-B14F-4D97-AF65-F5344CB8AC3E}">
        <p14:creationId xmlns:p14="http://schemas.microsoft.com/office/powerpoint/2010/main" val="909235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9E7C1-2574-9E43-B1EC-9BA24B9D7084}"/>
              </a:ext>
            </a:extLst>
          </p:cNvPr>
          <p:cNvSpPr>
            <a:spLocks noGrp="1"/>
          </p:cNvSpPr>
          <p:nvPr>
            <p:ph type="body" idx="1"/>
          </p:nvPr>
        </p:nvSpPr>
        <p:spPr/>
        <p:txBody>
          <a:bodyPr/>
          <a:lstStyle/>
          <a:p>
            <a:r>
              <a:rPr lang="en-US" dirty="0"/>
              <a:t>Demographics</a:t>
            </a:r>
          </a:p>
        </p:txBody>
      </p:sp>
      <p:sp>
        <p:nvSpPr>
          <p:cNvPr id="3" name="Content Placeholder 2">
            <a:extLst>
              <a:ext uri="{FF2B5EF4-FFF2-40B4-BE49-F238E27FC236}">
                <a16:creationId xmlns:a16="http://schemas.microsoft.com/office/drawing/2014/main" id="{BAAC7944-B123-F344-94BE-3F43D978B506}"/>
              </a:ext>
            </a:extLst>
          </p:cNvPr>
          <p:cNvSpPr>
            <a:spLocks noGrp="1"/>
          </p:cNvSpPr>
          <p:nvPr>
            <p:ph sz="half" idx="2"/>
          </p:nvPr>
        </p:nvSpPr>
        <p:spPr/>
        <p:txBody>
          <a:bodyPr>
            <a:normAutofit fontScale="85000" lnSpcReduction="10000"/>
          </a:bodyPr>
          <a:lstStyle/>
          <a:p>
            <a:pPr marL="0" indent="0">
              <a:buNone/>
            </a:pPr>
            <a:r>
              <a:rPr lang="en-US" dirty="0"/>
              <a:t>Some evidence that certain groups are over-represented amongst education-focused staff – but this is not part of the HESA open data set, and seems to vary from university to university:</a:t>
            </a:r>
          </a:p>
          <a:p>
            <a:r>
              <a:rPr lang="en-US" dirty="0"/>
              <a:t>Female</a:t>
            </a:r>
          </a:p>
          <a:p>
            <a:r>
              <a:rPr lang="en-US" dirty="0"/>
              <a:t>Parents/carers</a:t>
            </a:r>
          </a:p>
          <a:p>
            <a:r>
              <a:rPr lang="en-US" dirty="0"/>
              <a:t>Part-time employment</a:t>
            </a:r>
          </a:p>
          <a:p>
            <a:r>
              <a:rPr lang="en-US" dirty="0"/>
              <a:t>Disabled</a:t>
            </a:r>
          </a:p>
          <a:p>
            <a:r>
              <a:rPr lang="en-US" dirty="0"/>
              <a:t>Racially minoritized groups</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p:txBody>
          <a:bodyPr/>
          <a:lstStyle/>
          <a:p>
            <a:r>
              <a:rPr lang="en-US" dirty="0"/>
              <a:t>Intersections?</a:t>
            </a:r>
          </a:p>
        </p:txBody>
      </p:sp>
      <p:sp>
        <p:nvSpPr>
          <p:cNvPr id="6" name="TextBox 5">
            <a:extLst>
              <a:ext uri="{FF2B5EF4-FFF2-40B4-BE49-F238E27FC236}">
                <a16:creationId xmlns:a16="http://schemas.microsoft.com/office/drawing/2014/main" id="{7FA65015-17A9-C22E-9A6C-68CE4CA15A56}"/>
              </a:ext>
            </a:extLst>
          </p:cNvPr>
          <p:cNvSpPr txBox="1"/>
          <p:nvPr/>
        </p:nvSpPr>
        <p:spPr>
          <a:xfrm>
            <a:off x="5344160" y="3586480"/>
            <a:ext cx="3210560" cy="2111057"/>
          </a:xfrm>
          <a:prstGeom prst="rect">
            <a:avLst/>
          </a:prstGeom>
          <a:noFill/>
        </p:spPr>
        <p:txBody>
          <a:bodyPr wrap="square" lIns="0" tIns="0" rIns="0" bIns="0" rtlCol="0" anchor="b" anchorCtr="0">
            <a:normAutofit fontScale="85000" lnSpcReduction="10000"/>
          </a:bodyPr>
          <a:lstStyle/>
          <a:p>
            <a:pPr algn="r"/>
            <a:r>
              <a:rPr lang="en-GB" sz="11500" dirty="0">
                <a:solidFill>
                  <a:schemeClr val="accent2">
                    <a:lumMod val="60000"/>
                    <a:lumOff val="40000"/>
                  </a:schemeClr>
                </a:solidFill>
              </a:rPr>
              <a:t>Why?</a:t>
            </a:r>
            <a:endParaRPr lang="en-GB" dirty="0">
              <a:solidFill>
                <a:schemeClr val="accent2">
                  <a:lumMod val="60000"/>
                  <a:lumOff val="40000"/>
                </a:schemeClr>
              </a:solidFill>
            </a:endParaRPr>
          </a:p>
        </p:txBody>
      </p:sp>
    </p:spTree>
    <p:extLst>
      <p:ext uri="{BB962C8B-B14F-4D97-AF65-F5344CB8AC3E}">
        <p14:creationId xmlns:p14="http://schemas.microsoft.com/office/powerpoint/2010/main" val="150810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EE80EC-675D-CBA5-9215-EA515AF41661}"/>
              </a:ext>
            </a:extLst>
          </p:cNvPr>
          <p:cNvSpPr>
            <a:spLocks noGrp="1"/>
          </p:cNvSpPr>
          <p:nvPr>
            <p:ph type="body" idx="1"/>
          </p:nvPr>
        </p:nvSpPr>
        <p:spPr/>
        <p:txBody>
          <a:bodyPr/>
          <a:lstStyle/>
          <a:p>
            <a:r>
              <a:rPr lang="en-GB" dirty="0"/>
              <a:t>Lies, damn lies, and statistics</a:t>
            </a:r>
          </a:p>
        </p:txBody>
      </p:sp>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p:txBody>
          <a:bodyPr>
            <a:normAutofit lnSpcReduction="10000"/>
          </a:bodyPr>
          <a:lstStyle/>
          <a:p>
            <a:r>
              <a:rPr lang="en-GB" dirty="0"/>
              <a:t>How many people do you know who “only” teach?</a:t>
            </a:r>
          </a:p>
          <a:p>
            <a:r>
              <a:rPr lang="en-GB" dirty="0"/>
              <a:t>What are the expectations of education-focused staff at Cardiff?</a:t>
            </a:r>
          </a:p>
          <a:p>
            <a:r>
              <a:rPr lang="en-GB" dirty="0"/>
              <a:t>E.g. </a:t>
            </a:r>
          </a:p>
          <a:p>
            <a:pPr lvl="1"/>
            <a:r>
              <a:rPr lang="en-GB" dirty="0"/>
              <a:t>NTU – Teaching </a:t>
            </a:r>
            <a:r>
              <a:rPr lang="en-GB" dirty="0">
                <a:solidFill>
                  <a:schemeClr val="accent2">
                    <a:lumMod val="60000"/>
                    <a:lumOff val="40000"/>
                  </a:schemeClr>
                </a:solidFill>
              </a:rPr>
              <a:t>and</a:t>
            </a:r>
            <a:r>
              <a:rPr lang="en-GB" dirty="0"/>
              <a:t> scholarship/Teaching </a:t>
            </a:r>
            <a:r>
              <a:rPr lang="en-GB" dirty="0">
                <a:solidFill>
                  <a:schemeClr val="accent2">
                    <a:lumMod val="60000"/>
                    <a:lumOff val="40000"/>
                  </a:schemeClr>
                </a:solidFill>
              </a:rPr>
              <a:t>and</a:t>
            </a:r>
            <a:r>
              <a:rPr lang="en-GB" dirty="0"/>
              <a:t> practice</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p:txBody>
          <a:bodyPr/>
          <a:lstStyle/>
          <a:p>
            <a:r>
              <a:rPr lang="en-GB" dirty="0"/>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fontScale="90000"/>
          </a:bodyPr>
          <a:lstStyle/>
          <a:p>
            <a:r>
              <a:rPr lang="en-GB" dirty="0"/>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p:txBody>
          <a:bodyPr/>
          <a:lstStyle/>
          <a:p>
            <a:r>
              <a:rPr lang="en-GB" dirty="0"/>
              <a:t>What is your ‘and’?</a:t>
            </a:r>
          </a:p>
        </p:txBody>
      </p:sp>
      <p:pic>
        <p:nvPicPr>
          <p:cNvPr id="6" name="Picture 2" descr="Bev Webb, 2012">
            <a:extLst>
              <a:ext uri="{FF2B5EF4-FFF2-40B4-BE49-F238E27FC236}">
                <a16:creationId xmlns:a16="http://schemas.microsoft.com/office/drawing/2014/main" id="{917CBBB6-70E7-CFE9-5020-5A47EDBF20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4588" y="4631186"/>
            <a:ext cx="5271492" cy="1795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t>The BOGOF model of scholarship</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4354" y="2084609"/>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528320" y="2113279"/>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products/resources</a:t>
            </a:r>
            <a:r>
              <a:rPr lang="en-GB" sz="2200" dirty="0"/>
              <a:t> 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670560" y="5950104"/>
            <a:ext cx="5283200" cy="550468"/>
          </a:xfrm>
          <a:prstGeom prst="rect">
            <a:avLst/>
          </a:prstGeom>
          <a:noFill/>
        </p:spPr>
        <p:txBody>
          <a:bodyPr wrap="square" lIns="0" tIns="0" rIns="0" bIns="0" rtlCol="0" anchor="b" anchorCtr="0">
            <a:normAutofit/>
          </a:bodyPr>
          <a:lstStyle/>
          <a:p>
            <a:pPr algn="r"/>
            <a:r>
              <a:rPr lang="en-GB" sz="2400" dirty="0">
                <a:solidFill>
                  <a:schemeClr val="accent2">
                    <a:lumMod val="60000"/>
                    <a:lumOff val="40000"/>
                  </a:schemeClr>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46836A-CAB9-2144-B576-A2DBE2DA273C}"/>
              </a:ext>
            </a:extLst>
          </p:cNvPr>
          <p:cNvSpPr>
            <a:spLocks noGrp="1"/>
          </p:cNvSpPr>
          <p:nvPr>
            <p:ph type="ctrTitle"/>
          </p:nvPr>
        </p:nvSpPr>
        <p:spPr/>
        <p:txBody>
          <a:bodyPr>
            <a:normAutofit fontScale="90000"/>
          </a:bodyPr>
          <a:lstStyle/>
          <a:p>
            <a:r>
              <a:rPr lang="en-US" i="1" dirty="0"/>
              <a:t>Psychological literacy </a:t>
            </a:r>
            <a:r>
              <a:rPr lang="en-US" dirty="0"/>
              <a:t>– the ability to apply psychology to achieve goals in personal, professional, and community (local to global) life</a:t>
            </a:r>
            <a:br>
              <a:rPr lang="en-US" dirty="0"/>
            </a:br>
            <a:endParaRPr lang="en-US" dirty="0"/>
          </a:p>
        </p:txBody>
      </p:sp>
      <p:sp>
        <p:nvSpPr>
          <p:cNvPr id="4" name="Subtitle 3">
            <a:extLst>
              <a:ext uri="{FF2B5EF4-FFF2-40B4-BE49-F238E27FC236}">
                <a16:creationId xmlns:a16="http://schemas.microsoft.com/office/drawing/2014/main" id="{4FDC1821-8D51-F648-942A-B522D548A1C9}"/>
              </a:ext>
            </a:extLst>
          </p:cNvPr>
          <p:cNvSpPr>
            <a:spLocks noGrp="1"/>
          </p:cNvSpPr>
          <p:nvPr>
            <p:ph type="subTitle" idx="1"/>
          </p:nvPr>
        </p:nvSpPr>
        <p:spPr/>
        <p:txBody>
          <a:bodyPr>
            <a:normAutofit fontScale="92500" lnSpcReduction="20000"/>
          </a:bodyPr>
          <a:lstStyle/>
          <a:p>
            <a:r>
              <a:rPr lang="en-US" dirty="0"/>
              <a:t>I wanted to use my knowledge and skills in psychology to improve the lives of my students and my colleagues. I also wanted to progress in my career!</a:t>
            </a:r>
          </a:p>
        </p:txBody>
      </p:sp>
      <p:sp>
        <p:nvSpPr>
          <p:cNvPr id="6" name="Text Placeholder 5">
            <a:extLst>
              <a:ext uri="{FF2B5EF4-FFF2-40B4-BE49-F238E27FC236}">
                <a16:creationId xmlns:a16="http://schemas.microsoft.com/office/drawing/2014/main" id="{A3740765-2074-1982-528D-9CC56FFDA6F0}"/>
              </a:ext>
            </a:extLst>
          </p:cNvPr>
          <p:cNvSpPr>
            <a:spLocks noGrp="1"/>
          </p:cNvSpPr>
          <p:nvPr>
            <p:ph type="body" sz="quarter" idx="10"/>
          </p:nvPr>
        </p:nvSpPr>
        <p:spPr>
          <a:xfrm>
            <a:off x="6275387" y="6060440"/>
            <a:ext cx="5473699" cy="368888"/>
          </a:xfrm>
        </p:spPr>
        <p:txBody>
          <a:bodyPr/>
          <a:lstStyle/>
          <a:p>
            <a:r>
              <a:rPr lang="en-GB" dirty="0">
                <a:hlinkClick r:id="rId2"/>
              </a:rPr>
              <a:t>See Hulme &amp; Cranney (2022)</a:t>
            </a:r>
            <a:endParaRPr lang="en-GB" dirty="0"/>
          </a:p>
        </p:txBody>
      </p:sp>
    </p:spTree>
    <p:extLst>
      <p:ext uri="{BB962C8B-B14F-4D97-AF65-F5344CB8AC3E}">
        <p14:creationId xmlns:p14="http://schemas.microsoft.com/office/powerpoint/2010/main" val="1846801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a diagram&#10;&#10;Description automatically generated">
            <a:extLst>
              <a:ext uri="{FF2B5EF4-FFF2-40B4-BE49-F238E27FC236}">
                <a16:creationId xmlns:a16="http://schemas.microsoft.com/office/drawing/2014/main" id="{7E995305-B1A9-1847-DC3E-85CC54ED0FBB}"/>
              </a:ext>
            </a:extLst>
          </p:cNvPr>
          <p:cNvPicPr>
            <a:picLocks noGrp="1" noChangeAspect="1"/>
          </p:cNvPicPr>
          <p:nvPr>
            <p:ph sz="half" idx="1"/>
          </p:nvPr>
        </p:nvPicPr>
        <p:blipFill>
          <a:blip r:embed="rId2"/>
          <a:stretch>
            <a:fillRect/>
          </a:stretch>
        </p:blipFill>
        <p:spPr>
          <a:xfrm>
            <a:off x="3517749" y="1989138"/>
            <a:ext cx="5156503" cy="3708400"/>
          </a:xfrm>
        </p:spPr>
      </p:pic>
      <p:sp>
        <p:nvSpPr>
          <p:cNvPr id="3" name="Title 2">
            <a:extLst>
              <a:ext uri="{FF2B5EF4-FFF2-40B4-BE49-F238E27FC236}">
                <a16:creationId xmlns:a16="http://schemas.microsoft.com/office/drawing/2014/main" id="{0C9E2CF8-04AA-EE82-0F6B-79F34165A738}"/>
              </a:ext>
            </a:extLst>
          </p:cNvPr>
          <p:cNvSpPr>
            <a:spLocks noGrp="1"/>
          </p:cNvSpPr>
          <p:nvPr>
            <p:ph type="title"/>
          </p:nvPr>
        </p:nvSpPr>
        <p:spPr/>
        <p:txBody>
          <a:bodyPr/>
          <a:lstStyle/>
          <a:p>
            <a:r>
              <a:rPr lang="en-GB" dirty="0"/>
              <a:t>So what is scholarship? </a:t>
            </a:r>
          </a:p>
        </p:txBody>
      </p:sp>
      <p:sp>
        <p:nvSpPr>
          <p:cNvPr id="4" name="Text Placeholder 3">
            <a:extLst>
              <a:ext uri="{FF2B5EF4-FFF2-40B4-BE49-F238E27FC236}">
                <a16:creationId xmlns:a16="http://schemas.microsoft.com/office/drawing/2014/main" id="{8976AB3C-5D9F-0A4C-FDAB-ED93ADF8BD0E}"/>
              </a:ext>
            </a:extLst>
          </p:cNvPr>
          <p:cNvSpPr>
            <a:spLocks noGrp="1"/>
          </p:cNvSpPr>
          <p:nvPr>
            <p:ph type="body" sz="quarter" idx="10"/>
          </p:nvPr>
        </p:nvSpPr>
        <p:spPr/>
        <p:txBody>
          <a:bodyPr/>
          <a:lstStyle/>
          <a:p>
            <a:r>
              <a:rPr lang="en-US" altLang="en-US" sz="1800" dirty="0">
                <a:hlinkClick r:id="rId3"/>
              </a:rPr>
              <a:t>Boyer (1990)</a:t>
            </a:r>
            <a:endParaRPr lang="en-GB" dirty="0"/>
          </a:p>
        </p:txBody>
      </p:sp>
    </p:spTree>
    <p:extLst>
      <p:ext uri="{BB962C8B-B14F-4D97-AF65-F5344CB8AC3E}">
        <p14:creationId xmlns:p14="http://schemas.microsoft.com/office/powerpoint/2010/main" val="108587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normAutofit lnSpcReduction="10000"/>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a:p>
            <a:pPr marL="0" indent="0">
              <a:buNone/>
            </a:pPr>
            <a:r>
              <a:rPr lang="en-GB" dirty="0">
                <a:solidFill>
                  <a:schemeClr val="accent1"/>
                </a:solidFill>
              </a:rPr>
              <a:t>In a pracademic context – how do you teach students to become professional practitioners who are ‘work ready’?</a:t>
            </a:r>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dirty="0"/>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08213A-FE46-7092-3F20-F5F2F9879A5E}"/>
              </a:ext>
            </a:extLst>
          </p:cNvPr>
          <p:cNvSpPr>
            <a:spLocks noGrp="1"/>
          </p:cNvSpPr>
          <p:nvPr>
            <p:ph type="title"/>
          </p:nvPr>
        </p:nvSpPr>
        <p:spPr>
          <a:xfrm>
            <a:off x="876693" y="741391"/>
            <a:ext cx="3455821" cy="1616203"/>
          </a:xfrm>
        </p:spPr>
        <p:txBody>
          <a:bodyPr vert="horz" lIns="91440" tIns="45720" rIns="91440" bIns="45720" rtlCol="0" anchor="b">
            <a:normAutofit/>
          </a:bodyPr>
          <a:lstStyle/>
          <a:p>
            <a:pPr>
              <a:lnSpc>
                <a:spcPct val="90000"/>
              </a:lnSpc>
            </a:pPr>
            <a:r>
              <a:rPr lang="en-US" sz="3200">
                <a:solidFill>
                  <a:schemeClr val="tx1"/>
                </a:solidFill>
                <a:latin typeface="+mj-lt"/>
                <a:cs typeface="+mj-cs"/>
              </a:rPr>
              <a:t>Going meta!</a:t>
            </a:r>
          </a:p>
        </p:txBody>
      </p:sp>
      <p:sp>
        <p:nvSpPr>
          <p:cNvPr id="5" name="Text Placeholder 3">
            <a:extLst>
              <a:ext uri="{FF2B5EF4-FFF2-40B4-BE49-F238E27FC236}">
                <a16:creationId xmlns:a16="http://schemas.microsoft.com/office/drawing/2014/main" id="{C50E93A1-FBB7-DAAF-67E6-75FAFD5E78E7}"/>
              </a:ext>
            </a:extLst>
          </p:cNvPr>
          <p:cNvSpPr txBox="1">
            <a:spLocks/>
          </p:cNvSpPr>
          <p:nvPr/>
        </p:nvSpPr>
        <p:spPr>
          <a:xfrm>
            <a:off x="876693" y="2533476"/>
            <a:ext cx="3455821" cy="3447832"/>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Font typeface="Arial" panose="020B0604020202020204" pitchFamily="34" charset="0"/>
              <a:buChar char="•"/>
            </a:pPr>
            <a:r>
              <a:rPr lang="en-US" sz="2000">
                <a:latin typeface="+mn-lt"/>
                <a:cs typeface="+mn-cs"/>
              </a:rPr>
              <a:t>Who can see your work?</a:t>
            </a:r>
          </a:p>
          <a:p>
            <a:pPr>
              <a:lnSpc>
                <a:spcPct val="90000"/>
              </a:lnSpc>
              <a:buFont typeface="Arial" panose="020B0604020202020204" pitchFamily="34" charset="0"/>
              <a:buChar char="•"/>
            </a:pPr>
            <a:r>
              <a:rPr lang="en-US" sz="2000">
                <a:latin typeface="+mn-lt"/>
                <a:cs typeface="+mn-cs"/>
              </a:rPr>
              <a:t>How do they find it?</a:t>
            </a:r>
          </a:p>
          <a:p>
            <a:pPr>
              <a:lnSpc>
                <a:spcPct val="90000"/>
              </a:lnSpc>
              <a:buFont typeface="Arial" panose="020B0604020202020204" pitchFamily="34" charset="0"/>
              <a:buChar char="•"/>
            </a:pPr>
            <a:r>
              <a:rPr lang="en-US" sz="2000">
                <a:latin typeface="+mn-lt"/>
                <a:cs typeface="+mn-cs"/>
              </a:rPr>
              <a:t>Who are your stakeholders? Who cares? </a:t>
            </a:r>
          </a:p>
          <a:p>
            <a:pPr>
              <a:lnSpc>
                <a:spcPct val="90000"/>
              </a:lnSpc>
              <a:buFont typeface="Arial" panose="020B0604020202020204" pitchFamily="34" charset="0"/>
              <a:buChar char="•"/>
            </a:pPr>
            <a:r>
              <a:rPr lang="en-US" sz="2000">
                <a:latin typeface="+mn-lt"/>
                <a:cs typeface="+mn-cs"/>
              </a:rPr>
              <a:t>Who is using your work?</a:t>
            </a:r>
          </a:p>
          <a:p>
            <a:pPr>
              <a:lnSpc>
                <a:spcPct val="90000"/>
              </a:lnSpc>
              <a:buFont typeface="Arial" panose="020B0604020202020204" pitchFamily="34" charset="0"/>
              <a:buChar char="•"/>
            </a:pPr>
            <a:r>
              <a:rPr lang="en-US" sz="2000">
                <a:latin typeface="+mn-lt"/>
                <a:cs typeface="+mn-cs"/>
              </a:rPr>
              <a:t>What is the reach, impact, and value?</a:t>
            </a:r>
          </a:p>
          <a:p>
            <a:pPr>
              <a:lnSpc>
                <a:spcPct val="90000"/>
              </a:lnSpc>
              <a:buFont typeface="Arial" panose="020B0604020202020204" pitchFamily="34" charset="0"/>
              <a:buChar char="•"/>
            </a:pPr>
            <a:r>
              <a:rPr lang="en-US" sz="2000">
                <a:latin typeface="+mn-lt"/>
                <a:cs typeface="+mn-cs"/>
              </a:rPr>
              <a:t>What is the potential for reach, impact, value?</a:t>
            </a:r>
          </a:p>
        </p:txBody>
      </p:sp>
      <p:pic>
        <p:nvPicPr>
          <p:cNvPr id="6" name="Picture 2" descr="Free photo: drop of water, ripple, splash, water, drop, splashing, liquid |  Hippopx">
            <a:extLst>
              <a:ext uri="{FF2B5EF4-FFF2-40B4-BE49-F238E27FC236}">
                <a16:creationId xmlns:a16="http://schemas.microsoft.com/office/drawing/2014/main" id="{192819C5-E9DA-FD4E-4AD1-736DF4A02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07" r="14954" b="-1"/>
          <a:stretch/>
        </p:blipFill>
        <p:spPr bwMode="auto">
          <a:xfrm>
            <a:off x="5086726" y="10"/>
            <a:ext cx="7105273"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0462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D2B03DB-A759-DCD2-CC29-F7EBE3113F3E}"/>
              </a:ext>
            </a:extLst>
          </p:cNvPr>
          <p:cNvSpPr>
            <a:spLocks noGrp="1"/>
          </p:cNvSpPr>
          <p:nvPr>
            <p:ph type="title"/>
          </p:nvPr>
        </p:nvSpPr>
        <p:spPr>
          <a:xfrm>
            <a:off x="166396" y="3498277"/>
            <a:ext cx="2035628" cy="1400293"/>
          </a:xfrm>
        </p:spPr>
        <p:txBody>
          <a:bodyPr>
            <a:normAutofit fontScale="90000"/>
          </a:bodyPr>
          <a:lstStyle/>
          <a:p>
            <a:r>
              <a:rPr lang="en-GB" sz="2800" dirty="0">
                <a:latin typeface="+mn-lt"/>
                <a:hlinkClick r:id="rId2"/>
              </a:rPr>
              <a:t>Kern et al (2015) </a:t>
            </a:r>
            <a:r>
              <a:rPr lang="en-GB" sz="2200" dirty="0">
                <a:latin typeface="+mn-lt"/>
              </a:rPr>
              <a:t>Dimensions of activity relating to teaching (DART)</a:t>
            </a:r>
            <a:endParaRPr lang="en-GB" sz="2800" dirty="0">
              <a:latin typeface="+mn-lt"/>
            </a:endParaRPr>
          </a:p>
        </p:txBody>
      </p:sp>
      <p:pic>
        <p:nvPicPr>
          <p:cNvPr id="6"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44D8B6ED-F9E9-5A48-BD21-95E3716E174E}"/>
              </a:ext>
            </a:extLst>
          </p:cNvPr>
          <p:cNvPicPr>
            <a:picLocks noGrp="1" noChangeAspect="1"/>
          </p:cNvPicPr>
          <p:nvPr>
            <p:ph idx="1"/>
          </p:nvPr>
        </p:nvPicPr>
        <p:blipFill>
          <a:blip r:embed="rId3"/>
          <a:stretch>
            <a:fillRect/>
          </a:stretch>
        </p:blipFill>
        <p:spPr>
          <a:xfrm>
            <a:off x="2463282" y="341183"/>
            <a:ext cx="9050693" cy="6314190"/>
          </a:xfrm>
          <a:prstGeom prst="rect">
            <a:avLst/>
          </a:prstGeom>
        </p:spPr>
      </p:pic>
      <p:sp>
        <p:nvSpPr>
          <p:cNvPr id="7" name="Oval 6">
            <a:extLst>
              <a:ext uri="{FF2B5EF4-FFF2-40B4-BE49-F238E27FC236}">
                <a16:creationId xmlns:a16="http://schemas.microsoft.com/office/drawing/2014/main" id="{B221EB50-6042-F235-C50F-2B0E41244C7F}"/>
              </a:ext>
            </a:extLst>
          </p:cNvPr>
          <p:cNvSpPr/>
          <p:nvPr/>
        </p:nvSpPr>
        <p:spPr>
          <a:xfrm>
            <a:off x="5953328" y="341183"/>
            <a:ext cx="6072276" cy="3549881"/>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3F9D3CD-CF71-F1C9-7C46-0BB567F6C5C2}"/>
              </a:ext>
            </a:extLst>
          </p:cNvPr>
          <p:cNvSpPr txBox="1"/>
          <p:nvPr/>
        </p:nvSpPr>
        <p:spPr>
          <a:xfrm>
            <a:off x="327378" y="880534"/>
            <a:ext cx="2135904" cy="880534"/>
          </a:xfrm>
          <a:prstGeom prst="rect">
            <a:avLst/>
          </a:prstGeom>
          <a:noFill/>
        </p:spPr>
        <p:txBody>
          <a:bodyPr wrap="square" lIns="0" tIns="0" rIns="0" bIns="0" rtlCol="0">
            <a:noAutofit/>
          </a:bodyPr>
          <a:lstStyle/>
          <a:p>
            <a:pPr algn="l"/>
            <a:r>
              <a:rPr lang="en-GB" sz="3200" dirty="0">
                <a:solidFill>
                  <a:schemeClr val="accent2">
                    <a:lumMod val="60000"/>
                    <a:lumOff val="40000"/>
                  </a:schemeClr>
                </a:solidFill>
              </a:rPr>
              <a:t>Where are you?</a:t>
            </a:r>
          </a:p>
        </p:txBody>
      </p:sp>
    </p:spTree>
    <p:extLst>
      <p:ext uri="{BB962C8B-B14F-4D97-AF65-F5344CB8AC3E}">
        <p14:creationId xmlns:p14="http://schemas.microsoft.com/office/powerpoint/2010/main" val="206858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BA5DA2-2F88-B790-B88F-410A43EC1903}"/>
              </a:ext>
            </a:extLst>
          </p:cNvPr>
          <p:cNvSpPr>
            <a:spLocks noGrp="1"/>
          </p:cNvSpPr>
          <p:nvPr>
            <p:ph type="title"/>
          </p:nvPr>
        </p:nvSpPr>
        <p:spPr>
          <a:xfrm>
            <a:off x="442911" y="469312"/>
            <a:ext cx="11306175" cy="1001983"/>
          </a:xfrm>
        </p:spPr>
        <p:txBody>
          <a:bodyPr/>
          <a:lstStyle/>
          <a:p>
            <a:r>
              <a:rPr lang="en-GB" dirty="0"/>
              <a:t>My scholarship journey</a:t>
            </a:r>
          </a:p>
        </p:txBody>
      </p:sp>
      <p:pic>
        <p:nvPicPr>
          <p:cNvPr id="5" name="Picture 2" descr="Sending Sound to the Brain | Science">
            <a:extLst>
              <a:ext uri="{FF2B5EF4-FFF2-40B4-BE49-F238E27FC236}">
                <a16:creationId xmlns:a16="http://schemas.microsoft.com/office/drawing/2014/main" id="{9AF5D0E6-90B8-3F7E-385D-F96635B0E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1786534"/>
            <a:ext cx="1766887" cy="20102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tudent Teacher Blackboard Education - Blackboard With Teacher Clipart PNG  Image | Transparent PNG Free Download on SeekPNG">
            <a:extLst>
              <a:ext uri="{FF2B5EF4-FFF2-40B4-BE49-F238E27FC236}">
                <a16:creationId xmlns:a16="http://schemas.microsoft.com/office/drawing/2014/main" id="{AA49923E-D2C1-9541-ED71-9CE49119D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731" y="3778393"/>
            <a:ext cx="2962275" cy="2279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 is SoTL? – Center for Innovative Teaching and Learning @IUB">
            <a:extLst>
              <a:ext uri="{FF2B5EF4-FFF2-40B4-BE49-F238E27FC236}">
                <a16:creationId xmlns:a16="http://schemas.microsoft.com/office/drawing/2014/main" id="{2472560F-5EB4-F78D-A8A5-573436B0C1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2058481"/>
            <a:ext cx="2843052" cy="22795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Owl Professor Teacher Clip Art, PNG, 600x600px, Owl, Beak, Bird, Bird Of  Prey, College Download Free">
            <a:extLst>
              <a:ext uri="{FF2B5EF4-FFF2-40B4-BE49-F238E27FC236}">
                <a16:creationId xmlns:a16="http://schemas.microsoft.com/office/drawing/2014/main" id="{60927732-360B-5D45-D656-1322BD871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588" y="4633265"/>
            <a:ext cx="2866212" cy="2097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9D1C72D-AB22-874E-6864-7B1DF613DD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222139">
            <a:off x="7297101" y="4544175"/>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B8F323ED-75BC-27C4-4AE6-03F3277BB2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3326843">
            <a:off x="6066537" y="4860597"/>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7E09F3F8-88BA-E01D-C606-981B88BA6C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2863765" y="223991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A8ED70D8-2DB0-D9ED-0638-D530D2E43C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8905830">
            <a:off x="3255322" y="3074117"/>
            <a:ext cx="991658" cy="79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3C46530D-F854-665B-1D00-F1B7A48FB68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9049548" y="2820071"/>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a:extLst>
              <a:ext uri="{FF2B5EF4-FFF2-40B4-BE49-F238E27FC236}">
                <a16:creationId xmlns:a16="http://schemas.microsoft.com/office/drawing/2014/main" id="{5B7EDECF-C090-8EB4-F350-D5116456D8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025646">
            <a:off x="9444444" y="368732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51D0EB08-3589-9506-A8A2-25D5D50D09C1}"/>
              </a:ext>
            </a:extLst>
          </p:cNvPr>
          <p:cNvSpPr txBox="1"/>
          <p:nvPr/>
        </p:nvSpPr>
        <p:spPr>
          <a:xfrm>
            <a:off x="335280" y="4535091"/>
            <a:ext cx="1979500" cy="553998"/>
          </a:xfrm>
          <a:prstGeom prst="rect">
            <a:avLst/>
          </a:prstGeom>
          <a:noFill/>
        </p:spPr>
        <p:txBody>
          <a:bodyPr wrap="square" lIns="0" tIns="0" rIns="0" bIns="0" rtlCol="0" anchor="ctr" anchorCtr="0">
            <a:noAutofit/>
          </a:bodyPr>
          <a:lstStyle/>
          <a:p>
            <a:pPr marL="285750" indent="-285750" algn="r">
              <a:buFont typeface="Arial" panose="020B0604020202020204" pitchFamily="34" charset="0"/>
              <a:buChar char="•"/>
            </a:pPr>
            <a:r>
              <a:rPr lang="en-GB" dirty="0">
                <a:solidFill>
                  <a:schemeClr val="accent2">
                    <a:lumMod val="60000"/>
                    <a:lumOff val="40000"/>
                  </a:schemeClr>
                </a:solidFill>
              </a:rPr>
              <a:t>Scholarly teaching</a:t>
            </a:r>
          </a:p>
          <a:p>
            <a:pPr marL="285750" indent="-285750" algn="r">
              <a:buFont typeface="Arial" panose="020B0604020202020204" pitchFamily="34" charset="0"/>
              <a:buChar char="•"/>
            </a:pPr>
            <a:r>
              <a:rPr lang="en-GB" dirty="0">
                <a:solidFill>
                  <a:schemeClr val="accent2">
                    <a:lumMod val="60000"/>
                    <a:lumOff val="40000"/>
                  </a:schemeClr>
                </a:solidFill>
              </a:rPr>
              <a:t>Open educational resources</a:t>
            </a:r>
          </a:p>
        </p:txBody>
      </p:sp>
      <p:sp>
        <p:nvSpPr>
          <p:cNvPr id="16" name="TextBox 15">
            <a:extLst>
              <a:ext uri="{FF2B5EF4-FFF2-40B4-BE49-F238E27FC236}">
                <a16:creationId xmlns:a16="http://schemas.microsoft.com/office/drawing/2014/main" id="{D25AD639-83FC-B615-4660-DC6E25707CD3}"/>
              </a:ext>
            </a:extLst>
          </p:cNvPr>
          <p:cNvSpPr txBox="1"/>
          <p:nvPr/>
        </p:nvSpPr>
        <p:spPr>
          <a:xfrm>
            <a:off x="4277360" y="1989391"/>
            <a:ext cx="1751966" cy="1676620"/>
          </a:xfrm>
          <a:prstGeom prst="rect">
            <a:avLst/>
          </a:prstGeom>
          <a:noFill/>
        </p:spPr>
        <p:txBody>
          <a:bodyPr wrap="square" lIns="0" tIns="0" rIns="0" bIns="0" rtlCol="0" anchor="b"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Assessment and feedback research</a:t>
            </a:r>
          </a:p>
          <a:p>
            <a:pPr marL="285750" indent="-285750">
              <a:buFont typeface="Arial" panose="020B0604020202020204" pitchFamily="34" charset="0"/>
              <a:buChar char="•"/>
            </a:pPr>
            <a:r>
              <a:rPr lang="en-GB" dirty="0">
                <a:solidFill>
                  <a:schemeClr val="accent2">
                    <a:lumMod val="60000"/>
                    <a:lumOff val="40000"/>
                  </a:schemeClr>
                </a:solidFill>
              </a:rPr>
              <a:t>Psychological literacy</a:t>
            </a:r>
          </a:p>
          <a:p>
            <a:pPr marL="285750" indent="-285750">
              <a:buFont typeface="Arial" panose="020B0604020202020204" pitchFamily="34" charset="0"/>
              <a:buChar char="•"/>
            </a:pPr>
            <a:r>
              <a:rPr lang="en-GB" dirty="0">
                <a:solidFill>
                  <a:schemeClr val="accent2">
                    <a:lumMod val="60000"/>
                    <a:lumOff val="40000"/>
                  </a:schemeClr>
                </a:solidFill>
              </a:rPr>
              <a:t>Blog</a:t>
            </a:r>
          </a:p>
          <a:p>
            <a:pPr marL="285750" indent="-285750">
              <a:buFont typeface="Arial" panose="020B0604020202020204" pitchFamily="34" charset="0"/>
              <a:buChar char="•"/>
            </a:pPr>
            <a:r>
              <a:rPr lang="en-GB" dirty="0">
                <a:solidFill>
                  <a:schemeClr val="accent2">
                    <a:lumMod val="60000"/>
                    <a:lumOff val="40000"/>
                  </a:schemeClr>
                </a:solidFill>
              </a:rPr>
              <a:t>Advance HE resources</a:t>
            </a:r>
          </a:p>
        </p:txBody>
      </p:sp>
      <p:sp>
        <p:nvSpPr>
          <p:cNvPr id="17" name="TextBox 16">
            <a:extLst>
              <a:ext uri="{FF2B5EF4-FFF2-40B4-BE49-F238E27FC236}">
                <a16:creationId xmlns:a16="http://schemas.microsoft.com/office/drawing/2014/main" id="{0DD345C7-0FA4-6C03-AB81-87952F58152E}"/>
              </a:ext>
            </a:extLst>
          </p:cNvPr>
          <p:cNvSpPr txBox="1"/>
          <p:nvPr/>
        </p:nvSpPr>
        <p:spPr>
          <a:xfrm>
            <a:off x="10112545" y="1119404"/>
            <a:ext cx="1703216" cy="1334260"/>
          </a:xfrm>
          <a:prstGeom prst="rect">
            <a:avLst/>
          </a:prstGeom>
          <a:noFill/>
        </p:spPr>
        <p:txBody>
          <a:bodyPr wrap="square" lIns="0" tIns="0" rIns="0" bIns="0" rtlCol="0" anchor="t"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Scholarship of scholarship!</a:t>
            </a:r>
          </a:p>
          <a:p>
            <a:pPr marL="285750" indent="-285750">
              <a:buFont typeface="Arial" panose="020B0604020202020204" pitchFamily="34" charset="0"/>
              <a:buChar char="•"/>
            </a:pPr>
            <a:r>
              <a:rPr lang="en-GB" dirty="0">
                <a:solidFill>
                  <a:schemeClr val="accent2">
                    <a:lumMod val="60000"/>
                    <a:lumOff val="40000"/>
                  </a:schemeClr>
                </a:solidFill>
              </a:rPr>
              <a:t>Disabled students as researchers</a:t>
            </a:r>
          </a:p>
          <a:p>
            <a:pPr marL="285750" indent="-285750">
              <a:buFont typeface="Arial" panose="020B0604020202020204" pitchFamily="34" charset="0"/>
              <a:buChar char="•"/>
            </a:pPr>
            <a:r>
              <a:rPr lang="en-GB" dirty="0">
                <a:solidFill>
                  <a:schemeClr val="accent2">
                    <a:lumMod val="60000"/>
                    <a:lumOff val="40000"/>
                  </a:schemeClr>
                </a:solidFill>
              </a:rPr>
              <a:t>Journal articles</a:t>
            </a:r>
          </a:p>
          <a:p>
            <a:pPr marL="285750" indent="-285750">
              <a:buFont typeface="Arial" panose="020B0604020202020204" pitchFamily="34" charset="0"/>
              <a:buChar char="•"/>
            </a:pPr>
            <a:r>
              <a:rPr lang="en-GB" dirty="0">
                <a:solidFill>
                  <a:schemeClr val="accent2">
                    <a:lumMod val="60000"/>
                    <a:lumOff val="40000"/>
                  </a:schemeClr>
                </a:solidFill>
              </a:rPr>
              <a:t>Profs in Prep network and more</a:t>
            </a:r>
          </a:p>
        </p:txBody>
      </p:sp>
    </p:spTree>
    <p:extLst>
      <p:ext uri="{BB962C8B-B14F-4D97-AF65-F5344CB8AC3E}">
        <p14:creationId xmlns:p14="http://schemas.microsoft.com/office/powerpoint/2010/main" val="35058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lnSpcReduction="10000"/>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fontScale="85000" lnSpcReduction="2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BPS fellowship? DART-P Higher Education Psychology Teacher of the Year?</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793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accent2">
                    <a:lumMod val="60000"/>
                    <a:lumOff val="40000"/>
                  </a:schemeClr>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lnSpcReduction="10000"/>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dirty="0">
                <a:solidFill>
                  <a:srgbClr val="050505"/>
                </a:solidFill>
                <a:latin typeface="Segoe UI Historic" panose="020B0502040204020203" pitchFamily="34" charset="0"/>
              </a:rPr>
              <a:t>BPS Division of Academics, Researchers and Teachers in Psychology (DART-P)</a:t>
            </a:r>
          </a:p>
          <a:p>
            <a:r>
              <a:rPr lang="en-GB" dirty="0">
                <a:solidFill>
                  <a:srgbClr val="050505"/>
                </a:solidFill>
                <a:latin typeface="Segoe UI Historic" panose="020B0502040204020203" pitchFamily="34" charset="0"/>
              </a:rPr>
              <a:t>ISSOTL </a:t>
            </a:r>
            <a:r>
              <a:rPr lang="en-GB" dirty="0">
                <a:solidFill>
                  <a:srgbClr val="050505"/>
                </a:solidFill>
                <a:latin typeface="Segoe UI Historic" panose="020B0502040204020203" pitchFamily="34" charset="0"/>
                <a:hlinkClick r:id="rId5"/>
              </a:rPr>
              <a:t>https://issotl.com/</a:t>
            </a:r>
            <a:r>
              <a:rPr lang="en-GB" dirty="0">
                <a:solidFill>
                  <a:srgbClr val="050505"/>
                </a:solidFill>
                <a:latin typeface="Segoe UI Historic" panose="020B0502040204020203" pitchFamily="34" charset="0"/>
              </a:rPr>
              <a:t> </a:t>
            </a:r>
          </a:p>
          <a:p>
            <a:r>
              <a:rPr lang="en-GB" b="0" i="0" dirty="0">
                <a:solidFill>
                  <a:srgbClr val="050505"/>
                </a:solidFill>
                <a:effectLst/>
                <a:latin typeface="Segoe UI Historic" panose="020B0502040204020203" pitchFamily="34" charset="0"/>
              </a:rPr>
              <a:t>Car</a:t>
            </a:r>
            <a:r>
              <a:rPr lang="en-GB" dirty="0">
                <a:solidFill>
                  <a:srgbClr val="050505"/>
                </a:solidFill>
                <a:latin typeface="Segoe UI Historic" panose="020B0502040204020203" pitchFamily="34" charset="0"/>
              </a:rPr>
              <a:t>diff Learning and Teaching Academy?</a:t>
            </a:r>
          </a:p>
          <a:p>
            <a:r>
              <a:rPr lang="en-GB" b="0" i="0" dirty="0">
                <a:solidFill>
                  <a:srgbClr val="050505"/>
                </a:solidFill>
                <a:effectLst/>
                <a:latin typeface="Segoe UI Historic" panose="020B0502040204020203" pitchFamily="34" charset="0"/>
                <a:hlinkClick r:id="rId6"/>
              </a:rPr>
              <a:t>National Teaching Repository</a:t>
            </a:r>
            <a:endParaRPr lang="en-GB" b="0" i="0" dirty="0">
              <a:solidFill>
                <a:srgbClr val="050505"/>
              </a:solidFill>
              <a:effectLst/>
              <a:latin typeface="Segoe UI Historic" panose="020B0502040204020203" pitchFamily="34" charset="0"/>
            </a:endParaRPr>
          </a:p>
          <a:p>
            <a:r>
              <a:rPr lang="en-GB" dirty="0"/>
              <a:t>Start your own?</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t>Networks</a:t>
            </a:r>
          </a:p>
        </p:txBody>
      </p:sp>
    </p:spTree>
    <p:extLst>
      <p:ext uri="{BB962C8B-B14F-4D97-AF65-F5344CB8AC3E}">
        <p14:creationId xmlns:p14="http://schemas.microsoft.com/office/powerpoint/2010/main" val="4260439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What actions can you take to increase your success in doing impactful and visible scholarship?</a:t>
            </a:r>
          </a:p>
          <a:p>
            <a:r>
              <a:rPr lang="en-GB" sz="2800" dirty="0"/>
              <a:t>Where can positive disruption be useful in all this? (and who can influence?)</a:t>
            </a:r>
          </a:p>
          <a:p>
            <a:r>
              <a:rPr lang="en-GB" sz="2800" dirty="0"/>
              <a:t>Some other thoughts?</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dirty="0"/>
              <a:t>Reflections and discussion</a:t>
            </a: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spTree>
    <p:extLst>
      <p:ext uri="{BB962C8B-B14F-4D97-AF65-F5344CB8AC3E}">
        <p14:creationId xmlns:p14="http://schemas.microsoft.com/office/powerpoint/2010/main" val="1103738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76B7178-A1CD-4801-BA73-0B4A4266E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063616-57F3-4C87-BB7F-2974CF36DE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1536</Words>
  <Application>Microsoft Office PowerPoint</Application>
  <PresentationFormat>Widescreen</PresentationFormat>
  <Paragraphs>141</Paragraphs>
  <Slides>22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Segoe UI Historic</vt:lpstr>
      <vt:lpstr>Wingdings</vt:lpstr>
      <vt:lpstr>Office Theme</vt:lpstr>
      <vt:lpstr>Shining a spotlight on scholarship: building and developing your profile in an education-focused career</vt:lpstr>
      <vt:lpstr>Outline</vt:lpstr>
      <vt:lpstr>Academic staff in UK universities (HESA)</vt:lpstr>
      <vt:lpstr>How does it look at Cardiff Uni? (2022-23)</vt:lpstr>
      <vt:lpstr>Intersections?</vt:lpstr>
      <vt:lpstr>Teaching “only”?</vt:lpstr>
      <vt:lpstr>Example – Teaching Fellow / Senior Teaching Fellow roles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The BOGOF model of scholarship</vt:lpstr>
      <vt:lpstr>Psychological literacy – the ability to apply psychology to achieve goals in personal, professional, and community (local to global) life </vt:lpstr>
      <vt:lpstr>So what is scholarship? </vt:lpstr>
      <vt:lpstr>So what is scholarship? </vt:lpstr>
      <vt:lpstr>Scholarship means “going meta”</vt:lpstr>
      <vt:lpstr>Going meta!</vt:lpstr>
      <vt:lpstr>Kern et al (2015) Dimensions of activity relating to teaching (DART)</vt:lpstr>
      <vt:lpstr>My scholarship journey</vt:lpstr>
      <vt:lpstr>Purposeful planning for impact</vt:lpstr>
      <vt:lpstr>Reward and recognition</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Reflections and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78</cp:revision>
  <dcterms:created xsi:type="dcterms:W3CDTF">2020-08-07T10:40:47Z</dcterms:created>
  <dcterms:modified xsi:type="dcterms:W3CDTF">2025-04-28T09:35:26Z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