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3">
  <p:sldMasterIdLst>
    <p:sldMasterId id="2147483648" r:id="rId4"/>
  </p:sldMasterIdLst>
  <p:notesMasterIdLst>
    <p:notesMasterId r:id="rId18"/>
  </p:notesMasterIdLst>
  <p:sldIdLst>
    <p:sldId id="256" r:id="rId5"/>
    <p:sldId id="279" r:id="rId6"/>
    <p:sldId id="281" r:id="rId7"/>
    <p:sldId id="761" r:id="rId8"/>
    <p:sldId id="403" r:id="rId9"/>
    <p:sldId id="763" r:id="rId10"/>
    <p:sldId id="764" r:id="rId11"/>
    <p:sldId id="767" r:id="rId12"/>
    <p:sldId id="756" r:id="rId13"/>
    <p:sldId id="757" r:id="rId14"/>
    <p:sldId id="286" r:id="rId15"/>
    <p:sldId id="765" r:id="rId16"/>
    <p:sldId id="293" r:id="rId17"/>
  </p:sldIdLst>
  <p:sldSz cx="12192000" cy="6858000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017F"/>
    <a:srgbClr val="4D4D4C"/>
    <a:srgbClr val="821E69"/>
    <a:srgbClr val="D1BCDC"/>
    <a:srgbClr val="6F6258"/>
    <a:srgbClr val="9E043D"/>
    <a:srgbClr val="E5E5E5"/>
    <a:srgbClr val="E6005B"/>
    <a:srgbClr val="BB3F07"/>
    <a:srgbClr val="C7D5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7A1B8D-C9E0-45A6-BD9D-E1820E4F8ADC}" v="20" dt="2025-03-13T15:52:47.5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AF606853-7671-496A-8E4F-DF71F8EC918B}" styleName="Dark Style 1 –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73" autoAdjust="0"/>
    <p:restoredTop sz="94760" autoAdjust="0"/>
  </p:normalViewPr>
  <p:slideViewPr>
    <p:cSldViewPr snapToGrid="0" snapToObjects="1">
      <p:cViewPr varScale="1">
        <p:scale>
          <a:sx n="62" d="100"/>
          <a:sy n="62" d="100"/>
        </p:scale>
        <p:origin x="56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cn3rossiw\AppData\Local\Microsoft\Windows\INetCache\Content.Outlook\I93BBVJH\NFRS%20Projection%20work%20to%20Will%20correction%20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cn3rossiw\AppData\Local\Microsoft\Windows\INetCache\Content.Outlook\I93BBVJH\NFRS%20Projection%20work%20to%20Will%20correction%20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The RDI and change in the RDI between 2011 and 2021 of the population aged 16-64 in Nottinghamshire</a:t>
            </a:r>
            <a:r>
              <a:rPr lang="en-GB" baseline="0"/>
              <a:t> districts and Nottingham City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GB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RDI_Table!$C$1</c:f>
              <c:strCache>
                <c:ptCount val="1"/>
                <c:pt idx="0">
                  <c:v>2011 RDI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RDI_Table!$A$2:$A$9</c:f>
              <c:strCache>
                <c:ptCount val="8"/>
                <c:pt idx="0">
                  <c:v>Ashfield</c:v>
                </c:pt>
                <c:pt idx="1">
                  <c:v>Bassetlaw</c:v>
                </c:pt>
                <c:pt idx="2">
                  <c:v>Broxtowe</c:v>
                </c:pt>
                <c:pt idx="3">
                  <c:v>Gedling</c:v>
                </c:pt>
                <c:pt idx="4">
                  <c:v>Mansfield</c:v>
                </c:pt>
                <c:pt idx="5">
                  <c:v>Newark and Sherwood</c:v>
                </c:pt>
                <c:pt idx="6">
                  <c:v>Rushcliffe</c:v>
                </c:pt>
                <c:pt idx="7">
                  <c:v>Nottingham</c:v>
                </c:pt>
              </c:strCache>
            </c:strRef>
          </c:cat>
          <c:val>
            <c:numRef>
              <c:f>RDI_Table!$C$2:$C$9</c:f>
              <c:numCache>
                <c:formatCode>General</c:formatCode>
                <c:ptCount val="8"/>
                <c:pt idx="0">
                  <c:v>1.1267009967543762</c:v>
                </c:pt>
                <c:pt idx="1">
                  <c:v>1.4140365707598357</c:v>
                </c:pt>
                <c:pt idx="2">
                  <c:v>4.1049461698696827</c:v>
                </c:pt>
                <c:pt idx="3">
                  <c:v>3.573479751839109</c:v>
                </c:pt>
                <c:pt idx="4">
                  <c:v>1.4079217370470964</c:v>
                </c:pt>
                <c:pt idx="5">
                  <c:v>1.3685228499610458</c:v>
                </c:pt>
                <c:pt idx="6">
                  <c:v>3.7453081889071149</c:v>
                </c:pt>
                <c:pt idx="7">
                  <c:v>20.775492674455069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FF-42AC-98BD-69F6790B9B3B}"/>
            </c:ext>
          </c:extLst>
        </c:ser>
        <c:ser>
          <c:idx val="1"/>
          <c:order val="1"/>
          <c:tx>
            <c:strRef>
              <c:f>RDI_Table!$D$1</c:f>
              <c:strCache>
                <c:ptCount val="1"/>
                <c:pt idx="0">
                  <c:v>2021 RDI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RDI_Table!$A$2:$A$9</c:f>
              <c:strCache>
                <c:ptCount val="8"/>
                <c:pt idx="0">
                  <c:v>Ashfield</c:v>
                </c:pt>
                <c:pt idx="1">
                  <c:v>Bassetlaw</c:v>
                </c:pt>
                <c:pt idx="2">
                  <c:v>Broxtowe</c:v>
                </c:pt>
                <c:pt idx="3">
                  <c:v>Gedling</c:v>
                </c:pt>
                <c:pt idx="4">
                  <c:v>Mansfield</c:v>
                </c:pt>
                <c:pt idx="5">
                  <c:v>Newark and Sherwood</c:v>
                </c:pt>
                <c:pt idx="6">
                  <c:v>Rushcliffe</c:v>
                </c:pt>
                <c:pt idx="7">
                  <c:v>Nottingham</c:v>
                </c:pt>
              </c:strCache>
            </c:strRef>
          </c:cat>
          <c:val>
            <c:numRef>
              <c:f>RDI_Table!$D$2:$D$9</c:f>
              <c:numCache>
                <c:formatCode>General</c:formatCode>
                <c:ptCount val="8"/>
                <c:pt idx="0">
                  <c:v>2.6563792096323424</c:v>
                </c:pt>
                <c:pt idx="1">
                  <c:v>7.3323423814505464</c:v>
                </c:pt>
                <c:pt idx="2">
                  <c:v>7.263086737203861</c:v>
                </c:pt>
                <c:pt idx="3">
                  <c:v>6.2887082203061828</c:v>
                </c:pt>
                <c:pt idx="4">
                  <c:v>2.8853485537069288</c:v>
                </c:pt>
                <c:pt idx="5">
                  <c:v>2.1615569907237067</c:v>
                </c:pt>
                <c:pt idx="6">
                  <c:v>6.2441084074081221</c:v>
                </c:pt>
                <c:pt idx="7">
                  <c:v>27.237374379502064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FF-42AC-98BD-69F6790B9B3B}"/>
            </c:ext>
          </c:extLst>
        </c:ser>
        <c:ser>
          <c:idx val="2"/>
          <c:order val="2"/>
          <c:tx>
            <c:strRef>
              <c:f>RDI_Table!$E$1</c:f>
              <c:strCache>
                <c:ptCount val="1"/>
                <c:pt idx="0">
                  <c:v>Change in RDI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RDI_Table!$A$2:$A$9</c:f>
              <c:strCache>
                <c:ptCount val="8"/>
                <c:pt idx="0">
                  <c:v>Ashfield</c:v>
                </c:pt>
                <c:pt idx="1">
                  <c:v>Bassetlaw</c:v>
                </c:pt>
                <c:pt idx="2">
                  <c:v>Broxtowe</c:v>
                </c:pt>
                <c:pt idx="3">
                  <c:v>Gedling</c:v>
                </c:pt>
                <c:pt idx="4">
                  <c:v>Mansfield</c:v>
                </c:pt>
                <c:pt idx="5">
                  <c:v>Newark and Sherwood</c:v>
                </c:pt>
                <c:pt idx="6">
                  <c:v>Rushcliffe</c:v>
                </c:pt>
                <c:pt idx="7">
                  <c:v>Nottingham</c:v>
                </c:pt>
              </c:strCache>
            </c:strRef>
          </c:cat>
          <c:val>
            <c:numRef>
              <c:f>RDI_Table!$E$2:$E$9</c:f>
              <c:numCache>
                <c:formatCode>General</c:formatCode>
                <c:ptCount val="8"/>
                <c:pt idx="0">
                  <c:v>1.5296782128779662</c:v>
                </c:pt>
                <c:pt idx="1">
                  <c:v>5.9183058106907112</c:v>
                </c:pt>
                <c:pt idx="2">
                  <c:v>3.1581405673341783</c:v>
                </c:pt>
                <c:pt idx="3">
                  <c:v>2.7152284684670738</c:v>
                </c:pt>
                <c:pt idx="4">
                  <c:v>1.4774268166598323</c:v>
                </c:pt>
                <c:pt idx="5">
                  <c:v>0.79303414076266088</c:v>
                </c:pt>
                <c:pt idx="6">
                  <c:v>2.4988002185010072</c:v>
                </c:pt>
                <c:pt idx="7">
                  <c:v>6.461881705046995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DFF-42AC-98BD-69F6790B9B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84667312"/>
        <c:axId val="617019376"/>
      </c:barChart>
      <c:catAx>
        <c:axId val="1184667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7019376"/>
        <c:crosses val="autoZero"/>
        <c:auto val="1"/>
        <c:lblAlgn val="ctr"/>
        <c:lblOffset val="100"/>
        <c:noMultiLvlLbl val="0"/>
      </c:catAx>
      <c:valAx>
        <c:axId val="61701937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Reciprocal Diversity Index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84667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NFRS Ethnic Minority Projection (with</a:t>
            </a:r>
            <a:r>
              <a:rPr lang="en-GB" baseline="0"/>
              <a:t> own annual average growth</a:t>
            </a:r>
            <a:r>
              <a:rPr lang="en-GB"/>
              <a:t>)</a:t>
            </a:r>
            <a:r>
              <a:rPr lang="en-GB" baseline="0"/>
              <a:t> 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GB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Graph!$A$17</c:f>
              <c:strCache>
                <c:ptCount val="1"/>
                <c:pt idx="0">
                  <c:v>Wholetime firefighters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6"/>
              <c:layout>
                <c:manualLayout>
                  <c:x val="-2.364234934209386E-2"/>
                  <c:y val="-2.8664880993940936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9A2-493A-BDAB-CCFB3C35F0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Graph!$B$16:$AE$16</c:f>
              <c:numCache>
                <c:formatCode>General</c:formatCode>
                <c:ptCount val="3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  <c:pt idx="13">
                  <c:v>2024</c:v>
                </c:pt>
                <c:pt idx="14">
                  <c:v>2025</c:v>
                </c:pt>
                <c:pt idx="15">
                  <c:v>2026</c:v>
                </c:pt>
                <c:pt idx="16">
                  <c:v>2027</c:v>
                </c:pt>
                <c:pt idx="17">
                  <c:v>2028</c:v>
                </c:pt>
                <c:pt idx="18">
                  <c:v>2029</c:v>
                </c:pt>
                <c:pt idx="19">
                  <c:v>2030</c:v>
                </c:pt>
                <c:pt idx="20">
                  <c:v>2031</c:v>
                </c:pt>
                <c:pt idx="21">
                  <c:v>2032</c:v>
                </c:pt>
                <c:pt idx="22">
                  <c:v>2033</c:v>
                </c:pt>
                <c:pt idx="23">
                  <c:v>2034</c:v>
                </c:pt>
                <c:pt idx="24">
                  <c:v>2035</c:v>
                </c:pt>
                <c:pt idx="25">
                  <c:v>2036</c:v>
                </c:pt>
                <c:pt idx="26">
                  <c:v>2037</c:v>
                </c:pt>
                <c:pt idx="27">
                  <c:v>2038</c:v>
                </c:pt>
                <c:pt idx="28">
                  <c:v>2039</c:v>
                </c:pt>
                <c:pt idx="29">
                  <c:v>2040</c:v>
                </c:pt>
              </c:numCache>
            </c:numRef>
          </c:cat>
          <c:val>
            <c:numRef>
              <c:f>Graph!$B$17:$AE$17</c:f>
              <c:numCache>
                <c:formatCode>0%</c:formatCode>
                <c:ptCount val="30"/>
                <c:pt idx="0">
                  <c:v>0.02</c:v>
                </c:pt>
                <c:pt idx="1">
                  <c:v>2.5000000000000001E-2</c:v>
                </c:pt>
                <c:pt idx="2">
                  <c:v>2.5999999999999999E-2</c:v>
                </c:pt>
                <c:pt idx="3">
                  <c:v>3.2000000000000001E-2</c:v>
                </c:pt>
                <c:pt idx="4">
                  <c:v>3.9E-2</c:v>
                </c:pt>
                <c:pt idx="5">
                  <c:v>4.2000000000000003E-2</c:v>
                </c:pt>
                <c:pt idx="6">
                  <c:v>3.9E-2</c:v>
                </c:pt>
                <c:pt idx="7">
                  <c:v>0.04</c:v>
                </c:pt>
                <c:pt idx="8">
                  <c:v>5.0999999999999997E-2</c:v>
                </c:pt>
                <c:pt idx="9">
                  <c:v>5.6000000000000001E-2</c:v>
                </c:pt>
                <c:pt idx="10">
                  <c:v>0.05</c:v>
                </c:pt>
                <c:pt idx="11">
                  <c:v>5.8999999999999997E-2</c:v>
                </c:pt>
                <c:pt idx="12">
                  <c:v>6.2E-2</c:v>
                </c:pt>
                <c:pt idx="13">
                  <c:v>6.5000000000000002E-2</c:v>
                </c:pt>
                <c:pt idx="14">
                  <c:v>6.8461538461538463E-2</c:v>
                </c:pt>
                <c:pt idx="15">
                  <c:v>7.1923076923076923E-2</c:v>
                </c:pt>
                <c:pt idx="16">
                  <c:v>7.5384615384615383E-2</c:v>
                </c:pt>
                <c:pt idx="17">
                  <c:v>7.8846153846153844E-2</c:v>
                </c:pt>
                <c:pt idx="18">
                  <c:v>8.2307692307692304E-2</c:v>
                </c:pt>
                <c:pt idx="19">
                  <c:v>8.5769230769230764E-2</c:v>
                </c:pt>
                <c:pt idx="20">
                  <c:v>8.9230769230769225E-2</c:v>
                </c:pt>
                <c:pt idx="21">
                  <c:v>9.2692307692307685E-2</c:v>
                </c:pt>
                <c:pt idx="22">
                  <c:v>9.6153846153846145E-2</c:v>
                </c:pt>
                <c:pt idx="23">
                  <c:v>9.9615384615384606E-2</c:v>
                </c:pt>
                <c:pt idx="24">
                  <c:v>0.10307692307692307</c:v>
                </c:pt>
                <c:pt idx="25">
                  <c:v>0.10653846153846153</c:v>
                </c:pt>
                <c:pt idx="26">
                  <c:v>0.10999999999999999</c:v>
                </c:pt>
                <c:pt idx="27">
                  <c:v>0.11346153846153845</c:v>
                </c:pt>
                <c:pt idx="28">
                  <c:v>0.11692307692307691</c:v>
                </c:pt>
                <c:pt idx="29">
                  <c:v>0.12038461538461537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9A2-493A-BDAB-CCFB3C35F053}"/>
            </c:ext>
          </c:extLst>
        </c:ser>
        <c:ser>
          <c:idx val="1"/>
          <c:order val="1"/>
          <c:tx>
            <c:strRef>
              <c:f>Graph!$A$18</c:f>
              <c:strCache>
                <c:ptCount val="1"/>
                <c:pt idx="0">
                  <c:v>On call firefighters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Graph!$B$16:$AE$16</c:f>
              <c:numCache>
                <c:formatCode>General</c:formatCode>
                <c:ptCount val="3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  <c:pt idx="13">
                  <c:v>2024</c:v>
                </c:pt>
                <c:pt idx="14">
                  <c:v>2025</c:v>
                </c:pt>
                <c:pt idx="15">
                  <c:v>2026</c:v>
                </c:pt>
                <c:pt idx="16">
                  <c:v>2027</c:v>
                </c:pt>
                <c:pt idx="17">
                  <c:v>2028</c:v>
                </c:pt>
                <c:pt idx="18">
                  <c:v>2029</c:v>
                </c:pt>
                <c:pt idx="19">
                  <c:v>2030</c:v>
                </c:pt>
                <c:pt idx="20">
                  <c:v>2031</c:v>
                </c:pt>
                <c:pt idx="21">
                  <c:v>2032</c:v>
                </c:pt>
                <c:pt idx="22">
                  <c:v>2033</c:v>
                </c:pt>
                <c:pt idx="23">
                  <c:v>2034</c:v>
                </c:pt>
                <c:pt idx="24">
                  <c:v>2035</c:v>
                </c:pt>
                <c:pt idx="25">
                  <c:v>2036</c:v>
                </c:pt>
                <c:pt idx="26">
                  <c:v>2037</c:v>
                </c:pt>
                <c:pt idx="27">
                  <c:v>2038</c:v>
                </c:pt>
                <c:pt idx="28">
                  <c:v>2039</c:v>
                </c:pt>
                <c:pt idx="29">
                  <c:v>2040</c:v>
                </c:pt>
              </c:numCache>
            </c:numRef>
          </c:cat>
          <c:val>
            <c:numRef>
              <c:f>Graph!$B$18:$AE$18</c:f>
              <c:numCache>
                <c:formatCode>0%</c:formatCode>
                <c:ptCount val="30"/>
                <c:pt idx="0">
                  <c:v>1.4E-2</c:v>
                </c:pt>
                <c:pt idx="1">
                  <c:v>1.7999999999999999E-2</c:v>
                </c:pt>
                <c:pt idx="2">
                  <c:v>1.4E-2</c:v>
                </c:pt>
                <c:pt idx="3">
                  <c:v>1.6E-2</c:v>
                </c:pt>
                <c:pt idx="4">
                  <c:v>1.7000000000000001E-2</c:v>
                </c:pt>
                <c:pt idx="5">
                  <c:v>2.4E-2</c:v>
                </c:pt>
                <c:pt idx="6">
                  <c:v>2.1000000000000001E-2</c:v>
                </c:pt>
                <c:pt idx="7">
                  <c:v>0.02</c:v>
                </c:pt>
                <c:pt idx="8">
                  <c:v>0.02</c:v>
                </c:pt>
                <c:pt idx="9">
                  <c:v>2.5000000000000001E-2</c:v>
                </c:pt>
                <c:pt idx="10">
                  <c:v>2.9000000000000001E-2</c:v>
                </c:pt>
                <c:pt idx="11">
                  <c:v>2.5999999999999999E-2</c:v>
                </c:pt>
                <c:pt idx="12">
                  <c:v>2.1000000000000001E-2</c:v>
                </c:pt>
                <c:pt idx="13">
                  <c:v>2.5000000000000001E-2</c:v>
                </c:pt>
                <c:pt idx="14">
                  <c:v>2.5846153846153849E-2</c:v>
                </c:pt>
                <c:pt idx="15">
                  <c:v>2.6692307692307696E-2</c:v>
                </c:pt>
                <c:pt idx="16">
                  <c:v>2.7538461538461543E-2</c:v>
                </c:pt>
                <c:pt idx="17">
                  <c:v>2.838461538461539E-2</c:v>
                </c:pt>
                <c:pt idx="18">
                  <c:v>2.9230769230769237E-2</c:v>
                </c:pt>
                <c:pt idx="19">
                  <c:v>3.0076923076923084E-2</c:v>
                </c:pt>
                <c:pt idx="20">
                  <c:v>3.0923076923076932E-2</c:v>
                </c:pt>
                <c:pt idx="21">
                  <c:v>3.1769230769230779E-2</c:v>
                </c:pt>
                <c:pt idx="22">
                  <c:v>3.2615384615384622E-2</c:v>
                </c:pt>
                <c:pt idx="23">
                  <c:v>3.3461538461538466E-2</c:v>
                </c:pt>
                <c:pt idx="24">
                  <c:v>3.430769230769231E-2</c:v>
                </c:pt>
                <c:pt idx="25">
                  <c:v>3.5153846153846154E-2</c:v>
                </c:pt>
                <c:pt idx="26">
                  <c:v>3.5999999999999997E-2</c:v>
                </c:pt>
                <c:pt idx="27">
                  <c:v>3.6846153846153841E-2</c:v>
                </c:pt>
                <c:pt idx="28">
                  <c:v>3.7692307692307685E-2</c:v>
                </c:pt>
                <c:pt idx="29">
                  <c:v>3.8538461538461528E-2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9A2-493A-BDAB-CCFB3C35F053}"/>
            </c:ext>
          </c:extLst>
        </c:ser>
        <c:ser>
          <c:idx val="2"/>
          <c:order val="2"/>
          <c:tx>
            <c:strRef>
              <c:f>Graph!$A$19</c:f>
              <c:strCache>
                <c:ptCount val="1"/>
                <c:pt idx="0">
                  <c:v>Support Staff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dLbl>
              <c:idx val="6"/>
              <c:layout>
                <c:manualLayout>
                  <c:x val="-2.364234934209386E-2"/>
                  <c:y val="-5.80837240611343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9A2-493A-BDAB-CCFB3C35F0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Graph!$B$16:$AE$16</c:f>
              <c:numCache>
                <c:formatCode>General</c:formatCode>
                <c:ptCount val="3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  <c:pt idx="13">
                  <c:v>2024</c:v>
                </c:pt>
                <c:pt idx="14">
                  <c:v>2025</c:v>
                </c:pt>
                <c:pt idx="15">
                  <c:v>2026</c:v>
                </c:pt>
                <c:pt idx="16">
                  <c:v>2027</c:v>
                </c:pt>
                <c:pt idx="17">
                  <c:v>2028</c:v>
                </c:pt>
                <c:pt idx="18">
                  <c:v>2029</c:v>
                </c:pt>
                <c:pt idx="19">
                  <c:v>2030</c:v>
                </c:pt>
                <c:pt idx="20">
                  <c:v>2031</c:v>
                </c:pt>
                <c:pt idx="21">
                  <c:v>2032</c:v>
                </c:pt>
                <c:pt idx="22">
                  <c:v>2033</c:v>
                </c:pt>
                <c:pt idx="23">
                  <c:v>2034</c:v>
                </c:pt>
                <c:pt idx="24">
                  <c:v>2035</c:v>
                </c:pt>
                <c:pt idx="25">
                  <c:v>2036</c:v>
                </c:pt>
                <c:pt idx="26">
                  <c:v>2037</c:v>
                </c:pt>
                <c:pt idx="27">
                  <c:v>2038</c:v>
                </c:pt>
                <c:pt idx="28">
                  <c:v>2039</c:v>
                </c:pt>
                <c:pt idx="29">
                  <c:v>2040</c:v>
                </c:pt>
              </c:numCache>
            </c:numRef>
          </c:cat>
          <c:val>
            <c:numRef>
              <c:f>Graph!$B$19:$AE$19</c:f>
              <c:numCache>
                <c:formatCode>0%</c:formatCode>
                <c:ptCount val="30"/>
                <c:pt idx="0">
                  <c:v>3.7999999999999999E-2</c:v>
                </c:pt>
                <c:pt idx="1">
                  <c:v>5.2999999999999999E-2</c:v>
                </c:pt>
                <c:pt idx="2">
                  <c:v>0.05</c:v>
                </c:pt>
                <c:pt idx="3">
                  <c:v>5.5E-2</c:v>
                </c:pt>
                <c:pt idx="4">
                  <c:v>5.5E-2</c:v>
                </c:pt>
                <c:pt idx="5">
                  <c:v>6.7000000000000004E-2</c:v>
                </c:pt>
                <c:pt idx="6">
                  <c:v>4.5999999999999999E-2</c:v>
                </c:pt>
                <c:pt idx="7">
                  <c:v>6.2E-2</c:v>
                </c:pt>
                <c:pt idx="8">
                  <c:v>6.6000000000000003E-2</c:v>
                </c:pt>
                <c:pt idx="9">
                  <c:v>6.9000000000000006E-2</c:v>
                </c:pt>
                <c:pt idx="10">
                  <c:v>7.3999999999999996E-2</c:v>
                </c:pt>
                <c:pt idx="11">
                  <c:v>8.4000000000000005E-2</c:v>
                </c:pt>
                <c:pt idx="12">
                  <c:v>0.10100000000000001</c:v>
                </c:pt>
                <c:pt idx="13">
                  <c:v>0.107</c:v>
                </c:pt>
                <c:pt idx="14">
                  <c:v>0.1123076923076923</c:v>
                </c:pt>
                <c:pt idx="15">
                  <c:v>0.11761538461538461</c:v>
                </c:pt>
                <c:pt idx="16">
                  <c:v>0.12292307692307691</c:v>
                </c:pt>
                <c:pt idx="17">
                  <c:v>0.12823076923076923</c:v>
                </c:pt>
                <c:pt idx="18">
                  <c:v>0.13353846153846155</c:v>
                </c:pt>
                <c:pt idx="19">
                  <c:v>0.13884615384615387</c:v>
                </c:pt>
                <c:pt idx="20">
                  <c:v>0.14415384615384619</c:v>
                </c:pt>
                <c:pt idx="21">
                  <c:v>0.14946153846153851</c:v>
                </c:pt>
                <c:pt idx="22">
                  <c:v>0.15476923076923083</c:v>
                </c:pt>
                <c:pt idx="23">
                  <c:v>0.16007692307692314</c:v>
                </c:pt>
                <c:pt idx="24">
                  <c:v>0.16538461538461546</c:v>
                </c:pt>
                <c:pt idx="25">
                  <c:v>0.17069230769230778</c:v>
                </c:pt>
                <c:pt idx="26">
                  <c:v>0.1760000000000001</c:v>
                </c:pt>
                <c:pt idx="27">
                  <c:v>0.18130769230769242</c:v>
                </c:pt>
                <c:pt idx="28">
                  <c:v>0.18661538461538474</c:v>
                </c:pt>
                <c:pt idx="29">
                  <c:v>0.19192307692307706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9A2-493A-BDAB-CCFB3C35F053}"/>
            </c:ext>
          </c:extLst>
        </c:ser>
        <c:ser>
          <c:idx val="3"/>
          <c:order val="3"/>
          <c:tx>
            <c:strRef>
              <c:f>Graph!$A$20</c:f>
              <c:strCache>
                <c:ptCount val="1"/>
                <c:pt idx="0">
                  <c:v>Total Staff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Graph!$B$16:$AE$16</c:f>
              <c:numCache>
                <c:formatCode>General</c:formatCode>
                <c:ptCount val="3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  <c:pt idx="13">
                  <c:v>2024</c:v>
                </c:pt>
                <c:pt idx="14">
                  <c:v>2025</c:v>
                </c:pt>
                <c:pt idx="15">
                  <c:v>2026</c:v>
                </c:pt>
                <c:pt idx="16">
                  <c:v>2027</c:v>
                </c:pt>
                <c:pt idx="17">
                  <c:v>2028</c:v>
                </c:pt>
                <c:pt idx="18">
                  <c:v>2029</c:v>
                </c:pt>
                <c:pt idx="19">
                  <c:v>2030</c:v>
                </c:pt>
                <c:pt idx="20">
                  <c:v>2031</c:v>
                </c:pt>
                <c:pt idx="21">
                  <c:v>2032</c:v>
                </c:pt>
                <c:pt idx="22">
                  <c:v>2033</c:v>
                </c:pt>
                <c:pt idx="23">
                  <c:v>2034</c:v>
                </c:pt>
                <c:pt idx="24">
                  <c:v>2035</c:v>
                </c:pt>
                <c:pt idx="25">
                  <c:v>2036</c:v>
                </c:pt>
                <c:pt idx="26">
                  <c:v>2037</c:v>
                </c:pt>
                <c:pt idx="27">
                  <c:v>2038</c:v>
                </c:pt>
                <c:pt idx="28">
                  <c:v>2039</c:v>
                </c:pt>
                <c:pt idx="29">
                  <c:v>2040</c:v>
                </c:pt>
              </c:numCache>
            </c:numRef>
          </c:cat>
          <c:val>
            <c:numRef>
              <c:f>Graph!$B$20:$AE$20</c:f>
              <c:numCache>
                <c:formatCode>0%</c:formatCode>
                <c:ptCount val="30"/>
                <c:pt idx="0">
                  <c:v>0.02</c:v>
                </c:pt>
                <c:pt idx="1">
                  <c:v>2.7E-2</c:v>
                </c:pt>
                <c:pt idx="2">
                  <c:v>2.5999999999999999E-2</c:v>
                </c:pt>
                <c:pt idx="3">
                  <c:v>3.1E-2</c:v>
                </c:pt>
                <c:pt idx="4">
                  <c:v>3.5000000000000003E-2</c:v>
                </c:pt>
                <c:pt idx="5">
                  <c:v>0.04</c:v>
                </c:pt>
                <c:pt idx="6">
                  <c:v>3.4000000000000002E-2</c:v>
                </c:pt>
                <c:pt idx="7">
                  <c:v>3.6999999999999998E-2</c:v>
                </c:pt>
                <c:pt idx="8">
                  <c:v>4.2999999999999997E-2</c:v>
                </c:pt>
                <c:pt idx="9">
                  <c:v>4.9000000000000002E-2</c:v>
                </c:pt>
                <c:pt idx="10">
                  <c:v>4.9000000000000002E-2</c:v>
                </c:pt>
                <c:pt idx="11">
                  <c:v>5.5E-2</c:v>
                </c:pt>
                <c:pt idx="12">
                  <c:v>5.7000000000000002E-2</c:v>
                </c:pt>
                <c:pt idx="13">
                  <c:v>6.0999999999999999E-2</c:v>
                </c:pt>
                <c:pt idx="14">
                  <c:v>6.4153846153846159E-2</c:v>
                </c:pt>
                <c:pt idx="15">
                  <c:v>6.7307692307692318E-2</c:v>
                </c:pt>
                <c:pt idx="16">
                  <c:v>7.0461538461538478E-2</c:v>
                </c:pt>
                <c:pt idx="17">
                  <c:v>7.3615384615384638E-2</c:v>
                </c:pt>
                <c:pt idx="18">
                  <c:v>7.6769230769230798E-2</c:v>
                </c:pt>
                <c:pt idx="19">
                  <c:v>7.9923076923076958E-2</c:v>
                </c:pt>
                <c:pt idx="20">
                  <c:v>8.3076923076923118E-2</c:v>
                </c:pt>
                <c:pt idx="21">
                  <c:v>8.6230769230769277E-2</c:v>
                </c:pt>
                <c:pt idx="22">
                  <c:v>8.9384615384615437E-2</c:v>
                </c:pt>
                <c:pt idx="23">
                  <c:v>9.2538461538461597E-2</c:v>
                </c:pt>
                <c:pt idx="24">
                  <c:v>9.5692307692307757E-2</c:v>
                </c:pt>
                <c:pt idx="25">
                  <c:v>9.8846153846153917E-2</c:v>
                </c:pt>
                <c:pt idx="26">
                  <c:v>0.10200000000000008</c:v>
                </c:pt>
                <c:pt idx="27">
                  <c:v>0.10515384615384624</c:v>
                </c:pt>
                <c:pt idx="28">
                  <c:v>0.1083076923076924</c:v>
                </c:pt>
                <c:pt idx="29">
                  <c:v>0.11146153846153856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9A2-493A-BDAB-CCFB3C35F0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36085824"/>
        <c:axId val="1836107424"/>
      </c:lineChart>
      <c:catAx>
        <c:axId val="1836085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6107424"/>
        <c:crosses val="autoZero"/>
        <c:auto val="1"/>
        <c:lblAlgn val="ctr"/>
        <c:lblOffset val="100"/>
        <c:noMultiLvlLbl val="0"/>
      </c:catAx>
      <c:valAx>
        <c:axId val="1836107424"/>
        <c:scaling>
          <c:orientation val="minMax"/>
          <c:max val="0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6085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en-GB" sz="1400" b="0" i="0" u="none" strike="noStrike" kern="1200" spc="0" baseline="0" dirty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NFRS Ethnic Minority Projection (with NFRS and Nott City annual average growth, excluding on-call firefighters) </a:t>
            </a:r>
          </a:p>
        </c:rich>
      </c:tx>
      <c:layout>
        <c:manualLayout>
          <c:xMode val="edge"/>
          <c:yMode val="edge"/>
          <c:x val="0.13673041703926841"/>
          <c:y val="1.65425971877584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4359901054007669E-2"/>
          <c:y val="0.14432073855337338"/>
          <c:w val="0.9259730977385201"/>
          <c:h val="0.66519121449987262"/>
        </c:manualLayout>
      </c:layout>
      <c:lineChart>
        <c:grouping val="standard"/>
        <c:varyColors val="0"/>
        <c:ser>
          <c:idx val="0"/>
          <c:order val="0"/>
          <c:tx>
            <c:strRef>
              <c:f>Graph!$A$29</c:f>
              <c:strCache>
                <c:ptCount val="1"/>
                <c:pt idx="0">
                  <c:v>Wholetime firefighters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6"/>
              <c:layout>
                <c:manualLayout>
                  <c:x val="-2.4146055937797218E-2"/>
                  <c:y val="-2.29417262620141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A75-4FD7-AFB1-3F5D6EB007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Graph!$B$28:$AE$28</c:f>
              <c:numCache>
                <c:formatCode>General</c:formatCode>
                <c:ptCount val="3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  <c:pt idx="13">
                  <c:v>2024</c:v>
                </c:pt>
                <c:pt idx="14">
                  <c:v>2025</c:v>
                </c:pt>
                <c:pt idx="15">
                  <c:v>2026</c:v>
                </c:pt>
                <c:pt idx="16">
                  <c:v>2027</c:v>
                </c:pt>
                <c:pt idx="17">
                  <c:v>2028</c:v>
                </c:pt>
                <c:pt idx="18">
                  <c:v>2029</c:v>
                </c:pt>
                <c:pt idx="19">
                  <c:v>2030</c:v>
                </c:pt>
                <c:pt idx="20">
                  <c:v>2031</c:v>
                </c:pt>
                <c:pt idx="21">
                  <c:v>2032</c:v>
                </c:pt>
                <c:pt idx="22">
                  <c:v>2033</c:v>
                </c:pt>
                <c:pt idx="23">
                  <c:v>2034</c:v>
                </c:pt>
                <c:pt idx="24">
                  <c:v>2035</c:v>
                </c:pt>
                <c:pt idx="25">
                  <c:v>2036</c:v>
                </c:pt>
                <c:pt idx="26">
                  <c:v>2037</c:v>
                </c:pt>
                <c:pt idx="27">
                  <c:v>2038</c:v>
                </c:pt>
                <c:pt idx="28">
                  <c:v>2039</c:v>
                </c:pt>
                <c:pt idx="29">
                  <c:v>2040</c:v>
                </c:pt>
              </c:numCache>
            </c:numRef>
          </c:cat>
          <c:val>
            <c:numRef>
              <c:f>Graph!$B$29:$AE$29</c:f>
              <c:numCache>
                <c:formatCode>0%</c:formatCode>
                <c:ptCount val="30"/>
                <c:pt idx="0">
                  <c:v>0.02</c:v>
                </c:pt>
                <c:pt idx="1">
                  <c:v>2.5000000000000001E-2</c:v>
                </c:pt>
                <c:pt idx="2">
                  <c:v>2.5999999999999999E-2</c:v>
                </c:pt>
                <c:pt idx="3">
                  <c:v>3.2000000000000001E-2</c:v>
                </c:pt>
                <c:pt idx="4">
                  <c:v>3.9E-2</c:v>
                </c:pt>
                <c:pt idx="5">
                  <c:v>4.2000000000000003E-2</c:v>
                </c:pt>
                <c:pt idx="6">
                  <c:v>3.9E-2</c:v>
                </c:pt>
                <c:pt idx="7">
                  <c:v>0.04</c:v>
                </c:pt>
                <c:pt idx="8">
                  <c:v>5.0999999999999997E-2</c:v>
                </c:pt>
                <c:pt idx="9">
                  <c:v>5.6000000000000001E-2</c:v>
                </c:pt>
                <c:pt idx="10">
                  <c:v>0.05</c:v>
                </c:pt>
                <c:pt idx="11">
                  <c:v>5.8999999999999997E-2</c:v>
                </c:pt>
                <c:pt idx="12">
                  <c:v>6.2E-2</c:v>
                </c:pt>
                <c:pt idx="13">
                  <c:v>6.5000000000000002E-2</c:v>
                </c:pt>
                <c:pt idx="14">
                  <c:v>7.4061538461538456E-2</c:v>
                </c:pt>
                <c:pt idx="15">
                  <c:v>8.3123076923076911E-2</c:v>
                </c:pt>
                <c:pt idx="16">
                  <c:v>9.2184615384615365E-2</c:v>
                </c:pt>
                <c:pt idx="17">
                  <c:v>0.10124615384615382</c:v>
                </c:pt>
                <c:pt idx="18">
                  <c:v>0.11030769230769227</c:v>
                </c:pt>
                <c:pt idx="19">
                  <c:v>0.11936923076923073</c:v>
                </c:pt>
                <c:pt idx="20">
                  <c:v>0.12843076923076918</c:v>
                </c:pt>
                <c:pt idx="21">
                  <c:v>0.13749230769230764</c:v>
                </c:pt>
                <c:pt idx="22">
                  <c:v>0.14655384615384609</c:v>
                </c:pt>
                <c:pt idx="23">
                  <c:v>0.15561538461538454</c:v>
                </c:pt>
                <c:pt idx="24">
                  <c:v>0.164676923076923</c:v>
                </c:pt>
                <c:pt idx="25">
                  <c:v>0.17373846153846145</c:v>
                </c:pt>
                <c:pt idx="26">
                  <c:v>0.18279999999999991</c:v>
                </c:pt>
                <c:pt idx="27">
                  <c:v>0.19186153846153836</c:v>
                </c:pt>
                <c:pt idx="28">
                  <c:v>0.20092307692307682</c:v>
                </c:pt>
                <c:pt idx="29">
                  <c:v>0.20998461538461527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75-4FD7-AFB1-3F5D6EB00780}"/>
            </c:ext>
          </c:extLst>
        </c:ser>
        <c:ser>
          <c:idx val="1"/>
          <c:order val="1"/>
          <c:tx>
            <c:strRef>
              <c:f>Graph!$A$30</c:f>
              <c:strCache>
                <c:ptCount val="1"/>
                <c:pt idx="0">
                  <c:v>On call firefighters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Graph!$B$28:$AE$28</c:f>
              <c:numCache>
                <c:formatCode>General</c:formatCode>
                <c:ptCount val="3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  <c:pt idx="13">
                  <c:v>2024</c:v>
                </c:pt>
                <c:pt idx="14">
                  <c:v>2025</c:v>
                </c:pt>
                <c:pt idx="15">
                  <c:v>2026</c:v>
                </c:pt>
                <c:pt idx="16">
                  <c:v>2027</c:v>
                </c:pt>
                <c:pt idx="17">
                  <c:v>2028</c:v>
                </c:pt>
                <c:pt idx="18">
                  <c:v>2029</c:v>
                </c:pt>
                <c:pt idx="19">
                  <c:v>2030</c:v>
                </c:pt>
                <c:pt idx="20">
                  <c:v>2031</c:v>
                </c:pt>
                <c:pt idx="21">
                  <c:v>2032</c:v>
                </c:pt>
                <c:pt idx="22">
                  <c:v>2033</c:v>
                </c:pt>
                <c:pt idx="23">
                  <c:v>2034</c:v>
                </c:pt>
                <c:pt idx="24">
                  <c:v>2035</c:v>
                </c:pt>
                <c:pt idx="25">
                  <c:v>2036</c:v>
                </c:pt>
                <c:pt idx="26">
                  <c:v>2037</c:v>
                </c:pt>
                <c:pt idx="27">
                  <c:v>2038</c:v>
                </c:pt>
                <c:pt idx="28">
                  <c:v>2039</c:v>
                </c:pt>
                <c:pt idx="29">
                  <c:v>2040</c:v>
                </c:pt>
              </c:numCache>
            </c:numRef>
          </c:cat>
          <c:val>
            <c:numRef>
              <c:f>Graph!$B$30:$AE$30</c:f>
              <c:numCache>
                <c:formatCode>0%</c:formatCode>
                <c:ptCount val="30"/>
                <c:pt idx="0">
                  <c:v>1.4E-2</c:v>
                </c:pt>
                <c:pt idx="1">
                  <c:v>1.7999999999999999E-2</c:v>
                </c:pt>
                <c:pt idx="2">
                  <c:v>1.4E-2</c:v>
                </c:pt>
                <c:pt idx="3">
                  <c:v>1.6E-2</c:v>
                </c:pt>
                <c:pt idx="4">
                  <c:v>1.7000000000000001E-2</c:v>
                </c:pt>
                <c:pt idx="5">
                  <c:v>2.4E-2</c:v>
                </c:pt>
                <c:pt idx="6">
                  <c:v>2.1000000000000001E-2</c:v>
                </c:pt>
                <c:pt idx="7">
                  <c:v>0.02</c:v>
                </c:pt>
                <c:pt idx="8">
                  <c:v>0.02</c:v>
                </c:pt>
                <c:pt idx="9">
                  <c:v>2.5000000000000001E-2</c:v>
                </c:pt>
                <c:pt idx="10">
                  <c:v>2.9000000000000001E-2</c:v>
                </c:pt>
                <c:pt idx="11">
                  <c:v>2.5999999999999999E-2</c:v>
                </c:pt>
                <c:pt idx="12">
                  <c:v>2.1000000000000001E-2</c:v>
                </c:pt>
                <c:pt idx="13">
                  <c:v>2.5000000000000001E-2</c:v>
                </c:pt>
                <c:pt idx="14">
                  <c:v>2.5846153846153849E-2</c:v>
                </c:pt>
                <c:pt idx="15">
                  <c:v>2.6692307692307696E-2</c:v>
                </c:pt>
                <c:pt idx="16">
                  <c:v>2.7538461538461543E-2</c:v>
                </c:pt>
                <c:pt idx="17">
                  <c:v>2.838461538461539E-2</c:v>
                </c:pt>
                <c:pt idx="18">
                  <c:v>2.9230769230769237E-2</c:v>
                </c:pt>
                <c:pt idx="19">
                  <c:v>3.0076923076923084E-2</c:v>
                </c:pt>
                <c:pt idx="20">
                  <c:v>3.0923076923076932E-2</c:v>
                </c:pt>
                <c:pt idx="21">
                  <c:v>3.1769230769230779E-2</c:v>
                </c:pt>
                <c:pt idx="22">
                  <c:v>3.2615384615384622E-2</c:v>
                </c:pt>
                <c:pt idx="23">
                  <c:v>3.3461538461538466E-2</c:v>
                </c:pt>
                <c:pt idx="24">
                  <c:v>3.430769230769231E-2</c:v>
                </c:pt>
                <c:pt idx="25">
                  <c:v>3.5153846153846154E-2</c:v>
                </c:pt>
                <c:pt idx="26">
                  <c:v>3.5999999999999997E-2</c:v>
                </c:pt>
                <c:pt idx="27">
                  <c:v>3.6846153846153841E-2</c:v>
                </c:pt>
                <c:pt idx="28">
                  <c:v>3.7692307692307685E-2</c:v>
                </c:pt>
                <c:pt idx="29">
                  <c:v>3.8538461538461528E-2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A75-4FD7-AFB1-3F5D6EB00780}"/>
            </c:ext>
          </c:extLst>
        </c:ser>
        <c:ser>
          <c:idx val="2"/>
          <c:order val="2"/>
          <c:tx>
            <c:strRef>
              <c:f>Graph!$A$31</c:f>
              <c:strCache>
                <c:ptCount val="1"/>
                <c:pt idx="0">
                  <c:v>Support Staff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Graph!$B$28:$AE$28</c:f>
              <c:numCache>
                <c:formatCode>General</c:formatCode>
                <c:ptCount val="3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  <c:pt idx="13">
                  <c:v>2024</c:v>
                </c:pt>
                <c:pt idx="14">
                  <c:v>2025</c:v>
                </c:pt>
                <c:pt idx="15">
                  <c:v>2026</c:v>
                </c:pt>
                <c:pt idx="16">
                  <c:v>2027</c:v>
                </c:pt>
                <c:pt idx="17">
                  <c:v>2028</c:v>
                </c:pt>
                <c:pt idx="18">
                  <c:v>2029</c:v>
                </c:pt>
                <c:pt idx="19">
                  <c:v>2030</c:v>
                </c:pt>
                <c:pt idx="20">
                  <c:v>2031</c:v>
                </c:pt>
                <c:pt idx="21">
                  <c:v>2032</c:v>
                </c:pt>
                <c:pt idx="22">
                  <c:v>2033</c:v>
                </c:pt>
                <c:pt idx="23">
                  <c:v>2034</c:v>
                </c:pt>
                <c:pt idx="24">
                  <c:v>2035</c:v>
                </c:pt>
                <c:pt idx="25">
                  <c:v>2036</c:v>
                </c:pt>
                <c:pt idx="26">
                  <c:v>2037</c:v>
                </c:pt>
                <c:pt idx="27">
                  <c:v>2038</c:v>
                </c:pt>
                <c:pt idx="28">
                  <c:v>2039</c:v>
                </c:pt>
                <c:pt idx="29">
                  <c:v>2040</c:v>
                </c:pt>
              </c:numCache>
            </c:numRef>
          </c:cat>
          <c:val>
            <c:numRef>
              <c:f>Graph!$B$31:$AE$31</c:f>
              <c:numCache>
                <c:formatCode>0%</c:formatCode>
                <c:ptCount val="30"/>
                <c:pt idx="0">
                  <c:v>3.7999999999999999E-2</c:v>
                </c:pt>
                <c:pt idx="1">
                  <c:v>5.2999999999999999E-2</c:v>
                </c:pt>
                <c:pt idx="2">
                  <c:v>0.05</c:v>
                </c:pt>
                <c:pt idx="3">
                  <c:v>5.5E-2</c:v>
                </c:pt>
                <c:pt idx="4">
                  <c:v>5.5E-2</c:v>
                </c:pt>
                <c:pt idx="5">
                  <c:v>6.7000000000000004E-2</c:v>
                </c:pt>
                <c:pt idx="6">
                  <c:v>4.5999999999999999E-2</c:v>
                </c:pt>
                <c:pt idx="7">
                  <c:v>6.2E-2</c:v>
                </c:pt>
                <c:pt idx="8">
                  <c:v>6.6000000000000003E-2</c:v>
                </c:pt>
                <c:pt idx="9">
                  <c:v>6.9000000000000006E-2</c:v>
                </c:pt>
                <c:pt idx="10">
                  <c:v>7.3999999999999996E-2</c:v>
                </c:pt>
                <c:pt idx="11">
                  <c:v>8.4000000000000005E-2</c:v>
                </c:pt>
                <c:pt idx="12">
                  <c:v>0.10100000000000001</c:v>
                </c:pt>
                <c:pt idx="13">
                  <c:v>0.107</c:v>
                </c:pt>
                <c:pt idx="14">
                  <c:v>0.1179076923076923</c:v>
                </c:pt>
                <c:pt idx="15">
                  <c:v>0.12881538461538461</c:v>
                </c:pt>
                <c:pt idx="16">
                  <c:v>0.13972307692307692</c:v>
                </c:pt>
                <c:pt idx="17">
                  <c:v>0.15063076923076923</c:v>
                </c:pt>
                <c:pt idx="18">
                  <c:v>0.16153846153846155</c:v>
                </c:pt>
                <c:pt idx="19">
                  <c:v>0.17244615384615386</c:v>
                </c:pt>
                <c:pt idx="20">
                  <c:v>0.18335384615384617</c:v>
                </c:pt>
                <c:pt idx="21">
                  <c:v>0.19426153846153849</c:v>
                </c:pt>
                <c:pt idx="22">
                  <c:v>0.2051692307692308</c:v>
                </c:pt>
                <c:pt idx="23">
                  <c:v>0.21607692307692311</c:v>
                </c:pt>
                <c:pt idx="24">
                  <c:v>0.22698461538461542</c:v>
                </c:pt>
                <c:pt idx="25">
                  <c:v>0.23789230769230774</c:v>
                </c:pt>
                <c:pt idx="26">
                  <c:v>0.24880000000000005</c:v>
                </c:pt>
                <c:pt idx="27">
                  <c:v>0.25970769230769236</c:v>
                </c:pt>
                <c:pt idx="28">
                  <c:v>0.27061538461538465</c:v>
                </c:pt>
                <c:pt idx="29">
                  <c:v>0.28152307692307693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A75-4FD7-AFB1-3F5D6EB00780}"/>
            </c:ext>
          </c:extLst>
        </c:ser>
        <c:ser>
          <c:idx val="3"/>
          <c:order val="3"/>
          <c:tx>
            <c:strRef>
              <c:f>Graph!$A$32</c:f>
              <c:strCache>
                <c:ptCount val="1"/>
                <c:pt idx="0">
                  <c:v>Total Staff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7511558410641637E-2"/>
                  <c:y val="-3.8179962890754785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A75-4FD7-AFB1-3F5D6EB00780}"/>
                </c:ext>
              </c:extLst>
            </c:dLbl>
            <c:dLbl>
              <c:idx val="1"/>
              <c:layout>
                <c:manualLayout>
                  <c:x val="-2.3935740009283051E-2"/>
                  <c:y val="-4.0138461550878057E-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A75-4FD7-AFB1-3F5D6EB00780}"/>
                </c:ext>
              </c:extLst>
            </c:dLbl>
            <c:dLbl>
              <c:idx val="2"/>
              <c:layout>
                <c:manualLayout>
                  <c:x val="-2.2147830808603757E-2"/>
                  <c:y val="-4.0138461550878057E-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A75-4FD7-AFB1-3F5D6EB00780}"/>
                </c:ext>
              </c:extLst>
            </c:dLbl>
            <c:dLbl>
              <c:idx val="3"/>
              <c:layout>
                <c:manualLayout>
                  <c:x val="-2.3935740009283051E-2"/>
                  <c:y val="-4.0138461550890585E-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A75-4FD7-AFB1-3F5D6EB00780}"/>
                </c:ext>
              </c:extLst>
            </c:dLbl>
            <c:dLbl>
              <c:idx val="4"/>
              <c:layout>
                <c:manualLayout>
                  <c:x val="-2.3935740009283051E-2"/>
                  <c:y val="-3.8179962890756034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A75-4FD7-AFB1-3F5D6EB00780}"/>
                </c:ext>
              </c:extLst>
            </c:dLbl>
            <c:dLbl>
              <c:idx val="5"/>
              <c:layout>
                <c:manualLayout>
                  <c:x val="-2.3935740009283051E-2"/>
                  <c:y val="6.4318387316246147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A75-4FD7-AFB1-3F5D6EB00780}"/>
                </c:ext>
              </c:extLst>
            </c:dLbl>
            <c:dLbl>
              <c:idx val="6"/>
              <c:layout>
                <c:manualLayout>
                  <c:x val="-2.3935740009283051E-2"/>
                  <c:y val="-4.0138461550878057E-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A75-4FD7-AFB1-3F5D6EB00780}"/>
                </c:ext>
              </c:extLst>
            </c:dLbl>
            <c:dLbl>
              <c:idx val="7"/>
              <c:layout>
                <c:manualLayout>
                  <c:x val="-2.3935740009283082E-2"/>
                  <c:y val="9.8484504051911878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A75-4FD7-AFB1-3F5D6EB00780}"/>
                </c:ext>
              </c:extLst>
            </c:dLbl>
            <c:dLbl>
              <c:idx val="8"/>
              <c:layout>
                <c:manualLayout>
                  <c:x val="-2.3935740009283051E-2"/>
                  <c:y val="9.8484504051913127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A75-4FD7-AFB1-3F5D6EB00780}"/>
                </c:ext>
              </c:extLst>
            </c:dLbl>
            <c:dLbl>
              <c:idx val="9"/>
              <c:layout>
                <c:manualLayout>
                  <c:x val="-2.3935740009283051E-2"/>
                  <c:y val="2.00982854258914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A75-4FD7-AFB1-3F5D6EB00780}"/>
                </c:ext>
              </c:extLst>
            </c:dLbl>
            <c:dLbl>
              <c:idx val="10"/>
              <c:layout>
                <c:manualLayout>
                  <c:x val="-2.3935740009283051E-2"/>
                  <c:y val="1.3265062078758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A75-4FD7-AFB1-3F5D6EB00780}"/>
                </c:ext>
              </c:extLst>
            </c:dLbl>
            <c:dLbl>
              <c:idx val="11"/>
              <c:layout>
                <c:manualLayout>
                  <c:x val="-2.3935740009283116E-2"/>
                  <c:y val="2.69315087730246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A75-4FD7-AFB1-3F5D6EB007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Graph!$B$28:$AE$28</c:f>
              <c:numCache>
                <c:formatCode>General</c:formatCode>
                <c:ptCount val="3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  <c:pt idx="13">
                  <c:v>2024</c:v>
                </c:pt>
                <c:pt idx="14">
                  <c:v>2025</c:v>
                </c:pt>
                <c:pt idx="15">
                  <c:v>2026</c:v>
                </c:pt>
                <c:pt idx="16">
                  <c:v>2027</c:v>
                </c:pt>
                <c:pt idx="17">
                  <c:v>2028</c:v>
                </c:pt>
                <c:pt idx="18">
                  <c:v>2029</c:v>
                </c:pt>
                <c:pt idx="19">
                  <c:v>2030</c:v>
                </c:pt>
                <c:pt idx="20">
                  <c:v>2031</c:v>
                </c:pt>
                <c:pt idx="21">
                  <c:v>2032</c:v>
                </c:pt>
                <c:pt idx="22">
                  <c:v>2033</c:v>
                </c:pt>
                <c:pt idx="23">
                  <c:v>2034</c:v>
                </c:pt>
                <c:pt idx="24">
                  <c:v>2035</c:v>
                </c:pt>
                <c:pt idx="25">
                  <c:v>2036</c:v>
                </c:pt>
                <c:pt idx="26">
                  <c:v>2037</c:v>
                </c:pt>
                <c:pt idx="27">
                  <c:v>2038</c:v>
                </c:pt>
                <c:pt idx="28">
                  <c:v>2039</c:v>
                </c:pt>
                <c:pt idx="29">
                  <c:v>2040</c:v>
                </c:pt>
              </c:numCache>
            </c:numRef>
          </c:cat>
          <c:val>
            <c:numRef>
              <c:f>Graph!$B$32:$AE$32</c:f>
              <c:numCache>
                <c:formatCode>0%</c:formatCode>
                <c:ptCount val="30"/>
                <c:pt idx="0">
                  <c:v>0.02</c:v>
                </c:pt>
                <c:pt idx="1">
                  <c:v>2.7E-2</c:v>
                </c:pt>
                <c:pt idx="2">
                  <c:v>2.5999999999999999E-2</c:v>
                </c:pt>
                <c:pt idx="3">
                  <c:v>3.1E-2</c:v>
                </c:pt>
                <c:pt idx="4">
                  <c:v>3.5000000000000003E-2</c:v>
                </c:pt>
                <c:pt idx="5">
                  <c:v>0.04</c:v>
                </c:pt>
                <c:pt idx="6">
                  <c:v>3.4000000000000002E-2</c:v>
                </c:pt>
                <c:pt idx="7">
                  <c:v>3.6999999999999998E-2</c:v>
                </c:pt>
                <c:pt idx="8">
                  <c:v>4.2999999999999997E-2</c:v>
                </c:pt>
                <c:pt idx="9">
                  <c:v>4.9000000000000002E-2</c:v>
                </c:pt>
                <c:pt idx="10">
                  <c:v>4.9000000000000002E-2</c:v>
                </c:pt>
                <c:pt idx="11">
                  <c:v>5.5E-2</c:v>
                </c:pt>
                <c:pt idx="12">
                  <c:v>5.7000000000000002E-2</c:v>
                </c:pt>
                <c:pt idx="13">
                  <c:v>6.0999999999999999E-2</c:v>
                </c:pt>
                <c:pt idx="14">
                  <c:v>6.7842426913987841E-2</c:v>
                </c:pt>
                <c:pt idx="15">
                  <c:v>7.4816906376273529E-2</c:v>
                </c:pt>
                <c:pt idx="16">
                  <c:v>8.1791385838559202E-2</c:v>
                </c:pt>
                <c:pt idx="17">
                  <c:v>8.8765865300844876E-2</c:v>
                </c:pt>
                <c:pt idx="18">
                  <c:v>9.5740344763130536E-2</c:v>
                </c:pt>
                <c:pt idx="19">
                  <c:v>0.10271482422541622</c:v>
                </c:pt>
                <c:pt idx="20">
                  <c:v>0.1096893036877019</c:v>
                </c:pt>
                <c:pt idx="21">
                  <c:v>0.11666378314998756</c:v>
                </c:pt>
                <c:pt idx="22">
                  <c:v>0.12363826261227323</c:v>
                </c:pt>
                <c:pt idx="23">
                  <c:v>0.13061274207455892</c:v>
                </c:pt>
                <c:pt idx="24">
                  <c:v>0.13758722153684461</c:v>
                </c:pt>
                <c:pt idx="25">
                  <c:v>0.14456170099913027</c:v>
                </c:pt>
                <c:pt idx="26">
                  <c:v>0.15153618046141593</c:v>
                </c:pt>
                <c:pt idx="27">
                  <c:v>0.15851065992370159</c:v>
                </c:pt>
                <c:pt idx="28">
                  <c:v>0.16548513938598727</c:v>
                </c:pt>
                <c:pt idx="29">
                  <c:v>0.17245961884827296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0A75-4FD7-AFB1-3F5D6EB007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05332239"/>
        <c:axId val="805335599"/>
      </c:lineChart>
      <c:catAx>
        <c:axId val="8053322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5335599"/>
        <c:crosses val="autoZero"/>
        <c:auto val="1"/>
        <c:lblAlgn val="ctr"/>
        <c:lblOffset val="100"/>
        <c:noMultiLvlLbl val="0"/>
      </c:catAx>
      <c:valAx>
        <c:axId val="8053355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53322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181D7C-81F1-BA48-B0CF-02C398C91972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67262"/>
            <a:ext cx="5435600" cy="3900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F88987-9C11-FC43-B2CE-3A9A6A292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018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and what that information can tell us about risk reduction, meeting the needs of diverse communities and effective fire prevention work.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375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Likelihood not severity in our score.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821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DICE, Data led, Safer Houses, weeks of action – all proactive either on our data or on our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5130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1- fed into workforce diversity strategy and our community enagagement and events plans for the next CRMP.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2 – progress slower that ideal, largely due to the limits of work with Civica and the parameters of CFRMIS.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3 -Two stages, one streamlining now year 2 of CRMP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4-5  – 25/26trial and evaluation planned – DICE blind study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6 -New evaluation tool in place from April 1</a:t>
            </a:r>
            <a:r>
              <a:rPr lang="en-GB" baseline="30000" dirty="0"/>
              <a:t>st</a:t>
            </a:r>
            <a:r>
              <a:rPr lang="en-GB" dirty="0"/>
              <a:t> 3 tiers, based on NFCC framework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7.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n-GB" dirty="0"/>
          </a:p>
          <a:p>
            <a:r>
              <a:rPr lang="en-GB" dirty="0"/>
              <a:t>Provision of meta data will help promote greater maturity in data 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F88987-9C11-FC43-B2CE-3A9A6A29209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5787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6DEFC-5C77-87A5-2FC9-0A80D0F93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107160-6019-9C5C-8D22-0384E65A25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F7D12A-BD3D-897D-09E2-F839602605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Questions?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563B42-7FB6-24B4-A57C-700E697BE0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5ABB30-520A-7C41-BC61-6F2380DED69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229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5"/>
            <a:ext cx="12191999" cy="5256213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rgbClr val="821E69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4" y="4015578"/>
            <a:ext cx="11306174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2E139847-7864-EB4B-975A-CCF5B80F08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6" y="5184991"/>
            <a:ext cx="5473701" cy="35877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28/03/2025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9A36229-EAC4-704D-8912-93AB8BBE58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823223"/>
            <a:ext cx="3427412" cy="9665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C8FF4A2-B2BB-6148-AF4A-4EEE516E9F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2407" y="5822481"/>
            <a:ext cx="11491699" cy="940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6444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6"/>
            <a:ext cx="12191999" cy="5256212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6005B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2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B4F1C1A-7877-C445-BF44-4797CDCC7B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6" y="5184991"/>
            <a:ext cx="5473701" cy="35877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28/03/2025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AF31368-CBDC-3B46-9F24-ECF0042AA0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9110" y="821854"/>
            <a:ext cx="3415017" cy="9664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FBC2961-A743-B803-A35A-2E1889A731E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2407" y="5822481"/>
            <a:ext cx="11491699" cy="940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9867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5"/>
            <a:ext cx="12191999" cy="5256213"/>
          </a:xfrm>
          <a:prstGeom prst="rect">
            <a:avLst/>
          </a:prstGeom>
          <a:solidFill>
            <a:srgbClr val="4D4D4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375CC9E-091D-0E4F-954D-CF34653BBC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6" y="5184991"/>
            <a:ext cx="5473701" cy="35877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28/03/2025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2ABA5BA-9D11-5C4D-BB27-ED4F26BE74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9110" y="821854"/>
            <a:ext cx="3415017" cy="9664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954F93A-3882-44B1-5EEC-5A086CE074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2407" y="5822481"/>
            <a:ext cx="11491699" cy="940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42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395D28-07F6-9F47-8128-50C443109906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ACF5D-95B4-ED49-9DD6-98E1235076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3" y="1989138"/>
            <a:ext cx="11306174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E523BD2-753E-0A47-B307-D80B3FF62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683437-A234-3E4E-8B92-A0C560819C16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FD561A-6393-2C4A-B751-E45F4DC6FB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51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A204BD-F3EB-5842-9319-7B613DC25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11306176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C7017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4" y="2813048"/>
            <a:ext cx="11306174" cy="28844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C2A4D7D-88B2-6543-8F2D-B4616BB62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4921C33-6950-6040-8168-5F1571CA2A12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F52FA08-35BE-6043-869D-5D40E768132C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05FD160-A44D-564F-9B8D-3DFF640F27C2}"/>
              </a:ext>
            </a:extLst>
          </p:cNvPr>
          <p:cNvCxnSpPr>
            <a:cxnSpLocks/>
          </p:cNvCxnSpPr>
          <p:nvPr userDrawn="1"/>
        </p:nvCxnSpPr>
        <p:spPr>
          <a:xfrm>
            <a:off x="442912" y="2708543"/>
            <a:ext cx="113061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CC00C2E7-6107-1841-869E-E6E3541B56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303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ill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009F349-CC3D-6049-A88D-4E42B2F01C6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15887"/>
            <a:ext cx="12191999" cy="6626226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E04121-C066-3A40-876B-1CA0C26BE5A7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816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ill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009F349-CC3D-6049-A88D-4E42B2F01C6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1999" cy="685799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924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3C710-A668-F144-8CC5-039AD81D3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5473701" cy="37083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75388" y="1989138"/>
            <a:ext cx="54737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920C73-37A6-4942-A69E-C78ECC18A0C3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D3B3AF-D3BA-1045-BAB2-3557246A2F38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33627B-5B28-634F-9A24-95BD734DA7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18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0" y="2813047"/>
            <a:ext cx="5473701" cy="284797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91894" y="2813047"/>
            <a:ext cx="5457193" cy="284797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C2A4D7D-88B2-6543-8F2D-B4616BB62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245CF166-1A2B-F24F-9192-1EE62922C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5473701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C7017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FA1D5975-B545-F54E-B266-2A4DDDC8C4C9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291895" y="1989139"/>
            <a:ext cx="5457193" cy="63685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C7017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DD8EBF-04FD-2C40-9C05-F789D32FBBF8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481C1D-AD50-8541-B164-831252BE29B7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1E716D2-90D9-BC49-B315-2712825D6D38}"/>
              </a:ext>
            </a:extLst>
          </p:cNvPr>
          <p:cNvCxnSpPr>
            <a:cxnSpLocks/>
          </p:cNvCxnSpPr>
          <p:nvPr userDrawn="1"/>
        </p:nvCxnSpPr>
        <p:spPr>
          <a:xfrm>
            <a:off x="442913" y="2708543"/>
            <a:ext cx="5473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EAFA18F-ECF5-BE46-96FF-AC96629C4817}"/>
              </a:ext>
            </a:extLst>
          </p:cNvPr>
          <p:cNvCxnSpPr>
            <a:cxnSpLocks/>
          </p:cNvCxnSpPr>
          <p:nvPr userDrawn="1"/>
        </p:nvCxnSpPr>
        <p:spPr>
          <a:xfrm>
            <a:off x="6279194" y="2708543"/>
            <a:ext cx="5473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67AB61D6-0DAF-2440-AA8A-7717042762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170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Unsymetr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332288" y="1989138"/>
            <a:ext cx="74168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B21EC89-DA5A-2B4B-B94A-FD5D13BA4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DB936F-20FE-4F4E-A381-0A8F2F0932BF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239072-54E3-D840-94FF-59B5A3DB6780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DA8094-DEF8-FA43-896E-C6774792FB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783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Unsymetrical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3" y="2813048"/>
            <a:ext cx="3529012" cy="28844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32288" y="1989138"/>
            <a:ext cx="74168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2BBD38C-D5E6-E14C-82D7-CDA28865E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4952491-1CB4-104F-95DC-3C7A95C11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3529013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C7017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5613FF-87B6-1242-9B4A-D1C3901D261A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80A7B3E-714F-AB48-A595-128A6711E7C4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4258EC2-13AA-864B-A386-3B584B311812}"/>
              </a:ext>
            </a:extLst>
          </p:cNvPr>
          <p:cNvCxnSpPr>
            <a:cxnSpLocks/>
          </p:cNvCxnSpPr>
          <p:nvPr userDrawn="1"/>
        </p:nvCxnSpPr>
        <p:spPr>
          <a:xfrm>
            <a:off x="442913" y="2708543"/>
            <a:ext cx="35290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19581F22-552C-F84D-B953-3A28AA8CFF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373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332288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2572A3E-7061-AE46-B81E-7EEEF4B2F2A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21664" y="1989138"/>
            <a:ext cx="352742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9432BC-F7ED-AD44-955D-1B98B2278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10C95B-C793-6442-96A7-72C4D9B9D63A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F2A406-933C-EA4D-8AD9-6DEDE6DC43F0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509A661-F2DB-2D48-8C2C-0A4ED19D79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8210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2" y="2813048"/>
            <a:ext cx="3529013" cy="2884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DD979E-7EEF-5D4A-8AC3-74C6CE8484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20075" y="1989138"/>
            <a:ext cx="3527425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C7017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32288" y="2813047"/>
            <a:ext cx="3527425" cy="2884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C43422A0-145A-7943-95AD-B9C948D26B2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220076" y="2813046"/>
            <a:ext cx="3529012" cy="28844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C1D1754-6A16-0A4B-9E06-5B285B135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760B23AA-B159-A04B-A49B-76835B629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3529013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C7017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F568595-A127-5846-A037-D0819A0252E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332288" y="1989138"/>
            <a:ext cx="3527425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C7017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F7FF29-B1B6-8442-A145-D12AFF86234C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3B686C-EC9C-6344-8FB9-64E983AEE480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7A7AEBA-DE94-3649-9F85-41B7E46DB459}"/>
              </a:ext>
            </a:extLst>
          </p:cNvPr>
          <p:cNvCxnSpPr>
            <a:cxnSpLocks/>
          </p:cNvCxnSpPr>
          <p:nvPr userDrawn="1"/>
        </p:nvCxnSpPr>
        <p:spPr>
          <a:xfrm>
            <a:off x="442913" y="2708543"/>
            <a:ext cx="35290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79F11EA-2779-8A40-A867-5D192DAD1113}"/>
              </a:ext>
            </a:extLst>
          </p:cNvPr>
          <p:cNvCxnSpPr>
            <a:cxnSpLocks/>
          </p:cNvCxnSpPr>
          <p:nvPr userDrawn="1"/>
        </p:nvCxnSpPr>
        <p:spPr>
          <a:xfrm>
            <a:off x="4329113" y="2708543"/>
            <a:ext cx="35290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4BEB1C0-51C1-1B40-A5C2-522368FD1EA0}"/>
              </a:ext>
            </a:extLst>
          </p:cNvPr>
          <p:cNvCxnSpPr>
            <a:cxnSpLocks/>
          </p:cNvCxnSpPr>
          <p:nvPr userDrawn="1"/>
        </p:nvCxnSpPr>
        <p:spPr>
          <a:xfrm>
            <a:off x="8220075" y="2708543"/>
            <a:ext cx="35115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B6329B33-78AD-3C4C-9212-E9E450F964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3277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>
            <a:extLst>
              <a:ext uri="{FF2B5EF4-FFF2-40B4-BE49-F238E27FC236}">
                <a16:creationId xmlns:a16="http://schemas.microsoft.com/office/drawing/2014/main" id="{B048F09A-B384-8C49-9343-9C78BE3724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6632" y="1989138"/>
            <a:ext cx="9378733" cy="2372252"/>
          </a:xfrm>
          <a:prstGeom prst="rect">
            <a:avLst/>
          </a:prstGeom>
        </p:spPr>
        <p:txBody>
          <a:bodyPr lIns="0" rIns="90000" anchor="ctr" anchorCtr="0">
            <a:normAutofit/>
          </a:bodyPr>
          <a:lstStyle>
            <a:lvl1pPr algn="l">
              <a:defRPr sz="4500" b="1">
                <a:solidFill>
                  <a:srgbClr val="821E69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338F5E73-6BFD-7748-BFD6-93FCF46A77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6632" y="4542366"/>
            <a:ext cx="9378733" cy="1155172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445871-F22C-8149-89B5-7B905A45C8BB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492D590-6370-9248-A87D-7C043CEB1B97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F6258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F8CF18-CDBA-A947-85C6-770E2EC78F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1010601"/>
            <a:ext cx="977432" cy="79756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F2125AF-5301-C24E-AF5E-52CD0605CD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10771654" y="4899976"/>
            <a:ext cx="977432" cy="7975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01AF797-BDF0-9649-8ED0-B1A94DB760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42912" y="5831739"/>
            <a:ext cx="2429353" cy="6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120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le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821E6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3F878E-DE03-2942-B907-3CF8B4BF5BA7}"/>
              </a:ext>
            </a:extLst>
          </p:cNvPr>
          <p:cNvSpPr/>
          <p:nvPr userDrawn="1"/>
        </p:nvSpPr>
        <p:spPr>
          <a:xfrm>
            <a:off x="0" y="0"/>
            <a:ext cx="12192000" cy="441325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46D80A-BB91-1241-848B-6B912282049B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D742F5-518D-8A45-B479-914CD151A2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7305" y="5832766"/>
            <a:ext cx="2420568" cy="68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4727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mal Purpl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C7017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69F709-E7C3-C149-A260-3C4BD44CD5DB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9635ED3-5E00-7F4E-9AE5-AF4B24A44CF5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644EBE-7026-5544-BDC9-6245FED4C9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7305" y="5832766"/>
            <a:ext cx="2420568" cy="68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468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05F40A0-24CE-1A4E-BEAA-839D1ED1AA27}"/>
              </a:ext>
            </a:extLst>
          </p:cNvPr>
          <p:cNvSpPr/>
          <p:nvPr userDrawn="1"/>
        </p:nvSpPr>
        <p:spPr>
          <a:xfrm>
            <a:off x="0" y="441326"/>
            <a:ext cx="12191999" cy="6300786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6005B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E1A0BD-8134-9B4A-AE3E-E7C0EECCD029}"/>
              </a:ext>
            </a:extLst>
          </p:cNvPr>
          <p:cNvSpPr txBox="1"/>
          <p:nvPr userDrawn="1"/>
        </p:nvSpPr>
        <p:spPr>
          <a:xfrm>
            <a:off x="442913" y="2024062"/>
            <a:ext cx="11306175" cy="1814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en-US" sz="6000" b="1" dirty="0">
                <a:solidFill>
                  <a:schemeClr val="bg1"/>
                </a:solidFill>
              </a:rPr>
              <a:t>Thank you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B3961A-C721-394C-812B-356272AA54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9110" y="821854"/>
            <a:ext cx="3415017" cy="96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4545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F93446-FC5B-10BE-DF91-42D1526CED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6D645-A9AC-B843-80FB-6CD6AAD3A0D6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024E71-D253-0FF8-B13F-D6A1A4781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5F8E8D-ED81-4E41-C2BF-9DD2E4D6E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FC76E3-589E-A842-8DED-5219535DD7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0000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ingle column title and content">
    <p:bg>
      <p:bgPr>
        <a:solidFill>
          <a:srgbClr val="F5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">
            <a:extLst>
              <a:ext uri="{FF2B5EF4-FFF2-40B4-BE49-F238E27FC236}">
                <a16:creationId xmlns:a16="http://schemas.microsoft.com/office/drawing/2014/main" id="{CAB7C50D-A92E-F542-A579-D6ACCE3E0F84}"/>
              </a:ext>
            </a:extLst>
          </p:cNvPr>
          <p:cNvSpPr/>
          <p:nvPr userDrawn="1"/>
        </p:nvSpPr>
        <p:spPr>
          <a:xfrm>
            <a:off x="0" y="6037942"/>
            <a:ext cx="12192000" cy="820058"/>
          </a:xfrm>
          <a:prstGeom prst="rect">
            <a:avLst/>
          </a:prstGeom>
          <a:solidFill>
            <a:srgbClr val="183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">
            <a:extLst>
              <a:ext uri="{FF2B5EF4-FFF2-40B4-BE49-F238E27FC236}">
                <a16:creationId xmlns:a16="http://schemas.microsoft.com/office/drawing/2014/main" id="{AB8A9106-B24D-064D-974C-C8C4B2C84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62087" y="6250891"/>
            <a:ext cx="2867826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algn="ctr"/>
            <a:fld id="{232417FB-2EF4-EC49-BC13-97513C37E9E5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4" name="Footer Placeholder">
            <a:extLst>
              <a:ext uri="{FF2B5EF4-FFF2-40B4-BE49-F238E27FC236}">
                <a16:creationId xmlns:a16="http://schemas.microsoft.com/office/drawing/2014/main" id="{EC4B6832-9A04-854F-9075-DF58CE992F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29913" y="6250890"/>
            <a:ext cx="3842030" cy="365125"/>
          </a:xfrm>
          <a:prstGeom prst="rect">
            <a:avLst/>
          </a:prstGeom>
        </p:spPr>
        <p:txBody>
          <a:bodyPr vert="horz" lIns="91440" tIns="45720" rIns="0" bIns="45720" rtlCol="0" anchor="t" anchorCtr="0"/>
          <a:lstStyle>
            <a:lvl1pPr algn="r">
              <a:defRPr sz="20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838200" y="642127"/>
            <a:ext cx="10515600" cy="52629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aseline="0"/>
            </a:lvl1pPr>
          </a:lstStyle>
          <a:p>
            <a:r>
              <a:rPr lang="en-US" dirty="0"/>
              <a:t>Add your heading here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 hasCustomPrompt="1"/>
          </p:nvPr>
        </p:nvSpPr>
        <p:spPr>
          <a:xfrm>
            <a:off x="838200" y="1424324"/>
            <a:ext cx="10515600" cy="229800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>
              <a:lnSpc>
                <a:spcPct val="110000"/>
              </a:lnSpc>
              <a:spcAft>
                <a:spcPts val="500"/>
              </a:spcAft>
              <a:defRPr sz="3200">
                <a:solidFill>
                  <a:schemeClr val="tx1"/>
                </a:solidFill>
              </a:defRPr>
            </a:lvl1pPr>
            <a:lvl2pPr>
              <a:spcAft>
                <a:spcPts val="500"/>
              </a:spcAft>
              <a:defRPr sz="2800">
                <a:solidFill>
                  <a:schemeClr val="tx1"/>
                </a:solidFill>
              </a:defRPr>
            </a:lvl2pPr>
            <a:lvl3pPr>
              <a:spcAft>
                <a:spcPts val="500"/>
              </a:spcAft>
              <a:defRPr sz="2400">
                <a:solidFill>
                  <a:schemeClr val="tx1"/>
                </a:solidFill>
              </a:defRPr>
            </a:lvl3pPr>
            <a:lvl4pPr>
              <a:spcAft>
                <a:spcPts val="500"/>
              </a:spcAft>
              <a:defRPr sz="2000">
                <a:solidFill>
                  <a:schemeClr val="tx1"/>
                </a:solidFill>
              </a:defRPr>
            </a:lvl4pPr>
            <a:lvl5pPr>
              <a:spcAft>
                <a:spcPts val="5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Single column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1" name="Logo">
            <a:extLst>
              <a:ext uri="{FF2B5EF4-FFF2-40B4-BE49-F238E27FC236}">
                <a16:creationId xmlns:a16="http://schemas.microsoft.com/office/drawing/2014/main" id="{447E70A3-4C48-46D3-AED7-FAFF0A0687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47849" y="6281865"/>
            <a:ext cx="3489869" cy="30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550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  <p15:guide id="2" pos="7174">
          <p15:clr>
            <a:srgbClr val="FBAE40"/>
          </p15:clr>
        </p15:guide>
        <p15:guide id="3" orient="horz" pos="391">
          <p15:clr>
            <a:srgbClr val="FBAE40"/>
          </p15:clr>
        </p15:guide>
        <p15:guide id="4" orient="horz" pos="363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8E3CDC0-E15C-3D43-A94A-65D5EBAC0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9"/>
            <a:ext cx="11306175" cy="406876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itle Placeholder 10">
            <a:extLst>
              <a:ext uri="{FF2B5EF4-FFF2-40B4-BE49-F238E27FC236}">
                <a16:creationId xmlns:a16="http://schemas.microsoft.com/office/drawing/2014/main" id="{CB133162-9D93-054D-BEB3-A08241D4C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714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769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1" r:id="rId2"/>
    <p:sldLayoutId id="2147483682" r:id="rId3"/>
    <p:sldLayoutId id="2147483652" r:id="rId4"/>
    <p:sldLayoutId id="2147483676" r:id="rId5"/>
    <p:sldLayoutId id="2147483670" r:id="rId6"/>
    <p:sldLayoutId id="2147483684" r:id="rId7"/>
    <p:sldLayoutId id="2147483659" r:id="rId8"/>
    <p:sldLayoutId id="2147483653" r:id="rId9"/>
    <p:sldLayoutId id="2147483679" r:id="rId10"/>
    <p:sldLayoutId id="2147483680" r:id="rId11"/>
    <p:sldLayoutId id="2147483677" r:id="rId12"/>
    <p:sldLayoutId id="2147483678" r:id="rId13"/>
    <p:sldLayoutId id="2147483683" r:id="rId14"/>
    <p:sldLayoutId id="2147483651" r:id="rId15"/>
    <p:sldLayoutId id="2147483667" r:id="rId16"/>
    <p:sldLayoutId id="2147483658" r:id="rId17"/>
    <p:sldLayoutId id="2147483688" r:id="rId18"/>
    <p:sldLayoutId id="2147483689" r:id="rId19"/>
  </p:sldLayoutIdLst>
  <p:hf sldNum="0"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rgbClr val="821E69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821E69"/>
        </a:buClr>
        <a:buFont typeface="Wingdings" pitchFamily="2" charset="2"/>
        <a:buChar char="§"/>
        <a:defRPr sz="2500" b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821E69"/>
        </a:buClr>
        <a:buFont typeface="Wingdings" pitchFamily="2" charset="2"/>
        <a:buChar char="§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821E69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821E69"/>
        </a:buClr>
        <a:buFont typeface="Wingdings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821E69"/>
        </a:buClr>
        <a:buFont typeface="Wingdings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 userDrawn="1">
          <p15:clr>
            <a:srgbClr val="A4A3A4"/>
          </p15:clr>
        </p15:guide>
        <p15:guide id="2" orient="horz" pos="278" userDrawn="1">
          <p15:clr>
            <a:srgbClr val="A4A3A4"/>
          </p15:clr>
        </p15:guide>
        <p15:guide id="3" pos="2502" userDrawn="1">
          <p15:clr>
            <a:srgbClr val="A4A3A4"/>
          </p15:clr>
        </p15:guide>
        <p15:guide id="4" pos="2729" userDrawn="1">
          <p15:clr>
            <a:srgbClr val="A4A3A4"/>
          </p15:clr>
        </p15:guide>
        <p15:guide id="5" pos="4951" userDrawn="1">
          <p15:clr>
            <a:srgbClr val="A4A3A4"/>
          </p15:clr>
        </p15:guide>
        <p15:guide id="6" pos="5178" userDrawn="1">
          <p15:clr>
            <a:srgbClr val="A4A3A4"/>
          </p15:clr>
        </p15:guide>
        <p15:guide id="7" pos="7401" userDrawn="1">
          <p15:clr>
            <a:srgbClr val="A4A3A4"/>
          </p15:clr>
        </p15:guide>
        <p15:guide id="8" orient="horz" pos="504" userDrawn="1">
          <p15:clr>
            <a:srgbClr val="A4A3A4"/>
          </p15:clr>
        </p15:guide>
        <p15:guide id="9" orient="horz" pos="3816" userDrawn="1">
          <p15:clr>
            <a:srgbClr val="A4A3A4"/>
          </p15:clr>
        </p15:guide>
        <p15:guide id="10" orient="horz" pos="4042" userDrawn="1">
          <p15:clr>
            <a:srgbClr val="A4A3A4"/>
          </p15:clr>
        </p15:guide>
        <p15:guide id="11" pos="3727" userDrawn="1">
          <p15:clr>
            <a:srgbClr val="A4A3A4"/>
          </p15:clr>
        </p15:guide>
        <p15:guide id="12" pos="3953" userDrawn="1">
          <p15:clr>
            <a:srgbClr val="A4A3A4"/>
          </p15:clr>
        </p15:guide>
        <p15:guide id="13" orient="horz" pos="3589" userDrawn="1">
          <p15:clr>
            <a:srgbClr val="A4A3A4"/>
          </p15:clr>
        </p15:guide>
        <p15:guide id="14" orient="horz" pos="1139" userDrawn="1">
          <p15:clr>
            <a:srgbClr val="A4A3A4"/>
          </p15:clr>
        </p15:guide>
        <p15:guide id="15" orient="horz" pos="1253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.jpe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4DFE8-7E94-7D42-8F57-AE1BC6C921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4400" dirty="0">
                <a:ea typeface="Calibri" panose="020F0502020204030204" pitchFamily="34" charset="0"/>
              </a:rPr>
              <a:t>A</a:t>
            </a:r>
            <a:r>
              <a:rPr lang="en-GB" sz="44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 Exploratory Analysis of Safe and Well Visit Data at Nottinghamshire Fire and Rescue Service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8E7974-55B9-AA4E-BF3A-6C5D6E0541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Will Rossiter and Amy Goulden</a:t>
            </a:r>
          </a:p>
        </p:txBody>
      </p:sp>
      <p:pic>
        <p:nvPicPr>
          <p:cNvPr id="1032" name="Picture 8" descr="Hello from Notts Fire and Rescue Service">
            <a:extLst>
              <a:ext uri="{FF2B5EF4-FFF2-40B4-BE49-F238E27FC236}">
                <a16:creationId xmlns:a16="http://schemas.microsoft.com/office/drawing/2014/main" id="{F0BA3808-330A-1B4B-7625-9761ACAE3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019" y="632277"/>
            <a:ext cx="3915747" cy="109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3494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762960F-4939-0E1C-05A7-CD35133268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3" y="1861457"/>
            <a:ext cx="11306174" cy="38360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“Explore </a:t>
            </a:r>
            <a:r>
              <a:rPr lang="en-GB" sz="24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use of data-driven insights to optimise service delivery, workforce development and community engagement”</a:t>
            </a:r>
            <a:endParaRPr lang="en-GB" sz="2400" dirty="0"/>
          </a:p>
          <a:p>
            <a:r>
              <a:rPr lang="en-GB" sz="2400" dirty="0"/>
              <a:t>ONS Census Population Diversity Analysis</a:t>
            </a:r>
          </a:p>
          <a:p>
            <a:r>
              <a:rPr lang="en-GB" sz="2400" dirty="0"/>
              <a:t>Workforce Diversity Modelling and Targets</a:t>
            </a:r>
          </a:p>
          <a:p>
            <a:r>
              <a:rPr lang="en-GB" sz="24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Exploratory analysis of Safe and Well Visit data to understand the breadth of data from Person Centred Safe and Well visits in NFRS </a:t>
            </a:r>
          </a:p>
          <a:p>
            <a:r>
              <a:rPr lang="en-GB" sz="2400" dirty="0"/>
              <a:t>The Community Engagement and Domestic Fire Risk Area Classification and Mapping Tool (next presentation)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491F7C8-2766-B335-38EF-F5D0319F6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Introduction &amp; project scope </a:t>
            </a:r>
          </a:p>
        </p:txBody>
      </p:sp>
      <p:pic>
        <p:nvPicPr>
          <p:cNvPr id="5" name="Picture 8" descr="Hello from Notts Fire and Rescue Service">
            <a:extLst>
              <a:ext uri="{FF2B5EF4-FFF2-40B4-BE49-F238E27FC236}">
                <a16:creationId xmlns:a16="http://schemas.microsoft.com/office/drawing/2014/main" id="{BD338638-1115-2231-96D4-9F22FD8D2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4597" y="5508777"/>
            <a:ext cx="3915747" cy="109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5646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6C98808-D383-5F75-F186-7F69A3E408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3" y="1748118"/>
            <a:ext cx="11306174" cy="4195482"/>
          </a:xfrm>
        </p:spPr>
        <p:txBody>
          <a:bodyPr>
            <a:normAutofit lnSpcReduction="10000"/>
          </a:bodyPr>
          <a:lstStyle/>
          <a:p>
            <a:r>
              <a:rPr lang="en-GB" dirty="0"/>
              <a:t>An extremely data rich environment – with potential to make fuller use of existing (internal and external) data resources for insight generation and targeting</a:t>
            </a:r>
          </a:p>
          <a:p>
            <a:r>
              <a:rPr lang="en-GB" dirty="0"/>
              <a:t>A number of key strategic projects/processes ongoing:</a:t>
            </a:r>
          </a:p>
          <a:p>
            <a:pPr lvl="1"/>
            <a:r>
              <a:rPr lang="en-GB" dirty="0"/>
              <a:t>Community Risk Management Plan Consultation</a:t>
            </a:r>
          </a:p>
          <a:p>
            <a:pPr lvl="1"/>
            <a:r>
              <a:rPr lang="en-GB" dirty="0"/>
              <a:t>Strategic Assessment of Risk</a:t>
            </a:r>
          </a:p>
          <a:p>
            <a:pPr lvl="1"/>
            <a:r>
              <a:rPr lang="en-GB" dirty="0"/>
              <a:t>CFRMIS development</a:t>
            </a:r>
          </a:p>
          <a:p>
            <a:pPr lvl="1"/>
            <a:r>
              <a:rPr lang="en-GB" dirty="0"/>
              <a:t>New evaluation framework</a:t>
            </a:r>
          </a:p>
          <a:p>
            <a:pPr lvl="1"/>
            <a:r>
              <a:rPr lang="en-GB" dirty="0"/>
              <a:t>10-Year Workforce Diversity Plan</a:t>
            </a:r>
          </a:p>
          <a:p>
            <a:r>
              <a:rPr lang="en-GB" dirty="0"/>
              <a:t>NTU project has sought to add value with minimum duplication</a:t>
            </a:r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53C712D-9434-195F-3C87-82E97C163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502024"/>
            <a:ext cx="11306175" cy="1039905"/>
          </a:xfrm>
        </p:spPr>
        <p:txBody>
          <a:bodyPr>
            <a:normAutofit fontScale="90000"/>
          </a:bodyPr>
          <a:lstStyle/>
          <a:p>
            <a:r>
              <a:rPr lang="en-GB" dirty="0"/>
              <a:t>Organisational context and initial observations</a:t>
            </a:r>
          </a:p>
        </p:txBody>
      </p:sp>
      <p:pic>
        <p:nvPicPr>
          <p:cNvPr id="6" name="Picture 8" descr="Hello from Notts Fire and Rescue Service">
            <a:extLst>
              <a:ext uri="{FF2B5EF4-FFF2-40B4-BE49-F238E27FC236}">
                <a16:creationId xmlns:a16="http://schemas.microsoft.com/office/drawing/2014/main" id="{17FAACAE-F4DE-44D9-253F-58E2DD24C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685281"/>
            <a:ext cx="3614056" cy="1013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494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6DCF6-D5D0-BC87-F10C-80CD3688D9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Workforce Diversity Targets &amp; Modelling</a:t>
            </a:r>
          </a:p>
        </p:txBody>
      </p:sp>
      <p:pic>
        <p:nvPicPr>
          <p:cNvPr id="4" name="Picture 3" descr="A person and person walking down a street&#10;&#10;AI-generated content may be incorrect.">
            <a:extLst>
              <a:ext uri="{FF2B5EF4-FFF2-40B4-BE49-F238E27FC236}">
                <a16:creationId xmlns:a16="http://schemas.microsoft.com/office/drawing/2014/main" id="{C4A34163-EA20-259D-90CC-5822331393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363" t="6448" r="41193" b="9034"/>
          <a:stretch/>
        </p:blipFill>
        <p:spPr>
          <a:xfrm rot="857576">
            <a:off x="9446500" y="3519590"/>
            <a:ext cx="2067101" cy="2669627"/>
          </a:xfrm>
          <a:prstGeom prst="rect">
            <a:avLst/>
          </a:prstGeom>
        </p:spPr>
      </p:pic>
      <p:pic>
        <p:nvPicPr>
          <p:cNvPr id="5" name="Picture 4" descr="A group of women standing next to a poster&#10;&#10;AI-generated content may be incorrect.">
            <a:extLst>
              <a:ext uri="{FF2B5EF4-FFF2-40B4-BE49-F238E27FC236}">
                <a16:creationId xmlns:a16="http://schemas.microsoft.com/office/drawing/2014/main" id="{4B3806B8-6F67-34C4-EE2B-4299B059CD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859" t="11696" r="35985"/>
          <a:stretch/>
        </p:blipFill>
        <p:spPr>
          <a:xfrm>
            <a:off x="7383290" y="3305745"/>
            <a:ext cx="2034740" cy="26951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D74115-59A2-0B23-9512-D4F62559E17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 rot="21310996">
            <a:off x="5246555" y="3302108"/>
            <a:ext cx="2150105" cy="2863430"/>
          </a:xfrm>
          <a:prstGeom prst="rect">
            <a:avLst/>
          </a:prstGeom>
        </p:spPr>
      </p:pic>
      <p:pic>
        <p:nvPicPr>
          <p:cNvPr id="7" name="Picture 8" descr="Hello from Notts Fire and Rescue Service">
            <a:extLst>
              <a:ext uri="{FF2B5EF4-FFF2-40B4-BE49-F238E27FC236}">
                <a16:creationId xmlns:a16="http://schemas.microsoft.com/office/drawing/2014/main" id="{03881F0A-4BC3-6384-0D9B-778936CE6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2765" y="632278"/>
            <a:ext cx="3484001" cy="977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8911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2EEF387-0605-A911-9B90-34DE82297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527" y="204805"/>
            <a:ext cx="10515600" cy="1052596"/>
          </a:xfrm>
        </p:spPr>
        <p:txBody>
          <a:bodyPr/>
          <a:lstStyle/>
          <a:p>
            <a:r>
              <a:rPr lang="en-GB" dirty="0"/>
              <a:t>Have Nottinghamshire districts become more diverse?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4E881F6B-67B2-401A-2118-DB81503768CC}"/>
              </a:ext>
            </a:extLst>
          </p:cNvPr>
          <p:cNvGraphicFramePr>
            <a:graphicFrameLocks/>
          </p:cNvGraphicFramePr>
          <p:nvPr/>
        </p:nvGraphicFramePr>
        <p:xfrm>
          <a:off x="2009718" y="1257401"/>
          <a:ext cx="7298597" cy="4731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26772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22C58BD-DE29-8A84-040B-0F4F992926E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0588287"/>
              </p:ext>
            </p:extLst>
          </p:nvPr>
        </p:nvGraphicFramePr>
        <p:xfrm>
          <a:off x="442913" y="896471"/>
          <a:ext cx="11306175" cy="4338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Picture 8" descr="Hello from Notts Fire and Rescue Service">
            <a:extLst>
              <a:ext uri="{FF2B5EF4-FFF2-40B4-BE49-F238E27FC236}">
                <a16:creationId xmlns:a16="http://schemas.microsoft.com/office/drawing/2014/main" id="{588946CD-FFCB-CEB3-03F4-64B6E71AF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685281"/>
            <a:ext cx="3614056" cy="1013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3200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8AFB7CA-F1BB-347D-C577-FD0C95CEED1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11618690"/>
              </p:ext>
            </p:extLst>
          </p:nvPr>
        </p:nvGraphicFramePr>
        <p:xfrm>
          <a:off x="442913" y="735106"/>
          <a:ext cx="11306175" cy="4962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Picture 8" descr="Hello from Notts Fire and Rescue Service">
            <a:extLst>
              <a:ext uri="{FF2B5EF4-FFF2-40B4-BE49-F238E27FC236}">
                <a16:creationId xmlns:a16="http://schemas.microsoft.com/office/drawing/2014/main" id="{742B11AB-E378-3196-5C0B-75C8AEE8F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685281"/>
            <a:ext cx="3614056" cy="1013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2728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781C8-C8ED-6423-BF62-D5C0EFCF0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8EFB4-57D2-1D96-4430-6D8798B932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Safe and Well data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ACCD72-9877-EA79-8343-4DD0F554CC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8" descr="Hello from Notts Fire and Rescue Service">
            <a:extLst>
              <a:ext uri="{FF2B5EF4-FFF2-40B4-BE49-F238E27FC236}">
                <a16:creationId xmlns:a16="http://schemas.microsoft.com/office/drawing/2014/main" id="{551F48B1-42A7-A114-3D59-2BBB740C9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685281"/>
            <a:ext cx="3614056" cy="1013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0687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43F5F-726F-D23E-ED7C-A1FC5484A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Safe and Well Data Analysis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F0961F2-1ECC-0BFF-43A2-2F864A118C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3109046"/>
              </p:ext>
            </p:extLst>
          </p:nvPr>
        </p:nvGraphicFramePr>
        <p:xfrm>
          <a:off x="479107" y="2270125"/>
          <a:ext cx="6196996" cy="28246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00707">
                  <a:extLst>
                    <a:ext uri="{9D8B030D-6E8A-4147-A177-3AD203B41FA5}">
                      <a16:colId xmlns:a16="http://schemas.microsoft.com/office/drawing/2014/main" val="3529108903"/>
                    </a:ext>
                  </a:extLst>
                </a:gridCol>
                <a:gridCol w="686564">
                  <a:extLst>
                    <a:ext uri="{9D8B030D-6E8A-4147-A177-3AD203B41FA5}">
                      <a16:colId xmlns:a16="http://schemas.microsoft.com/office/drawing/2014/main" val="3022393187"/>
                    </a:ext>
                  </a:extLst>
                </a:gridCol>
                <a:gridCol w="864971">
                  <a:extLst>
                    <a:ext uri="{9D8B030D-6E8A-4147-A177-3AD203B41FA5}">
                      <a16:colId xmlns:a16="http://schemas.microsoft.com/office/drawing/2014/main" val="3618902763"/>
                    </a:ext>
                  </a:extLst>
                </a:gridCol>
                <a:gridCol w="972377">
                  <a:extLst>
                    <a:ext uri="{9D8B030D-6E8A-4147-A177-3AD203B41FA5}">
                      <a16:colId xmlns:a16="http://schemas.microsoft.com/office/drawing/2014/main" val="3930345059"/>
                    </a:ext>
                  </a:extLst>
                </a:gridCol>
                <a:gridCol w="972377">
                  <a:extLst>
                    <a:ext uri="{9D8B030D-6E8A-4147-A177-3AD203B41FA5}">
                      <a16:colId xmlns:a16="http://schemas.microsoft.com/office/drawing/2014/main" val="227570217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SWV Trigger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Number of SWVs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 dirty="0">
                          <a:effectLst/>
                        </a:rPr>
                        <a:t>% of SWVs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% Attended by PaRT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% Attended by Crews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574142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Professional Referral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22,192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45.5%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</a:rPr>
                        <a:t>32.2%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</a:rPr>
                        <a:t>67.8%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86561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Following incident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8,883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18.2%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</a:rPr>
                        <a:t>0.9%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</a:rPr>
                        <a:t>99.1%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2519206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Public Referral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3,651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7.5%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</a:rPr>
                        <a:t>11.0%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</a:rPr>
                        <a:t>89.0%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2553694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DICE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3,337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6.9%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</a:rPr>
                        <a:t>0.2%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</a:rPr>
                        <a:t>99.8%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303053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Data Led Initiative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3,277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6.7%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</a:rPr>
                        <a:t>1.9%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</a:rPr>
                        <a:t>98.1%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385244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CRaE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3,137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6.4%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</a:rPr>
                        <a:t>1.9%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</a:rPr>
                        <a:t>98.1%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33679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High Risk re-visit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2,082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4.3%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</a:rPr>
                        <a:t>68.3%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</a:rPr>
                        <a:t>31.7%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26426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Miscellaneous reasons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1,409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2.9%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</a:rPr>
                        <a:t>20.2%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</a:rPr>
                        <a:t>79.8%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7861216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Safer Houses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370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0.8%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</a:rPr>
                        <a:t>0.8%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</a:rPr>
                        <a:t>99.2%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9854543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Assist EMAS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227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0.5%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</a:rPr>
                        <a:t>1.8%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</a:rPr>
                        <a:t>98.2%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968160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Week of Action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172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0.4%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</a:rPr>
                        <a:t>1.2%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100">
                          <a:effectLst/>
                        </a:rPr>
                        <a:t>98.8%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65187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Total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48,737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100%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 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 dirty="0">
                          <a:effectLst/>
                        </a:rPr>
                        <a:t> 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5152007"/>
                  </a:ext>
                </a:extLst>
              </a:tr>
            </a:tbl>
          </a:graphicData>
        </a:graphic>
      </p:graphicFrame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D37A203-BF47-7D14-51AC-D3E5EA2DA95E}"/>
              </a:ext>
            </a:extLst>
          </p:cNvPr>
          <p:cNvGraphicFramePr>
            <a:graphicFrameLocks noGrp="1"/>
          </p:cNvGraphicFramePr>
          <p:nvPr>
            <p:ph idx="12"/>
          </p:nvPr>
        </p:nvGraphicFramePr>
        <p:xfrm>
          <a:off x="7208838" y="3111500"/>
          <a:ext cx="3606800" cy="19392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8400">
                  <a:extLst>
                    <a:ext uri="{9D8B030D-6E8A-4147-A177-3AD203B41FA5}">
                      <a16:colId xmlns:a16="http://schemas.microsoft.com/office/drawing/2014/main" val="1385514329"/>
                    </a:ext>
                  </a:extLst>
                </a:gridCol>
                <a:gridCol w="582930">
                  <a:extLst>
                    <a:ext uri="{9D8B030D-6E8A-4147-A177-3AD203B41FA5}">
                      <a16:colId xmlns:a16="http://schemas.microsoft.com/office/drawing/2014/main" val="2944984474"/>
                    </a:ext>
                  </a:extLst>
                </a:gridCol>
                <a:gridCol w="663575">
                  <a:extLst>
                    <a:ext uri="{9D8B030D-6E8A-4147-A177-3AD203B41FA5}">
                      <a16:colId xmlns:a16="http://schemas.microsoft.com/office/drawing/2014/main" val="11042587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val="136916279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17678589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Share (%) of SWVs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CHARLIE-P Determined </a:t>
                      </a:r>
                      <a:br>
                        <a:rPr lang="en-GB" sz="1100" kern="0">
                          <a:effectLst/>
                        </a:rPr>
                      </a:br>
                      <a:r>
                        <a:rPr lang="en-GB" sz="1100" kern="0">
                          <a:effectLst/>
                        </a:rPr>
                        <a:t>Risk Rating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Total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15187356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NFRS Rated </a:t>
                      </a:r>
                      <a:br>
                        <a:rPr lang="en-GB" sz="1100" kern="0">
                          <a:effectLst/>
                        </a:rPr>
                      </a:br>
                      <a:r>
                        <a:rPr lang="en-GB" sz="1100" kern="0">
                          <a:effectLst/>
                        </a:rPr>
                        <a:t>Risk Rating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High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Medium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Low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 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1756913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High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68.06%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6.43%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25.52%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100%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5942338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Medium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0.09%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99.60%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0.23%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100%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75203836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 dirty="0">
                          <a:effectLst/>
                        </a:rPr>
                        <a:t>Low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0.01%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0.03%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99.96%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100%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85768062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Not Scored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7.21%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46.85%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>
                          <a:effectLst/>
                        </a:rPr>
                        <a:t>45.95%</a:t>
                      </a:r>
                      <a:endParaRPr lang="en-GB" sz="11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kern="0" dirty="0">
                          <a:effectLst/>
                        </a:rPr>
                        <a:t>100%</a:t>
                      </a:r>
                      <a:endParaRPr lang="en-GB" sz="1100" kern="100" dirty="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061794955"/>
                  </a:ext>
                </a:extLst>
              </a:tr>
            </a:tbl>
          </a:graphicData>
        </a:graphic>
      </p:graphicFrame>
      <p:pic>
        <p:nvPicPr>
          <p:cNvPr id="3" name="Picture 8" descr="Hello from Notts Fire and Rescue Service">
            <a:extLst>
              <a:ext uri="{FF2B5EF4-FFF2-40B4-BE49-F238E27FC236}">
                <a16:creationId xmlns:a16="http://schemas.microsoft.com/office/drawing/2014/main" id="{0E788C30-F450-D3D7-6D7A-FC682BE2D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685281"/>
            <a:ext cx="3614056" cy="1013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309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25EC2-4F1A-E2B6-6207-BF223C32A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Safe and Well Data Analysis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D4DE800E-A3DC-53ED-C40F-4A6E2F681BAB}"/>
              </a:ext>
            </a:extLst>
          </p:cNvPr>
          <p:cNvGraphicFramePr>
            <a:graphicFrameLocks noGrp="1"/>
          </p:cNvGraphicFramePr>
          <p:nvPr>
            <p:ph idx="12"/>
            <p:extLst>
              <p:ext uri="{D42A27DB-BD31-4B8C-83A1-F6EECF244321}">
                <p14:modId xmlns:p14="http://schemas.microsoft.com/office/powerpoint/2010/main" val="1252314447"/>
              </p:ext>
            </p:extLst>
          </p:nvPr>
        </p:nvGraphicFramePr>
        <p:xfrm>
          <a:off x="6322142" y="1918248"/>
          <a:ext cx="4757750" cy="45059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57808">
                  <a:extLst>
                    <a:ext uri="{9D8B030D-6E8A-4147-A177-3AD203B41FA5}">
                      <a16:colId xmlns:a16="http://schemas.microsoft.com/office/drawing/2014/main" val="2424576300"/>
                    </a:ext>
                  </a:extLst>
                </a:gridCol>
                <a:gridCol w="570679">
                  <a:extLst>
                    <a:ext uri="{9D8B030D-6E8A-4147-A177-3AD203B41FA5}">
                      <a16:colId xmlns:a16="http://schemas.microsoft.com/office/drawing/2014/main" val="2930894839"/>
                    </a:ext>
                  </a:extLst>
                </a:gridCol>
                <a:gridCol w="557415">
                  <a:extLst>
                    <a:ext uri="{9D8B030D-6E8A-4147-A177-3AD203B41FA5}">
                      <a16:colId xmlns:a16="http://schemas.microsoft.com/office/drawing/2014/main" val="2946212374"/>
                    </a:ext>
                  </a:extLst>
                </a:gridCol>
                <a:gridCol w="476702">
                  <a:extLst>
                    <a:ext uri="{9D8B030D-6E8A-4147-A177-3AD203B41FA5}">
                      <a16:colId xmlns:a16="http://schemas.microsoft.com/office/drawing/2014/main" val="719933512"/>
                    </a:ext>
                  </a:extLst>
                </a:gridCol>
                <a:gridCol w="517248">
                  <a:extLst>
                    <a:ext uri="{9D8B030D-6E8A-4147-A177-3AD203B41FA5}">
                      <a16:colId xmlns:a16="http://schemas.microsoft.com/office/drawing/2014/main" val="3554765620"/>
                    </a:ext>
                  </a:extLst>
                </a:gridCol>
                <a:gridCol w="516870">
                  <a:extLst>
                    <a:ext uri="{9D8B030D-6E8A-4147-A177-3AD203B41FA5}">
                      <a16:colId xmlns:a16="http://schemas.microsoft.com/office/drawing/2014/main" val="1926972037"/>
                    </a:ext>
                  </a:extLst>
                </a:gridCol>
                <a:gridCol w="561028">
                  <a:extLst>
                    <a:ext uri="{9D8B030D-6E8A-4147-A177-3AD203B41FA5}">
                      <a16:colId xmlns:a16="http://schemas.microsoft.com/office/drawing/2014/main" val="2947165066"/>
                    </a:ext>
                  </a:extLst>
                </a:gridCol>
              </a:tblGrid>
              <a:tr h="14417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 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(1)</a:t>
                      </a:r>
                      <a:br>
                        <a:rPr lang="en-GB" sz="800" kern="0">
                          <a:effectLst/>
                        </a:rPr>
                      </a:br>
                      <a:r>
                        <a:rPr lang="en-GB" sz="800" kern="0">
                          <a:effectLst/>
                        </a:rPr>
                        <a:t>Average </a:t>
                      </a:r>
                      <a:br>
                        <a:rPr lang="en-GB" sz="800" kern="0">
                          <a:effectLst/>
                        </a:rPr>
                      </a:br>
                      <a:r>
                        <a:rPr lang="en-GB" sz="800" kern="0">
                          <a:effectLst/>
                        </a:rPr>
                        <a:t>Days Taken to Meet SWV Request 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(2)</a:t>
                      </a:r>
                      <a:br>
                        <a:rPr lang="en-GB" sz="800" kern="0">
                          <a:effectLst/>
                        </a:rPr>
                      </a:br>
                      <a:r>
                        <a:rPr lang="en-GB" sz="800" kern="0">
                          <a:effectLst/>
                        </a:rPr>
                        <a:t>Median</a:t>
                      </a:r>
                      <a:br>
                        <a:rPr lang="en-GB" sz="800" kern="0">
                          <a:effectLst/>
                        </a:rPr>
                      </a:br>
                      <a:r>
                        <a:rPr lang="en-GB" sz="800" kern="0">
                          <a:effectLst/>
                        </a:rPr>
                        <a:t>Days Taken to Meet SWV Request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(3)</a:t>
                      </a:r>
                      <a:br>
                        <a:rPr lang="en-GB" sz="800" kern="0">
                          <a:effectLst/>
                        </a:rPr>
                      </a:br>
                      <a:r>
                        <a:rPr lang="en-GB" sz="800" kern="0">
                          <a:effectLst/>
                        </a:rPr>
                        <a:t>Average </a:t>
                      </a:r>
                      <a:br>
                        <a:rPr lang="en-GB" sz="800" kern="0">
                          <a:effectLst/>
                        </a:rPr>
                      </a:br>
                      <a:r>
                        <a:rPr lang="en-GB" sz="800" kern="0">
                          <a:effectLst/>
                        </a:rPr>
                        <a:t>SWV Duration (Minutes)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(4)</a:t>
                      </a:r>
                      <a:br>
                        <a:rPr lang="en-GB" sz="800" kern="0">
                          <a:effectLst/>
                        </a:rPr>
                      </a:br>
                      <a:r>
                        <a:rPr lang="en-GB" sz="800" kern="0">
                          <a:effectLst/>
                        </a:rPr>
                        <a:t>Median</a:t>
                      </a:r>
                      <a:br>
                        <a:rPr lang="en-GB" sz="800" kern="0">
                          <a:effectLst/>
                        </a:rPr>
                      </a:br>
                      <a:r>
                        <a:rPr lang="en-GB" sz="800" kern="0">
                          <a:effectLst/>
                        </a:rPr>
                        <a:t>SWV Duration (Minutes)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(5)</a:t>
                      </a:r>
                      <a:br>
                        <a:rPr lang="en-GB" sz="800" kern="0">
                          <a:effectLst/>
                        </a:rPr>
                      </a:br>
                      <a:r>
                        <a:rPr lang="en-GB" sz="800" kern="0">
                          <a:effectLst/>
                        </a:rPr>
                        <a:t>Average </a:t>
                      </a:r>
                      <a:br>
                        <a:rPr lang="en-GB" sz="800" kern="0">
                          <a:effectLst/>
                        </a:rPr>
                      </a:br>
                      <a:r>
                        <a:rPr lang="en-GB" sz="800" kern="0">
                          <a:effectLst/>
                        </a:rPr>
                        <a:t>Number of Staff at SWV</a:t>
                      </a:r>
                      <a:endParaRPr lang="en-GB" sz="800" kern="100">
                        <a:effectLst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 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(6)</a:t>
                      </a:r>
                      <a:br>
                        <a:rPr lang="en-GB" sz="800" kern="0">
                          <a:effectLst/>
                        </a:rPr>
                      </a:br>
                      <a:r>
                        <a:rPr lang="en-GB" sz="800" kern="0">
                          <a:effectLst/>
                        </a:rPr>
                        <a:t>Median</a:t>
                      </a:r>
                      <a:br>
                        <a:rPr lang="en-GB" sz="800" kern="0">
                          <a:effectLst/>
                        </a:rPr>
                      </a:br>
                      <a:r>
                        <a:rPr lang="en-GB" sz="800" kern="0">
                          <a:effectLst/>
                        </a:rPr>
                        <a:t>Number of Staff at SWV</a:t>
                      </a:r>
                      <a:endParaRPr lang="en-GB" sz="800" kern="100">
                        <a:effectLst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 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extLst>
                  <a:ext uri="{0D108BD9-81ED-4DB2-BD59-A6C34878D82A}">
                    <a16:rowId xmlns:a16="http://schemas.microsoft.com/office/drawing/2014/main" val="2535319342"/>
                  </a:ext>
                </a:extLst>
              </a:tr>
              <a:tr h="1925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 All SWVs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16.58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0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60.46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60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2.15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2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extLst>
                  <a:ext uri="{0D108BD9-81ED-4DB2-BD59-A6C34878D82A}">
                    <a16:rowId xmlns:a16="http://schemas.microsoft.com/office/drawing/2014/main" val="3289437309"/>
                  </a:ext>
                </a:extLst>
              </a:tr>
              <a:tr h="192507">
                <a:tc gridSpan="7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SWV Trigger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237066"/>
                  </a:ext>
                </a:extLst>
              </a:tr>
              <a:tr h="1925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'Professional Referral'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25.84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13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70.82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60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2.04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2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extLst>
                  <a:ext uri="{0D108BD9-81ED-4DB2-BD59-A6C34878D82A}">
                    <a16:rowId xmlns:a16="http://schemas.microsoft.com/office/drawing/2014/main" val="3384607634"/>
                  </a:ext>
                </a:extLst>
              </a:tr>
              <a:tr h="1925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'Following Incident'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1.87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0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49.19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50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2.42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2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extLst>
                  <a:ext uri="{0D108BD9-81ED-4DB2-BD59-A6C34878D82A}">
                    <a16:rowId xmlns:a16="http://schemas.microsoft.com/office/drawing/2014/main" val="2589709029"/>
                  </a:ext>
                </a:extLst>
              </a:tr>
              <a:tr h="1925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'Public Referral'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24.99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8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58.42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60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2.11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2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extLst>
                  <a:ext uri="{0D108BD9-81ED-4DB2-BD59-A6C34878D82A}">
                    <a16:rowId xmlns:a16="http://schemas.microsoft.com/office/drawing/2014/main" val="633040619"/>
                  </a:ext>
                </a:extLst>
              </a:tr>
              <a:tr h="1925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'DICE'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0.27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0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39.58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30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2.33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2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extLst>
                  <a:ext uri="{0D108BD9-81ED-4DB2-BD59-A6C34878D82A}">
                    <a16:rowId xmlns:a16="http://schemas.microsoft.com/office/drawing/2014/main" val="2008417322"/>
                  </a:ext>
                </a:extLst>
              </a:tr>
              <a:tr h="1925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'Data Led Initiative'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2.3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0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44.45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40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2.26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2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extLst>
                  <a:ext uri="{0D108BD9-81ED-4DB2-BD59-A6C34878D82A}">
                    <a16:rowId xmlns:a16="http://schemas.microsoft.com/office/drawing/2014/main" val="2651554563"/>
                  </a:ext>
                </a:extLst>
              </a:tr>
              <a:tr h="1925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'CRaE'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1.11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0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41.53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30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2.18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2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extLst>
                  <a:ext uri="{0D108BD9-81ED-4DB2-BD59-A6C34878D82A}">
                    <a16:rowId xmlns:a16="http://schemas.microsoft.com/office/drawing/2014/main" val="1350367544"/>
                  </a:ext>
                </a:extLst>
              </a:tr>
              <a:tr h="1925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'High Risk Re-visit'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48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20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95.56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90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1.64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1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extLst>
                  <a:ext uri="{0D108BD9-81ED-4DB2-BD59-A6C34878D82A}">
                    <a16:rowId xmlns:a16="http://schemas.microsoft.com/office/drawing/2014/main" val="3272993601"/>
                  </a:ext>
                </a:extLst>
              </a:tr>
              <a:tr h="1925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 dirty="0">
                          <a:effectLst/>
                        </a:rPr>
                        <a:t>'Miscellaneous reasons'</a:t>
                      </a:r>
                      <a:endParaRPr lang="en-GB" sz="800" kern="100" dirty="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8.91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0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60.73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60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2.07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2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extLst>
                  <a:ext uri="{0D108BD9-81ED-4DB2-BD59-A6C34878D82A}">
                    <a16:rowId xmlns:a16="http://schemas.microsoft.com/office/drawing/2014/main" val="3566699541"/>
                  </a:ext>
                </a:extLst>
              </a:tr>
              <a:tr h="1766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'Safer Houses'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0.83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0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35.18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30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2.02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2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extLst>
                  <a:ext uri="{0D108BD9-81ED-4DB2-BD59-A6C34878D82A}">
                    <a16:rowId xmlns:a16="http://schemas.microsoft.com/office/drawing/2014/main" val="176255025"/>
                  </a:ext>
                </a:extLst>
              </a:tr>
              <a:tr h="1925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'Assist EMAS'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9.41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 dirty="0">
                          <a:effectLst/>
                        </a:rPr>
                        <a:t>0</a:t>
                      </a:r>
                      <a:endParaRPr lang="en-GB" sz="800" kern="100" dirty="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49.58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45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2.43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2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extLst>
                  <a:ext uri="{0D108BD9-81ED-4DB2-BD59-A6C34878D82A}">
                    <a16:rowId xmlns:a16="http://schemas.microsoft.com/office/drawing/2014/main" val="3128354754"/>
                  </a:ext>
                </a:extLst>
              </a:tr>
              <a:tr h="1925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'Weeks of Action'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0.87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0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48.75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55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 dirty="0">
                          <a:effectLst/>
                        </a:rPr>
                        <a:t>2.37</a:t>
                      </a:r>
                      <a:endParaRPr lang="en-GB" sz="800" kern="100" dirty="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2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extLst>
                  <a:ext uri="{0D108BD9-81ED-4DB2-BD59-A6C34878D82A}">
                    <a16:rowId xmlns:a16="http://schemas.microsoft.com/office/drawing/2014/main" val="74982033"/>
                  </a:ext>
                </a:extLst>
              </a:tr>
              <a:tr h="192507">
                <a:tc gridSpan="7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NFRS Attending Team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120441"/>
                  </a:ext>
                </a:extLst>
              </a:tr>
              <a:tr h="1925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PaRT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37.04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18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97.68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90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1.09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1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extLst>
                  <a:ext uri="{0D108BD9-81ED-4DB2-BD59-A6C34878D82A}">
                    <a16:rowId xmlns:a16="http://schemas.microsoft.com/office/drawing/2014/main" val="876963446"/>
                  </a:ext>
                </a:extLst>
              </a:tr>
              <a:tr h="1925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Crew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11.66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0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51.43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50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>
                          <a:effectLst/>
                        </a:rPr>
                        <a:t>2.40</a:t>
                      </a:r>
                      <a:endParaRPr lang="en-GB" sz="800" kern="10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800" kern="0" dirty="0">
                          <a:effectLst/>
                        </a:rPr>
                        <a:t>2</a:t>
                      </a:r>
                      <a:endParaRPr lang="en-GB" sz="800" kern="100" dirty="0">
                        <a:effectLst/>
                        <a:latin typeface="Calibri" panose="020F0502020204030204" pitchFamily="34" charset="0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52733" marR="52733" marT="0" marB="0"/>
                </a:tc>
                <a:extLst>
                  <a:ext uri="{0D108BD9-81ED-4DB2-BD59-A6C34878D82A}">
                    <a16:rowId xmlns:a16="http://schemas.microsoft.com/office/drawing/2014/main" val="2511501901"/>
                  </a:ext>
                </a:extLst>
              </a:tr>
            </a:tbl>
          </a:graphicData>
        </a:graphic>
      </p:graphicFrame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64D0D3-C3DD-F764-1312-14DCBD8A5D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29" y="2015300"/>
            <a:ext cx="5039868" cy="36560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6339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4DA1A82-5ADF-5752-2E38-314C263017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3" y="1457954"/>
            <a:ext cx="11306174" cy="4239584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Extremely data rich, but some significant problems with missing data (beneficiaries) and inconsistencies in collection.</a:t>
            </a:r>
          </a:p>
          <a:p>
            <a:r>
              <a:rPr lang="en-GB" dirty="0"/>
              <a:t>Lack of meta data is an obstacle to more sophisticated data use.</a:t>
            </a:r>
          </a:p>
          <a:p>
            <a:r>
              <a:rPr lang="en-GB" dirty="0"/>
              <a:t>Currently a reliance on organisation specific, uncodified and tacit knowledge to interpret data – risks evident in relation to resilience and organisational memory</a:t>
            </a:r>
          </a:p>
          <a:p>
            <a:r>
              <a:rPr lang="en-GB" dirty="0"/>
              <a:t>A more </a:t>
            </a:r>
            <a:r>
              <a:rPr lang="en-GB" u="sng" dirty="0"/>
              <a:t>integrated and exploratory</a:t>
            </a:r>
            <a:r>
              <a:rPr lang="en-GB" dirty="0"/>
              <a:t> approach to data use is required (data science). The mapping tool is intended to promote data integration and can help here.</a:t>
            </a:r>
          </a:p>
          <a:p>
            <a:r>
              <a:rPr lang="en-GB" dirty="0"/>
              <a:t>Clear scope to improve use of data-led insights in targeting prevention activity, streamlining processes and improving consistency of implementation.</a:t>
            </a:r>
          </a:p>
          <a:p>
            <a:r>
              <a:rPr lang="en-GB" dirty="0"/>
              <a:t>Combining ONS Census analysis and In 2 People report provides the raw materials for a more sophisticated approach to workforce diversity/targeted positive action.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BBC612E-E183-3F83-9BE6-EC8EED19D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455971"/>
            <a:ext cx="11306175" cy="1001983"/>
          </a:xfrm>
        </p:spPr>
        <p:txBody>
          <a:bodyPr/>
          <a:lstStyle/>
          <a:p>
            <a:r>
              <a:rPr lang="en-GB" dirty="0"/>
              <a:t>Findings</a:t>
            </a:r>
          </a:p>
        </p:txBody>
      </p:sp>
      <p:pic>
        <p:nvPicPr>
          <p:cNvPr id="4" name="Picture 8" descr="Hello from Notts Fire and Rescue Service">
            <a:extLst>
              <a:ext uri="{FF2B5EF4-FFF2-40B4-BE49-F238E27FC236}">
                <a16:creationId xmlns:a16="http://schemas.microsoft.com/office/drawing/2014/main" id="{2DA9FDCF-E73F-F136-7278-9D7A3CE02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685281"/>
            <a:ext cx="3614056" cy="1013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9181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B16757A-9520-E79D-E390-4538BFEB06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3" y="1720735"/>
            <a:ext cx="11306174" cy="3976803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dirty="0"/>
              <a:t>Implemented segmented workforce diversity targets and targeted positive action.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Data hygiene – consistent collection training rolled out,  MDT updates, questionnaire and meta categorisation reforms. 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Safe &amp; Well data – Charlie P in/out indicator required and greater emphasis on protected characteristics of beneficiaries. 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Pilot use of CEDFRAC/ Mapping tool for DICE and Safer Schools Programmes. 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Explore systematic use of experimental evaluation techniques – using area classification to identify comparators/control areas. 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Prioritise feedback loop from evaluation into strategic decision making and staff development.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F038C06-0E5B-1D0D-6785-99B2F4566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Implementation of Recommendations</a:t>
            </a:r>
          </a:p>
        </p:txBody>
      </p:sp>
      <p:pic>
        <p:nvPicPr>
          <p:cNvPr id="4" name="Picture 8" descr="Hello from Notts Fire and Rescue Service">
            <a:extLst>
              <a:ext uri="{FF2B5EF4-FFF2-40B4-BE49-F238E27FC236}">
                <a16:creationId xmlns:a16="http://schemas.microsoft.com/office/drawing/2014/main" id="{CF4587EB-FE67-6A0B-268A-227DFDBB83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685281"/>
            <a:ext cx="3614056" cy="1013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1307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570A0-666B-CEE1-E436-36C5ECBC5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8A311F2-FFAD-1853-B85F-4A6B07C1A27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34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4128B3-ACE0-4FE9-0FC6-51110AE6ADAB}"/>
              </a:ext>
            </a:extLst>
          </p:cNvPr>
          <p:cNvSpPr txBox="1"/>
          <p:nvPr/>
        </p:nvSpPr>
        <p:spPr>
          <a:xfrm>
            <a:off x="2521774" y="2643624"/>
            <a:ext cx="7148452" cy="1570751"/>
          </a:xfrm>
          <a:prstGeom prst="rect">
            <a:avLst/>
          </a:prstGeom>
          <a:noFill/>
        </p:spPr>
        <p:txBody>
          <a:bodyPr wrap="square" lIns="0" tIns="46800" rIns="0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9600" b="1" dirty="0">
                <a:solidFill>
                  <a:schemeClr val="bg1"/>
                </a:solidFill>
                <a:latin typeface="Poppins" panose="020B0604020202020204" pitchFamily="34" charset="0"/>
              </a:rPr>
              <a:t>Questions?</a:t>
            </a:r>
            <a:endParaRPr lang="en-US" sz="6600" dirty="0">
              <a:solidFill>
                <a:schemeClr val="bg1"/>
              </a:solidFill>
              <a:latin typeface="Poppins" panose="020B06040202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C1591B8-3530-8638-FE74-6C6239E40C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7347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BS COLOURS">
      <a:dk1>
        <a:srgbClr val="000000"/>
      </a:dk1>
      <a:lt1>
        <a:srgbClr val="FFFFFF"/>
      </a:lt1>
      <a:dk2>
        <a:srgbClr val="000000"/>
      </a:dk2>
      <a:lt2>
        <a:srgbClr val="E5E5E5"/>
      </a:lt2>
      <a:accent1>
        <a:srgbClr val="821D69"/>
      </a:accent1>
      <a:accent2>
        <a:srgbClr val="C7007F"/>
      </a:accent2>
      <a:accent3>
        <a:srgbClr val="6E6257"/>
      </a:accent3>
      <a:accent4>
        <a:srgbClr val="821D69"/>
      </a:accent4>
      <a:accent5>
        <a:srgbClr val="C7007F"/>
      </a:accent5>
      <a:accent6>
        <a:srgbClr val="6E6257"/>
      </a:accent6>
      <a:hlink>
        <a:srgbClr val="005B94"/>
      </a:hlink>
      <a:folHlink>
        <a:srgbClr val="821D6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 anchor="b" anchorCtr="0">
        <a:normAutofit/>
      </a:bodyPr>
      <a:lstStyle>
        <a:defPPr algn="r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48A64365211844BF30BC3ADD420261" ma:contentTypeVersion="16" ma:contentTypeDescription="Create a new document." ma:contentTypeScope="" ma:versionID="9a07407e67cf0289d778bbf8e76c6249">
  <xsd:schema xmlns:xsd="http://www.w3.org/2001/XMLSchema" xmlns:xs="http://www.w3.org/2001/XMLSchema" xmlns:p="http://schemas.microsoft.com/office/2006/metadata/properties" xmlns:ns2="8dbe2aa3-3237-4830-85c4-3d48417ef302" xmlns:ns3="b317b901-4ab4-4161-80c3-da5df50c25bf" targetNamespace="http://schemas.microsoft.com/office/2006/metadata/properties" ma:root="true" ma:fieldsID="49c7dc47440fc8a2e53776641a2b92d9" ns2:_="" ns3:_="">
    <xsd:import namespace="8dbe2aa3-3237-4830-85c4-3d48417ef302"/>
    <xsd:import namespace="b317b901-4ab4-4161-80c3-da5df50c25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be2aa3-3237-4830-85c4-3d48417ef30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12feffd1-2dac-401b-9bc3-5f775bbd14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17b901-4ab4-4161-80c3-da5df50c25bf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dc232366-5879-4361-8a3f-89451d84f99d}" ma:internalName="TaxCatchAll" ma:showField="CatchAllData" ma:web="b317b901-4ab4-4161-80c3-da5df50c25b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dbe2aa3-3237-4830-85c4-3d48417ef302">
      <Terms xmlns="http://schemas.microsoft.com/office/infopath/2007/PartnerControls"/>
    </lcf76f155ced4ddcb4097134ff3c332f>
    <TaxCatchAll xmlns="b317b901-4ab4-4161-80c3-da5df50c25bf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5154300-E11C-4A3F-9B25-1282F06D3B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be2aa3-3237-4830-85c4-3d48417ef302"/>
    <ds:schemaRef ds:uri="b317b901-4ab4-4161-80c3-da5df50c25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8EB7606-F0DE-4E35-ADFF-7F76928EE48B}">
  <ds:schemaRefs>
    <ds:schemaRef ds:uri="http://purl.org/dc/elements/1.1/"/>
    <ds:schemaRef ds:uri="8dbe2aa3-3237-4830-85c4-3d48417ef302"/>
    <ds:schemaRef ds:uri="http://schemas.microsoft.com/office/2006/metadata/properties"/>
    <ds:schemaRef ds:uri="http://purl.org/dc/dcmitype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b317b901-4ab4-4161-80c3-da5df50c25bf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C62A570-BE0F-402C-93AD-2B52047D967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1001</Words>
  <Application>Microsoft Office PowerPoint</Application>
  <PresentationFormat>Widescreen</PresentationFormat>
  <Paragraphs>266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Poppins</vt:lpstr>
      <vt:lpstr>Wingdings</vt:lpstr>
      <vt:lpstr>Office Theme</vt:lpstr>
      <vt:lpstr>An Exploratory Analysis of Safe and Well Visit Data at Nottinghamshire Fire and Rescue Service</vt:lpstr>
      <vt:lpstr>Introduction &amp; project scope </vt:lpstr>
      <vt:lpstr>Organisational context and initial observations</vt:lpstr>
      <vt:lpstr>Workforce Diversity Targets &amp; Modelling</vt:lpstr>
      <vt:lpstr>Have Nottinghamshire districts become more diverse?</vt:lpstr>
      <vt:lpstr>PowerPoint Presentation</vt:lpstr>
      <vt:lpstr>PowerPoint Presentation</vt:lpstr>
      <vt:lpstr>Safe and Well data Analysis</vt:lpstr>
      <vt:lpstr>Safe and Well Data Analysis</vt:lpstr>
      <vt:lpstr>Safe and Well Data Analysis</vt:lpstr>
      <vt:lpstr>Findings</vt:lpstr>
      <vt:lpstr>Implementation of Recommendations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Kayleigh Meller</dc:creator>
  <cp:lastModifiedBy>Silvester, Jeremy</cp:lastModifiedBy>
  <cp:revision>88</cp:revision>
  <cp:lastPrinted>2024-11-12T11:33:46Z</cp:lastPrinted>
  <dcterms:created xsi:type="dcterms:W3CDTF">2020-08-07T10:40:47Z</dcterms:created>
  <dcterms:modified xsi:type="dcterms:W3CDTF">2025-03-28T09:45:22Z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0x010100E248A64365211844BF30BC3ADD420261</vt:lpwstr>
  </property>
  <property fmtid="{D5CDD505-2E9C-101B-9397-08002B2CF9AE}" pid="3" name="MediaServiceImageTags">
    <vt:lpwstr/>
  </property>
</Properties>
</file>