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5"/>
  </p:notesMasterIdLst>
  <p:sldIdLst>
    <p:sldId id="911" r:id="rId5"/>
    <p:sldId id="901" r:id="rId6"/>
    <p:sldId id="910" r:id="rId7"/>
    <p:sldId id="981" r:id="rId8"/>
    <p:sldId id="912" r:id="rId9"/>
    <p:sldId id="964" r:id="rId10"/>
    <p:sldId id="923" r:id="rId11"/>
    <p:sldId id="974" r:id="rId12"/>
    <p:sldId id="926" r:id="rId13"/>
    <p:sldId id="927" r:id="rId14"/>
    <p:sldId id="935" r:id="rId15"/>
    <p:sldId id="975" r:id="rId16"/>
    <p:sldId id="980" r:id="rId17"/>
    <p:sldId id="913" r:id="rId18"/>
    <p:sldId id="937" r:id="rId19"/>
    <p:sldId id="972" r:id="rId20"/>
    <p:sldId id="938" r:id="rId21"/>
    <p:sldId id="940" r:id="rId22"/>
    <p:sldId id="943" r:id="rId23"/>
    <p:sldId id="973" r:id="rId24"/>
    <p:sldId id="968" r:id="rId25"/>
    <p:sldId id="946" r:id="rId26"/>
    <p:sldId id="952" r:id="rId27"/>
    <p:sldId id="969" r:id="rId28"/>
    <p:sldId id="953" r:id="rId29"/>
    <p:sldId id="954" r:id="rId30"/>
    <p:sldId id="947" r:id="rId31"/>
    <p:sldId id="978" r:id="rId32"/>
    <p:sldId id="948" r:id="rId33"/>
    <p:sldId id="979" r:id="rId34"/>
    <p:sldId id="970" r:id="rId35"/>
    <p:sldId id="949" r:id="rId36"/>
    <p:sldId id="971" r:id="rId37"/>
    <p:sldId id="950" r:id="rId38"/>
    <p:sldId id="944" r:id="rId39"/>
    <p:sldId id="956" r:id="rId40"/>
    <p:sldId id="957" r:id="rId41"/>
    <p:sldId id="958" r:id="rId42"/>
    <p:sldId id="959" r:id="rId43"/>
    <p:sldId id="88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medios, Richard" initials="RR" lastIdx="1" clrIdx="0">
    <p:extLst>
      <p:ext uri="{19B8F6BF-5375-455C-9EA6-DF929625EA0E}">
        <p15:presenceInfo xmlns:p15="http://schemas.microsoft.com/office/powerpoint/2012/main" userId="S::richard.remedios@ntu.ac.uk::f80637aa-092d-42ec-8a35-e1e68204c0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6D86"/>
    <a:srgbClr val="E6005B"/>
    <a:srgbClr val="6F6258"/>
    <a:srgbClr val="BB3F07"/>
    <a:srgbClr val="B5B0AC"/>
    <a:srgbClr val="E5E5E5"/>
    <a:srgbClr val="9E043D"/>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C84050-CF83-43E9-830F-AA585AE09753}" v="6" dt="2024-05-20T13:34:27.4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88124" autoAdjust="0"/>
  </p:normalViewPr>
  <p:slideViewPr>
    <p:cSldViewPr snapToGrid="0" snapToObjects="1">
      <p:cViewPr varScale="1">
        <p:scale>
          <a:sx n="59" d="100"/>
          <a:sy n="59" d="100"/>
        </p:scale>
        <p:origin x="124" y="48"/>
      </p:cViewPr>
      <p:guideLst/>
    </p:cSldViewPr>
  </p:slideViewPr>
  <p:notesTextViewPr>
    <p:cViewPr>
      <p:scale>
        <a:sx n="1" d="1"/>
        <a:sy n="1" d="1"/>
      </p:scale>
      <p:origin x="0" y="0"/>
    </p:cViewPr>
  </p:notesTextViewPr>
  <p:sorterViewPr>
    <p:cViewPr varScale="1">
      <p:scale>
        <a:sx n="1" d="1"/>
        <a:sy n="1" d="1"/>
      </p:scale>
      <p:origin x="0" y="-13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medios, Richard" userId="f80637aa-092d-42ec-8a35-e1e68204c0bd" providerId="ADAL" clId="{B5C84050-CF83-43E9-830F-AA585AE09753}"/>
    <pc:docChg chg="custSel delSld modSld sldOrd">
      <pc:chgData name="Remedios, Richard" userId="f80637aa-092d-42ec-8a35-e1e68204c0bd" providerId="ADAL" clId="{B5C84050-CF83-43E9-830F-AA585AE09753}" dt="2024-05-20T13:38:22.979" v="143" actId="20577"/>
      <pc:docMkLst>
        <pc:docMk/>
      </pc:docMkLst>
      <pc:sldChg chg="modNotesTx">
        <pc:chgData name="Remedios, Richard" userId="f80637aa-092d-42ec-8a35-e1e68204c0bd" providerId="ADAL" clId="{B5C84050-CF83-43E9-830F-AA585AE09753}" dt="2024-05-20T13:38:22.979" v="143" actId="20577"/>
        <pc:sldMkLst>
          <pc:docMk/>
          <pc:sldMk cId="3363200516" sldId="911"/>
        </pc:sldMkLst>
      </pc:sldChg>
      <pc:sldChg chg="addSp delSp modSp mod">
        <pc:chgData name="Remedios, Richard" userId="f80637aa-092d-42ec-8a35-e1e68204c0bd" providerId="ADAL" clId="{B5C84050-CF83-43E9-830F-AA585AE09753}" dt="2024-05-20T13:36:52.416" v="139" actId="27636"/>
        <pc:sldMkLst>
          <pc:docMk/>
          <pc:sldMk cId="2598246466" sldId="912"/>
        </pc:sldMkLst>
        <pc:spChg chg="del">
          <ac:chgData name="Remedios, Richard" userId="f80637aa-092d-42ec-8a35-e1e68204c0bd" providerId="ADAL" clId="{B5C84050-CF83-43E9-830F-AA585AE09753}" dt="2024-05-20T13:35:17.523" v="83" actId="478"/>
          <ac:spMkLst>
            <pc:docMk/>
            <pc:sldMk cId="2598246466" sldId="912"/>
            <ac:spMk id="2" creationId="{FB95AC59-7629-44A8-B595-A4A10A05E42F}"/>
          </ac:spMkLst>
        </pc:spChg>
        <pc:spChg chg="mod">
          <ac:chgData name="Remedios, Richard" userId="f80637aa-092d-42ec-8a35-e1e68204c0bd" providerId="ADAL" clId="{B5C84050-CF83-43E9-830F-AA585AE09753}" dt="2024-05-20T13:35:14.229" v="82" actId="20577"/>
          <ac:spMkLst>
            <pc:docMk/>
            <pc:sldMk cId="2598246466" sldId="912"/>
            <ac:spMk id="3" creationId="{1145567B-498E-4808-A3E2-E017527D2441}"/>
          </ac:spMkLst>
        </pc:spChg>
        <pc:spChg chg="mod">
          <ac:chgData name="Remedios, Richard" userId="f80637aa-092d-42ec-8a35-e1e68204c0bd" providerId="ADAL" clId="{B5C84050-CF83-43E9-830F-AA585AE09753}" dt="2024-05-20T13:36:52.416" v="139" actId="27636"/>
          <ac:spMkLst>
            <pc:docMk/>
            <pc:sldMk cId="2598246466" sldId="912"/>
            <ac:spMk id="5" creationId="{420B2003-FB91-D42D-6BB6-2D379885A708}"/>
          </ac:spMkLst>
        </pc:spChg>
        <pc:spChg chg="add del mod">
          <ac:chgData name="Remedios, Richard" userId="f80637aa-092d-42ec-8a35-e1e68204c0bd" providerId="ADAL" clId="{B5C84050-CF83-43E9-830F-AA585AE09753}" dt="2024-05-20T13:35:24.771" v="84" actId="478"/>
          <ac:spMkLst>
            <pc:docMk/>
            <pc:sldMk cId="2598246466" sldId="912"/>
            <ac:spMk id="7" creationId="{BD3C1B1C-47B3-C55C-5856-E8E00BA26140}"/>
          </ac:spMkLst>
        </pc:spChg>
      </pc:sldChg>
      <pc:sldChg chg="modSp">
        <pc:chgData name="Remedios, Richard" userId="f80637aa-092d-42ec-8a35-e1e68204c0bd" providerId="ADAL" clId="{B5C84050-CF83-43E9-830F-AA585AE09753}" dt="2024-05-20T13:33:21.617" v="7" actId="20577"/>
        <pc:sldMkLst>
          <pc:docMk/>
          <pc:sldMk cId="347245345" sldId="953"/>
        </pc:sldMkLst>
        <pc:spChg chg="mod">
          <ac:chgData name="Remedios, Richard" userId="f80637aa-092d-42ec-8a35-e1e68204c0bd" providerId="ADAL" clId="{B5C84050-CF83-43E9-830F-AA585AE09753}" dt="2024-05-20T13:33:21.617" v="7" actId="20577"/>
          <ac:spMkLst>
            <pc:docMk/>
            <pc:sldMk cId="347245345" sldId="953"/>
            <ac:spMk id="2" creationId="{71665F49-7A21-524F-E54F-D4D96F6E5A9C}"/>
          </ac:spMkLst>
        </pc:spChg>
      </pc:sldChg>
      <pc:sldChg chg="modSp mod">
        <pc:chgData name="Remedios, Richard" userId="f80637aa-092d-42ec-8a35-e1e68204c0bd" providerId="ADAL" clId="{B5C84050-CF83-43E9-830F-AA585AE09753}" dt="2024-05-20T13:30:25.065" v="2" actId="20577"/>
        <pc:sldMkLst>
          <pc:docMk/>
          <pc:sldMk cId="1692619850" sldId="973"/>
        </pc:sldMkLst>
        <pc:spChg chg="mod">
          <ac:chgData name="Remedios, Richard" userId="f80637aa-092d-42ec-8a35-e1e68204c0bd" providerId="ADAL" clId="{B5C84050-CF83-43E9-830F-AA585AE09753}" dt="2024-05-20T13:30:25.065" v="2" actId="20577"/>
          <ac:spMkLst>
            <pc:docMk/>
            <pc:sldMk cId="1692619850" sldId="973"/>
            <ac:spMk id="19" creationId="{8F99D6EA-1194-0C63-97CB-A00C58B71410}"/>
          </ac:spMkLst>
        </pc:spChg>
      </pc:sldChg>
      <pc:sldChg chg="del">
        <pc:chgData name="Remedios, Richard" userId="f80637aa-092d-42ec-8a35-e1e68204c0bd" providerId="ADAL" clId="{B5C84050-CF83-43E9-830F-AA585AE09753}" dt="2024-05-20T13:29:55.658" v="0" actId="47"/>
        <pc:sldMkLst>
          <pc:docMk/>
          <pc:sldMk cId="2899208121" sldId="976"/>
        </pc:sldMkLst>
      </pc:sldChg>
      <pc:sldChg chg="del">
        <pc:chgData name="Remedios, Richard" userId="f80637aa-092d-42ec-8a35-e1e68204c0bd" providerId="ADAL" clId="{B5C84050-CF83-43E9-830F-AA585AE09753}" dt="2024-05-20T13:29:57.100" v="1" actId="47"/>
        <pc:sldMkLst>
          <pc:docMk/>
          <pc:sldMk cId="1037166493" sldId="977"/>
        </pc:sldMkLst>
      </pc:sldChg>
      <pc:sldChg chg="delSp modSp mod ord">
        <pc:chgData name="Remedios, Richard" userId="f80637aa-092d-42ec-8a35-e1e68204c0bd" providerId="ADAL" clId="{B5C84050-CF83-43E9-830F-AA585AE09753}" dt="2024-05-20T13:36:59.889" v="140" actId="14100"/>
        <pc:sldMkLst>
          <pc:docMk/>
          <pc:sldMk cId="2274686683" sldId="981"/>
        </pc:sldMkLst>
        <pc:spChg chg="mod">
          <ac:chgData name="Remedios, Richard" userId="f80637aa-092d-42ec-8a35-e1e68204c0bd" providerId="ADAL" clId="{B5C84050-CF83-43E9-830F-AA585AE09753}" dt="2024-05-20T13:36:59.889" v="140" actId="14100"/>
          <ac:spMkLst>
            <pc:docMk/>
            <pc:sldMk cId="2274686683" sldId="981"/>
            <ac:spMk id="2" creationId="{FB95AC59-7629-44A8-B595-A4A10A05E42F}"/>
          </ac:spMkLst>
        </pc:spChg>
        <pc:spChg chg="mod">
          <ac:chgData name="Remedios, Richard" userId="f80637aa-092d-42ec-8a35-e1e68204c0bd" providerId="ADAL" clId="{B5C84050-CF83-43E9-830F-AA585AE09753}" dt="2024-05-20T13:35:05.223" v="65" actId="20577"/>
          <ac:spMkLst>
            <pc:docMk/>
            <pc:sldMk cId="2274686683" sldId="981"/>
            <ac:spMk id="3" creationId="{1145567B-498E-4808-A3E2-E017527D2441}"/>
          </ac:spMkLst>
        </pc:spChg>
        <pc:spChg chg="del">
          <ac:chgData name="Remedios, Richard" userId="f80637aa-092d-42ec-8a35-e1e68204c0bd" providerId="ADAL" clId="{B5C84050-CF83-43E9-830F-AA585AE09753}" dt="2024-05-20T13:34:34.937" v="8" actId="478"/>
          <ac:spMkLst>
            <pc:docMk/>
            <pc:sldMk cId="2274686683" sldId="981"/>
            <ac:spMk id="5" creationId="{420B2003-FB91-D42D-6BB6-2D379885A70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5/20/2024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Reason for this event twofold. Firstly, working in educational effectiveness @ Durham Uni, Secondly, Advance HE conference in 2022.  </a:t>
            </a:r>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3987361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the talks, we deliberately kept them all very short. The 5-10 minutes for questions doesn’t really work so if you take notes, then at lunch, we will sit on different tables and you can come and talk to us so you get a proper discussion.</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337623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not useful just to highlight problems so everything I suggest has a solution.  But of course, we need to be aware of the problem in the first place!!!</a:t>
            </a:r>
          </a:p>
        </p:txBody>
      </p:sp>
      <p:sp>
        <p:nvSpPr>
          <p:cNvPr id="4" name="Slide Number Placeholder 3"/>
          <p:cNvSpPr>
            <a:spLocks noGrp="1"/>
          </p:cNvSpPr>
          <p:nvPr>
            <p:ph type="sldNum" sz="quarter" idx="5"/>
          </p:nvPr>
        </p:nvSpPr>
        <p:spPr/>
        <p:txBody>
          <a:bodyPr/>
          <a:lstStyle/>
          <a:p>
            <a:fld id="{D7F88987-9C11-FC43-B2CE-3A9A6A29209B}" type="slidenum">
              <a:rPr lang="en-US" smtClean="0"/>
              <a:t>4</a:t>
            </a:fld>
            <a:endParaRPr lang="en-US"/>
          </a:p>
        </p:txBody>
      </p:sp>
    </p:spTree>
    <p:extLst>
      <p:ext uri="{BB962C8B-B14F-4D97-AF65-F5344CB8AC3E}">
        <p14:creationId xmlns:p14="http://schemas.microsoft.com/office/powerpoint/2010/main" val="3977949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not useful just to highlight problems so everything I suggest has a solution.  But of course, we need to be aware of the problem in the first place!!!</a:t>
            </a:r>
          </a:p>
        </p:txBody>
      </p:sp>
      <p:sp>
        <p:nvSpPr>
          <p:cNvPr id="4" name="Slide Number Placeholder 3"/>
          <p:cNvSpPr>
            <a:spLocks noGrp="1"/>
          </p:cNvSpPr>
          <p:nvPr>
            <p:ph type="sldNum" sz="quarter" idx="5"/>
          </p:nvPr>
        </p:nvSpPr>
        <p:spPr/>
        <p:txBody>
          <a:bodyPr/>
          <a:lstStyle/>
          <a:p>
            <a:fld id="{D7F88987-9C11-FC43-B2CE-3A9A6A29209B}" type="slidenum">
              <a:rPr lang="en-US" smtClean="0"/>
              <a:t>5</a:t>
            </a:fld>
            <a:endParaRPr lang="en-US"/>
          </a:p>
        </p:txBody>
      </p:sp>
    </p:spTree>
    <p:extLst>
      <p:ext uri="{BB962C8B-B14F-4D97-AF65-F5344CB8AC3E}">
        <p14:creationId xmlns:p14="http://schemas.microsoft.com/office/powerpoint/2010/main" val="1154437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1127770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talk about maturation – hands up anyone who would like to explain broadly what the concept of maturation is?</a:t>
            </a:r>
          </a:p>
          <a:p>
            <a:r>
              <a:rPr lang="en-GB" dirty="0"/>
              <a:t>Richard – Reading to my daughters.</a:t>
            </a:r>
          </a:p>
        </p:txBody>
      </p:sp>
      <p:sp>
        <p:nvSpPr>
          <p:cNvPr id="4" name="Slide Number Placeholder 3"/>
          <p:cNvSpPr>
            <a:spLocks noGrp="1"/>
          </p:cNvSpPr>
          <p:nvPr>
            <p:ph type="sldNum" sz="quarter" idx="5"/>
          </p:nvPr>
        </p:nvSpPr>
        <p:spPr/>
        <p:txBody>
          <a:bodyPr/>
          <a:lstStyle/>
          <a:p>
            <a:fld id="{D7F88987-9C11-FC43-B2CE-3A9A6A29209B}" type="slidenum">
              <a:rPr lang="en-US" smtClean="0"/>
              <a:t>15</a:t>
            </a:fld>
            <a:endParaRPr lang="en-US"/>
          </a:p>
        </p:txBody>
      </p:sp>
    </p:spTree>
    <p:extLst>
      <p:ext uri="{BB962C8B-B14F-4D97-AF65-F5344CB8AC3E}">
        <p14:creationId xmlns:p14="http://schemas.microsoft.com/office/powerpoint/2010/main" val="653745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29</a:t>
            </a:fld>
            <a:endParaRPr lang="en-US"/>
          </a:p>
        </p:txBody>
      </p:sp>
    </p:spTree>
    <p:extLst>
      <p:ext uri="{BB962C8B-B14F-4D97-AF65-F5344CB8AC3E}">
        <p14:creationId xmlns:p14="http://schemas.microsoft.com/office/powerpoint/2010/main" val="28711515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95C66673-3569-44E5-9851-7D7130AE810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8">
            <a:extLst>
              <a:ext uri="{FF2B5EF4-FFF2-40B4-BE49-F238E27FC236}">
                <a16:creationId xmlns:a16="http://schemas.microsoft.com/office/drawing/2014/main" id="{D93C0EF2-E6A2-4F96-B69B-5EE85126CDA2}"/>
              </a:ext>
            </a:extLst>
          </p:cNvPr>
          <p:cNvSpPr>
            <a:spLocks noGrp="1" noChangeArrowheads="1"/>
          </p:cNvSpPr>
          <p:nvPr>
            <p:ph type="sldNum" sz="quarter" idx="11"/>
          </p:nvPr>
        </p:nvSpPr>
        <p:spPr>
          <a:ln/>
        </p:spPr>
        <p:txBody>
          <a:bodyPr/>
          <a:lstStyle>
            <a:lvl1pPr>
              <a:defRPr/>
            </a:lvl1pPr>
          </a:lstStyle>
          <a:p>
            <a:pPr>
              <a:defRPr/>
            </a:pPr>
            <a:fld id="{E2066901-F08C-43B2-B5C0-336B13630C95}" type="slidenum">
              <a:rPr lang="en-GB" altLang="en-US"/>
              <a:pPr>
                <a:defRPr/>
              </a:pPr>
              <a:t>‹#›</a:t>
            </a:fld>
            <a:endParaRPr lang="en-GB" altLang="en-US"/>
          </a:p>
        </p:txBody>
      </p:sp>
    </p:spTree>
    <p:extLst>
      <p:ext uri="{BB962C8B-B14F-4D97-AF65-F5344CB8AC3E}">
        <p14:creationId xmlns:p14="http://schemas.microsoft.com/office/powerpoint/2010/main" val="9595014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 id="2147483690" r:id="rId29"/>
  </p:sldLayoutIdLst>
  <p:hf hdr="0" dt="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Richard.remedios@ntu.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ntu.ac.uk/research/groups-and-centres/groups/education,-motivation-and-learning-research-group"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s://www.ntu.ac.uk/c/tilt/practice-and-scholarship-groups/practice-and-scholarship-group-list" TargetMode="External"/><Relationship Id="rId2" Type="http://schemas.openxmlformats.org/officeDocument/2006/relationships/hyperlink" Target="https://web.microsoftstream.com/video/b340651f-0b7b-4421-9266-e0753b0ce05a"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hyperlink" Target="https://doi.org/10.1006/ceps.1999.1015"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442914" y="1755458"/>
            <a:ext cx="11306175" cy="1086965"/>
          </a:xfrm>
        </p:spPr>
        <p:txBody>
          <a:bodyPr>
            <a:noAutofit/>
          </a:bodyPr>
          <a:lstStyle/>
          <a:p>
            <a:r>
              <a:rPr lang="en-US" sz="4000" dirty="0"/>
              <a:t>Designing studies to examine effectiveness</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63234" y="3182457"/>
            <a:ext cx="7400606" cy="2913543"/>
          </a:xfrm>
        </p:spPr>
        <p:txBody>
          <a:bodyPr>
            <a:normAutofit/>
          </a:bodyPr>
          <a:lstStyle/>
          <a:p>
            <a:r>
              <a:rPr lang="en-US" sz="2600" dirty="0"/>
              <a:t>Richard Remedios </a:t>
            </a:r>
          </a:p>
          <a:p>
            <a:r>
              <a:rPr lang="en-US" sz="2000" dirty="0"/>
              <a:t>Associate Professor in Student Motivation and Engagement, Psychology.</a:t>
            </a:r>
          </a:p>
          <a:p>
            <a:r>
              <a:rPr lang="en-US" sz="1500" b="0" dirty="0"/>
              <a:t>Chair: Student Motivation and Engagement (TILT Group)</a:t>
            </a:r>
          </a:p>
          <a:p>
            <a:r>
              <a:rPr lang="en-US" sz="1500" b="0" dirty="0"/>
              <a:t>Chair:  Education, Motivation and Learning Research Group (EDMAL, Research Group)</a:t>
            </a:r>
          </a:p>
          <a:p>
            <a:r>
              <a:rPr lang="en-US" sz="1500" b="0" dirty="0"/>
              <a:t>Email: </a:t>
            </a:r>
            <a:r>
              <a:rPr lang="en-US" sz="1500" b="0" dirty="0">
                <a:hlinkClick r:id="rId3"/>
              </a:rPr>
              <a:t>Richard.remedios@ntu.ac.uk</a:t>
            </a:r>
            <a:endParaRPr lang="en-US" sz="1500" b="0" dirty="0"/>
          </a:p>
          <a:p>
            <a:r>
              <a:rPr lang="en-US" sz="1500" b="0" dirty="0"/>
              <a:t>         @rremediosva</a:t>
            </a:r>
          </a:p>
          <a:p>
            <a:endParaRPr lang="en-US" sz="1500" b="0" dirty="0"/>
          </a:p>
          <a:p>
            <a:endParaRPr lang="en-US" sz="1500" b="0" dirty="0"/>
          </a:p>
        </p:txBody>
      </p:sp>
      <p:pic>
        <p:nvPicPr>
          <p:cNvPr id="4" name="Picture 3">
            <a:extLst>
              <a:ext uri="{FF2B5EF4-FFF2-40B4-BE49-F238E27FC236}">
                <a16:creationId xmlns:a16="http://schemas.microsoft.com/office/drawing/2014/main" id="{78741240-4561-A55F-DA17-4A4546410632}"/>
              </a:ext>
            </a:extLst>
          </p:cNvPr>
          <p:cNvPicPr>
            <a:picLocks noChangeAspect="1"/>
          </p:cNvPicPr>
          <p:nvPr/>
        </p:nvPicPr>
        <p:blipFill>
          <a:blip r:embed="rId4"/>
          <a:stretch>
            <a:fillRect/>
          </a:stretch>
        </p:blipFill>
        <p:spPr>
          <a:xfrm>
            <a:off x="8360704" y="3429000"/>
            <a:ext cx="3020840" cy="2008361"/>
          </a:xfrm>
          <a:prstGeom prst="rect">
            <a:avLst/>
          </a:prstGeom>
        </p:spPr>
      </p:pic>
      <p:pic>
        <p:nvPicPr>
          <p:cNvPr id="5" name="Picture 4">
            <a:extLst>
              <a:ext uri="{FF2B5EF4-FFF2-40B4-BE49-F238E27FC236}">
                <a16:creationId xmlns:a16="http://schemas.microsoft.com/office/drawing/2014/main" id="{AFD18C2A-C675-F0A6-5876-44E3BD28C62E}"/>
              </a:ext>
            </a:extLst>
          </p:cNvPr>
          <p:cNvPicPr>
            <a:picLocks noChangeAspect="1"/>
          </p:cNvPicPr>
          <p:nvPr/>
        </p:nvPicPr>
        <p:blipFill>
          <a:blip r:embed="rId5"/>
          <a:stretch>
            <a:fillRect/>
          </a:stretch>
        </p:blipFill>
        <p:spPr>
          <a:xfrm>
            <a:off x="442914" y="5698375"/>
            <a:ext cx="400050" cy="397625"/>
          </a:xfrm>
          <a:prstGeom prst="rect">
            <a:avLst/>
          </a:prstGeom>
        </p:spPr>
      </p:pic>
    </p:spTree>
    <p:extLst>
      <p:ext uri="{BB962C8B-B14F-4D97-AF65-F5344CB8AC3E}">
        <p14:creationId xmlns:p14="http://schemas.microsoft.com/office/powerpoint/2010/main" val="3363200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Plan for the day</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43252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8957E6CC-99BC-AC19-07D1-6454923E29CC}"/>
              </a:ext>
            </a:extLst>
          </p:cNvPr>
          <p:cNvSpPr>
            <a:spLocks noChangeArrowheads="1"/>
          </p:cNvSpPr>
          <p:nvPr/>
        </p:nvSpPr>
        <p:spPr bwMode="auto">
          <a:xfrm>
            <a:off x="3743325" y="26971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6" name="Table 5">
            <a:extLst>
              <a:ext uri="{FF2B5EF4-FFF2-40B4-BE49-F238E27FC236}">
                <a16:creationId xmlns:a16="http://schemas.microsoft.com/office/drawing/2014/main" id="{7C6F27FD-72BB-235A-8536-6EBA80370D88}"/>
              </a:ext>
            </a:extLst>
          </p:cNvPr>
          <p:cNvGraphicFramePr>
            <a:graphicFrameLocks noGrp="1"/>
          </p:cNvGraphicFramePr>
          <p:nvPr>
            <p:extLst>
              <p:ext uri="{D42A27DB-BD31-4B8C-83A1-F6EECF244321}">
                <p14:modId xmlns:p14="http://schemas.microsoft.com/office/powerpoint/2010/main" val="2826975753"/>
              </p:ext>
            </p:extLst>
          </p:nvPr>
        </p:nvGraphicFramePr>
        <p:xfrm>
          <a:off x="643467" y="1066439"/>
          <a:ext cx="10905068" cy="5314671"/>
        </p:xfrm>
        <a:graphic>
          <a:graphicData uri="http://schemas.openxmlformats.org/drawingml/2006/table">
            <a:tbl>
              <a:tblPr firstRow="1" firstCol="1" bandRow="1">
                <a:tableStyleId>{5C22544A-7EE6-4342-B048-85BDC9FD1C3A}</a:tableStyleId>
              </a:tblPr>
              <a:tblGrid>
                <a:gridCol w="2044779">
                  <a:extLst>
                    <a:ext uri="{9D8B030D-6E8A-4147-A177-3AD203B41FA5}">
                      <a16:colId xmlns:a16="http://schemas.microsoft.com/office/drawing/2014/main" val="406471671"/>
                    </a:ext>
                  </a:extLst>
                </a:gridCol>
                <a:gridCol w="1757294">
                  <a:extLst>
                    <a:ext uri="{9D8B030D-6E8A-4147-A177-3AD203B41FA5}">
                      <a16:colId xmlns:a16="http://schemas.microsoft.com/office/drawing/2014/main" val="1280869906"/>
                    </a:ext>
                  </a:extLst>
                </a:gridCol>
                <a:gridCol w="1566154">
                  <a:extLst>
                    <a:ext uri="{9D8B030D-6E8A-4147-A177-3AD203B41FA5}">
                      <a16:colId xmlns:a16="http://schemas.microsoft.com/office/drawing/2014/main" val="1963866819"/>
                    </a:ext>
                  </a:extLst>
                </a:gridCol>
                <a:gridCol w="5536841">
                  <a:extLst>
                    <a:ext uri="{9D8B030D-6E8A-4147-A177-3AD203B41FA5}">
                      <a16:colId xmlns:a16="http://schemas.microsoft.com/office/drawing/2014/main" val="3000820898"/>
                    </a:ext>
                  </a:extLst>
                </a:gridCol>
              </a:tblGrid>
              <a:tr h="343541">
                <a:tc>
                  <a:txBody>
                    <a:bodyPr/>
                    <a:lstStyle/>
                    <a:p>
                      <a:pPr algn="ctr">
                        <a:lnSpc>
                          <a:spcPct val="107000"/>
                        </a:lnSpc>
                        <a:spcAft>
                          <a:spcPts val="800"/>
                        </a:spcAft>
                      </a:pPr>
                      <a:r>
                        <a:rPr lang="en-GB" sz="1800">
                          <a:effectLst/>
                        </a:rPr>
                        <a:t>Time</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800">
                          <a:effectLst/>
                        </a:rPr>
                        <a:t>Session name</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800">
                          <a:effectLst/>
                        </a:rPr>
                        <a:t>Content</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extLst>
                  <a:ext uri="{0D108BD9-81ED-4DB2-BD59-A6C34878D82A}">
                    <a16:rowId xmlns:a16="http://schemas.microsoft.com/office/drawing/2014/main" val="3132480484"/>
                  </a:ext>
                </a:extLst>
              </a:tr>
              <a:tr h="317714">
                <a:tc>
                  <a:txBody>
                    <a:bodyPr/>
                    <a:lstStyle/>
                    <a:p>
                      <a:pPr algn="ctr">
                        <a:lnSpc>
                          <a:spcPct val="107000"/>
                        </a:lnSpc>
                        <a:spcAft>
                          <a:spcPts val="800"/>
                        </a:spcAft>
                      </a:pPr>
                      <a:r>
                        <a:rPr lang="en-GB" sz="1500">
                          <a:effectLst/>
                        </a:rPr>
                        <a:t>9.15-9.30</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Introduction</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TILT</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Plan for day</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extLst>
                  <a:ext uri="{0D108BD9-81ED-4DB2-BD59-A6C34878D82A}">
                    <a16:rowId xmlns:a16="http://schemas.microsoft.com/office/drawing/2014/main" val="3772866856"/>
                  </a:ext>
                </a:extLst>
              </a:tr>
              <a:tr h="1129813">
                <a:tc>
                  <a:txBody>
                    <a:bodyPr/>
                    <a:lstStyle/>
                    <a:p>
                      <a:pPr algn="ctr">
                        <a:lnSpc>
                          <a:spcPct val="107000"/>
                        </a:lnSpc>
                        <a:spcAft>
                          <a:spcPts val="800"/>
                        </a:spcAft>
                      </a:pPr>
                      <a:r>
                        <a:rPr lang="en-GB" sz="1500">
                          <a:effectLst/>
                        </a:rPr>
                        <a:t>9.30 – 10.30</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Assessing what works in pedagogy</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Dr. Richard Remedios</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A discussion of some of the ways we can optimise the design of our studies to ensure we are capturing what really works.</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extLst>
                  <a:ext uri="{0D108BD9-81ED-4DB2-BD59-A6C34878D82A}">
                    <a16:rowId xmlns:a16="http://schemas.microsoft.com/office/drawing/2014/main" val="2750398039"/>
                  </a:ext>
                </a:extLst>
              </a:tr>
              <a:tr h="317714">
                <a:tc>
                  <a:txBody>
                    <a:bodyPr/>
                    <a:lstStyle/>
                    <a:p>
                      <a:pPr algn="ctr">
                        <a:lnSpc>
                          <a:spcPct val="107000"/>
                        </a:lnSpc>
                        <a:spcAft>
                          <a:spcPts val="800"/>
                        </a:spcAft>
                      </a:pPr>
                      <a:r>
                        <a:rPr lang="en-GB" sz="1500">
                          <a:effectLst/>
                        </a:rPr>
                        <a:t>10.30-10.50</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Coffee break</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algn="ctr">
                        <a:lnSpc>
                          <a:spcPct val="107000"/>
                        </a:lnSpc>
                        <a:spcAft>
                          <a:spcPts val="800"/>
                        </a:spcAft>
                      </a:pPr>
                      <a:r>
                        <a:rPr lang="en-GB" sz="1700">
                          <a:effectLst/>
                        </a:rPr>
                        <a:t> </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extLst>
                  <a:ext uri="{0D108BD9-81ED-4DB2-BD59-A6C34878D82A}">
                    <a16:rowId xmlns:a16="http://schemas.microsoft.com/office/drawing/2014/main" val="3536192151"/>
                  </a:ext>
                </a:extLst>
              </a:tr>
              <a:tr h="588414">
                <a:tc rowSpan="5">
                  <a:txBody>
                    <a:bodyPr/>
                    <a:lstStyle/>
                    <a:p>
                      <a:pPr algn="ctr">
                        <a:lnSpc>
                          <a:spcPct val="107000"/>
                        </a:lnSpc>
                        <a:spcAft>
                          <a:spcPts val="800"/>
                        </a:spcAft>
                      </a:pPr>
                      <a:r>
                        <a:rPr lang="en-GB" sz="1500">
                          <a:effectLst/>
                        </a:rPr>
                        <a:t>10.50-12.20</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nchor="ctr"/>
                </a:tc>
                <a:tc rowSpan="5">
                  <a:txBody>
                    <a:bodyPr/>
                    <a:lstStyle/>
                    <a:p>
                      <a:pPr algn="ctr">
                        <a:lnSpc>
                          <a:spcPct val="107000"/>
                        </a:lnSpc>
                        <a:spcAft>
                          <a:spcPts val="800"/>
                        </a:spcAft>
                      </a:pPr>
                      <a:r>
                        <a:rPr lang="en-GB" sz="1700">
                          <a:effectLst/>
                        </a:rPr>
                        <a:t>Examples of assessing what works</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nchor="ctr"/>
                </a:tc>
                <a:tc>
                  <a:txBody>
                    <a:bodyPr/>
                    <a:lstStyle/>
                    <a:p>
                      <a:pPr marL="17145">
                        <a:lnSpc>
                          <a:spcPct val="107000"/>
                        </a:lnSpc>
                        <a:spcAft>
                          <a:spcPts val="800"/>
                        </a:spcAft>
                      </a:pPr>
                      <a:r>
                        <a:rPr lang="en-GB" sz="1400">
                          <a:effectLst/>
                        </a:rPr>
                        <a:t>10-50 -11.10</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r>
                        <a:rPr lang="en-GB" sz="1600" dirty="0">
                          <a:effectLst/>
                        </a:rPr>
                        <a:t>Sarah Broadberry (CADQ/ARES)- Assessing what works in Team-Based Learning</a:t>
                      </a:r>
                      <a:endParaRPr lang="en-GB" sz="1600" dirty="0"/>
                    </a:p>
                  </a:txBody>
                  <a:tcPr marL="113846" marR="113846" marT="0" marB="0"/>
                </a:tc>
                <a:extLst>
                  <a:ext uri="{0D108BD9-81ED-4DB2-BD59-A6C34878D82A}">
                    <a16:rowId xmlns:a16="http://schemas.microsoft.com/office/drawing/2014/main" val="2608468218"/>
                  </a:ext>
                </a:extLst>
              </a:tr>
              <a:tr h="317714">
                <a:tc vMerge="1">
                  <a:txBody>
                    <a:bodyPr/>
                    <a:lstStyle/>
                    <a:p>
                      <a:endParaRPr lang="en-GB"/>
                    </a:p>
                  </a:txBody>
                  <a:tcPr/>
                </a:tc>
                <a:tc vMerge="1">
                  <a:txBody>
                    <a:bodyPr/>
                    <a:lstStyle/>
                    <a:p>
                      <a:endParaRPr lang="en-GB"/>
                    </a:p>
                  </a:txBody>
                  <a:tcPr/>
                </a:tc>
                <a:tc>
                  <a:txBody>
                    <a:bodyPr/>
                    <a:lstStyle/>
                    <a:p>
                      <a:pPr marL="17145">
                        <a:lnSpc>
                          <a:spcPct val="107000"/>
                        </a:lnSpc>
                        <a:spcAft>
                          <a:spcPts val="800"/>
                        </a:spcAft>
                      </a:pPr>
                      <a:r>
                        <a:rPr lang="en-GB" sz="1400">
                          <a:effectLst/>
                        </a:rPr>
                        <a:t>11.10 – 11.30</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r>
                        <a:rPr lang="en-GB" sz="1600" dirty="0">
                          <a:effectLst/>
                        </a:rPr>
                        <a:t>Iain Wilson (Psychology) – Assessing Reflective Practice</a:t>
                      </a:r>
                      <a:endParaRPr lang="en-GB" sz="1600" dirty="0"/>
                    </a:p>
                  </a:txBody>
                  <a:tcPr marL="113846" marR="113846" marT="0" marB="0"/>
                </a:tc>
                <a:extLst>
                  <a:ext uri="{0D108BD9-81ED-4DB2-BD59-A6C34878D82A}">
                    <a16:rowId xmlns:a16="http://schemas.microsoft.com/office/drawing/2014/main" val="1346401114"/>
                  </a:ext>
                </a:extLst>
              </a:tr>
              <a:tr h="317714">
                <a:tc vMerge="1">
                  <a:txBody>
                    <a:bodyPr/>
                    <a:lstStyle/>
                    <a:p>
                      <a:endParaRPr lang="en-GB"/>
                    </a:p>
                  </a:txBody>
                  <a:tcPr/>
                </a:tc>
                <a:tc vMerge="1">
                  <a:txBody>
                    <a:bodyPr/>
                    <a:lstStyle/>
                    <a:p>
                      <a:endParaRPr lang="en-GB"/>
                    </a:p>
                  </a:txBody>
                  <a:tcPr/>
                </a:tc>
                <a:tc>
                  <a:txBody>
                    <a:bodyPr/>
                    <a:lstStyle/>
                    <a:p>
                      <a:pPr marL="17145">
                        <a:lnSpc>
                          <a:spcPct val="107000"/>
                        </a:lnSpc>
                        <a:spcAft>
                          <a:spcPts val="800"/>
                        </a:spcAft>
                      </a:pPr>
                      <a:r>
                        <a:rPr lang="en-GB" sz="1400" dirty="0">
                          <a:effectLst/>
                        </a:rPr>
                        <a:t>11.30 – 11.40</a:t>
                      </a: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solidFill>
                      <a:schemeClr val="accent3">
                        <a:lumMod val="20000"/>
                        <a:lumOff val="80000"/>
                      </a:schemeClr>
                    </a:solidFill>
                  </a:tcPr>
                </a:tc>
                <a:tc>
                  <a:txBody>
                    <a:bodyPr/>
                    <a:lstStyle/>
                    <a:p>
                      <a:r>
                        <a:rPr lang="en-GB" sz="1700">
                          <a:effectLst/>
                        </a:rPr>
                        <a:t>Comfort Break</a:t>
                      </a:r>
                      <a:endParaRPr lang="en-GB"/>
                    </a:p>
                  </a:txBody>
                  <a:tcPr marL="113846" marR="113846" marT="0" marB="0">
                    <a:solidFill>
                      <a:schemeClr val="accent3">
                        <a:lumMod val="20000"/>
                        <a:lumOff val="80000"/>
                      </a:schemeClr>
                    </a:solidFill>
                  </a:tcPr>
                </a:tc>
                <a:extLst>
                  <a:ext uri="{0D108BD9-81ED-4DB2-BD59-A6C34878D82A}">
                    <a16:rowId xmlns:a16="http://schemas.microsoft.com/office/drawing/2014/main" val="114640885"/>
                  </a:ext>
                </a:extLst>
              </a:tr>
              <a:tr h="317714">
                <a:tc vMerge="1">
                  <a:txBody>
                    <a:bodyPr/>
                    <a:lstStyle/>
                    <a:p>
                      <a:endParaRPr lang="en-GB"/>
                    </a:p>
                  </a:txBody>
                  <a:tcPr/>
                </a:tc>
                <a:tc vMerge="1">
                  <a:txBody>
                    <a:bodyPr/>
                    <a:lstStyle/>
                    <a:p>
                      <a:endParaRPr lang="en-GB"/>
                    </a:p>
                  </a:txBody>
                  <a:tcPr/>
                </a:tc>
                <a:tc>
                  <a:txBody>
                    <a:bodyPr/>
                    <a:lstStyle/>
                    <a:p>
                      <a:pPr marL="17145">
                        <a:lnSpc>
                          <a:spcPct val="107000"/>
                        </a:lnSpc>
                        <a:spcAft>
                          <a:spcPts val="800"/>
                        </a:spcAft>
                      </a:pPr>
                      <a:r>
                        <a:rPr lang="en-GB" sz="1400">
                          <a:effectLst/>
                        </a:rPr>
                        <a:t>11.40 – 12.00</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r>
                        <a:rPr lang="en-GB" sz="1600" dirty="0">
                          <a:effectLst/>
                        </a:rPr>
                        <a:t>Eleanor Turpin (Learning Analytics Manager) – What can we assess?</a:t>
                      </a:r>
                      <a:endParaRPr lang="en-GB" sz="1600" dirty="0"/>
                    </a:p>
                  </a:txBody>
                  <a:tcPr marL="113846" marR="113846" marT="0" marB="0"/>
                </a:tc>
                <a:extLst>
                  <a:ext uri="{0D108BD9-81ED-4DB2-BD59-A6C34878D82A}">
                    <a16:rowId xmlns:a16="http://schemas.microsoft.com/office/drawing/2014/main" val="2327049218"/>
                  </a:ext>
                </a:extLst>
              </a:tr>
              <a:tr h="317714">
                <a:tc vMerge="1">
                  <a:txBody>
                    <a:bodyPr/>
                    <a:lstStyle/>
                    <a:p>
                      <a:endParaRPr lang="en-GB"/>
                    </a:p>
                  </a:txBody>
                  <a:tcPr/>
                </a:tc>
                <a:tc vMerge="1">
                  <a:txBody>
                    <a:bodyPr/>
                    <a:lstStyle/>
                    <a:p>
                      <a:endParaRPr lang="en-GB"/>
                    </a:p>
                  </a:txBody>
                  <a:tcPr/>
                </a:tc>
                <a:tc>
                  <a:txBody>
                    <a:bodyPr/>
                    <a:lstStyle/>
                    <a:p>
                      <a:pPr marL="17145">
                        <a:lnSpc>
                          <a:spcPct val="107000"/>
                        </a:lnSpc>
                        <a:spcAft>
                          <a:spcPts val="800"/>
                        </a:spcAft>
                      </a:pPr>
                      <a:r>
                        <a:rPr lang="en-GB" sz="1400" dirty="0">
                          <a:effectLst/>
                        </a:rPr>
                        <a:t>12.00 – 12.20</a:t>
                      </a: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a:txBody>
                    <a:bodyPr/>
                    <a:lstStyle/>
                    <a:p>
                      <a:pPr marL="17145" marR="0" lvl="0" indent="0" algn="l" defTabSz="914400" rtl="0" eaLnBrk="1" fontAlgn="auto" latinLnBrk="0" hangingPunct="1">
                        <a:lnSpc>
                          <a:spcPct val="107000"/>
                        </a:lnSpc>
                        <a:spcBef>
                          <a:spcPts val="0"/>
                        </a:spcBef>
                        <a:spcAft>
                          <a:spcPts val="800"/>
                        </a:spcAft>
                        <a:buClrTx/>
                        <a:buSzTx/>
                        <a:buFontTx/>
                        <a:buNone/>
                        <a:tabLst/>
                        <a:defRPr/>
                      </a:pPr>
                      <a:r>
                        <a:rPr lang="en-GB" sz="1600" dirty="0">
                          <a:effectLst/>
                        </a:rPr>
                        <a:t>Sarah Buglass (Psychology) – Assessing </a:t>
                      </a:r>
                      <a:r>
                        <a:rPr lang="en-GB" sz="1600" dirty="0" err="1">
                          <a:effectLst/>
                        </a:rPr>
                        <a:t>Hyflex</a:t>
                      </a:r>
                      <a:r>
                        <a:rPr lang="en-GB" sz="1600" dirty="0">
                          <a:effectLst/>
                        </a:rPr>
                        <a:t> – more learning analytics</a:t>
                      </a:r>
                      <a:endParaRPr lang="en-GB" sz="1600" dirty="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extLst>
                  <a:ext uri="{0D108BD9-81ED-4DB2-BD59-A6C34878D82A}">
                    <a16:rowId xmlns:a16="http://schemas.microsoft.com/office/drawing/2014/main" val="2130478013"/>
                  </a:ext>
                </a:extLst>
              </a:tr>
              <a:tr h="757074">
                <a:tc>
                  <a:txBody>
                    <a:bodyPr/>
                    <a:lstStyle/>
                    <a:p>
                      <a:pPr algn="ctr">
                        <a:lnSpc>
                          <a:spcPct val="107000"/>
                        </a:lnSpc>
                        <a:spcAft>
                          <a:spcPts val="800"/>
                        </a:spcAft>
                      </a:pPr>
                      <a:r>
                        <a:rPr lang="en-GB" sz="1500">
                          <a:effectLst/>
                        </a:rPr>
                        <a:t>12.20 – 1.30</a:t>
                      </a:r>
                      <a:endParaRPr lang="en-GB" sz="180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gridSpan="3">
                  <a:txBody>
                    <a:bodyPr/>
                    <a:lstStyle/>
                    <a:p>
                      <a:pPr algn="ctr">
                        <a:lnSpc>
                          <a:spcPct val="107000"/>
                        </a:lnSpc>
                        <a:spcAft>
                          <a:spcPts val="800"/>
                        </a:spcAft>
                      </a:pPr>
                      <a:r>
                        <a:rPr lang="en-GB" sz="1700" dirty="0">
                          <a:effectLst/>
                        </a:rPr>
                        <a:t>Lunch and discussion sessions</a:t>
                      </a:r>
                      <a:endParaRPr lang="en-GB" sz="1800" dirty="0">
                        <a:effectLst/>
                      </a:endParaRPr>
                    </a:p>
                    <a:p>
                      <a:pPr marL="457200">
                        <a:lnSpc>
                          <a:spcPct val="107000"/>
                        </a:lnSpc>
                        <a:spcAft>
                          <a:spcPts val="800"/>
                        </a:spcAft>
                      </a:pPr>
                      <a:r>
                        <a:rPr lang="en-GB" sz="1700" dirty="0">
                          <a:effectLst/>
                        </a:rPr>
                        <a:t> </a:t>
                      </a:r>
                      <a:endParaRPr lang="en-GB" sz="1800" dirty="0">
                        <a:effectLst/>
                        <a:latin typeface="Calibri" panose="020F0502020204030204" pitchFamily="34" charset="0"/>
                        <a:ea typeface="PMingLiU" panose="02020500000000000000" pitchFamily="18" charset="-120"/>
                        <a:cs typeface="Arial" panose="020B0604020202020204" pitchFamily="34" charset="0"/>
                      </a:endParaRPr>
                    </a:p>
                  </a:txBody>
                  <a:tcPr marL="113846" marR="113846"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73517775"/>
                  </a:ext>
                </a:extLst>
              </a:tr>
            </a:tbl>
          </a:graphicData>
        </a:graphic>
      </p:graphicFrame>
      <p:pic>
        <p:nvPicPr>
          <p:cNvPr id="9" name="Picture 8" descr="A cartoon toilet with a smiling face&#10;&#10;Description automatically generated with low confidence">
            <a:extLst>
              <a:ext uri="{FF2B5EF4-FFF2-40B4-BE49-F238E27FC236}">
                <a16:creationId xmlns:a16="http://schemas.microsoft.com/office/drawing/2014/main" id="{2BF8CA45-523B-C8A7-63AF-7793B82B3442}"/>
              </a:ext>
            </a:extLst>
          </p:cNvPr>
          <p:cNvPicPr>
            <a:picLocks noChangeAspect="1"/>
          </p:cNvPicPr>
          <p:nvPr/>
        </p:nvPicPr>
        <p:blipFill>
          <a:blip r:embed="rId3"/>
          <a:stretch>
            <a:fillRect/>
          </a:stretch>
        </p:blipFill>
        <p:spPr>
          <a:xfrm>
            <a:off x="11215935" y="4245743"/>
            <a:ext cx="457201" cy="457201"/>
          </a:xfrm>
          <a:prstGeom prst="rect">
            <a:avLst/>
          </a:prstGeom>
        </p:spPr>
      </p:pic>
    </p:spTree>
    <p:extLst>
      <p:ext uri="{BB962C8B-B14F-4D97-AF65-F5344CB8AC3E}">
        <p14:creationId xmlns:p14="http://schemas.microsoft.com/office/powerpoint/2010/main" val="2835989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88928"/>
            <a:ext cx="11306174" cy="3475701"/>
          </a:xfrm>
          <a:solidFill>
            <a:schemeClr val="accent1">
              <a:lumMod val="20000"/>
              <a:lumOff val="80000"/>
            </a:schemeClr>
          </a:solidFill>
        </p:spPr>
        <p:txBody>
          <a:bodyPr>
            <a:normAutofit/>
          </a:bodyPr>
          <a:lstStyle/>
          <a:p>
            <a:pPr marL="0" indent="0">
              <a:buNone/>
            </a:pPr>
            <a:r>
              <a:rPr lang="en-GB" u="sng" dirty="0"/>
              <a:t>The problem</a:t>
            </a:r>
          </a:p>
          <a:p>
            <a:r>
              <a:rPr lang="en-GB" dirty="0"/>
              <a:t>Single-Group Research Designs</a:t>
            </a:r>
          </a:p>
          <a:p>
            <a:r>
              <a:rPr lang="en-GB" dirty="0"/>
              <a:t>The Concept of Maturation and </a:t>
            </a:r>
          </a:p>
          <a:p>
            <a:r>
              <a:rPr lang="en-GB" dirty="0"/>
              <a:t>… why we need control groups</a:t>
            </a:r>
          </a:p>
          <a:p>
            <a:r>
              <a:rPr lang="en-GB" dirty="0"/>
              <a:t>The functional relevance of outcomes</a:t>
            </a:r>
          </a:p>
          <a:p>
            <a:endParaRPr lang="en-GB" dirty="0"/>
          </a:p>
          <a:p>
            <a:pPr marL="0" indent="0">
              <a:buNone/>
            </a:pPr>
            <a:endParaRPr lang="en-GB" dirty="0"/>
          </a:p>
          <a:p>
            <a:pPr marL="0" indent="0">
              <a:buNone/>
            </a:pPr>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What I’ll be covering - Problems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74686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What I’ll be covering – the solutions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
        <p:nvSpPr>
          <p:cNvPr id="5" name="Content Placeholder 1">
            <a:extLst>
              <a:ext uri="{FF2B5EF4-FFF2-40B4-BE49-F238E27FC236}">
                <a16:creationId xmlns:a16="http://schemas.microsoft.com/office/drawing/2014/main" id="{420B2003-FB91-D42D-6BB6-2D379885A708}"/>
              </a:ext>
            </a:extLst>
          </p:cNvPr>
          <p:cNvSpPr txBox="1">
            <a:spLocks/>
          </p:cNvSpPr>
          <p:nvPr/>
        </p:nvSpPr>
        <p:spPr>
          <a:xfrm>
            <a:off x="442912" y="2328437"/>
            <a:ext cx="11306174" cy="3147077"/>
          </a:xfrm>
          <a:prstGeom prst="rect">
            <a:avLst/>
          </a:prstGeom>
          <a:solidFill>
            <a:schemeClr val="accent3">
              <a:lumMod val="20000"/>
              <a:lumOff val="80000"/>
            </a:schemeClr>
          </a:solidFill>
        </p:spPr>
        <p:txBody>
          <a:bodyPr vert="horz" lIns="0" tIns="45720" rIns="91440" bIns="45720" rtlCol="0">
            <a:normAutofit/>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GB" u="sng" dirty="0"/>
              <a:t>The Solutions</a:t>
            </a:r>
          </a:p>
          <a:p>
            <a:pPr marL="0" indent="0">
              <a:buNone/>
            </a:pPr>
            <a:r>
              <a:rPr lang="en-GB" dirty="0"/>
              <a:t>Using NTU resources to make our studies more robust.</a:t>
            </a:r>
          </a:p>
          <a:p>
            <a:r>
              <a:rPr lang="en-GB" dirty="0"/>
              <a:t>Using our TILT group to help you design your studies and get the right measures</a:t>
            </a:r>
          </a:p>
          <a:p>
            <a:r>
              <a:rPr lang="en-GB" dirty="0"/>
              <a:t>Using NTU resources to create your control groups</a:t>
            </a:r>
          </a:p>
          <a:p>
            <a:r>
              <a:rPr lang="en-GB" dirty="0"/>
              <a:t>Using NTU resources to find some good measures</a:t>
            </a:r>
          </a:p>
          <a:p>
            <a:endParaRPr lang="en-GB" dirty="0"/>
          </a:p>
          <a:p>
            <a:endParaRPr lang="en-GB" dirty="0"/>
          </a:p>
          <a:p>
            <a:pPr marL="0" indent="0">
              <a:buNone/>
            </a:pPr>
            <a:endParaRPr lang="en-GB" dirty="0"/>
          </a:p>
          <a:p>
            <a:endParaRPr lang="en-GB" dirty="0"/>
          </a:p>
        </p:txBody>
      </p:sp>
    </p:spTree>
    <p:extLst>
      <p:ext uri="{BB962C8B-B14F-4D97-AF65-F5344CB8AC3E}">
        <p14:creationId xmlns:p14="http://schemas.microsoft.com/office/powerpoint/2010/main" val="2598246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normAutofit fontScale="90000"/>
          </a:bodyPr>
          <a:lstStyle/>
          <a:p>
            <a:r>
              <a:rPr lang="en-GB" dirty="0"/>
              <a:t>Single-Group Research Designs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r>
              <a:rPr lang="en-GB" dirty="0">
                <a:solidFill>
                  <a:schemeClr val="bg1"/>
                </a:solidFill>
              </a:rPr>
              <a:t>The problem of cohorts (and how to solve them)</a:t>
            </a:r>
          </a:p>
        </p:txBody>
      </p:sp>
    </p:spTree>
    <p:extLst>
      <p:ext uri="{BB962C8B-B14F-4D97-AF65-F5344CB8AC3E}">
        <p14:creationId xmlns:p14="http://schemas.microsoft.com/office/powerpoint/2010/main" val="2638960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9C062D-A4B6-D208-071C-E35D5FA17470}"/>
              </a:ext>
            </a:extLst>
          </p:cNvPr>
          <p:cNvSpPr>
            <a:spLocks noGrp="1"/>
          </p:cNvSpPr>
          <p:nvPr>
            <p:ph type="title"/>
          </p:nvPr>
        </p:nvSpPr>
        <p:spPr/>
        <p:txBody>
          <a:bodyPr/>
          <a:lstStyle/>
          <a:p>
            <a:pPr algn="ctr"/>
            <a:r>
              <a:rPr lang="en-GB" dirty="0"/>
              <a:t>Single-Group Design – Post-test</a:t>
            </a:r>
          </a:p>
        </p:txBody>
      </p:sp>
      <p:sp>
        <p:nvSpPr>
          <p:cNvPr id="5" name="Rectangle 4">
            <a:extLst>
              <a:ext uri="{FF2B5EF4-FFF2-40B4-BE49-F238E27FC236}">
                <a16:creationId xmlns:a16="http://schemas.microsoft.com/office/drawing/2014/main" id="{94E1BE10-2E51-956E-7789-478B210AF804}"/>
              </a:ext>
            </a:extLst>
          </p:cNvPr>
          <p:cNvSpPr/>
          <p:nvPr/>
        </p:nvSpPr>
        <p:spPr>
          <a:xfrm>
            <a:off x="442912" y="3071117"/>
            <a:ext cx="3061699" cy="1304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Sample e.g., students on your module/course</a:t>
            </a:r>
          </a:p>
        </p:txBody>
      </p:sp>
      <p:sp>
        <p:nvSpPr>
          <p:cNvPr id="6" name="Rectangle 5">
            <a:extLst>
              <a:ext uri="{FF2B5EF4-FFF2-40B4-BE49-F238E27FC236}">
                <a16:creationId xmlns:a16="http://schemas.microsoft.com/office/drawing/2014/main" id="{524CEB22-F7B1-C821-677B-808B1ED2E17D}"/>
              </a:ext>
            </a:extLst>
          </p:cNvPr>
          <p:cNvSpPr/>
          <p:nvPr/>
        </p:nvSpPr>
        <p:spPr>
          <a:xfrm>
            <a:off x="4376791" y="3071117"/>
            <a:ext cx="3061699" cy="1304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u="sng" dirty="0"/>
              <a:t>Intervention</a:t>
            </a:r>
            <a:r>
              <a:rPr lang="en-GB" sz="2400" dirty="0"/>
              <a:t> </a:t>
            </a:r>
          </a:p>
          <a:p>
            <a:pPr algn="ctr"/>
            <a:r>
              <a:rPr lang="en-GB" sz="2400" dirty="0"/>
              <a:t>e.g., Wearing a hat in class</a:t>
            </a:r>
          </a:p>
        </p:txBody>
      </p:sp>
      <p:sp>
        <p:nvSpPr>
          <p:cNvPr id="7" name="Rectangle 6">
            <a:extLst>
              <a:ext uri="{FF2B5EF4-FFF2-40B4-BE49-F238E27FC236}">
                <a16:creationId xmlns:a16="http://schemas.microsoft.com/office/drawing/2014/main" id="{DD9E5D8E-A8DE-559B-6530-2F88BF1B31B3}"/>
              </a:ext>
            </a:extLst>
          </p:cNvPr>
          <p:cNvSpPr/>
          <p:nvPr/>
        </p:nvSpPr>
        <p:spPr>
          <a:xfrm>
            <a:off x="8125145" y="3025554"/>
            <a:ext cx="3464104" cy="1556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u="sng" dirty="0"/>
              <a:t>Outcome</a:t>
            </a:r>
            <a:r>
              <a:rPr lang="en-GB" sz="2400" dirty="0"/>
              <a:t> </a:t>
            </a:r>
          </a:p>
          <a:p>
            <a:pPr algn="ctr"/>
            <a:r>
              <a:rPr lang="en-GB" sz="2400" dirty="0"/>
              <a:t>e.g., measure of motivation, engagement or skill development</a:t>
            </a:r>
          </a:p>
        </p:txBody>
      </p:sp>
      <p:sp>
        <p:nvSpPr>
          <p:cNvPr id="8" name="TextBox 7">
            <a:extLst>
              <a:ext uri="{FF2B5EF4-FFF2-40B4-BE49-F238E27FC236}">
                <a16:creationId xmlns:a16="http://schemas.microsoft.com/office/drawing/2014/main" id="{CC9717E2-1394-0C42-CA47-AF27B5C762AA}"/>
              </a:ext>
            </a:extLst>
          </p:cNvPr>
          <p:cNvSpPr txBox="1"/>
          <p:nvPr/>
        </p:nvSpPr>
        <p:spPr>
          <a:xfrm>
            <a:off x="4376791" y="2182428"/>
            <a:ext cx="3061698" cy="647271"/>
          </a:xfrm>
          <a:prstGeom prst="rect">
            <a:avLst/>
          </a:prstGeom>
          <a:solidFill>
            <a:schemeClr val="accent4">
              <a:lumMod val="20000"/>
              <a:lumOff val="80000"/>
            </a:schemeClr>
          </a:solidFill>
        </p:spPr>
        <p:txBody>
          <a:bodyPr wrap="square" lIns="0" tIns="0" rIns="0" bIns="0" rtlCol="0" anchor="b" anchorCtr="0">
            <a:normAutofit/>
          </a:bodyPr>
          <a:lstStyle/>
          <a:p>
            <a:pPr algn="ctr"/>
            <a:r>
              <a:rPr lang="en-GB" dirty="0"/>
              <a:t>Time 1 </a:t>
            </a:r>
          </a:p>
          <a:p>
            <a:pPr algn="ctr"/>
            <a:r>
              <a:rPr lang="en-GB" dirty="0"/>
              <a:t>e.g., throughout the module</a:t>
            </a:r>
          </a:p>
        </p:txBody>
      </p:sp>
      <p:sp>
        <p:nvSpPr>
          <p:cNvPr id="9" name="TextBox 8">
            <a:extLst>
              <a:ext uri="{FF2B5EF4-FFF2-40B4-BE49-F238E27FC236}">
                <a16:creationId xmlns:a16="http://schemas.microsoft.com/office/drawing/2014/main" id="{26B4C467-6DAF-A720-B979-3980C8174C7B}"/>
              </a:ext>
            </a:extLst>
          </p:cNvPr>
          <p:cNvSpPr txBox="1"/>
          <p:nvPr/>
        </p:nvSpPr>
        <p:spPr>
          <a:xfrm>
            <a:off x="8125144" y="2117580"/>
            <a:ext cx="3464103" cy="592476"/>
          </a:xfrm>
          <a:prstGeom prst="rect">
            <a:avLst/>
          </a:prstGeom>
          <a:solidFill>
            <a:schemeClr val="accent4">
              <a:lumMod val="20000"/>
              <a:lumOff val="80000"/>
            </a:schemeClr>
          </a:solidFill>
        </p:spPr>
        <p:txBody>
          <a:bodyPr wrap="square" lIns="0" tIns="0" rIns="0" bIns="0" rtlCol="0" anchor="b" anchorCtr="0">
            <a:normAutofit/>
          </a:bodyPr>
          <a:lstStyle/>
          <a:p>
            <a:pPr algn="ctr"/>
            <a:r>
              <a:rPr lang="en-GB" dirty="0"/>
              <a:t>Time 2 </a:t>
            </a:r>
          </a:p>
          <a:p>
            <a:pPr algn="ctr"/>
            <a:r>
              <a:rPr lang="en-GB" dirty="0"/>
              <a:t>e.g., End of module</a:t>
            </a:r>
          </a:p>
        </p:txBody>
      </p:sp>
    </p:spTree>
    <p:extLst>
      <p:ext uri="{BB962C8B-B14F-4D97-AF65-F5344CB8AC3E}">
        <p14:creationId xmlns:p14="http://schemas.microsoft.com/office/powerpoint/2010/main" val="885633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0ADFE0-71C6-637C-6CE3-17FD85CADB80}"/>
              </a:ext>
            </a:extLst>
          </p:cNvPr>
          <p:cNvSpPr>
            <a:spLocks noGrp="1"/>
          </p:cNvSpPr>
          <p:nvPr>
            <p:ph type="title"/>
          </p:nvPr>
        </p:nvSpPr>
        <p:spPr>
          <a:xfrm>
            <a:off x="340977" y="770805"/>
            <a:ext cx="11306175" cy="707456"/>
          </a:xfrm>
        </p:spPr>
        <p:txBody>
          <a:bodyPr>
            <a:normAutofit/>
          </a:bodyPr>
          <a:lstStyle/>
          <a:p>
            <a:pPr algn="ctr"/>
            <a:r>
              <a:rPr lang="en-GB" sz="3200" dirty="0"/>
              <a:t>Single-group design</a:t>
            </a:r>
          </a:p>
        </p:txBody>
      </p:sp>
      <p:pic>
        <p:nvPicPr>
          <p:cNvPr id="5" name="Picture 4">
            <a:extLst>
              <a:ext uri="{FF2B5EF4-FFF2-40B4-BE49-F238E27FC236}">
                <a16:creationId xmlns:a16="http://schemas.microsoft.com/office/drawing/2014/main" id="{F94837BB-C2DB-B051-5700-0444A426C646}"/>
              </a:ext>
            </a:extLst>
          </p:cNvPr>
          <p:cNvPicPr>
            <a:picLocks noChangeAspect="1"/>
          </p:cNvPicPr>
          <p:nvPr/>
        </p:nvPicPr>
        <p:blipFill>
          <a:blip r:embed="rId2"/>
          <a:stretch>
            <a:fillRect/>
          </a:stretch>
        </p:blipFill>
        <p:spPr>
          <a:xfrm>
            <a:off x="6437948" y="2521093"/>
            <a:ext cx="1083691" cy="1698623"/>
          </a:xfrm>
          <a:prstGeom prst="rect">
            <a:avLst/>
          </a:prstGeom>
        </p:spPr>
      </p:pic>
      <p:pic>
        <p:nvPicPr>
          <p:cNvPr id="6" name="Picture 5">
            <a:extLst>
              <a:ext uri="{FF2B5EF4-FFF2-40B4-BE49-F238E27FC236}">
                <a16:creationId xmlns:a16="http://schemas.microsoft.com/office/drawing/2014/main" id="{16FB6E6B-EEC0-2634-3FB5-037E1ABE8E39}"/>
              </a:ext>
            </a:extLst>
          </p:cNvPr>
          <p:cNvPicPr>
            <a:picLocks noChangeAspect="1"/>
          </p:cNvPicPr>
          <p:nvPr/>
        </p:nvPicPr>
        <p:blipFill>
          <a:blip r:embed="rId3"/>
          <a:stretch>
            <a:fillRect/>
          </a:stretch>
        </p:blipFill>
        <p:spPr>
          <a:xfrm>
            <a:off x="2291192" y="2437227"/>
            <a:ext cx="1526206" cy="1965838"/>
          </a:xfrm>
          <a:prstGeom prst="rect">
            <a:avLst/>
          </a:prstGeom>
        </p:spPr>
      </p:pic>
      <p:sp>
        <p:nvSpPr>
          <p:cNvPr id="10" name="TextBox 9">
            <a:extLst>
              <a:ext uri="{FF2B5EF4-FFF2-40B4-BE49-F238E27FC236}">
                <a16:creationId xmlns:a16="http://schemas.microsoft.com/office/drawing/2014/main" id="{5CE8912B-D38D-E8E7-B20E-503C00ACBE21}"/>
              </a:ext>
            </a:extLst>
          </p:cNvPr>
          <p:cNvSpPr txBox="1"/>
          <p:nvPr/>
        </p:nvSpPr>
        <p:spPr>
          <a:xfrm>
            <a:off x="5994065" y="4544450"/>
            <a:ext cx="2102370" cy="301251"/>
          </a:xfrm>
          <a:prstGeom prst="rect">
            <a:avLst/>
          </a:prstGeom>
          <a:solidFill>
            <a:schemeClr val="accent5">
              <a:lumMod val="20000"/>
              <a:lumOff val="80000"/>
            </a:schemeClr>
          </a:solidFill>
        </p:spPr>
        <p:txBody>
          <a:bodyPr wrap="square" lIns="0" tIns="0" rIns="0" bIns="0" rtlCol="0" anchor="b" anchorCtr="0">
            <a:normAutofit fontScale="77500" lnSpcReduction="20000"/>
          </a:bodyPr>
          <a:lstStyle/>
          <a:p>
            <a:pPr algn="ctr"/>
            <a:r>
              <a:rPr lang="en-GB" sz="2000" dirty="0"/>
              <a:t>Enjoyment = 4 out of 5</a:t>
            </a:r>
          </a:p>
        </p:txBody>
      </p:sp>
      <p:cxnSp>
        <p:nvCxnSpPr>
          <p:cNvPr id="14" name="Straight Arrow Connector 13">
            <a:extLst>
              <a:ext uri="{FF2B5EF4-FFF2-40B4-BE49-F238E27FC236}">
                <a16:creationId xmlns:a16="http://schemas.microsoft.com/office/drawing/2014/main" id="{F6918AE0-8E09-49BD-2068-B28DC4396A28}"/>
              </a:ext>
            </a:extLst>
          </p:cNvPr>
          <p:cNvCxnSpPr>
            <a:cxnSpLocks/>
            <a:stCxn id="6" idx="3"/>
            <a:endCxn id="5" idx="1"/>
          </p:cNvCxnSpPr>
          <p:nvPr/>
        </p:nvCxnSpPr>
        <p:spPr>
          <a:xfrm flipV="1">
            <a:off x="3817398" y="3370405"/>
            <a:ext cx="2620550" cy="497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4C9D50E-70B1-9C24-8814-2AD69F55D910}"/>
              </a:ext>
            </a:extLst>
          </p:cNvPr>
          <p:cNvSpPr txBox="1"/>
          <p:nvPr/>
        </p:nvSpPr>
        <p:spPr>
          <a:xfrm>
            <a:off x="2117701" y="1944850"/>
            <a:ext cx="1873188" cy="301251"/>
          </a:xfrm>
          <a:prstGeom prst="rect">
            <a:avLst/>
          </a:prstGeom>
          <a:solidFill>
            <a:schemeClr val="accent5">
              <a:lumMod val="20000"/>
              <a:lumOff val="80000"/>
            </a:schemeClr>
          </a:solidFill>
        </p:spPr>
        <p:txBody>
          <a:bodyPr wrap="square" lIns="0" tIns="0" rIns="0" bIns="0" rtlCol="0" anchor="b" anchorCtr="0">
            <a:normAutofit fontScale="77500" lnSpcReduction="20000"/>
          </a:bodyPr>
          <a:lstStyle/>
          <a:p>
            <a:pPr algn="ctr"/>
            <a:r>
              <a:rPr lang="en-GB" sz="2000" dirty="0"/>
              <a:t>Teaching Innovation</a:t>
            </a:r>
          </a:p>
        </p:txBody>
      </p:sp>
      <p:sp>
        <p:nvSpPr>
          <p:cNvPr id="18" name="TextBox 17">
            <a:extLst>
              <a:ext uri="{FF2B5EF4-FFF2-40B4-BE49-F238E27FC236}">
                <a16:creationId xmlns:a16="http://schemas.microsoft.com/office/drawing/2014/main" id="{CF97DB61-1711-619C-5EF3-C8D8513DD929}"/>
              </a:ext>
            </a:extLst>
          </p:cNvPr>
          <p:cNvSpPr txBox="1"/>
          <p:nvPr/>
        </p:nvSpPr>
        <p:spPr>
          <a:xfrm>
            <a:off x="6265140" y="1979192"/>
            <a:ext cx="1429305" cy="301251"/>
          </a:xfrm>
          <a:prstGeom prst="rect">
            <a:avLst/>
          </a:prstGeom>
          <a:solidFill>
            <a:schemeClr val="accent5">
              <a:lumMod val="20000"/>
              <a:lumOff val="80000"/>
            </a:schemeClr>
          </a:solidFill>
        </p:spPr>
        <p:txBody>
          <a:bodyPr wrap="square" lIns="0" tIns="0" rIns="0" bIns="0" rtlCol="0" anchor="b" anchorCtr="0">
            <a:normAutofit fontScale="55000" lnSpcReduction="20000"/>
          </a:bodyPr>
          <a:lstStyle/>
          <a:p>
            <a:pPr algn="ctr"/>
            <a:r>
              <a:rPr lang="en-GB" sz="2000" dirty="0"/>
              <a:t>Student Post module rating</a:t>
            </a:r>
          </a:p>
        </p:txBody>
      </p:sp>
      <p:sp>
        <p:nvSpPr>
          <p:cNvPr id="19" name="TextBox 18">
            <a:extLst>
              <a:ext uri="{FF2B5EF4-FFF2-40B4-BE49-F238E27FC236}">
                <a16:creationId xmlns:a16="http://schemas.microsoft.com/office/drawing/2014/main" id="{4FE6BC84-4DB3-FCA5-6D15-34C4A4892287}"/>
              </a:ext>
            </a:extLst>
          </p:cNvPr>
          <p:cNvSpPr txBox="1"/>
          <p:nvPr/>
        </p:nvSpPr>
        <p:spPr>
          <a:xfrm>
            <a:off x="9756292" y="2286601"/>
            <a:ext cx="1429305" cy="301251"/>
          </a:xfrm>
          <a:prstGeom prst="rect">
            <a:avLst/>
          </a:prstGeom>
          <a:solidFill>
            <a:schemeClr val="accent5">
              <a:lumMod val="20000"/>
              <a:lumOff val="80000"/>
            </a:schemeClr>
          </a:solidFill>
        </p:spPr>
        <p:txBody>
          <a:bodyPr wrap="square" lIns="0" tIns="0" rIns="0" bIns="0" rtlCol="0" anchor="b" anchorCtr="0">
            <a:normAutofit lnSpcReduction="10000"/>
          </a:bodyPr>
          <a:lstStyle/>
          <a:p>
            <a:pPr algn="ctr"/>
            <a:r>
              <a:rPr lang="en-GB" sz="2000" dirty="0"/>
              <a:t>Conclusion</a:t>
            </a:r>
          </a:p>
        </p:txBody>
      </p:sp>
      <p:pic>
        <p:nvPicPr>
          <p:cNvPr id="21" name="Picture 20">
            <a:extLst>
              <a:ext uri="{FF2B5EF4-FFF2-40B4-BE49-F238E27FC236}">
                <a16:creationId xmlns:a16="http://schemas.microsoft.com/office/drawing/2014/main" id="{9D24A8E6-9C86-8057-CF6E-FB9561F0B9CD}"/>
              </a:ext>
            </a:extLst>
          </p:cNvPr>
          <p:cNvPicPr>
            <a:picLocks noChangeAspect="1"/>
          </p:cNvPicPr>
          <p:nvPr/>
        </p:nvPicPr>
        <p:blipFill>
          <a:blip r:embed="rId4"/>
          <a:stretch>
            <a:fillRect/>
          </a:stretch>
        </p:blipFill>
        <p:spPr>
          <a:xfrm>
            <a:off x="9975545" y="2745861"/>
            <a:ext cx="1210052" cy="1249086"/>
          </a:xfrm>
          <a:prstGeom prst="rect">
            <a:avLst/>
          </a:prstGeom>
        </p:spPr>
      </p:pic>
      <p:cxnSp>
        <p:nvCxnSpPr>
          <p:cNvPr id="64" name="Straight Arrow Connector 63">
            <a:extLst>
              <a:ext uri="{FF2B5EF4-FFF2-40B4-BE49-F238E27FC236}">
                <a16:creationId xmlns:a16="http://schemas.microsoft.com/office/drawing/2014/main" id="{6621DC98-6025-5AD4-6E8C-43EA4868B2A0}"/>
              </a:ext>
            </a:extLst>
          </p:cNvPr>
          <p:cNvCxnSpPr>
            <a:cxnSpLocks/>
            <a:stCxn id="5" idx="3"/>
            <a:endCxn id="21" idx="1"/>
          </p:cNvCxnSpPr>
          <p:nvPr/>
        </p:nvCxnSpPr>
        <p:spPr>
          <a:xfrm flipV="1">
            <a:off x="7521639" y="3370404"/>
            <a:ext cx="2453906"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640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9C062D-A4B6-D208-071C-E35D5FA17470}"/>
              </a:ext>
            </a:extLst>
          </p:cNvPr>
          <p:cNvSpPr>
            <a:spLocks noGrp="1"/>
          </p:cNvSpPr>
          <p:nvPr>
            <p:ph type="title"/>
          </p:nvPr>
        </p:nvSpPr>
        <p:spPr/>
        <p:txBody>
          <a:bodyPr/>
          <a:lstStyle/>
          <a:p>
            <a:r>
              <a:rPr lang="en-GB" dirty="0"/>
              <a:t>Single-Group Design – Cohort effects</a:t>
            </a:r>
          </a:p>
        </p:txBody>
      </p:sp>
      <p:sp>
        <p:nvSpPr>
          <p:cNvPr id="5" name="Rectangle 4">
            <a:extLst>
              <a:ext uri="{FF2B5EF4-FFF2-40B4-BE49-F238E27FC236}">
                <a16:creationId xmlns:a16="http://schemas.microsoft.com/office/drawing/2014/main" id="{94E1BE10-2E51-956E-7789-478B210AF804}"/>
              </a:ext>
            </a:extLst>
          </p:cNvPr>
          <p:cNvSpPr/>
          <p:nvPr/>
        </p:nvSpPr>
        <p:spPr>
          <a:xfrm>
            <a:off x="442912" y="3071117"/>
            <a:ext cx="3061699" cy="1304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Sample e.g., students on your module/course</a:t>
            </a:r>
          </a:p>
        </p:txBody>
      </p:sp>
      <p:sp>
        <p:nvSpPr>
          <p:cNvPr id="6" name="Rectangle 5">
            <a:extLst>
              <a:ext uri="{FF2B5EF4-FFF2-40B4-BE49-F238E27FC236}">
                <a16:creationId xmlns:a16="http://schemas.microsoft.com/office/drawing/2014/main" id="{524CEB22-F7B1-C821-677B-808B1ED2E17D}"/>
              </a:ext>
            </a:extLst>
          </p:cNvPr>
          <p:cNvSpPr/>
          <p:nvPr/>
        </p:nvSpPr>
        <p:spPr>
          <a:xfrm>
            <a:off x="4376791" y="3071117"/>
            <a:ext cx="3061699" cy="1304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u="sng" dirty="0"/>
              <a:t>Intervention</a:t>
            </a:r>
            <a:r>
              <a:rPr lang="en-GB" sz="2400" dirty="0"/>
              <a:t> </a:t>
            </a:r>
          </a:p>
          <a:p>
            <a:pPr algn="ctr"/>
            <a:r>
              <a:rPr lang="en-GB" sz="2400" dirty="0"/>
              <a:t>e.g., Wearing a hat in class</a:t>
            </a:r>
          </a:p>
        </p:txBody>
      </p:sp>
      <p:sp>
        <p:nvSpPr>
          <p:cNvPr id="7" name="Rectangle 6">
            <a:extLst>
              <a:ext uri="{FF2B5EF4-FFF2-40B4-BE49-F238E27FC236}">
                <a16:creationId xmlns:a16="http://schemas.microsoft.com/office/drawing/2014/main" id="{DD9E5D8E-A8DE-559B-6530-2F88BF1B31B3}"/>
              </a:ext>
            </a:extLst>
          </p:cNvPr>
          <p:cNvSpPr/>
          <p:nvPr/>
        </p:nvSpPr>
        <p:spPr>
          <a:xfrm>
            <a:off x="8125145" y="3025554"/>
            <a:ext cx="3464104" cy="1556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u="sng" dirty="0"/>
              <a:t>Outcome</a:t>
            </a:r>
            <a:r>
              <a:rPr lang="en-GB" sz="2400" dirty="0"/>
              <a:t> </a:t>
            </a:r>
          </a:p>
          <a:p>
            <a:pPr algn="ctr"/>
            <a:r>
              <a:rPr lang="en-GB" sz="2400" dirty="0"/>
              <a:t>e.g., measure of motivation, engagement or skill development</a:t>
            </a:r>
          </a:p>
        </p:txBody>
      </p:sp>
      <p:sp>
        <p:nvSpPr>
          <p:cNvPr id="8" name="TextBox 7">
            <a:extLst>
              <a:ext uri="{FF2B5EF4-FFF2-40B4-BE49-F238E27FC236}">
                <a16:creationId xmlns:a16="http://schemas.microsoft.com/office/drawing/2014/main" id="{CC9717E2-1394-0C42-CA47-AF27B5C762AA}"/>
              </a:ext>
            </a:extLst>
          </p:cNvPr>
          <p:cNvSpPr txBox="1"/>
          <p:nvPr/>
        </p:nvSpPr>
        <p:spPr>
          <a:xfrm>
            <a:off x="4376791" y="2182428"/>
            <a:ext cx="3061698" cy="647271"/>
          </a:xfrm>
          <a:prstGeom prst="rect">
            <a:avLst/>
          </a:prstGeom>
          <a:solidFill>
            <a:schemeClr val="accent4">
              <a:lumMod val="20000"/>
              <a:lumOff val="80000"/>
            </a:schemeClr>
          </a:solidFill>
        </p:spPr>
        <p:txBody>
          <a:bodyPr wrap="square" lIns="0" tIns="0" rIns="0" bIns="0" rtlCol="0" anchor="b" anchorCtr="0">
            <a:normAutofit/>
          </a:bodyPr>
          <a:lstStyle/>
          <a:p>
            <a:pPr algn="ctr"/>
            <a:r>
              <a:rPr lang="en-GB" dirty="0"/>
              <a:t>Time 1 </a:t>
            </a:r>
          </a:p>
          <a:p>
            <a:pPr algn="ctr"/>
            <a:r>
              <a:rPr lang="en-GB" dirty="0"/>
              <a:t>e.g., throughout the module</a:t>
            </a:r>
          </a:p>
        </p:txBody>
      </p:sp>
      <p:sp>
        <p:nvSpPr>
          <p:cNvPr id="9" name="TextBox 8">
            <a:extLst>
              <a:ext uri="{FF2B5EF4-FFF2-40B4-BE49-F238E27FC236}">
                <a16:creationId xmlns:a16="http://schemas.microsoft.com/office/drawing/2014/main" id="{26B4C467-6DAF-A720-B979-3980C8174C7B}"/>
              </a:ext>
            </a:extLst>
          </p:cNvPr>
          <p:cNvSpPr txBox="1"/>
          <p:nvPr/>
        </p:nvSpPr>
        <p:spPr>
          <a:xfrm>
            <a:off x="8125144" y="2117580"/>
            <a:ext cx="3464103" cy="592476"/>
          </a:xfrm>
          <a:prstGeom prst="rect">
            <a:avLst/>
          </a:prstGeom>
          <a:solidFill>
            <a:schemeClr val="accent4">
              <a:lumMod val="20000"/>
              <a:lumOff val="80000"/>
            </a:schemeClr>
          </a:solidFill>
        </p:spPr>
        <p:txBody>
          <a:bodyPr wrap="square" lIns="0" tIns="0" rIns="0" bIns="0" rtlCol="0" anchor="b" anchorCtr="0">
            <a:normAutofit/>
          </a:bodyPr>
          <a:lstStyle/>
          <a:p>
            <a:pPr algn="ctr"/>
            <a:r>
              <a:rPr lang="en-GB" dirty="0"/>
              <a:t>Time 2 </a:t>
            </a:r>
          </a:p>
          <a:p>
            <a:pPr algn="ctr"/>
            <a:r>
              <a:rPr lang="en-GB" dirty="0"/>
              <a:t>e.g., End of module</a:t>
            </a:r>
          </a:p>
        </p:txBody>
      </p:sp>
      <p:sp>
        <p:nvSpPr>
          <p:cNvPr id="11" name="TextBox 10">
            <a:extLst>
              <a:ext uri="{FF2B5EF4-FFF2-40B4-BE49-F238E27FC236}">
                <a16:creationId xmlns:a16="http://schemas.microsoft.com/office/drawing/2014/main" id="{D3708CBC-E4EF-2C26-0CEA-E25B68A2E3B9}"/>
              </a:ext>
            </a:extLst>
          </p:cNvPr>
          <p:cNvSpPr txBox="1"/>
          <p:nvPr/>
        </p:nvSpPr>
        <p:spPr>
          <a:xfrm>
            <a:off x="442911" y="4582538"/>
            <a:ext cx="3061699" cy="1123988"/>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2000" dirty="0"/>
              <a:t>The problem is here. You might just have a very strong/motivated cohort </a:t>
            </a:r>
          </a:p>
        </p:txBody>
      </p:sp>
      <p:cxnSp>
        <p:nvCxnSpPr>
          <p:cNvPr id="4" name="Connector: Elbow 3">
            <a:extLst>
              <a:ext uri="{FF2B5EF4-FFF2-40B4-BE49-F238E27FC236}">
                <a16:creationId xmlns:a16="http://schemas.microsoft.com/office/drawing/2014/main" id="{97799293-07E4-D746-48C6-A149D70EE5E7}"/>
              </a:ext>
            </a:extLst>
          </p:cNvPr>
          <p:cNvCxnSpPr>
            <a:stCxn id="7" idx="2"/>
            <a:endCxn id="11" idx="3"/>
          </p:cNvCxnSpPr>
          <p:nvPr/>
        </p:nvCxnSpPr>
        <p:spPr>
          <a:xfrm rot="5400000">
            <a:off x="6357400" y="1729749"/>
            <a:ext cx="647008" cy="6352586"/>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261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D3ABAE08-3592-24D6-9E3E-40C44DDE5BD1}"/>
              </a:ext>
            </a:extLst>
          </p:cNvPr>
          <p:cNvPicPr>
            <a:picLocks noChangeAspect="1"/>
          </p:cNvPicPr>
          <p:nvPr/>
        </p:nvPicPr>
        <p:blipFill rotWithShape="1">
          <a:blip r:embed="rId2"/>
          <a:srcRect t="6298" b="9448"/>
          <a:stretch/>
        </p:blipFill>
        <p:spPr>
          <a:xfrm>
            <a:off x="20" y="1282"/>
            <a:ext cx="12191980" cy="6856718"/>
          </a:xfrm>
          <a:prstGeom prst="rect">
            <a:avLst/>
          </a:prstGeom>
        </p:spPr>
      </p:pic>
    </p:spTree>
    <p:extLst>
      <p:ext uri="{BB962C8B-B14F-4D97-AF65-F5344CB8AC3E}">
        <p14:creationId xmlns:p14="http://schemas.microsoft.com/office/powerpoint/2010/main" val="963955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C70213-2EE1-CB27-651B-C6678F40F15D}"/>
              </a:ext>
            </a:extLst>
          </p:cNvPr>
          <p:cNvSpPr>
            <a:spLocks noGrp="1"/>
          </p:cNvSpPr>
          <p:nvPr>
            <p:ph sz="half" idx="1"/>
          </p:nvPr>
        </p:nvSpPr>
        <p:spPr>
          <a:xfrm>
            <a:off x="442913" y="1989138"/>
            <a:ext cx="6844007" cy="3708400"/>
          </a:xfrm>
        </p:spPr>
        <p:txBody>
          <a:bodyPr>
            <a:normAutofit lnSpcReduction="10000"/>
          </a:bodyPr>
          <a:lstStyle/>
          <a:p>
            <a:r>
              <a:rPr lang="en-GB" dirty="0"/>
              <a:t>Every group of students you teach are different.</a:t>
            </a:r>
          </a:p>
          <a:p>
            <a:r>
              <a:rPr lang="en-GB" dirty="0"/>
              <a:t>This means that on whatever measure you are assessing them on (in terms of your intervention), they will all be starting at different places.</a:t>
            </a:r>
          </a:p>
          <a:p>
            <a:r>
              <a:rPr lang="en-GB" dirty="0"/>
              <a:t>Having a single measuring point is highly problematic.</a:t>
            </a:r>
          </a:p>
          <a:p>
            <a:r>
              <a:rPr lang="en-GB" dirty="0"/>
              <a:t>But there is a solution </a:t>
            </a:r>
            <a:r>
              <a:rPr lang="en-GB" dirty="0">
                <a:sym typeface="Wingdings" panose="05000000000000000000" pitchFamily="2" charset="2"/>
              </a:rPr>
              <a:t></a:t>
            </a:r>
            <a:endParaRPr lang="en-GB" dirty="0"/>
          </a:p>
        </p:txBody>
      </p:sp>
      <p:sp>
        <p:nvSpPr>
          <p:cNvPr id="3" name="Title 2">
            <a:extLst>
              <a:ext uri="{FF2B5EF4-FFF2-40B4-BE49-F238E27FC236}">
                <a16:creationId xmlns:a16="http://schemas.microsoft.com/office/drawing/2014/main" id="{D0FBDC72-F7D8-7458-E3BD-C89539E4FFC3}"/>
              </a:ext>
            </a:extLst>
          </p:cNvPr>
          <p:cNvSpPr>
            <a:spLocks noGrp="1"/>
          </p:cNvSpPr>
          <p:nvPr>
            <p:ph type="title"/>
          </p:nvPr>
        </p:nvSpPr>
        <p:spPr/>
        <p:txBody>
          <a:bodyPr/>
          <a:lstStyle/>
          <a:p>
            <a:r>
              <a:rPr lang="en-GB" dirty="0"/>
              <a:t>Why we need pre-post designs</a:t>
            </a:r>
          </a:p>
        </p:txBody>
      </p:sp>
      <p:sp>
        <p:nvSpPr>
          <p:cNvPr id="4" name="Text Placeholder 3">
            <a:extLst>
              <a:ext uri="{FF2B5EF4-FFF2-40B4-BE49-F238E27FC236}">
                <a16:creationId xmlns:a16="http://schemas.microsoft.com/office/drawing/2014/main" id="{45ECBFDD-0249-1BE1-40CB-34DB6D986BCC}"/>
              </a:ext>
            </a:extLst>
          </p:cNvPr>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id="{D29CEF7F-68BC-1062-48F8-73301E4A0295}"/>
              </a:ext>
            </a:extLst>
          </p:cNvPr>
          <p:cNvPicPr>
            <a:picLocks noChangeAspect="1"/>
          </p:cNvPicPr>
          <p:nvPr/>
        </p:nvPicPr>
        <p:blipFill>
          <a:blip r:embed="rId2"/>
          <a:stretch>
            <a:fillRect/>
          </a:stretch>
        </p:blipFill>
        <p:spPr>
          <a:xfrm>
            <a:off x="6966408" y="2662124"/>
            <a:ext cx="4580838" cy="1754126"/>
          </a:xfrm>
          <a:prstGeom prst="rect">
            <a:avLst/>
          </a:prstGeom>
        </p:spPr>
      </p:pic>
    </p:spTree>
    <p:extLst>
      <p:ext uri="{BB962C8B-B14F-4D97-AF65-F5344CB8AC3E}">
        <p14:creationId xmlns:p14="http://schemas.microsoft.com/office/powerpoint/2010/main" val="3732155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0ADFE0-71C6-637C-6CE3-17FD85CADB80}"/>
              </a:ext>
            </a:extLst>
          </p:cNvPr>
          <p:cNvSpPr>
            <a:spLocks noGrp="1"/>
          </p:cNvSpPr>
          <p:nvPr>
            <p:ph type="title"/>
          </p:nvPr>
        </p:nvSpPr>
        <p:spPr>
          <a:xfrm>
            <a:off x="236084" y="852391"/>
            <a:ext cx="11306175" cy="412986"/>
          </a:xfrm>
        </p:spPr>
        <p:txBody>
          <a:bodyPr>
            <a:noAutofit/>
          </a:bodyPr>
          <a:lstStyle/>
          <a:p>
            <a:pPr algn="ctr"/>
            <a:r>
              <a:rPr lang="en-GB" sz="3200" dirty="0"/>
              <a:t>Using a pre-post design - No change</a:t>
            </a:r>
          </a:p>
        </p:txBody>
      </p:sp>
      <p:pic>
        <p:nvPicPr>
          <p:cNvPr id="31" name="Picture 30">
            <a:extLst>
              <a:ext uri="{FF2B5EF4-FFF2-40B4-BE49-F238E27FC236}">
                <a16:creationId xmlns:a16="http://schemas.microsoft.com/office/drawing/2014/main" id="{BE1A0056-F336-64FD-C045-24D61951D797}"/>
              </a:ext>
            </a:extLst>
          </p:cNvPr>
          <p:cNvPicPr>
            <a:picLocks noChangeAspect="1"/>
          </p:cNvPicPr>
          <p:nvPr/>
        </p:nvPicPr>
        <p:blipFill>
          <a:blip r:embed="rId2"/>
          <a:stretch>
            <a:fillRect/>
          </a:stretch>
        </p:blipFill>
        <p:spPr>
          <a:xfrm>
            <a:off x="1179244" y="2070291"/>
            <a:ext cx="1218657" cy="1907462"/>
          </a:xfrm>
          <a:prstGeom prst="rect">
            <a:avLst/>
          </a:prstGeom>
        </p:spPr>
      </p:pic>
      <p:pic>
        <p:nvPicPr>
          <p:cNvPr id="32" name="Picture 31">
            <a:extLst>
              <a:ext uri="{FF2B5EF4-FFF2-40B4-BE49-F238E27FC236}">
                <a16:creationId xmlns:a16="http://schemas.microsoft.com/office/drawing/2014/main" id="{9A6B1123-C255-EAA0-9E90-AFD101BF6E40}"/>
              </a:ext>
            </a:extLst>
          </p:cNvPr>
          <p:cNvPicPr>
            <a:picLocks noChangeAspect="1"/>
          </p:cNvPicPr>
          <p:nvPr/>
        </p:nvPicPr>
        <p:blipFill>
          <a:blip r:embed="rId3"/>
          <a:stretch>
            <a:fillRect/>
          </a:stretch>
        </p:blipFill>
        <p:spPr>
          <a:xfrm>
            <a:off x="4297207" y="2159266"/>
            <a:ext cx="1302335" cy="1685968"/>
          </a:xfrm>
          <a:prstGeom prst="rect">
            <a:avLst/>
          </a:prstGeom>
        </p:spPr>
      </p:pic>
      <p:sp>
        <p:nvSpPr>
          <p:cNvPr id="34" name="TextBox 33">
            <a:extLst>
              <a:ext uri="{FF2B5EF4-FFF2-40B4-BE49-F238E27FC236}">
                <a16:creationId xmlns:a16="http://schemas.microsoft.com/office/drawing/2014/main" id="{1019C142-D802-F726-659C-0559017402BE}"/>
              </a:ext>
            </a:extLst>
          </p:cNvPr>
          <p:cNvSpPr txBox="1"/>
          <p:nvPr/>
        </p:nvSpPr>
        <p:spPr>
          <a:xfrm>
            <a:off x="128515" y="3979972"/>
            <a:ext cx="3950978" cy="1190842"/>
          </a:xfrm>
          <a:prstGeom prst="rect">
            <a:avLst/>
          </a:prstGeom>
          <a:solidFill>
            <a:schemeClr val="accent5">
              <a:lumMod val="20000"/>
              <a:lumOff val="80000"/>
            </a:schemeClr>
          </a:solidFill>
        </p:spPr>
        <p:txBody>
          <a:bodyPr wrap="square" lIns="0" tIns="0" rIns="0" bIns="0" rtlCol="0" anchor="b" anchorCtr="0">
            <a:normAutofit/>
          </a:bodyPr>
          <a:lstStyle/>
          <a:p>
            <a:pPr algn="ctr"/>
            <a:r>
              <a:rPr lang="en-GB" sz="1600" u="sng" dirty="0"/>
              <a:t>Pre-module</a:t>
            </a:r>
          </a:p>
          <a:p>
            <a:pPr algn="ctr"/>
            <a:r>
              <a:rPr lang="en-GB" sz="1600" dirty="0"/>
              <a:t>How much do you think you will enjoy this module?</a:t>
            </a:r>
          </a:p>
          <a:p>
            <a:pPr algn="ctr"/>
            <a:r>
              <a:rPr lang="en-GB" sz="1600" dirty="0"/>
              <a:t>Enjoyment = 4</a:t>
            </a:r>
          </a:p>
        </p:txBody>
      </p:sp>
      <p:sp>
        <p:nvSpPr>
          <p:cNvPr id="35" name="TextBox 34">
            <a:extLst>
              <a:ext uri="{FF2B5EF4-FFF2-40B4-BE49-F238E27FC236}">
                <a16:creationId xmlns:a16="http://schemas.microsoft.com/office/drawing/2014/main" id="{5CE7E4D8-87EC-AB0E-A182-4687D9445EA4}"/>
              </a:ext>
            </a:extLst>
          </p:cNvPr>
          <p:cNvSpPr txBox="1"/>
          <p:nvPr/>
        </p:nvSpPr>
        <p:spPr>
          <a:xfrm>
            <a:off x="7071015" y="4107639"/>
            <a:ext cx="1429305" cy="301251"/>
          </a:xfrm>
          <a:prstGeom prst="rect">
            <a:avLst/>
          </a:prstGeom>
          <a:solidFill>
            <a:schemeClr val="accent5">
              <a:lumMod val="20000"/>
              <a:lumOff val="80000"/>
            </a:schemeClr>
          </a:solidFill>
        </p:spPr>
        <p:txBody>
          <a:bodyPr wrap="square" lIns="0" tIns="0" rIns="0" bIns="0" rtlCol="0" anchor="b" anchorCtr="0">
            <a:normAutofit fontScale="85000" lnSpcReduction="10000"/>
          </a:bodyPr>
          <a:lstStyle/>
          <a:p>
            <a:pPr algn="ctr"/>
            <a:r>
              <a:rPr lang="en-GB" sz="2000" dirty="0"/>
              <a:t>Enjoyment = 4</a:t>
            </a:r>
          </a:p>
        </p:txBody>
      </p:sp>
      <p:sp>
        <p:nvSpPr>
          <p:cNvPr id="38" name="TextBox 37">
            <a:extLst>
              <a:ext uri="{FF2B5EF4-FFF2-40B4-BE49-F238E27FC236}">
                <a16:creationId xmlns:a16="http://schemas.microsoft.com/office/drawing/2014/main" id="{90EA9D8A-030E-6720-6499-537B8F63CB7F}"/>
              </a:ext>
            </a:extLst>
          </p:cNvPr>
          <p:cNvSpPr txBox="1"/>
          <p:nvPr/>
        </p:nvSpPr>
        <p:spPr>
          <a:xfrm>
            <a:off x="9794099" y="2716506"/>
            <a:ext cx="1429305" cy="494194"/>
          </a:xfrm>
          <a:prstGeom prst="rect">
            <a:avLst/>
          </a:prstGeom>
          <a:solidFill>
            <a:schemeClr val="accent1">
              <a:lumMod val="20000"/>
              <a:lumOff val="80000"/>
            </a:schemeClr>
          </a:solidFill>
        </p:spPr>
        <p:txBody>
          <a:bodyPr wrap="square" lIns="0" tIns="0" rIns="0" bIns="0" rtlCol="0" anchor="b" anchorCtr="0">
            <a:normAutofit fontScale="77500" lnSpcReduction="20000"/>
          </a:bodyPr>
          <a:lstStyle/>
          <a:p>
            <a:pPr algn="ctr"/>
            <a:r>
              <a:rPr lang="en-GB" sz="2000" dirty="0"/>
              <a:t>Nett Enjoyment </a:t>
            </a:r>
          </a:p>
          <a:p>
            <a:pPr algn="ctr"/>
            <a:r>
              <a:rPr lang="en-GB" sz="2000" dirty="0"/>
              <a:t>0</a:t>
            </a:r>
          </a:p>
        </p:txBody>
      </p:sp>
      <p:cxnSp>
        <p:nvCxnSpPr>
          <p:cNvPr id="39" name="Straight Arrow Connector 38">
            <a:extLst>
              <a:ext uri="{FF2B5EF4-FFF2-40B4-BE49-F238E27FC236}">
                <a16:creationId xmlns:a16="http://schemas.microsoft.com/office/drawing/2014/main" id="{45AB24CF-8710-E707-2E0F-A66721E9EACC}"/>
              </a:ext>
            </a:extLst>
          </p:cNvPr>
          <p:cNvCxnSpPr>
            <a:cxnSpLocks/>
            <a:stCxn id="31" idx="3"/>
            <a:endCxn id="32" idx="1"/>
          </p:cNvCxnSpPr>
          <p:nvPr/>
        </p:nvCxnSpPr>
        <p:spPr>
          <a:xfrm flipV="1">
            <a:off x="2397901" y="3002250"/>
            <a:ext cx="1899306" cy="21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DF44F84-6AC4-E56D-6D15-AC19322B87BC}"/>
              </a:ext>
            </a:extLst>
          </p:cNvPr>
          <p:cNvCxnSpPr>
            <a:cxnSpLocks/>
            <a:stCxn id="32" idx="3"/>
            <a:endCxn id="26" idx="1"/>
          </p:cNvCxnSpPr>
          <p:nvPr/>
        </p:nvCxnSpPr>
        <p:spPr>
          <a:xfrm flipV="1">
            <a:off x="5599542" y="2978295"/>
            <a:ext cx="1576798" cy="23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4CBEAF5-108A-ACFA-90A0-5417F6706DD7}"/>
              </a:ext>
            </a:extLst>
          </p:cNvPr>
          <p:cNvCxnSpPr>
            <a:cxnSpLocks/>
            <a:stCxn id="26" idx="3"/>
            <a:endCxn id="38" idx="1"/>
          </p:cNvCxnSpPr>
          <p:nvPr/>
        </p:nvCxnSpPr>
        <p:spPr>
          <a:xfrm flipV="1">
            <a:off x="8394997" y="2963603"/>
            <a:ext cx="1399102" cy="146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CB0AB137-0931-77FB-F759-73F36DC73649}"/>
              </a:ext>
            </a:extLst>
          </p:cNvPr>
          <p:cNvPicPr>
            <a:picLocks noChangeAspect="1"/>
          </p:cNvPicPr>
          <p:nvPr/>
        </p:nvPicPr>
        <p:blipFill>
          <a:blip r:embed="rId2"/>
          <a:stretch>
            <a:fillRect/>
          </a:stretch>
        </p:blipFill>
        <p:spPr>
          <a:xfrm>
            <a:off x="7176340" y="2024564"/>
            <a:ext cx="1218657" cy="1907462"/>
          </a:xfrm>
          <a:prstGeom prst="rect">
            <a:avLst/>
          </a:prstGeom>
        </p:spPr>
      </p:pic>
      <p:sp>
        <p:nvSpPr>
          <p:cNvPr id="42" name="TextBox 41">
            <a:extLst>
              <a:ext uri="{FF2B5EF4-FFF2-40B4-BE49-F238E27FC236}">
                <a16:creationId xmlns:a16="http://schemas.microsoft.com/office/drawing/2014/main" id="{62C43B80-CCC4-716D-027E-EA818B13BBF4}"/>
              </a:ext>
            </a:extLst>
          </p:cNvPr>
          <p:cNvSpPr txBox="1"/>
          <p:nvPr/>
        </p:nvSpPr>
        <p:spPr>
          <a:xfrm>
            <a:off x="5032200" y="5538235"/>
            <a:ext cx="6716887" cy="861774"/>
          </a:xfrm>
          <a:prstGeom prst="rect">
            <a:avLst/>
          </a:prstGeom>
          <a:solidFill>
            <a:schemeClr val="accent4">
              <a:lumMod val="20000"/>
              <a:lumOff val="80000"/>
            </a:schemeClr>
          </a:solidFill>
        </p:spPr>
        <p:txBody>
          <a:bodyPr wrap="square">
            <a:spAutoFit/>
          </a:bodyPr>
          <a:lstStyle/>
          <a:p>
            <a:pPr marL="285750" indent="-285750">
              <a:buFont typeface="Arial" panose="020B0604020202020204" pitchFamily="34" charset="0"/>
              <a:buChar char="•"/>
            </a:pPr>
            <a:r>
              <a:rPr lang="en-GB" sz="1000" dirty="0"/>
              <a:t>Remedios, R. &amp; Lieberman, D.A. (2008). I liked your course because you taught me well: The influence of grades, workload, expectations and goals on students' evaluations of teaching. </a:t>
            </a:r>
            <a:r>
              <a:rPr lang="en-GB" sz="1000" i="1" dirty="0"/>
              <a:t>British Educational Research Journal, 34, </a:t>
            </a:r>
            <a:r>
              <a:rPr lang="en-GB" sz="1000" dirty="0"/>
              <a:t>91-115.	</a:t>
            </a:r>
          </a:p>
          <a:p>
            <a:pPr marL="285750" indent="-285750">
              <a:buFont typeface="Arial" panose="020B0604020202020204" pitchFamily="34" charset="0"/>
              <a:buChar char="•"/>
            </a:pPr>
            <a:r>
              <a:rPr lang="en-GB" sz="1000" dirty="0"/>
              <a:t>Remedios, R., Lieberman, D. A., &amp; Benton, T. G. (2000).  The effects of grades on course enjoyment: Did you get the grade you wanted? </a:t>
            </a:r>
            <a:r>
              <a:rPr lang="en-GB" sz="1000" i="1" dirty="0"/>
              <a:t>British Journal of Educational Psychology, 70, </a:t>
            </a:r>
            <a:r>
              <a:rPr lang="en-GB" sz="1000" dirty="0"/>
              <a:t>353-368. </a:t>
            </a:r>
          </a:p>
        </p:txBody>
      </p:sp>
    </p:spTree>
    <p:extLst>
      <p:ext uri="{BB962C8B-B14F-4D97-AF65-F5344CB8AC3E}">
        <p14:creationId xmlns:p14="http://schemas.microsoft.com/office/powerpoint/2010/main" val="247906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8"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0ADFE0-71C6-637C-6CE3-17FD85CADB80}"/>
              </a:ext>
            </a:extLst>
          </p:cNvPr>
          <p:cNvSpPr>
            <a:spLocks noGrp="1"/>
          </p:cNvSpPr>
          <p:nvPr>
            <p:ph type="title"/>
          </p:nvPr>
        </p:nvSpPr>
        <p:spPr>
          <a:xfrm>
            <a:off x="551770" y="1191505"/>
            <a:ext cx="11306175" cy="412986"/>
          </a:xfrm>
        </p:spPr>
        <p:txBody>
          <a:bodyPr>
            <a:noAutofit/>
          </a:bodyPr>
          <a:lstStyle/>
          <a:p>
            <a:pPr algn="ctr"/>
            <a:r>
              <a:rPr lang="en-GB" sz="3200" dirty="0"/>
              <a:t>Using a pre-post design – Improvements over time</a:t>
            </a:r>
          </a:p>
        </p:txBody>
      </p:sp>
      <p:pic>
        <p:nvPicPr>
          <p:cNvPr id="31" name="Picture 30">
            <a:extLst>
              <a:ext uri="{FF2B5EF4-FFF2-40B4-BE49-F238E27FC236}">
                <a16:creationId xmlns:a16="http://schemas.microsoft.com/office/drawing/2014/main" id="{BE1A0056-F336-64FD-C045-24D61951D797}"/>
              </a:ext>
            </a:extLst>
          </p:cNvPr>
          <p:cNvPicPr>
            <a:picLocks noChangeAspect="1"/>
          </p:cNvPicPr>
          <p:nvPr/>
        </p:nvPicPr>
        <p:blipFill>
          <a:blip r:embed="rId2"/>
          <a:stretch>
            <a:fillRect/>
          </a:stretch>
        </p:blipFill>
        <p:spPr>
          <a:xfrm>
            <a:off x="1179244" y="2070291"/>
            <a:ext cx="1218657" cy="1907462"/>
          </a:xfrm>
          <a:prstGeom prst="rect">
            <a:avLst/>
          </a:prstGeom>
        </p:spPr>
      </p:pic>
      <p:pic>
        <p:nvPicPr>
          <p:cNvPr id="32" name="Picture 31">
            <a:extLst>
              <a:ext uri="{FF2B5EF4-FFF2-40B4-BE49-F238E27FC236}">
                <a16:creationId xmlns:a16="http://schemas.microsoft.com/office/drawing/2014/main" id="{9A6B1123-C255-EAA0-9E90-AFD101BF6E40}"/>
              </a:ext>
            </a:extLst>
          </p:cNvPr>
          <p:cNvPicPr>
            <a:picLocks noChangeAspect="1"/>
          </p:cNvPicPr>
          <p:nvPr/>
        </p:nvPicPr>
        <p:blipFill>
          <a:blip r:embed="rId3"/>
          <a:stretch>
            <a:fillRect/>
          </a:stretch>
        </p:blipFill>
        <p:spPr>
          <a:xfrm>
            <a:off x="4297207" y="2159266"/>
            <a:ext cx="1302335" cy="1685968"/>
          </a:xfrm>
          <a:prstGeom prst="rect">
            <a:avLst/>
          </a:prstGeom>
        </p:spPr>
      </p:pic>
      <p:sp>
        <p:nvSpPr>
          <p:cNvPr id="34" name="TextBox 33">
            <a:extLst>
              <a:ext uri="{FF2B5EF4-FFF2-40B4-BE49-F238E27FC236}">
                <a16:creationId xmlns:a16="http://schemas.microsoft.com/office/drawing/2014/main" id="{1019C142-D802-F726-659C-0559017402BE}"/>
              </a:ext>
            </a:extLst>
          </p:cNvPr>
          <p:cNvSpPr txBox="1"/>
          <p:nvPr/>
        </p:nvSpPr>
        <p:spPr>
          <a:xfrm>
            <a:off x="128515" y="3979972"/>
            <a:ext cx="3950978" cy="1190842"/>
          </a:xfrm>
          <a:prstGeom prst="rect">
            <a:avLst/>
          </a:prstGeom>
          <a:solidFill>
            <a:schemeClr val="accent5">
              <a:lumMod val="20000"/>
              <a:lumOff val="80000"/>
            </a:schemeClr>
          </a:solidFill>
        </p:spPr>
        <p:txBody>
          <a:bodyPr wrap="square" lIns="0" tIns="0" rIns="0" bIns="0" rtlCol="0" anchor="b" anchorCtr="0">
            <a:normAutofit/>
          </a:bodyPr>
          <a:lstStyle/>
          <a:p>
            <a:pPr algn="ctr"/>
            <a:r>
              <a:rPr lang="en-GB" sz="1600" u="sng" dirty="0"/>
              <a:t>Pre-module</a:t>
            </a:r>
          </a:p>
          <a:p>
            <a:pPr algn="ctr"/>
            <a:r>
              <a:rPr lang="en-GB" sz="1600" dirty="0"/>
              <a:t>How much do you think you will enjoy this module?</a:t>
            </a:r>
          </a:p>
          <a:p>
            <a:pPr algn="ctr"/>
            <a:r>
              <a:rPr lang="en-GB" sz="1600" dirty="0"/>
              <a:t>Enjoyment = 2</a:t>
            </a:r>
          </a:p>
        </p:txBody>
      </p:sp>
      <p:sp>
        <p:nvSpPr>
          <p:cNvPr id="35" name="TextBox 34">
            <a:extLst>
              <a:ext uri="{FF2B5EF4-FFF2-40B4-BE49-F238E27FC236}">
                <a16:creationId xmlns:a16="http://schemas.microsoft.com/office/drawing/2014/main" id="{5CE7E4D8-87EC-AB0E-A182-4687D9445EA4}"/>
              </a:ext>
            </a:extLst>
          </p:cNvPr>
          <p:cNvSpPr txBox="1"/>
          <p:nvPr/>
        </p:nvSpPr>
        <p:spPr>
          <a:xfrm>
            <a:off x="7071015" y="4107639"/>
            <a:ext cx="1429305" cy="301251"/>
          </a:xfrm>
          <a:prstGeom prst="rect">
            <a:avLst/>
          </a:prstGeom>
          <a:solidFill>
            <a:schemeClr val="accent5">
              <a:lumMod val="20000"/>
              <a:lumOff val="80000"/>
            </a:schemeClr>
          </a:solidFill>
        </p:spPr>
        <p:txBody>
          <a:bodyPr wrap="square" lIns="0" tIns="0" rIns="0" bIns="0" rtlCol="0" anchor="b" anchorCtr="0">
            <a:normAutofit fontScale="85000" lnSpcReduction="10000"/>
          </a:bodyPr>
          <a:lstStyle/>
          <a:p>
            <a:pPr algn="ctr"/>
            <a:r>
              <a:rPr lang="en-GB" sz="2000" dirty="0"/>
              <a:t>Enjoyment = 4</a:t>
            </a:r>
          </a:p>
        </p:txBody>
      </p:sp>
      <p:sp>
        <p:nvSpPr>
          <p:cNvPr id="38" name="TextBox 37">
            <a:extLst>
              <a:ext uri="{FF2B5EF4-FFF2-40B4-BE49-F238E27FC236}">
                <a16:creationId xmlns:a16="http://schemas.microsoft.com/office/drawing/2014/main" id="{90EA9D8A-030E-6720-6499-537B8F63CB7F}"/>
              </a:ext>
            </a:extLst>
          </p:cNvPr>
          <p:cNvSpPr txBox="1"/>
          <p:nvPr/>
        </p:nvSpPr>
        <p:spPr>
          <a:xfrm>
            <a:off x="9794099" y="2716506"/>
            <a:ext cx="1429305" cy="494194"/>
          </a:xfrm>
          <a:prstGeom prst="rect">
            <a:avLst/>
          </a:prstGeom>
          <a:solidFill>
            <a:schemeClr val="accent1">
              <a:lumMod val="20000"/>
              <a:lumOff val="80000"/>
            </a:schemeClr>
          </a:solidFill>
        </p:spPr>
        <p:txBody>
          <a:bodyPr wrap="square" lIns="0" tIns="0" rIns="0" bIns="0" rtlCol="0" anchor="b" anchorCtr="0">
            <a:normAutofit fontScale="77500" lnSpcReduction="20000"/>
          </a:bodyPr>
          <a:lstStyle/>
          <a:p>
            <a:pPr algn="ctr"/>
            <a:r>
              <a:rPr lang="en-GB" sz="2000" dirty="0"/>
              <a:t>Nett Enjoyment </a:t>
            </a:r>
          </a:p>
          <a:p>
            <a:pPr algn="ctr"/>
            <a:r>
              <a:rPr lang="en-GB" sz="2000" dirty="0"/>
              <a:t>+2</a:t>
            </a:r>
          </a:p>
        </p:txBody>
      </p:sp>
      <p:cxnSp>
        <p:nvCxnSpPr>
          <p:cNvPr id="39" name="Straight Arrow Connector 38">
            <a:extLst>
              <a:ext uri="{FF2B5EF4-FFF2-40B4-BE49-F238E27FC236}">
                <a16:creationId xmlns:a16="http://schemas.microsoft.com/office/drawing/2014/main" id="{45AB24CF-8710-E707-2E0F-A66721E9EACC}"/>
              </a:ext>
            </a:extLst>
          </p:cNvPr>
          <p:cNvCxnSpPr>
            <a:cxnSpLocks/>
            <a:stCxn id="31" idx="3"/>
            <a:endCxn id="32" idx="1"/>
          </p:cNvCxnSpPr>
          <p:nvPr/>
        </p:nvCxnSpPr>
        <p:spPr>
          <a:xfrm flipV="1">
            <a:off x="2397901" y="3002250"/>
            <a:ext cx="1899306" cy="21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CDF44F84-6AC4-E56D-6D15-AC19322B87BC}"/>
              </a:ext>
            </a:extLst>
          </p:cNvPr>
          <p:cNvCxnSpPr>
            <a:cxnSpLocks/>
            <a:stCxn id="32" idx="3"/>
            <a:endCxn id="26" idx="1"/>
          </p:cNvCxnSpPr>
          <p:nvPr/>
        </p:nvCxnSpPr>
        <p:spPr>
          <a:xfrm flipV="1">
            <a:off x="5599542" y="2978295"/>
            <a:ext cx="1576798" cy="23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4CBEAF5-108A-ACFA-90A0-5417F6706DD7}"/>
              </a:ext>
            </a:extLst>
          </p:cNvPr>
          <p:cNvCxnSpPr>
            <a:cxnSpLocks/>
            <a:stCxn id="26" idx="3"/>
            <a:endCxn id="38" idx="1"/>
          </p:cNvCxnSpPr>
          <p:nvPr/>
        </p:nvCxnSpPr>
        <p:spPr>
          <a:xfrm flipV="1">
            <a:off x="8394997" y="2963603"/>
            <a:ext cx="1399102" cy="146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CB0AB137-0931-77FB-F759-73F36DC73649}"/>
              </a:ext>
            </a:extLst>
          </p:cNvPr>
          <p:cNvPicPr>
            <a:picLocks noChangeAspect="1"/>
          </p:cNvPicPr>
          <p:nvPr/>
        </p:nvPicPr>
        <p:blipFill>
          <a:blip r:embed="rId2"/>
          <a:stretch>
            <a:fillRect/>
          </a:stretch>
        </p:blipFill>
        <p:spPr>
          <a:xfrm>
            <a:off x="7176340" y="2024564"/>
            <a:ext cx="1218657" cy="1907462"/>
          </a:xfrm>
          <a:prstGeom prst="rect">
            <a:avLst/>
          </a:prstGeom>
        </p:spPr>
      </p:pic>
      <p:sp>
        <p:nvSpPr>
          <p:cNvPr id="2" name="TextBox 1">
            <a:extLst>
              <a:ext uri="{FF2B5EF4-FFF2-40B4-BE49-F238E27FC236}">
                <a16:creationId xmlns:a16="http://schemas.microsoft.com/office/drawing/2014/main" id="{99611426-4387-7C22-0228-E04A719ED9BA}"/>
              </a:ext>
            </a:extLst>
          </p:cNvPr>
          <p:cNvSpPr txBox="1"/>
          <p:nvPr/>
        </p:nvSpPr>
        <p:spPr>
          <a:xfrm>
            <a:off x="1783873" y="5586181"/>
            <a:ext cx="9747315" cy="839508"/>
          </a:xfrm>
          <a:prstGeom prst="rect">
            <a:avLst/>
          </a:prstGeom>
          <a:solidFill>
            <a:schemeClr val="accent1">
              <a:lumMod val="20000"/>
              <a:lumOff val="80000"/>
            </a:schemeClr>
          </a:solidFill>
        </p:spPr>
        <p:txBody>
          <a:bodyPr wrap="square" lIns="0" tIns="0" rIns="0" bIns="0" rtlCol="0" anchor="b" anchorCtr="0">
            <a:normAutofit/>
          </a:bodyPr>
          <a:lstStyle/>
          <a:p>
            <a:pPr algn="ctr"/>
            <a:r>
              <a:rPr lang="en-GB" sz="2000" dirty="0"/>
              <a:t>Right, so we run our study, and we see changes in our outcome measure over time. Must be because of the intervention, right?</a:t>
            </a:r>
          </a:p>
        </p:txBody>
      </p:sp>
      <p:sp>
        <p:nvSpPr>
          <p:cNvPr id="4" name="Oval 3">
            <a:extLst>
              <a:ext uri="{FF2B5EF4-FFF2-40B4-BE49-F238E27FC236}">
                <a16:creationId xmlns:a16="http://schemas.microsoft.com/office/drawing/2014/main" id="{B60EF21B-5EA6-ECA1-1CC8-A2C1BB8AB67A}"/>
              </a:ext>
            </a:extLst>
          </p:cNvPr>
          <p:cNvSpPr/>
          <p:nvPr/>
        </p:nvSpPr>
        <p:spPr>
          <a:xfrm>
            <a:off x="1088571" y="4764970"/>
            <a:ext cx="2177143" cy="61054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5326E2A7-D382-37C8-4C7C-5E12128DE662}"/>
              </a:ext>
            </a:extLst>
          </p:cNvPr>
          <p:cNvSpPr/>
          <p:nvPr/>
        </p:nvSpPr>
        <p:spPr>
          <a:xfrm>
            <a:off x="9354045" y="2413479"/>
            <a:ext cx="2177143" cy="112437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575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Maturation</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r>
              <a:rPr lang="en-GB" dirty="0">
                <a:solidFill>
                  <a:schemeClr val="bg1"/>
                </a:solidFill>
              </a:rPr>
              <a:t>The importance of control groups</a:t>
            </a:r>
          </a:p>
        </p:txBody>
      </p:sp>
    </p:spTree>
    <p:extLst>
      <p:ext uri="{BB962C8B-B14F-4D97-AF65-F5344CB8AC3E}">
        <p14:creationId xmlns:p14="http://schemas.microsoft.com/office/powerpoint/2010/main" val="1622075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lstStyle/>
          <a:p>
            <a:r>
              <a:rPr lang="en-GB" dirty="0"/>
              <a:t>The concept of maturation is that even if we did nothing special, the students will have learned something.</a:t>
            </a:r>
          </a:p>
          <a:p>
            <a:r>
              <a:rPr lang="en-GB" dirty="0"/>
              <a:t>When we use an intervention, we are making the claim that our intervention leads to better outcomes than if we did things the way we always did them.</a:t>
            </a:r>
          </a:p>
          <a:p>
            <a:r>
              <a:rPr lang="en-GB" dirty="0"/>
              <a:t>However, the problem of proving counterfactual is that we can never know what would have happened if we did not use our intervention because we cannot not use it and use it at the same time.</a:t>
            </a:r>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lstStyle/>
          <a:p>
            <a:r>
              <a:rPr lang="en-GB" dirty="0"/>
              <a:t>Maturation and the counterfactual</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0135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lstStyle/>
          <a:p>
            <a:pPr algn="ctr"/>
            <a:r>
              <a:rPr lang="en-GB" dirty="0"/>
              <a:t>Control/Comparison Groups</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pic>
        <p:nvPicPr>
          <p:cNvPr id="5" name="Picture 4">
            <a:extLst>
              <a:ext uri="{FF2B5EF4-FFF2-40B4-BE49-F238E27FC236}">
                <a16:creationId xmlns:a16="http://schemas.microsoft.com/office/drawing/2014/main" id="{22E9E236-4F74-C2FD-1B34-24777E1C2E33}"/>
              </a:ext>
            </a:extLst>
          </p:cNvPr>
          <p:cNvPicPr>
            <a:picLocks noChangeAspect="1"/>
          </p:cNvPicPr>
          <p:nvPr/>
        </p:nvPicPr>
        <p:blipFill>
          <a:blip r:embed="rId2"/>
          <a:stretch>
            <a:fillRect/>
          </a:stretch>
        </p:blipFill>
        <p:spPr>
          <a:xfrm>
            <a:off x="2428773" y="1971978"/>
            <a:ext cx="6867525" cy="3400425"/>
          </a:xfrm>
          <a:prstGeom prst="rect">
            <a:avLst/>
          </a:prstGeom>
        </p:spPr>
      </p:pic>
    </p:spTree>
    <p:extLst>
      <p:ext uri="{BB962C8B-B14F-4D97-AF65-F5344CB8AC3E}">
        <p14:creationId xmlns:p14="http://schemas.microsoft.com/office/powerpoint/2010/main" val="1828778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fontScale="90000"/>
          </a:bodyPr>
          <a:lstStyle/>
          <a:p>
            <a:r>
              <a:rPr lang="en-GB" dirty="0"/>
              <a:t>The importance of control/comparison groups</a:t>
            </a:r>
          </a:p>
        </p:txBody>
      </p:sp>
      <p:pic>
        <p:nvPicPr>
          <p:cNvPr id="7" name="Picture 6">
            <a:extLst>
              <a:ext uri="{FF2B5EF4-FFF2-40B4-BE49-F238E27FC236}">
                <a16:creationId xmlns:a16="http://schemas.microsoft.com/office/drawing/2014/main" id="{A0189D32-E0D1-26BC-8C1F-5B2FEC0D5AE3}"/>
              </a:ext>
            </a:extLst>
          </p:cNvPr>
          <p:cNvPicPr>
            <a:picLocks noChangeAspect="1"/>
          </p:cNvPicPr>
          <p:nvPr/>
        </p:nvPicPr>
        <p:blipFill>
          <a:blip r:embed="rId2"/>
          <a:stretch>
            <a:fillRect/>
          </a:stretch>
        </p:blipFill>
        <p:spPr>
          <a:xfrm>
            <a:off x="2377440" y="2456603"/>
            <a:ext cx="7029913" cy="2827923"/>
          </a:xfrm>
          <a:prstGeom prst="rect">
            <a:avLst/>
          </a:prstGeom>
        </p:spPr>
      </p:pic>
      <p:sp>
        <p:nvSpPr>
          <p:cNvPr id="8" name="Rectangle 7">
            <a:extLst>
              <a:ext uri="{FF2B5EF4-FFF2-40B4-BE49-F238E27FC236}">
                <a16:creationId xmlns:a16="http://schemas.microsoft.com/office/drawing/2014/main" id="{0547284C-32B4-E380-4D69-5259A0A06A03}"/>
              </a:ext>
            </a:extLst>
          </p:cNvPr>
          <p:cNvSpPr/>
          <p:nvPr/>
        </p:nvSpPr>
        <p:spPr>
          <a:xfrm>
            <a:off x="1440312" y="1690299"/>
            <a:ext cx="3922164" cy="3692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5DE9322-91D7-EFC2-7829-6DC78A96DCE6}"/>
              </a:ext>
            </a:extLst>
          </p:cNvPr>
          <p:cNvSpPr/>
          <p:nvPr/>
        </p:nvSpPr>
        <p:spPr>
          <a:xfrm>
            <a:off x="6545030" y="4996891"/>
            <a:ext cx="3922164" cy="6743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B431D65-7BB1-555E-03B8-704A47B6C9A7}"/>
              </a:ext>
            </a:extLst>
          </p:cNvPr>
          <p:cNvSpPr/>
          <p:nvPr/>
        </p:nvSpPr>
        <p:spPr>
          <a:xfrm>
            <a:off x="7469501" y="2064825"/>
            <a:ext cx="1357459" cy="783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7A69632-EB90-7176-82B5-1D5900AF96AC}"/>
              </a:ext>
            </a:extLst>
          </p:cNvPr>
          <p:cNvSpPr/>
          <p:nvPr/>
        </p:nvSpPr>
        <p:spPr>
          <a:xfrm>
            <a:off x="7051691" y="2280658"/>
            <a:ext cx="1357459" cy="783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2C9099EA-2CEC-04E9-DAAB-AA2200695CED}"/>
              </a:ext>
            </a:extLst>
          </p:cNvPr>
          <p:cNvSpPr txBox="1"/>
          <p:nvPr/>
        </p:nvSpPr>
        <p:spPr>
          <a:xfrm>
            <a:off x="1689305" y="1956123"/>
            <a:ext cx="4051625" cy="1451374"/>
          </a:xfrm>
          <a:prstGeom prst="rect">
            <a:avLst/>
          </a:prstGeom>
          <a:solidFill>
            <a:schemeClr val="accent4">
              <a:lumMod val="20000"/>
              <a:lumOff val="80000"/>
            </a:schemeClr>
          </a:solidFill>
        </p:spPr>
        <p:txBody>
          <a:bodyPr wrap="square" lIns="0" tIns="0" rIns="0" bIns="0" rtlCol="0" anchor="b" anchorCtr="0">
            <a:noAutofit/>
          </a:bodyPr>
          <a:lstStyle/>
          <a:p>
            <a:pPr algn="ctr"/>
            <a:r>
              <a:rPr lang="en-GB" sz="2400" dirty="0"/>
              <a:t>Here we have an example of what happens graphically when we observe changes over time</a:t>
            </a:r>
          </a:p>
        </p:txBody>
      </p:sp>
      <p:cxnSp>
        <p:nvCxnSpPr>
          <p:cNvPr id="18" name="Straight Arrow Connector 17">
            <a:extLst>
              <a:ext uri="{FF2B5EF4-FFF2-40B4-BE49-F238E27FC236}">
                <a16:creationId xmlns:a16="http://schemas.microsoft.com/office/drawing/2014/main" id="{8F4A48C5-B861-75DC-7C31-012759613812}"/>
              </a:ext>
            </a:extLst>
          </p:cNvPr>
          <p:cNvCxnSpPr>
            <a:cxnSpLocks/>
          </p:cNvCxnSpPr>
          <p:nvPr/>
        </p:nvCxnSpPr>
        <p:spPr>
          <a:xfrm flipV="1">
            <a:off x="5892396" y="4062017"/>
            <a:ext cx="937130" cy="358718"/>
          </a:xfrm>
          <a:prstGeom prst="straightConnector1">
            <a:avLst/>
          </a:prstGeom>
          <a:ln w="28575">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F99D6EA-1194-0C63-97CB-A00C58B71410}"/>
              </a:ext>
            </a:extLst>
          </p:cNvPr>
          <p:cNvSpPr txBox="1"/>
          <p:nvPr/>
        </p:nvSpPr>
        <p:spPr>
          <a:xfrm>
            <a:off x="1537840" y="3695048"/>
            <a:ext cx="4354556" cy="1451374"/>
          </a:xfrm>
          <a:prstGeom prst="rect">
            <a:avLst/>
          </a:prstGeom>
          <a:solidFill>
            <a:schemeClr val="accent4">
              <a:lumMod val="20000"/>
              <a:lumOff val="80000"/>
            </a:schemeClr>
          </a:solidFill>
        </p:spPr>
        <p:txBody>
          <a:bodyPr wrap="square" lIns="0" tIns="0" rIns="0" bIns="0" rtlCol="0" anchor="b" anchorCtr="0">
            <a:noAutofit/>
          </a:bodyPr>
          <a:lstStyle/>
          <a:p>
            <a:pPr algn="ctr"/>
            <a:r>
              <a:rPr lang="en-GB" sz="2400" dirty="0"/>
              <a:t>In this example, your intervention clearly improved students (outcome) from the start of the module to the end</a:t>
            </a:r>
          </a:p>
        </p:txBody>
      </p:sp>
      <p:sp>
        <p:nvSpPr>
          <p:cNvPr id="26" name="Rectangle 25">
            <a:extLst>
              <a:ext uri="{FF2B5EF4-FFF2-40B4-BE49-F238E27FC236}">
                <a16:creationId xmlns:a16="http://schemas.microsoft.com/office/drawing/2014/main" id="{D327FF2C-5755-8F93-BF3E-8F6664648856}"/>
              </a:ext>
            </a:extLst>
          </p:cNvPr>
          <p:cNvSpPr/>
          <p:nvPr/>
        </p:nvSpPr>
        <p:spPr>
          <a:xfrm>
            <a:off x="6401054" y="2670346"/>
            <a:ext cx="1357459" cy="783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76FFC6F-A1A8-8E02-8994-7D5C5246860D}"/>
              </a:ext>
            </a:extLst>
          </p:cNvPr>
          <p:cNvSpPr/>
          <p:nvPr/>
        </p:nvSpPr>
        <p:spPr>
          <a:xfrm>
            <a:off x="6706185" y="2506373"/>
            <a:ext cx="1357459" cy="783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CA8E2FB2-35CF-8D62-22ED-A3D63E7F300F}"/>
              </a:ext>
            </a:extLst>
          </p:cNvPr>
          <p:cNvSpPr/>
          <p:nvPr/>
        </p:nvSpPr>
        <p:spPr>
          <a:xfrm>
            <a:off x="6955177" y="3214311"/>
            <a:ext cx="637268" cy="368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E4F0C99A-C1E4-AD77-348A-77F355B9CAEF}"/>
              </a:ext>
            </a:extLst>
          </p:cNvPr>
          <p:cNvSpPr/>
          <p:nvPr/>
        </p:nvSpPr>
        <p:spPr>
          <a:xfrm>
            <a:off x="6556388" y="3453901"/>
            <a:ext cx="637268" cy="368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4318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r>
              <a:rPr lang="en-GB" sz="2400" dirty="0"/>
              <a:t>Luckily, one of your colleagues also took a group of students from your module, taught them the same material, but did NOT use your intervention</a:t>
            </a:r>
          </a:p>
        </p:txBody>
      </p:sp>
      <p:pic>
        <p:nvPicPr>
          <p:cNvPr id="7" name="Picture 6">
            <a:extLst>
              <a:ext uri="{FF2B5EF4-FFF2-40B4-BE49-F238E27FC236}">
                <a16:creationId xmlns:a16="http://schemas.microsoft.com/office/drawing/2014/main" id="{A0189D32-E0D1-26BC-8C1F-5B2FEC0D5AE3}"/>
              </a:ext>
            </a:extLst>
          </p:cNvPr>
          <p:cNvPicPr>
            <a:picLocks noChangeAspect="1"/>
          </p:cNvPicPr>
          <p:nvPr/>
        </p:nvPicPr>
        <p:blipFill>
          <a:blip r:embed="rId2"/>
          <a:stretch>
            <a:fillRect/>
          </a:stretch>
        </p:blipFill>
        <p:spPr>
          <a:xfrm>
            <a:off x="2377440" y="2456603"/>
            <a:ext cx="7029913" cy="2827923"/>
          </a:xfrm>
          <a:prstGeom prst="rect">
            <a:avLst/>
          </a:prstGeom>
        </p:spPr>
      </p:pic>
      <p:sp>
        <p:nvSpPr>
          <p:cNvPr id="8" name="Rectangle 7">
            <a:extLst>
              <a:ext uri="{FF2B5EF4-FFF2-40B4-BE49-F238E27FC236}">
                <a16:creationId xmlns:a16="http://schemas.microsoft.com/office/drawing/2014/main" id="{0547284C-32B4-E380-4D69-5259A0A06A03}"/>
              </a:ext>
            </a:extLst>
          </p:cNvPr>
          <p:cNvSpPr/>
          <p:nvPr/>
        </p:nvSpPr>
        <p:spPr>
          <a:xfrm>
            <a:off x="1553432" y="1974056"/>
            <a:ext cx="4542567" cy="3692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8F4A48C5-B861-75DC-7C31-012759613812}"/>
              </a:ext>
            </a:extLst>
          </p:cNvPr>
          <p:cNvCxnSpPr>
            <a:cxnSpLocks/>
            <a:stCxn id="19" idx="3"/>
          </p:cNvCxnSpPr>
          <p:nvPr/>
        </p:nvCxnSpPr>
        <p:spPr>
          <a:xfrm>
            <a:off x="4961925" y="3820259"/>
            <a:ext cx="1712252" cy="0"/>
          </a:xfrm>
          <a:prstGeom prst="straightConnector1">
            <a:avLst/>
          </a:prstGeom>
          <a:ln w="28575">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F99D6EA-1194-0C63-97CB-A00C58B71410}"/>
              </a:ext>
            </a:extLst>
          </p:cNvPr>
          <p:cNvSpPr txBox="1"/>
          <p:nvPr/>
        </p:nvSpPr>
        <p:spPr>
          <a:xfrm>
            <a:off x="607369" y="3094572"/>
            <a:ext cx="4354556" cy="1451374"/>
          </a:xfrm>
          <a:prstGeom prst="rect">
            <a:avLst/>
          </a:prstGeom>
          <a:solidFill>
            <a:schemeClr val="accent4">
              <a:lumMod val="20000"/>
              <a:lumOff val="80000"/>
            </a:schemeClr>
          </a:solidFill>
        </p:spPr>
        <p:txBody>
          <a:bodyPr wrap="square" lIns="0" tIns="0" rIns="0" bIns="0" rtlCol="0" anchor="b" anchorCtr="0">
            <a:noAutofit/>
          </a:bodyPr>
          <a:lstStyle/>
          <a:p>
            <a:pPr algn="ctr"/>
            <a:r>
              <a:rPr lang="en-GB" sz="2400" dirty="0"/>
              <a:t>Now when you compare outcomes, it seems that your intervention was no better than just teaching in some other way</a:t>
            </a:r>
          </a:p>
        </p:txBody>
      </p:sp>
      <p:sp>
        <p:nvSpPr>
          <p:cNvPr id="9" name="TextBox 8">
            <a:extLst>
              <a:ext uri="{FF2B5EF4-FFF2-40B4-BE49-F238E27FC236}">
                <a16:creationId xmlns:a16="http://schemas.microsoft.com/office/drawing/2014/main" id="{C2EA3354-AFF5-2224-846C-B83F3630AFC5}"/>
              </a:ext>
            </a:extLst>
          </p:cNvPr>
          <p:cNvSpPr txBox="1"/>
          <p:nvPr/>
        </p:nvSpPr>
        <p:spPr>
          <a:xfrm>
            <a:off x="8154186" y="5051318"/>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
        <p:nvSpPr>
          <p:cNvPr id="10" name="TextBox 9">
            <a:extLst>
              <a:ext uri="{FF2B5EF4-FFF2-40B4-BE49-F238E27FC236}">
                <a16:creationId xmlns:a16="http://schemas.microsoft.com/office/drawing/2014/main" id="{2AB68D72-D48E-EDA2-4FC8-8F4622C00FCB}"/>
              </a:ext>
            </a:extLst>
          </p:cNvPr>
          <p:cNvSpPr txBox="1"/>
          <p:nvPr/>
        </p:nvSpPr>
        <p:spPr>
          <a:xfrm>
            <a:off x="8329855" y="3184025"/>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
        <p:nvSpPr>
          <p:cNvPr id="11" name="TextBox 10">
            <a:extLst>
              <a:ext uri="{FF2B5EF4-FFF2-40B4-BE49-F238E27FC236}">
                <a16:creationId xmlns:a16="http://schemas.microsoft.com/office/drawing/2014/main" id="{3D4CEFE0-967B-B997-4D18-D14F65D64B09}"/>
              </a:ext>
            </a:extLst>
          </p:cNvPr>
          <p:cNvSpPr txBox="1"/>
          <p:nvPr/>
        </p:nvSpPr>
        <p:spPr>
          <a:xfrm>
            <a:off x="7266008" y="4901082"/>
            <a:ext cx="533211"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3" name="TextBox 12">
            <a:extLst>
              <a:ext uri="{FF2B5EF4-FFF2-40B4-BE49-F238E27FC236}">
                <a16:creationId xmlns:a16="http://schemas.microsoft.com/office/drawing/2014/main" id="{95F054B5-1FBB-50F0-7BA2-74E9A1D022EC}"/>
              </a:ext>
            </a:extLst>
          </p:cNvPr>
          <p:cNvSpPr txBox="1"/>
          <p:nvPr/>
        </p:nvSpPr>
        <p:spPr>
          <a:xfrm>
            <a:off x="7532613" y="2567587"/>
            <a:ext cx="533211"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Tree>
    <p:extLst>
      <p:ext uri="{BB962C8B-B14F-4D97-AF65-F5344CB8AC3E}">
        <p14:creationId xmlns:p14="http://schemas.microsoft.com/office/powerpoint/2010/main" val="40905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pPr algn="ctr"/>
            <a:r>
              <a:rPr lang="en-GB" sz="2400" dirty="0"/>
              <a:t>Even worse, maybe your intervention was </a:t>
            </a:r>
            <a:r>
              <a:rPr lang="en-GB" sz="2400" b="0" i="1" dirty="0"/>
              <a:t>less</a:t>
            </a:r>
            <a:r>
              <a:rPr lang="en-GB" sz="2400" dirty="0"/>
              <a:t> effective </a:t>
            </a:r>
            <a:br>
              <a:rPr lang="en-GB" sz="2400" dirty="0"/>
            </a:br>
            <a:r>
              <a:rPr lang="en-GB" sz="2400" dirty="0"/>
              <a:t>than business-as-usual</a:t>
            </a:r>
          </a:p>
        </p:txBody>
      </p:sp>
      <p:pic>
        <p:nvPicPr>
          <p:cNvPr id="7" name="Picture 6">
            <a:extLst>
              <a:ext uri="{FF2B5EF4-FFF2-40B4-BE49-F238E27FC236}">
                <a16:creationId xmlns:a16="http://schemas.microsoft.com/office/drawing/2014/main" id="{A0189D32-E0D1-26BC-8C1F-5B2FEC0D5AE3}"/>
              </a:ext>
            </a:extLst>
          </p:cNvPr>
          <p:cNvPicPr>
            <a:picLocks noChangeAspect="1"/>
          </p:cNvPicPr>
          <p:nvPr/>
        </p:nvPicPr>
        <p:blipFill>
          <a:blip r:embed="rId2"/>
          <a:stretch>
            <a:fillRect/>
          </a:stretch>
        </p:blipFill>
        <p:spPr>
          <a:xfrm>
            <a:off x="2377440" y="2456603"/>
            <a:ext cx="7029913" cy="2827923"/>
          </a:xfrm>
          <a:prstGeom prst="rect">
            <a:avLst/>
          </a:prstGeom>
        </p:spPr>
      </p:pic>
      <p:sp>
        <p:nvSpPr>
          <p:cNvPr id="4" name="Rectangle 3">
            <a:extLst>
              <a:ext uri="{FF2B5EF4-FFF2-40B4-BE49-F238E27FC236}">
                <a16:creationId xmlns:a16="http://schemas.microsoft.com/office/drawing/2014/main" id="{0B6C95A8-337C-4307-A5E5-5E80BD1716A7}"/>
              </a:ext>
            </a:extLst>
          </p:cNvPr>
          <p:cNvSpPr/>
          <p:nvPr/>
        </p:nvSpPr>
        <p:spPr>
          <a:xfrm>
            <a:off x="5892396" y="2171066"/>
            <a:ext cx="3922164" cy="3692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9489F050-1AFF-05CD-4C72-8AD56CEA41BC}"/>
              </a:ext>
            </a:extLst>
          </p:cNvPr>
          <p:cNvSpPr txBox="1"/>
          <p:nvPr/>
        </p:nvSpPr>
        <p:spPr>
          <a:xfrm>
            <a:off x="3721529" y="4904578"/>
            <a:ext cx="622373"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6" name="TextBox 15">
            <a:extLst>
              <a:ext uri="{FF2B5EF4-FFF2-40B4-BE49-F238E27FC236}">
                <a16:creationId xmlns:a16="http://schemas.microsoft.com/office/drawing/2014/main" id="{9A24F849-9DD2-7223-5F41-8AD377516CD9}"/>
              </a:ext>
            </a:extLst>
          </p:cNvPr>
          <p:cNvSpPr txBox="1"/>
          <p:nvPr/>
        </p:nvSpPr>
        <p:spPr>
          <a:xfrm>
            <a:off x="3810691" y="2701493"/>
            <a:ext cx="533211"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7" name="TextBox 16">
            <a:extLst>
              <a:ext uri="{FF2B5EF4-FFF2-40B4-BE49-F238E27FC236}">
                <a16:creationId xmlns:a16="http://schemas.microsoft.com/office/drawing/2014/main" id="{20A64352-D7BF-9DAD-267D-7448F2EAC934}"/>
              </a:ext>
            </a:extLst>
          </p:cNvPr>
          <p:cNvSpPr txBox="1"/>
          <p:nvPr/>
        </p:nvSpPr>
        <p:spPr>
          <a:xfrm>
            <a:off x="4690157" y="5058012"/>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
        <p:nvSpPr>
          <p:cNvPr id="20" name="TextBox 19">
            <a:extLst>
              <a:ext uri="{FF2B5EF4-FFF2-40B4-BE49-F238E27FC236}">
                <a16:creationId xmlns:a16="http://schemas.microsoft.com/office/drawing/2014/main" id="{645E1434-9BFB-3002-3906-69F4CA746CC4}"/>
              </a:ext>
            </a:extLst>
          </p:cNvPr>
          <p:cNvSpPr txBox="1"/>
          <p:nvPr/>
        </p:nvSpPr>
        <p:spPr>
          <a:xfrm>
            <a:off x="4374359" y="3855042"/>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Tree>
    <p:extLst>
      <p:ext uri="{BB962C8B-B14F-4D97-AF65-F5344CB8AC3E}">
        <p14:creationId xmlns:p14="http://schemas.microsoft.com/office/powerpoint/2010/main" val="818799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pPr algn="ctr"/>
            <a:r>
              <a:rPr lang="en-GB" sz="2400" dirty="0"/>
              <a:t>Even worse, maybe your intervention was </a:t>
            </a:r>
            <a:r>
              <a:rPr lang="en-GB" sz="2400" b="0" i="1" dirty="0"/>
              <a:t>less</a:t>
            </a:r>
            <a:r>
              <a:rPr lang="en-GB" sz="2400" dirty="0"/>
              <a:t> effective </a:t>
            </a:r>
            <a:br>
              <a:rPr lang="en-GB" sz="2400" dirty="0"/>
            </a:br>
            <a:r>
              <a:rPr lang="en-GB" sz="2400" dirty="0"/>
              <a:t>than business-as-usual</a:t>
            </a:r>
          </a:p>
        </p:txBody>
      </p:sp>
      <p:pic>
        <p:nvPicPr>
          <p:cNvPr id="7" name="Picture 6">
            <a:extLst>
              <a:ext uri="{FF2B5EF4-FFF2-40B4-BE49-F238E27FC236}">
                <a16:creationId xmlns:a16="http://schemas.microsoft.com/office/drawing/2014/main" id="{A0189D32-E0D1-26BC-8C1F-5B2FEC0D5AE3}"/>
              </a:ext>
            </a:extLst>
          </p:cNvPr>
          <p:cNvPicPr>
            <a:picLocks noChangeAspect="1"/>
          </p:cNvPicPr>
          <p:nvPr/>
        </p:nvPicPr>
        <p:blipFill>
          <a:blip r:embed="rId2"/>
          <a:stretch>
            <a:fillRect/>
          </a:stretch>
        </p:blipFill>
        <p:spPr>
          <a:xfrm>
            <a:off x="2377440" y="2456603"/>
            <a:ext cx="7029913" cy="2827923"/>
          </a:xfrm>
          <a:prstGeom prst="rect">
            <a:avLst/>
          </a:prstGeom>
        </p:spPr>
      </p:pic>
      <p:sp>
        <p:nvSpPr>
          <p:cNvPr id="4" name="Rectangle 3">
            <a:extLst>
              <a:ext uri="{FF2B5EF4-FFF2-40B4-BE49-F238E27FC236}">
                <a16:creationId xmlns:a16="http://schemas.microsoft.com/office/drawing/2014/main" id="{0B6C95A8-337C-4307-A5E5-5E80BD1716A7}"/>
              </a:ext>
            </a:extLst>
          </p:cNvPr>
          <p:cNvSpPr/>
          <p:nvPr/>
        </p:nvSpPr>
        <p:spPr>
          <a:xfrm>
            <a:off x="5892396" y="2171066"/>
            <a:ext cx="3922164" cy="3692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8F99D6EA-1194-0C63-97CB-A00C58B71410}"/>
              </a:ext>
            </a:extLst>
          </p:cNvPr>
          <p:cNvSpPr txBox="1"/>
          <p:nvPr/>
        </p:nvSpPr>
        <p:spPr>
          <a:xfrm>
            <a:off x="6827205" y="2309566"/>
            <a:ext cx="3975912" cy="1875935"/>
          </a:xfrm>
          <a:prstGeom prst="rect">
            <a:avLst/>
          </a:prstGeom>
          <a:solidFill>
            <a:schemeClr val="accent4">
              <a:lumMod val="20000"/>
              <a:lumOff val="80000"/>
            </a:schemeClr>
          </a:solidFill>
        </p:spPr>
        <p:txBody>
          <a:bodyPr wrap="square" lIns="0" tIns="0" rIns="0" bIns="0" rtlCol="0" anchor="b" anchorCtr="0">
            <a:noAutofit/>
          </a:bodyPr>
          <a:lstStyle/>
          <a:p>
            <a:pPr algn="ctr"/>
            <a:r>
              <a:rPr lang="en-GB" sz="2400" dirty="0"/>
              <a:t>So, although students improved using YOUR intervention, they actually improved more when they </a:t>
            </a:r>
            <a:r>
              <a:rPr lang="en-GB" sz="2400" u="sng" dirty="0"/>
              <a:t>didn’t</a:t>
            </a:r>
            <a:r>
              <a:rPr lang="en-GB" sz="2400" dirty="0"/>
              <a:t> use your intervention</a:t>
            </a:r>
          </a:p>
        </p:txBody>
      </p:sp>
      <p:cxnSp>
        <p:nvCxnSpPr>
          <p:cNvPr id="18" name="Straight Arrow Connector 17">
            <a:extLst>
              <a:ext uri="{FF2B5EF4-FFF2-40B4-BE49-F238E27FC236}">
                <a16:creationId xmlns:a16="http://schemas.microsoft.com/office/drawing/2014/main" id="{8F4A48C5-B861-75DC-7C31-012759613812}"/>
              </a:ext>
            </a:extLst>
          </p:cNvPr>
          <p:cNvCxnSpPr>
            <a:cxnSpLocks/>
          </p:cNvCxnSpPr>
          <p:nvPr/>
        </p:nvCxnSpPr>
        <p:spPr>
          <a:xfrm flipH="1">
            <a:off x="5222449" y="3429000"/>
            <a:ext cx="1604756" cy="238027"/>
          </a:xfrm>
          <a:prstGeom prst="straightConnector1">
            <a:avLst/>
          </a:prstGeom>
          <a:ln w="28575">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AA2969B-677F-38A7-5D27-0CA49EF2D7FD}"/>
              </a:ext>
            </a:extLst>
          </p:cNvPr>
          <p:cNvCxnSpPr>
            <a:cxnSpLocks/>
          </p:cNvCxnSpPr>
          <p:nvPr/>
        </p:nvCxnSpPr>
        <p:spPr>
          <a:xfrm flipH="1" flipV="1">
            <a:off x="4751109" y="2997724"/>
            <a:ext cx="2076096" cy="431276"/>
          </a:xfrm>
          <a:prstGeom prst="straightConnector1">
            <a:avLst/>
          </a:prstGeom>
          <a:ln w="28575">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89F050-1AFF-05CD-4C72-8AD56CEA41BC}"/>
              </a:ext>
            </a:extLst>
          </p:cNvPr>
          <p:cNvSpPr txBox="1"/>
          <p:nvPr/>
        </p:nvSpPr>
        <p:spPr>
          <a:xfrm>
            <a:off x="3721529" y="4904578"/>
            <a:ext cx="622373"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6" name="TextBox 15">
            <a:extLst>
              <a:ext uri="{FF2B5EF4-FFF2-40B4-BE49-F238E27FC236}">
                <a16:creationId xmlns:a16="http://schemas.microsoft.com/office/drawing/2014/main" id="{9A24F849-9DD2-7223-5F41-8AD377516CD9}"/>
              </a:ext>
            </a:extLst>
          </p:cNvPr>
          <p:cNvSpPr txBox="1"/>
          <p:nvPr/>
        </p:nvSpPr>
        <p:spPr>
          <a:xfrm>
            <a:off x="3810691" y="2701493"/>
            <a:ext cx="533211"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7" name="TextBox 16">
            <a:extLst>
              <a:ext uri="{FF2B5EF4-FFF2-40B4-BE49-F238E27FC236}">
                <a16:creationId xmlns:a16="http://schemas.microsoft.com/office/drawing/2014/main" id="{20A64352-D7BF-9DAD-267D-7448F2EAC934}"/>
              </a:ext>
            </a:extLst>
          </p:cNvPr>
          <p:cNvSpPr txBox="1"/>
          <p:nvPr/>
        </p:nvSpPr>
        <p:spPr>
          <a:xfrm>
            <a:off x="4690157" y="5058012"/>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
        <p:nvSpPr>
          <p:cNvPr id="20" name="TextBox 19">
            <a:extLst>
              <a:ext uri="{FF2B5EF4-FFF2-40B4-BE49-F238E27FC236}">
                <a16:creationId xmlns:a16="http://schemas.microsoft.com/office/drawing/2014/main" id="{645E1434-9BFB-3002-3906-69F4CA746CC4}"/>
              </a:ext>
            </a:extLst>
          </p:cNvPr>
          <p:cNvSpPr txBox="1"/>
          <p:nvPr/>
        </p:nvSpPr>
        <p:spPr>
          <a:xfrm>
            <a:off x="4374359" y="3855042"/>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Tree>
    <p:extLst>
      <p:ext uri="{BB962C8B-B14F-4D97-AF65-F5344CB8AC3E}">
        <p14:creationId xmlns:p14="http://schemas.microsoft.com/office/powerpoint/2010/main" val="1692619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pPr algn="ctr"/>
            <a:r>
              <a:rPr lang="en-GB" sz="2800" dirty="0"/>
              <a:t>Your intervention worked if .. (and only if) </a:t>
            </a:r>
          </a:p>
        </p:txBody>
      </p:sp>
      <p:pic>
        <p:nvPicPr>
          <p:cNvPr id="7" name="Picture 6">
            <a:extLst>
              <a:ext uri="{FF2B5EF4-FFF2-40B4-BE49-F238E27FC236}">
                <a16:creationId xmlns:a16="http://schemas.microsoft.com/office/drawing/2014/main" id="{A0189D32-E0D1-26BC-8C1F-5B2FEC0D5AE3}"/>
              </a:ext>
            </a:extLst>
          </p:cNvPr>
          <p:cNvPicPr>
            <a:picLocks noChangeAspect="1"/>
          </p:cNvPicPr>
          <p:nvPr/>
        </p:nvPicPr>
        <p:blipFill>
          <a:blip r:embed="rId2"/>
          <a:stretch>
            <a:fillRect/>
          </a:stretch>
        </p:blipFill>
        <p:spPr>
          <a:xfrm>
            <a:off x="2377440" y="2456603"/>
            <a:ext cx="7029913" cy="2827923"/>
          </a:xfrm>
          <a:prstGeom prst="rect">
            <a:avLst/>
          </a:prstGeom>
        </p:spPr>
      </p:pic>
      <p:sp>
        <p:nvSpPr>
          <p:cNvPr id="4" name="Rectangle 3">
            <a:extLst>
              <a:ext uri="{FF2B5EF4-FFF2-40B4-BE49-F238E27FC236}">
                <a16:creationId xmlns:a16="http://schemas.microsoft.com/office/drawing/2014/main" id="{0B6C95A8-337C-4307-A5E5-5E80BD1716A7}"/>
              </a:ext>
            </a:extLst>
          </p:cNvPr>
          <p:cNvSpPr/>
          <p:nvPr/>
        </p:nvSpPr>
        <p:spPr>
          <a:xfrm>
            <a:off x="5892396" y="2171066"/>
            <a:ext cx="3922164" cy="3692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8F99D6EA-1194-0C63-97CB-A00C58B71410}"/>
              </a:ext>
            </a:extLst>
          </p:cNvPr>
          <p:cNvSpPr txBox="1"/>
          <p:nvPr/>
        </p:nvSpPr>
        <p:spPr>
          <a:xfrm>
            <a:off x="6827205" y="2978870"/>
            <a:ext cx="3975912" cy="858882"/>
          </a:xfrm>
          <a:prstGeom prst="rect">
            <a:avLst/>
          </a:prstGeom>
          <a:solidFill>
            <a:schemeClr val="accent4">
              <a:lumMod val="20000"/>
              <a:lumOff val="80000"/>
            </a:schemeClr>
          </a:solidFill>
        </p:spPr>
        <p:txBody>
          <a:bodyPr wrap="square" lIns="0" tIns="0" rIns="0" bIns="0" rtlCol="0" anchor="b" anchorCtr="0">
            <a:noAutofit/>
          </a:bodyPr>
          <a:lstStyle/>
          <a:p>
            <a:pPr algn="ctr"/>
            <a:r>
              <a:rPr lang="en-GB" sz="2400" dirty="0"/>
              <a:t>I just swapped whose line is whose</a:t>
            </a:r>
          </a:p>
        </p:txBody>
      </p:sp>
      <p:cxnSp>
        <p:nvCxnSpPr>
          <p:cNvPr id="18" name="Straight Arrow Connector 17">
            <a:extLst>
              <a:ext uri="{FF2B5EF4-FFF2-40B4-BE49-F238E27FC236}">
                <a16:creationId xmlns:a16="http://schemas.microsoft.com/office/drawing/2014/main" id="{8F4A48C5-B861-75DC-7C31-012759613812}"/>
              </a:ext>
            </a:extLst>
          </p:cNvPr>
          <p:cNvCxnSpPr>
            <a:cxnSpLocks/>
          </p:cNvCxnSpPr>
          <p:nvPr/>
        </p:nvCxnSpPr>
        <p:spPr>
          <a:xfrm flipH="1">
            <a:off x="5222449" y="3429000"/>
            <a:ext cx="1604756" cy="238027"/>
          </a:xfrm>
          <a:prstGeom prst="straightConnector1">
            <a:avLst/>
          </a:prstGeom>
          <a:ln w="28575">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AA2969B-677F-38A7-5D27-0CA49EF2D7FD}"/>
              </a:ext>
            </a:extLst>
          </p:cNvPr>
          <p:cNvCxnSpPr>
            <a:cxnSpLocks/>
          </p:cNvCxnSpPr>
          <p:nvPr/>
        </p:nvCxnSpPr>
        <p:spPr>
          <a:xfrm flipH="1" flipV="1">
            <a:off x="4751109" y="2997724"/>
            <a:ext cx="2076096" cy="431276"/>
          </a:xfrm>
          <a:prstGeom prst="straightConnector1">
            <a:avLst/>
          </a:prstGeom>
          <a:ln w="28575">
            <a:solidFill>
              <a:schemeClr val="accent4">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89F050-1AFF-05CD-4C72-8AD56CEA41BC}"/>
              </a:ext>
            </a:extLst>
          </p:cNvPr>
          <p:cNvSpPr txBox="1"/>
          <p:nvPr/>
        </p:nvSpPr>
        <p:spPr>
          <a:xfrm>
            <a:off x="4699379" y="4906302"/>
            <a:ext cx="622373"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6" name="TextBox 15">
            <a:extLst>
              <a:ext uri="{FF2B5EF4-FFF2-40B4-BE49-F238E27FC236}">
                <a16:creationId xmlns:a16="http://schemas.microsoft.com/office/drawing/2014/main" id="{9A24F849-9DD2-7223-5F41-8AD377516CD9}"/>
              </a:ext>
            </a:extLst>
          </p:cNvPr>
          <p:cNvSpPr txBox="1"/>
          <p:nvPr/>
        </p:nvSpPr>
        <p:spPr>
          <a:xfrm>
            <a:off x="3537110" y="3810206"/>
            <a:ext cx="533211" cy="526985"/>
          </a:xfrm>
          <a:prstGeom prst="rect">
            <a:avLst/>
          </a:prstGeom>
          <a:solidFill>
            <a:schemeClr val="accent5">
              <a:lumMod val="20000"/>
              <a:lumOff val="80000"/>
            </a:schemeClr>
          </a:solidFill>
        </p:spPr>
        <p:txBody>
          <a:bodyPr wrap="square" lIns="0" tIns="0" rIns="0" bIns="0" rtlCol="0" anchor="b" anchorCtr="0">
            <a:noAutofit/>
          </a:bodyPr>
          <a:lstStyle/>
          <a:p>
            <a:pPr algn="ctr"/>
            <a:r>
              <a:rPr lang="en-GB" sz="1600" dirty="0"/>
              <a:t>Not You</a:t>
            </a:r>
          </a:p>
        </p:txBody>
      </p:sp>
      <p:sp>
        <p:nvSpPr>
          <p:cNvPr id="17" name="TextBox 16">
            <a:extLst>
              <a:ext uri="{FF2B5EF4-FFF2-40B4-BE49-F238E27FC236}">
                <a16:creationId xmlns:a16="http://schemas.microsoft.com/office/drawing/2014/main" id="{20A64352-D7BF-9DAD-267D-7448F2EAC934}"/>
              </a:ext>
            </a:extLst>
          </p:cNvPr>
          <p:cNvSpPr txBox="1"/>
          <p:nvPr/>
        </p:nvSpPr>
        <p:spPr>
          <a:xfrm>
            <a:off x="3654010" y="5054101"/>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
        <p:nvSpPr>
          <p:cNvPr id="20" name="TextBox 19">
            <a:extLst>
              <a:ext uri="{FF2B5EF4-FFF2-40B4-BE49-F238E27FC236}">
                <a16:creationId xmlns:a16="http://schemas.microsoft.com/office/drawing/2014/main" id="{645E1434-9BFB-3002-3906-69F4CA746CC4}"/>
              </a:ext>
            </a:extLst>
          </p:cNvPr>
          <p:cNvSpPr txBox="1"/>
          <p:nvPr/>
        </p:nvSpPr>
        <p:spPr>
          <a:xfrm>
            <a:off x="3969808" y="3100105"/>
            <a:ext cx="631595" cy="226514"/>
          </a:xfrm>
          <a:prstGeom prst="rect">
            <a:avLst/>
          </a:prstGeom>
          <a:solidFill>
            <a:schemeClr val="accent3">
              <a:lumMod val="20000"/>
              <a:lumOff val="80000"/>
            </a:schemeClr>
          </a:solidFill>
        </p:spPr>
        <p:txBody>
          <a:bodyPr wrap="square" lIns="0" tIns="0" rIns="0" bIns="0" rtlCol="0" anchor="b" anchorCtr="0">
            <a:noAutofit/>
          </a:bodyPr>
          <a:lstStyle/>
          <a:p>
            <a:pPr algn="ctr"/>
            <a:r>
              <a:rPr lang="en-GB" sz="1600" dirty="0"/>
              <a:t>You</a:t>
            </a:r>
          </a:p>
        </p:txBody>
      </p:sp>
      <p:sp>
        <p:nvSpPr>
          <p:cNvPr id="2" name="Oval 1">
            <a:extLst>
              <a:ext uri="{FF2B5EF4-FFF2-40B4-BE49-F238E27FC236}">
                <a16:creationId xmlns:a16="http://schemas.microsoft.com/office/drawing/2014/main" id="{C0AAF202-D04D-D5FF-AEF1-E1BC398CBECC}"/>
              </a:ext>
            </a:extLst>
          </p:cNvPr>
          <p:cNvSpPr/>
          <p:nvPr/>
        </p:nvSpPr>
        <p:spPr>
          <a:xfrm>
            <a:off x="3537110" y="2456603"/>
            <a:ext cx="1534511" cy="120484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2525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a:xfrm>
            <a:off x="442913" y="1799212"/>
            <a:ext cx="11306174" cy="3708400"/>
          </a:xfrm>
        </p:spPr>
        <p:txBody>
          <a:bodyPr>
            <a:normAutofit lnSpcReduction="10000"/>
          </a:bodyPr>
          <a:lstStyle/>
          <a:p>
            <a:r>
              <a:rPr lang="en-GB" dirty="0"/>
              <a:t>Single-Group </a:t>
            </a:r>
            <a:r>
              <a:rPr lang="en-GB" b="1" dirty="0">
                <a:solidFill>
                  <a:schemeClr val="accent1"/>
                </a:solidFill>
              </a:rPr>
              <a:t>Post-test Only </a:t>
            </a:r>
            <a:r>
              <a:rPr lang="en-GB" dirty="0"/>
              <a:t>Designs are highly problematic in terms of knowing if any outcomes are related to your intervention. </a:t>
            </a:r>
          </a:p>
          <a:p>
            <a:r>
              <a:rPr lang="en-GB" dirty="0"/>
              <a:t>Single-Group </a:t>
            </a:r>
            <a:r>
              <a:rPr lang="en-GB" b="1" dirty="0">
                <a:solidFill>
                  <a:schemeClr val="accent1"/>
                </a:solidFill>
              </a:rPr>
              <a:t>Pre and Post-test </a:t>
            </a:r>
            <a:r>
              <a:rPr lang="en-GB" dirty="0"/>
              <a:t>are better because you can control for cohort effects. </a:t>
            </a:r>
          </a:p>
          <a:p>
            <a:r>
              <a:rPr lang="en-GB" dirty="0"/>
              <a:t>But </a:t>
            </a:r>
            <a:r>
              <a:rPr lang="en-GB" b="1" dirty="0">
                <a:solidFill>
                  <a:schemeClr val="accent1"/>
                </a:solidFill>
              </a:rPr>
              <a:t>any form of single-group only design </a:t>
            </a:r>
            <a:r>
              <a:rPr lang="en-GB" u="sng" dirty="0"/>
              <a:t>cannot</a:t>
            </a:r>
            <a:r>
              <a:rPr lang="en-GB" dirty="0"/>
              <a:t> show whether what you are doing is better than </a:t>
            </a:r>
            <a:r>
              <a:rPr lang="en-GB" u="sng" dirty="0"/>
              <a:t>not-doing</a:t>
            </a:r>
            <a:r>
              <a:rPr lang="en-GB" dirty="0"/>
              <a:t> your intervention.</a:t>
            </a:r>
          </a:p>
          <a:p>
            <a:r>
              <a:rPr lang="en-GB" dirty="0"/>
              <a:t>A key to any intervention design is having a </a:t>
            </a:r>
            <a:r>
              <a:rPr lang="en-GB" b="1" dirty="0">
                <a:solidFill>
                  <a:schemeClr val="accent1"/>
                </a:solidFill>
              </a:rPr>
              <a:t>Control </a:t>
            </a:r>
            <a:r>
              <a:rPr lang="en-GB" dirty="0"/>
              <a:t>or </a:t>
            </a:r>
            <a:r>
              <a:rPr lang="en-GB" b="1" dirty="0">
                <a:solidFill>
                  <a:schemeClr val="accent1"/>
                </a:solidFill>
              </a:rPr>
              <a:t>Comparison</a:t>
            </a:r>
            <a:r>
              <a:rPr lang="en-GB" dirty="0"/>
              <a:t> group, at least if you interested in examining effectiveness.</a:t>
            </a:r>
          </a:p>
          <a:p>
            <a:r>
              <a:rPr lang="en-GB" dirty="0"/>
              <a:t>Can NTU solve a control group problem?</a:t>
            </a:r>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lstStyle/>
          <a:p>
            <a:r>
              <a:rPr lang="en-GB" dirty="0"/>
              <a:t>Summary</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86902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normAutofit/>
          </a:bodyPr>
          <a:lstStyle/>
          <a:p>
            <a:r>
              <a:rPr lang="en-GB" dirty="0"/>
              <a:t>Control groups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r>
              <a:rPr lang="en-GB" dirty="0">
                <a:solidFill>
                  <a:schemeClr val="bg1"/>
                </a:solidFill>
              </a:rPr>
              <a:t>Data analytics and adding control to your design</a:t>
            </a:r>
          </a:p>
        </p:txBody>
      </p:sp>
    </p:spTree>
    <p:extLst>
      <p:ext uri="{BB962C8B-B14F-4D97-AF65-F5344CB8AC3E}">
        <p14:creationId xmlns:p14="http://schemas.microsoft.com/office/powerpoint/2010/main" val="4093482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ABAE08-3592-24D6-9E3E-40C44DDE5BD1}"/>
              </a:ext>
            </a:extLst>
          </p:cNvPr>
          <p:cNvPicPr>
            <a:picLocks noChangeAspect="1"/>
          </p:cNvPicPr>
          <p:nvPr/>
        </p:nvPicPr>
        <p:blipFill rotWithShape="1">
          <a:blip r:embed="rId2"/>
          <a:srcRect t="6298" b="9448"/>
          <a:stretch/>
        </p:blipFill>
        <p:spPr>
          <a:xfrm>
            <a:off x="20" y="1282"/>
            <a:ext cx="12191980" cy="6856718"/>
          </a:xfrm>
          <a:prstGeom prst="rect">
            <a:avLst/>
          </a:prstGeom>
        </p:spPr>
      </p:pic>
    </p:spTree>
    <p:extLst>
      <p:ext uri="{BB962C8B-B14F-4D97-AF65-F5344CB8AC3E}">
        <p14:creationId xmlns:p14="http://schemas.microsoft.com/office/powerpoint/2010/main" val="3729828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a:bodyPr>
          <a:lstStyle/>
          <a:p>
            <a:r>
              <a:rPr lang="en-GB" dirty="0"/>
              <a:t>You sometimes don’t have to </a:t>
            </a:r>
            <a:r>
              <a:rPr lang="en-GB" dirty="0">
                <a:sym typeface="Wingdings" panose="05000000000000000000" pitchFamily="2" charset="2"/>
              </a:rPr>
              <a:t></a:t>
            </a:r>
            <a:endParaRPr lang="en-GB" dirty="0"/>
          </a:p>
          <a:p>
            <a:r>
              <a:rPr lang="en-GB" dirty="0"/>
              <a:t>For example, if you interested in engagement with your module analysis, this data is sitting on NOW for a data analyst to compare page visits year on year.</a:t>
            </a:r>
          </a:p>
          <a:p>
            <a:r>
              <a:rPr lang="en-GB" dirty="0"/>
              <a:t>You can also compare performance data for that student in your module cf. their other modules or across your module year on year or performance for other classes within the same module.</a:t>
            </a:r>
          </a:p>
          <a:p>
            <a:r>
              <a:rPr lang="en-GB" dirty="0"/>
              <a:t>Neither comparison method is flawless, but you at least have a point of comparison.</a:t>
            </a:r>
          </a:p>
          <a:p>
            <a:pPr marL="0" indent="0">
              <a:buNone/>
            </a:pPr>
            <a:endParaRPr lang="en-GB" dirty="0"/>
          </a:p>
          <a:p>
            <a:endParaRPr lang="en-GB"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fontScale="90000"/>
          </a:bodyPr>
          <a:lstStyle/>
          <a:p>
            <a:r>
              <a:rPr lang="en-GB" dirty="0"/>
              <a:t>I don’t have time to organise a control group</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4724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lnSpcReduction="10000"/>
          </a:bodyPr>
          <a:lstStyle/>
          <a:p>
            <a:r>
              <a:rPr lang="en-GB" dirty="0"/>
              <a:t>Then make sure whatever you ask students in your module (intervention) group, the other students in the control group are asked the same questions at the same time.</a:t>
            </a:r>
          </a:p>
          <a:p>
            <a:r>
              <a:rPr lang="en-GB" dirty="0"/>
              <a:t>If possible, to avoid enthusiastic teacher effects i.e., the effects of you! – try and get someone else to use your intervention and take similar measurements as you did.</a:t>
            </a:r>
          </a:p>
          <a:p>
            <a:r>
              <a:rPr lang="en-GB" dirty="0"/>
              <a:t>But in all cases, I would strongly urge you to have some sort of useful comparison.</a:t>
            </a:r>
          </a:p>
          <a:p>
            <a:r>
              <a:rPr lang="en-GB" dirty="0"/>
              <a:t>Ok, let’s now have a look at measuring outcomes.</a:t>
            </a:r>
          </a:p>
          <a:p>
            <a:pPr marL="0" indent="0">
              <a:buNone/>
            </a:pPr>
            <a:endParaRPr lang="en-GB" dirty="0"/>
          </a:p>
          <a:p>
            <a:endParaRPr lang="en-GB"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r>
              <a:rPr lang="en-GB" dirty="0"/>
              <a:t>I </a:t>
            </a:r>
            <a:r>
              <a:rPr lang="en-GB" u="sng" dirty="0"/>
              <a:t>do</a:t>
            </a:r>
            <a:r>
              <a:rPr lang="en-GB" dirty="0"/>
              <a:t> have time to organise a control group</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77741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Measuring Outcomes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a:xfrm>
            <a:off x="442912" y="4015578"/>
            <a:ext cx="11306175" cy="1848948"/>
          </a:xfrm>
        </p:spPr>
        <p:txBody>
          <a:bodyPr>
            <a:normAutofit fontScale="85000" lnSpcReduction="10000"/>
          </a:bodyPr>
          <a:lstStyle/>
          <a:p>
            <a:r>
              <a:rPr lang="en-GB" dirty="0">
                <a:solidFill>
                  <a:schemeClr val="bg1"/>
                </a:solidFill>
              </a:rPr>
              <a:t>Student Motivation and Engagement TILT group</a:t>
            </a:r>
          </a:p>
          <a:p>
            <a:r>
              <a:rPr lang="en-GB" dirty="0">
                <a:solidFill>
                  <a:schemeClr val="bg1"/>
                </a:solidFill>
              </a:rPr>
              <a:t>Education, Motivation and Learning (EDMAL) group</a:t>
            </a:r>
          </a:p>
          <a:p>
            <a:r>
              <a:rPr lang="en-GB" dirty="0">
                <a:solidFill>
                  <a:schemeClr val="bg1"/>
                </a:solidFill>
                <a:hlinkClick r:id="rId2"/>
              </a:rPr>
              <a:t>https://www.ntu.ac.uk/research/groups-and-centres/groups/education,-motivation-and-learning-research-group</a:t>
            </a:r>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3492489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a:bodyPr>
          <a:lstStyle/>
          <a:p>
            <a:r>
              <a:rPr lang="en-GB" dirty="0"/>
              <a:t>A key to a good study is having measures that are functionally relevant to your intervention.</a:t>
            </a:r>
          </a:p>
          <a:p>
            <a:r>
              <a:rPr lang="en-GB" dirty="0"/>
              <a:t>For example, if you think your intervention improves conceptual learning, then make sure you measure conceptual learning!</a:t>
            </a:r>
          </a:p>
          <a:p>
            <a:r>
              <a:rPr lang="en-GB" dirty="0"/>
              <a:t>Let’s look at some examples of </a:t>
            </a:r>
            <a:r>
              <a:rPr lang="en-GB" b="1" u="sng" dirty="0"/>
              <a:t>functional relevance</a:t>
            </a:r>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lstStyle/>
          <a:p>
            <a:r>
              <a:rPr lang="en-GB" dirty="0"/>
              <a:t>Thinking about outcomes</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134236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lstStyle/>
          <a:p>
            <a:r>
              <a:rPr lang="en-GB" dirty="0"/>
              <a:t>Functional relevance - Operationalisation</a:t>
            </a:r>
          </a:p>
        </p:txBody>
      </p:sp>
      <p:pic>
        <p:nvPicPr>
          <p:cNvPr id="7" name="Picture 6">
            <a:extLst>
              <a:ext uri="{FF2B5EF4-FFF2-40B4-BE49-F238E27FC236}">
                <a16:creationId xmlns:a16="http://schemas.microsoft.com/office/drawing/2014/main" id="{640733FF-B533-CFB0-8BA3-37CFB2C3B614}"/>
              </a:ext>
            </a:extLst>
          </p:cNvPr>
          <p:cNvPicPr>
            <a:picLocks noChangeAspect="1"/>
          </p:cNvPicPr>
          <p:nvPr/>
        </p:nvPicPr>
        <p:blipFill>
          <a:blip r:embed="rId3"/>
          <a:stretch>
            <a:fillRect/>
          </a:stretch>
        </p:blipFill>
        <p:spPr>
          <a:xfrm>
            <a:off x="442912" y="3007924"/>
            <a:ext cx="2735466" cy="1818135"/>
          </a:xfrm>
          <a:prstGeom prst="rect">
            <a:avLst/>
          </a:prstGeom>
        </p:spPr>
      </p:pic>
      <p:sp>
        <p:nvSpPr>
          <p:cNvPr id="9" name="TextBox 8">
            <a:extLst>
              <a:ext uri="{FF2B5EF4-FFF2-40B4-BE49-F238E27FC236}">
                <a16:creationId xmlns:a16="http://schemas.microsoft.com/office/drawing/2014/main" id="{2BFD27F6-9A9A-F4AC-A9D5-EAFB576B1ECA}"/>
              </a:ext>
            </a:extLst>
          </p:cNvPr>
          <p:cNvSpPr txBox="1"/>
          <p:nvPr/>
        </p:nvSpPr>
        <p:spPr>
          <a:xfrm>
            <a:off x="4222811" y="1855129"/>
            <a:ext cx="1873188" cy="301251"/>
          </a:xfrm>
          <a:prstGeom prst="rect">
            <a:avLst/>
          </a:prstGeom>
          <a:solidFill>
            <a:schemeClr val="accent4">
              <a:lumMod val="20000"/>
              <a:lumOff val="80000"/>
            </a:schemeClr>
          </a:solidFill>
        </p:spPr>
        <p:txBody>
          <a:bodyPr wrap="square" lIns="0" tIns="0" rIns="0" bIns="0" rtlCol="0" anchor="b" anchorCtr="0">
            <a:normAutofit lnSpcReduction="10000"/>
          </a:bodyPr>
          <a:lstStyle/>
          <a:p>
            <a:pPr algn="ctr"/>
            <a:r>
              <a:rPr lang="en-GB" sz="2000" dirty="0"/>
              <a:t>Claim</a:t>
            </a:r>
          </a:p>
        </p:txBody>
      </p:sp>
      <p:sp>
        <p:nvSpPr>
          <p:cNvPr id="10" name="TextBox 9">
            <a:extLst>
              <a:ext uri="{FF2B5EF4-FFF2-40B4-BE49-F238E27FC236}">
                <a16:creationId xmlns:a16="http://schemas.microsoft.com/office/drawing/2014/main" id="{CC4D4D21-2356-D3E3-0C4D-451D74B50827}"/>
              </a:ext>
            </a:extLst>
          </p:cNvPr>
          <p:cNvSpPr txBox="1"/>
          <p:nvPr/>
        </p:nvSpPr>
        <p:spPr>
          <a:xfrm>
            <a:off x="7190912" y="1882574"/>
            <a:ext cx="1873188" cy="301251"/>
          </a:xfrm>
          <a:prstGeom prst="rect">
            <a:avLst/>
          </a:prstGeom>
          <a:solidFill>
            <a:schemeClr val="accent4">
              <a:lumMod val="20000"/>
              <a:lumOff val="80000"/>
            </a:schemeClr>
          </a:solidFill>
        </p:spPr>
        <p:txBody>
          <a:bodyPr wrap="square" lIns="0" tIns="0" rIns="0" bIns="0" rtlCol="0" anchor="b" anchorCtr="0">
            <a:normAutofit lnSpcReduction="10000"/>
          </a:bodyPr>
          <a:lstStyle/>
          <a:p>
            <a:pPr algn="ctr"/>
            <a:r>
              <a:rPr lang="en-GB" sz="2000" dirty="0"/>
              <a:t>Measures</a:t>
            </a:r>
          </a:p>
        </p:txBody>
      </p:sp>
      <p:sp>
        <p:nvSpPr>
          <p:cNvPr id="11" name="TextBox 10">
            <a:extLst>
              <a:ext uri="{FF2B5EF4-FFF2-40B4-BE49-F238E27FC236}">
                <a16:creationId xmlns:a16="http://schemas.microsoft.com/office/drawing/2014/main" id="{5020101B-3F91-9762-55B0-5E8BBF17EA44}"/>
              </a:ext>
            </a:extLst>
          </p:cNvPr>
          <p:cNvSpPr txBox="1"/>
          <p:nvPr/>
        </p:nvSpPr>
        <p:spPr>
          <a:xfrm>
            <a:off x="3983939" y="2774877"/>
            <a:ext cx="2325950" cy="301251"/>
          </a:xfrm>
          <a:prstGeom prst="rect">
            <a:avLst/>
          </a:prstGeom>
          <a:solidFill>
            <a:schemeClr val="accent1">
              <a:lumMod val="20000"/>
              <a:lumOff val="80000"/>
            </a:schemeClr>
          </a:solidFill>
        </p:spPr>
        <p:txBody>
          <a:bodyPr wrap="square" lIns="0" tIns="0" rIns="0" bIns="0" rtlCol="0" anchor="b" anchorCtr="0">
            <a:normAutofit fontScale="85000" lnSpcReduction="10000"/>
          </a:bodyPr>
          <a:lstStyle/>
          <a:p>
            <a:pPr algn="ctr"/>
            <a:r>
              <a:rPr lang="en-GB" sz="2000" dirty="0"/>
              <a:t>Improves engagement</a:t>
            </a:r>
          </a:p>
        </p:txBody>
      </p:sp>
      <p:sp>
        <p:nvSpPr>
          <p:cNvPr id="12" name="TextBox 11">
            <a:extLst>
              <a:ext uri="{FF2B5EF4-FFF2-40B4-BE49-F238E27FC236}">
                <a16:creationId xmlns:a16="http://schemas.microsoft.com/office/drawing/2014/main" id="{72E655EF-B25D-6054-86B6-B1D2EBE59F9E}"/>
              </a:ext>
            </a:extLst>
          </p:cNvPr>
          <p:cNvSpPr txBox="1"/>
          <p:nvPr/>
        </p:nvSpPr>
        <p:spPr>
          <a:xfrm>
            <a:off x="4015826" y="3788350"/>
            <a:ext cx="2325950" cy="301251"/>
          </a:xfrm>
          <a:prstGeom prst="rect">
            <a:avLst/>
          </a:prstGeom>
          <a:solidFill>
            <a:schemeClr val="accent3">
              <a:lumMod val="20000"/>
              <a:lumOff val="80000"/>
            </a:schemeClr>
          </a:solidFill>
        </p:spPr>
        <p:txBody>
          <a:bodyPr wrap="square" lIns="0" tIns="0" rIns="0" bIns="0" rtlCol="0" anchor="b" anchorCtr="0">
            <a:normAutofit lnSpcReduction="10000"/>
          </a:bodyPr>
          <a:lstStyle/>
          <a:p>
            <a:pPr algn="ctr"/>
            <a:r>
              <a:rPr lang="en-GB" sz="2000" dirty="0"/>
              <a:t>Improves well-being</a:t>
            </a:r>
          </a:p>
        </p:txBody>
      </p:sp>
      <p:sp>
        <p:nvSpPr>
          <p:cNvPr id="13" name="TextBox 12">
            <a:extLst>
              <a:ext uri="{FF2B5EF4-FFF2-40B4-BE49-F238E27FC236}">
                <a16:creationId xmlns:a16="http://schemas.microsoft.com/office/drawing/2014/main" id="{04D432BA-CB8E-E7FC-8E20-93E300D447A4}"/>
              </a:ext>
            </a:extLst>
          </p:cNvPr>
          <p:cNvSpPr txBox="1"/>
          <p:nvPr/>
        </p:nvSpPr>
        <p:spPr>
          <a:xfrm>
            <a:off x="7115451" y="2613974"/>
            <a:ext cx="2325950" cy="301251"/>
          </a:xfrm>
          <a:prstGeom prst="rect">
            <a:avLst/>
          </a:prstGeom>
          <a:solidFill>
            <a:schemeClr val="accent1">
              <a:lumMod val="20000"/>
              <a:lumOff val="80000"/>
            </a:schemeClr>
          </a:solidFill>
        </p:spPr>
        <p:txBody>
          <a:bodyPr wrap="square" lIns="0" tIns="0" rIns="0" bIns="0" rtlCol="0" anchor="b" anchorCtr="0">
            <a:normAutofit lnSpcReduction="10000"/>
          </a:bodyPr>
          <a:lstStyle/>
          <a:p>
            <a:pPr algn="ctr"/>
            <a:r>
              <a:rPr lang="en-GB" sz="2000" dirty="0"/>
              <a:t>Interest, enjoyment</a:t>
            </a:r>
          </a:p>
        </p:txBody>
      </p:sp>
      <p:sp>
        <p:nvSpPr>
          <p:cNvPr id="14" name="TextBox 13">
            <a:extLst>
              <a:ext uri="{FF2B5EF4-FFF2-40B4-BE49-F238E27FC236}">
                <a16:creationId xmlns:a16="http://schemas.microsoft.com/office/drawing/2014/main" id="{77B49064-F769-0F4E-7C1D-1AF0D52B7612}"/>
              </a:ext>
            </a:extLst>
          </p:cNvPr>
          <p:cNvSpPr txBox="1"/>
          <p:nvPr/>
        </p:nvSpPr>
        <p:spPr>
          <a:xfrm>
            <a:off x="7115451" y="3119825"/>
            <a:ext cx="2325950" cy="301251"/>
          </a:xfrm>
          <a:prstGeom prst="rect">
            <a:avLst/>
          </a:prstGeom>
          <a:solidFill>
            <a:schemeClr val="accent1">
              <a:lumMod val="20000"/>
              <a:lumOff val="80000"/>
            </a:schemeClr>
          </a:solidFill>
        </p:spPr>
        <p:txBody>
          <a:bodyPr wrap="square" lIns="0" tIns="0" rIns="0" bIns="0" rtlCol="0" anchor="b" anchorCtr="0">
            <a:normAutofit fontScale="55000" lnSpcReduction="20000"/>
          </a:bodyPr>
          <a:lstStyle/>
          <a:p>
            <a:pPr algn="ctr"/>
            <a:r>
              <a:rPr lang="en-GB" sz="2000" dirty="0"/>
              <a:t>Time on task, Visits to NOW learning room  </a:t>
            </a:r>
          </a:p>
        </p:txBody>
      </p:sp>
      <p:sp>
        <p:nvSpPr>
          <p:cNvPr id="15" name="TextBox 14">
            <a:extLst>
              <a:ext uri="{FF2B5EF4-FFF2-40B4-BE49-F238E27FC236}">
                <a16:creationId xmlns:a16="http://schemas.microsoft.com/office/drawing/2014/main" id="{606277F6-E996-765C-8131-2F521B76023C}"/>
              </a:ext>
            </a:extLst>
          </p:cNvPr>
          <p:cNvSpPr txBox="1"/>
          <p:nvPr/>
        </p:nvSpPr>
        <p:spPr>
          <a:xfrm>
            <a:off x="4058739" y="5756649"/>
            <a:ext cx="2325950" cy="301251"/>
          </a:xfrm>
          <a:prstGeom prst="rect">
            <a:avLst/>
          </a:prstGeom>
          <a:solidFill>
            <a:schemeClr val="accent1">
              <a:lumMod val="40000"/>
              <a:lumOff val="60000"/>
            </a:schemeClr>
          </a:solidFill>
        </p:spPr>
        <p:txBody>
          <a:bodyPr wrap="square" lIns="0" tIns="0" rIns="0" bIns="0" rtlCol="0" anchor="b" anchorCtr="0">
            <a:normAutofit fontScale="85000" lnSpcReduction="10000"/>
          </a:bodyPr>
          <a:lstStyle/>
          <a:p>
            <a:pPr algn="ctr"/>
            <a:r>
              <a:rPr lang="en-GB" sz="2000" dirty="0"/>
              <a:t>Improves Performance</a:t>
            </a:r>
          </a:p>
        </p:txBody>
      </p:sp>
      <p:sp>
        <p:nvSpPr>
          <p:cNvPr id="16" name="TextBox 15">
            <a:extLst>
              <a:ext uri="{FF2B5EF4-FFF2-40B4-BE49-F238E27FC236}">
                <a16:creationId xmlns:a16="http://schemas.microsoft.com/office/drawing/2014/main" id="{ABF58C01-D1FC-AB08-D445-E9E1E72DBB09}"/>
              </a:ext>
            </a:extLst>
          </p:cNvPr>
          <p:cNvSpPr txBox="1"/>
          <p:nvPr/>
        </p:nvSpPr>
        <p:spPr>
          <a:xfrm>
            <a:off x="9920381" y="2613974"/>
            <a:ext cx="1672789" cy="301251"/>
          </a:xfrm>
          <a:prstGeom prst="rect">
            <a:avLst/>
          </a:prstGeom>
          <a:solidFill>
            <a:schemeClr val="tx2">
              <a:lumMod val="85000"/>
              <a:lumOff val="15000"/>
            </a:schemeClr>
          </a:solidFill>
        </p:spPr>
        <p:txBody>
          <a:bodyPr wrap="square" lIns="0" tIns="0" rIns="0" bIns="0" rtlCol="0" anchor="b" anchorCtr="0">
            <a:normAutofit lnSpcReduction="10000"/>
          </a:bodyPr>
          <a:lstStyle/>
          <a:p>
            <a:pPr algn="ctr"/>
            <a:r>
              <a:rPr lang="en-GB" sz="2000" dirty="0">
                <a:solidFill>
                  <a:schemeClr val="bg1"/>
                </a:solidFill>
              </a:rPr>
              <a:t>Self-report</a:t>
            </a:r>
          </a:p>
        </p:txBody>
      </p:sp>
      <p:sp>
        <p:nvSpPr>
          <p:cNvPr id="18" name="TextBox 17">
            <a:extLst>
              <a:ext uri="{FF2B5EF4-FFF2-40B4-BE49-F238E27FC236}">
                <a16:creationId xmlns:a16="http://schemas.microsoft.com/office/drawing/2014/main" id="{2C6E2F94-8948-3771-69B4-C09CC9B280FB}"/>
              </a:ext>
            </a:extLst>
          </p:cNvPr>
          <p:cNvSpPr txBox="1"/>
          <p:nvPr/>
        </p:nvSpPr>
        <p:spPr>
          <a:xfrm>
            <a:off x="7128767" y="3565538"/>
            <a:ext cx="2325950" cy="301251"/>
          </a:xfrm>
          <a:prstGeom prst="rect">
            <a:avLst/>
          </a:prstGeom>
          <a:solidFill>
            <a:schemeClr val="accent3">
              <a:lumMod val="20000"/>
              <a:lumOff val="80000"/>
            </a:schemeClr>
          </a:solidFill>
        </p:spPr>
        <p:txBody>
          <a:bodyPr wrap="square" lIns="0" tIns="0" rIns="0" bIns="0" rtlCol="0" anchor="b" anchorCtr="0">
            <a:normAutofit fontScale="77500" lnSpcReduction="20000"/>
          </a:bodyPr>
          <a:lstStyle/>
          <a:p>
            <a:pPr algn="ctr"/>
            <a:r>
              <a:rPr lang="en-GB" sz="2000" dirty="0"/>
              <a:t>Anxiety, Worry, Belonging</a:t>
            </a:r>
          </a:p>
        </p:txBody>
      </p:sp>
      <p:sp>
        <p:nvSpPr>
          <p:cNvPr id="19" name="TextBox 18">
            <a:extLst>
              <a:ext uri="{FF2B5EF4-FFF2-40B4-BE49-F238E27FC236}">
                <a16:creationId xmlns:a16="http://schemas.microsoft.com/office/drawing/2014/main" id="{BED899CC-DA92-B9CC-925B-987B76072648}"/>
              </a:ext>
            </a:extLst>
          </p:cNvPr>
          <p:cNvSpPr txBox="1"/>
          <p:nvPr/>
        </p:nvSpPr>
        <p:spPr>
          <a:xfrm>
            <a:off x="4015826" y="5062396"/>
            <a:ext cx="2325950" cy="301251"/>
          </a:xfrm>
          <a:prstGeom prst="rect">
            <a:avLst/>
          </a:prstGeom>
          <a:solidFill>
            <a:srgbClr val="FFC000"/>
          </a:solidFill>
        </p:spPr>
        <p:txBody>
          <a:bodyPr wrap="square" lIns="0" tIns="0" rIns="0" bIns="0" rtlCol="0" anchor="b" anchorCtr="0">
            <a:normAutofit fontScale="55000" lnSpcReduction="20000"/>
          </a:bodyPr>
          <a:lstStyle/>
          <a:p>
            <a:pPr algn="ctr"/>
            <a:r>
              <a:rPr lang="en-GB" sz="2000" dirty="0"/>
              <a:t>Improves meta-cognition i.e., How students think about thinking</a:t>
            </a:r>
          </a:p>
        </p:txBody>
      </p:sp>
      <p:sp>
        <p:nvSpPr>
          <p:cNvPr id="20" name="TextBox 19">
            <a:extLst>
              <a:ext uri="{FF2B5EF4-FFF2-40B4-BE49-F238E27FC236}">
                <a16:creationId xmlns:a16="http://schemas.microsoft.com/office/drawing/2014/main" id="{00E8566A-652E-000C-6F91-DDF3E0C1F091}"/>
              </a:ext>
            </a:extLst>
          </p:cNvPr>
          <p:cNvSpPr txBox="1"/>
          <p:nvPr/>
        </p:nvSpPr>
        <p:spPr>
          <a:xfrm>
            <a:off x="4015826" y="4425373"/>
            <a:ext cx="2325950" cy="301251"/>
          </a:xfrm>
          <a:prstGeom prst="rect">
            <a:avLst/>
          </a:prstGeom>
          <a:solidFill>
            <a:schemeClr val="bg1">
              <a:lumMod val="85000"/>
            </a:schemeClr>
          </a:solidFill>
        </p:spPr>
        <p:txBody>
          <a:bodyPr wrap="square" lIns="0" tIns="0" rIns="0" bIns="0" rtlCol="0" anchor="b" anchorCtr="0">
            <a:normAutofit fontScale="92500"/>
          </a:bodyPr>
          <a:lstStyle/>
          <a:p>
            <a:pPr algn="ctr"/>
            <a:r>
              <a:rPr lang="en-GB" sz="2000" dirty="0"/>
              <a:t>Improves confidence</a:t>
            </a:r>
          </a:p>
        </p:txBody>
      </p:sp>
      <p:sp>
        <p:nvSpPr>
          <p:cNvPr id="21" name="TextBox 20">
            <a:extLst>
              <a:ext uri="{FF2B5EF4-FFF2-40B4-BE49-F238E27FC236}">
                <a16:creationId xmlns:a16="http://schemas.microsoft.com/office/drawing/2014/main" id="{F08A281E-DF8E-3A46-11D3-8669DCA110E6}"/>
              </a:ext>
            </a:extLst>
          </p:cNvPr>
          <p:cNvSpPr txBox="1"/>
          <p:nvPr/>
        </p:nvSpPr>
        <p:spPr>
          <a:xfrm>
            <a:off x="7168715" y="4425373"/>
            <a:ext cx="2325950" cy="301251"/>
          </a:xfrm>
          <a:prstGeom prst="rect">
            <a:avLst/>
          </a:prstGeom>
          <a:solidFill>
            <a:schemeClr val="bg2">
              <a:lumMod val="90000"/>
            </a:schemeClr>
          </a:solidFill>
        </p:spPr>
        <p:txBody>
          <a:bodyPr wrap="square" lIns="0" tIns="0" rIns="0" bIns="0" rtlCol="0" anchor="b" anchorCtr="0">
            <a:normAutofit fontScale="77500" lnSpcReduction="20000"/>
          </a:bodyPr>
          <a:lstStyle/>
          <a:p>
            <a:pPr algn="ctr"/>
            <a:r>
              <a:rPr lang="en-GB" sz="2000" dirty="0"/>
              <a:t>Self-efficacy, self-concept</a:t>
            </a:r>
          </a:p>
        </p:txBody>
      </p:sp>
      <p:sp>
        <p:nvSpPr>
          <p:cNvPr id="22" name="TextBox 21">
            <a:extLst>
              <a:ext uri="{FF2B5EF4-FFF2-40B4-BE49-F238E27FC236}">
                <a16:creationId xmlns:a16="http://schemas.microsoft.com/office/drawing/2014/main" id="{689E6E6A-990A-8CF8-1DE2-E4B6C0A293D2}"/>
              </a:ext>
            </a:extLst>
          </p:cNvPr>
          <p:cNvSpPr txBox="1"/>
          <p:nvPr/>
        </p:nvSpPr>
        <p:spPr>
          <a:xfrm>
            <a:off x="7115451" y="5756649"/>
            <a:ext cx="2325950" cy="301251"/>
          </a:xfrm>
          <a:prstGeom prst="rect">
            <a:avLst/>
          </a:prstGeom>
          <a:solidFill>
            <a:schemeClr val="accent1">
              <a:lumMod val="40000"/>
              <a:lumOff val="60000"/>
            </a:schemeClr>
          </a:solidFill>
        </p:spPr>
        <p:txBody>
          <a:bodyPr wrap="square" lIns="0" tIns="0" rIns="0" bIns="0" rtlCol="0" anchor="b" anchorCtr="0">
            <a:normAutofit fontScale="55000" lnSpcReduction="20000"/>
          </a:bodyPr>
          <a:lstStyle/>
          <a:p>
            <a:pPr algn="ctr"/>
            <a:r>
              <a:rPr lang="en-GB" sz="2000" dirty="0"/>
              <a:t>Grades, performance on formative assessments</a:t>
            </a:r>
          </a:p>
        </p:txBody>
      </p:sp>
      <p:sp>
        <p:nvSpPr>
          <p:cNvPr id="23" name="TextBox 22">
            <a:extLst>
              <a:ext uri="{FF2B5EF4-FFF2-40B4-BE49-F238E27FC236}">
                <a16:creationId xmlns:a16="http://schemas.microsoft.com/office/drawing/2014/main" id="{7E52CEB3-F546-5A38-37E0-5BC0CAC16B44}"/>
              </a:ext>
            </a:extLst>
          </p:cNvPr>
          <p:cNvSpPr txBox="1"/>
          <p:nvPr/>
        </p:nvSpPr>
        <p:spPr>
          <a:xfrm>
            <a:off x="7115451" y="5056687"/>
            <a:ext cx="2325950" cy="301251"/>
          </a:xfrm>
          <a:prstGeom prst="rect">
            <a:avLst/>
          </a:prstGeom>
          <a:solidFill>
            <a:srgbClr val="FFC000"/>
          </a:solidFill>
        </p:spPr>
        <p:txBody>
          <a:bodyPr wrap="square" lIns="0" tIns="0" rIns="0" bIns="0" rtlCol="0" anchor="b" anchorCtr="0">
            <a:normAutofit fontScale="55000" lnSpcReduction="20000"/>
          </a:bodyPr>
          <a:lstStyle/>
          <a:p>
            <a:pPr algn="ctr"/>
            <a:r>
              <a:rPr lang="en-GB" sz="2000" dirty="0"/>
              <a:t>Self-regulation (of learning behaviours)</a:t>
            </a:r>
          </a:p>
        </p:txBody>
      </p:sp>
      <p:sp>
        <p:nvSpPr>
          <p:cNvPr id="30" name="TextBox 29">
            <a:extLst>
              <a:ext uri="{FF2B5EF4-FFF2-40B4-BE49-F238E27FC236}">
                <a16:creationId xmlns:a16="http://schemas.microsoft.com/office/drawing/2014/main" id="{23D6D734-77B7-DC11-D3B4-F6B607A93B92}"/>
              </a:ext>
            </a:extLst>
          </p:cNvPr>
          <p:cNvSpPr txBox="1"/>
          <p:nvPr/>
        </p:nvSpPr>
        <p:spPr>
          <a:xfrm>
            <a:off x="7124327" y="3969423"/>
            <a:ext cx="2325950" cy="301251"/>
          </a:xfrm>
          <a:prstGeom prst="rect">
            <a:avLst/>
          </a:prstGeom>
          <a:solidFill>
            <a:schemeClr val="accent3">
              <a:lumMod val="20000"/>
              <a:lumOff val="80000"/>
            </a:schemeClr>
          </a:solidFill>
        </p:spPr>
        <p:txBody>
          <a:bodyPr wrap="square" lIns="0" tIns="0" rIns="0" bIns="0" rtlCol="0" anchor="b" anchorCtr="0">
            <a:normAutofit lnSpcReduction="10000"/>
          </a:bodyPr>
          <a:lstStyle/>
          <a:p>
            <a:pPr algn="ctr"/>
            <a:r>
              <a:rPr lang="en-GB" sz="2000" dirty="0"/>
              <a:t>GSR, heartrate</a:t>
            </a:r>
          </a:p>
        </p:txBody>
      </p:sp>
      <p:cxnSp>
        <p:nvCxnSpPr>
          <p:cNvPr id="35" name="Straight Arrow Connector 34">
            <a:extLst>
              <a:ext uri="{FF2B5EF4-FFF2-40B4-BE49-F238E27FC236}">
                <a16:creationId xmlns:a16="http://schemas.microsoft.com/office/drawing/2014/main" id="{26CBCCC9-B73A-BF24-BAA0-6D3C9684F9AE}"/>
              </a:ext>
            </a:extLst>
          </p:cNvPr>
          <p:cNvCxnSpPr>
            <a:cxnSpLocks/>
            <a:stCxn id="11" idx="3"/>
            <a:endCxn id="13" idx="1"/>
          </p:cNvCxnSpPr>
          <p:nvPr/>
        </p:nvCxnSpPr>
        <p:spPr>
          <a:xfrm flipV="1">
            <a:off x="6309889" y="2764600"/>
            <a:ext cx="805562" cy="1609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372C9EB-8275-4FD4-0288-7E2D08E79259}"/>
              </a:ext>
            </a:extLst>
          </p:cNvPr>
          <p:cNvCxnSpPr>
            <a:cxnSpLocks/>
            <a:stCxn id="11" idx="3"/>
            <a:endCxn id="14" idx="1"/>
          </p:cNvCxnSpPr>
          <p:nvPr/>
        </p:nvCxnSpPr>
        <p:spPr>
          <a:xfrm>
            <a:off x="6309889" y="2925503"/>
            <a:ext cx="805562" cy="3449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A735FDA-8847-50C6-1955-DC2D4D7A02C7}"/>
              </a:ext>
            </a:extLst>
          </p:cNvPr>
          <p:cNvCxnSpPr>
            <a:cxnSpLocks/>
            <a:stCxn id="12" idx="3"/>
            <a:endCxn id="18" idx="1"/>
          </p:cNvCxnSpPr>
          <p:nvPr/>
        </p:nvCxnSpPr>
        <p:spPr>
          <a:xfrm flipV="1">
            <a:off x="6341776" y="3716164"/>
            <a:ext cx="786991" cy="222812"/>
          </a:xfrm>
          <a:prstGeom prst="straightConnector1">
            <a:avLst/>
          </a:prstGeom>
          <a:ln>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C82D3A5-3087-36F6-E59B-3BB046592935}"/>
              </a:ext>
            </a:extLst>
          </p:cNvPr>
          <p:cNvCxnSpPr>
            <a:cxnSpLocks/>
            <a:stCxn id="12" idx="3"/>
            <a:endCxn id="30" idx="1"/>
          </p:cNvCxnSpPr>
          <p:nvPr/>
        </p:nvCxnSpPr>
        <p:spPr>
          <a:xfrm>
            <a:off x="6341776" y="3938976"/>
            <a:ext cx="782551" cy="181073"/>
          </a:xfrm>
          <a:prstGeom prst="straightConnector1">
            <a:avLst/>
          </a:prstGeom>
          <a:ln>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DC17C642-E16A-448C-3947-EA4C76DBCDA5}"/>
              </a:ext>
            </a:extLst>
          </p:cNvPr>
          <p:cNvCxnSpPr>
            <a:cxnSpLocks/>
            <a:stCxn id="20" idx="3"/>
            <a:endCxn id="21" idx="1"/>
          </p:cNvCxnSpPr>
          <p:nvPr/>
        </p:nvCxnSpPr>
        <p:spPr>
          <a:xfrm>
            <a:off x="6341776" y="4575999"/>
            <a:ext cx="826939" cy="0"/>
          </a:xfrm>
          <a:prstGeom prst="straightConnector1">
            <a:avLst/>
          </a:prstGeom>
          <a:l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E4D206B-DE20-9D79-8C72-DAD8F39EF613}"/>
              </a:ext>
            </a:extLst>
          </p:cNvPr>
          <p:cNvCxnSpPr>
            <a:cxnSpLocks/>
            <a:stCxn id="19" idx="3"/>
            <a:endCxn id="23" idx="1"/>
          </p:cNvCxnSpPr>
          <p:nvPr/>
        </p:nvCxnSpPr>
        <p:spPr>
          <a:xfrm flipV="1">
            <a:off x="6341776" y="5207313"/>
            <a:ext cx="773675" cy="5709"/>
          </a:xfrm>
          <a:prstGeom prst="straightConnector1">
            <a:avLst/>
          </a:prstGeom>
          <a:ln>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0059208-7903-CCD4-C1D6-AEFDBBC67F25}"/>
              </a:ext>
            </a:extLst>
          </p:cNvPr>
          <p:cNvCxnSpPr>
            <a:cxnSpLocks/>
            <a:stCxn id="15" idx="3"/>
            <a:endCxn id="22" idx="1"/>
          </p:cNvCxnSpPr>
          <p:nvPr/>
        </p:nvCxnSpPr>
        <p:spPr>
          <a:xfrm>
            <a:off x="6384689" y="5907275"/>
            <a:ext cx="7307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F4FBC781-2CEB-0DA6-622E-6A67E70BCF32}"/>
              </a:ext>
            </a:extLst>
          </p:cNvPr>
          <p:cNvCxnSpPr>
            <a:cxnSpLocks/>
            <a:stCxn id="16" idx="1"/>
            <a:endCxn id="13" idx="3"/>
          </p:cNvCxnSpPr>
          <p:nvPr/>
        </p:nvCxnSpPr>
        <p:spPr>
          <a:xfrm flipH="1">
            <a:off x="9441401" y="2764600"/>
            <a:ext cx="4789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559D6C24-9EFD-41CD-B35C-04C5B30C5097}"/>
              </a:ext>
            </a:extLst>
          </p:cNvPr>
          <p:cNvCxnSpPr>
            <a:cxnSpLocks/>
            <a:endCxn id="14" idx="3"/>
          </p:cNvCxnSpPr>
          <p:nvPr/>
        </p:nvCxnSpPr>
        <p:spPr>
          <a:xfrm flipH="1">
            <a:off x="9441401" y="3268550"/>
            <a:ext cx="478979" cy="1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0B0A702-52FA-B10B-96AD-E16F28BF900C}"/>
              </a:ext>
            </a:extLst>
          </p:cNvPr>
          <p:cNvSpPr txBox="1"/>
          <p:nvPr/>
        </p:nvSpPr>
        <p:spPr>
          <a:xfrm>
            <a:off x="9920381" y="3618035"/>
            <a:ext cx="1672789" cy="301251"/>
          </a:xfrm>
          <a:prstGeom prst="rect">
            <a:avLst/>
          </a:prstGeom>
          <a:solidFill>
            <a:schemeClr val="tx2">
              <a:lumMod val="85000"/>
              <a:lumOff val="15000"/>
            </a:schemeClr>
          </a:solidFill>
        </p:spPr>
        <p:txBody>
          <a:bodyPr wrap="square" lIns="0" tIns="0" rIns="0" bIns="0" rtlCol="0" anchor="b" anchorCtr="0">
            <a:normAutofit lnSpcReduction="10000"/>
          </a:bodyPr>
          <a:lstStyle/>
          <a:p>
            <a:pPr algn="ctr"/>
            <a:r>
              <a:rPr lang="en-GB" sz="2000" dirty="0">
                <a:solidFill>
                  <a:schemeClr val="bg1"/>
                </a:solidFill>
              </a:rPr>
              <a:t>Self-report</a:t>
            </a:r>
          </a:p>
        </p:txBody>
      </p:sp>
      <p:cxnSp>
        <p:nvCxnSpPr>
          <p:cNvPr id="73" name="Straight Arrow Connector 72">
            <a:extLst>
              <a:ext uri="{FF2B5EF4-FFF2-40B4-BE49-F238E27FC236}">
                <a16:creationId xmlns:a16="http://schemas.microsoft.com/office/drawing/2014/main" id="{E4CF0E29-D1BF-ECD2-6217-4563E9E1932A}"/>
              </a:ext>
            </a:extLst>
          </p:cNvPr>
          <p:cNvCxnSpPr>
            <a:cxnSpLocks/>
            <a:stCxn id="72" idx="1"/>
          </p:cNvCxnSpPr>
          <p:nvPr/>
        </p:nvCxnSpPr>
        <p:spPr>
          <a:xfrm flipH="1">
            <a:off x="9441401" y="3768661"/>
            <a:ext cx="4789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477BA731-98BD-F002-117C-F9072288639E}"/>
              </a:ext>
            </a:extLst>
          </p:cNvPr>
          <p:cNvSpPr txBox="1"/>
          <p:nvPr/>
        </p:nvSpPr>
        <p:spPr>
          <a:xfrm>
            <a:off x="9920381" y="4415476"/>
            <a:ext cx="1672789" cy="301251"/>
          </a:xfrm>
          <a:prstGeom prst="rect">
            <a:avLst/>
          </a:prstGeom>
          <a:solidFill>
            <a:schemeClr val="tx2">
              <a:lumMod val="85000"/>
              <a:lumOff val="15000"/>
            </a:schemeClr>
          </a:solidFill>
        </p:spPr>
        <p:txBody>
          <a:bodyPr wrap="square" lIns="0" tIns="0" rIns="0" bIns="0" rtlCol="0" anchor="b" anchorCtr="0">
            <a:normAutofit lnSpcReduction="10000"/>
          </a:bodyPr>
          <a:lstStyle/>
          <a:p>
            <a:pPr algn="ctr"/>
            <a:r>
              <a:rPr lang="en-GB" sz="2000" dirty="0">
                <a:solidFill>
                  <a:schemeClr val="bg1"/>
                </a:solidFill>
              </a:rPr>
              <a:t>Self-report</a:t>
            </a:r>
          </a:p>
        </p:txBody>
      </p:sp>
      <p:cxnSp>
        <p:nvCxnSpPr>
          <p:cNvPr id="75" name="Straight Arrow Connector 74">
            <a:extLst>
              <a:ext uri="{FF2B5EF4-FFF2-40B4-BE49-F238E27FC236}">
                <a16:creationId xmlns:a16="http://schemas.microsoft.com/office/drawing/2014/main" id="{5726FF66-E606-9A15-DB5E-1E690FCFD185}"/>
              </a:ext>
            </a:extLst>
          </p:cNvPr>
          <p:cNvCxnSpPr>
            <a:cxnSpLocks/>
            <a:stCxn id="74" idx="1"/>
            <a:endCxn id="21" idx="3"/>
          </p:cNvCxnSpPr>
          <p:nvPr/>
        </p:nvCxnSpPr>
        <p:spPr>
          <a:xfrm flipH="1">
            <a:off x="9494665" y="4566102"/>
            <a:ext cx="425716" cy="98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2441C08C-9479-F798-3454-B2A1E6B5D906}"/>
              </a:ext>
            </a:extLst>
          </p:cNvPr>
          <p:cNvSpPr txBox="1"/>
          <p:nvPr/>
        </p:nvSpPr>
        <p:spPr>
          <a:xfrm>
            <a:off x="9920381" y="5055918"/>
            <a:ext cx="1672789" cy="301251"/>
          </a:xfrm>
          <a:prstGeom prst="rect">
            <a:avLst/>
          </a:prstGeom>
          <a:solidFill>
            <a:schemeClr val="tx2">
              <a:lumMod val="85000"/>
              <a:lumOff val="15000"/>
            </a:schemeClr>
          </a:solidFill>
        </p:spPr>
        <p:txBody>
          <a:bodyPr wrap="square" lIns="0" tIns="0" rIns="0" bIns="0" rtlCol="0" anchor="b" anchorCtr="0">
            <a:normAutofit lnSpcReduction="10000"/>
          </a:bodyPr>
          <a:lstStyle/>
          <a:p>
            <a:pPr algn="ctr"/>
            <a:r>
              <a:rPr lang="en-GB" sz="2000" dirty="0">
                <a:solidFill>
                  <a:schemeClr val="bg1"/>
                </a:solidFill>
              </a:rPr>
              <a:t>Self-report</a:t>
            </a:r>
          </a:p>
        </p:txBody>
      </p:sp>
      <p:cxnSp>
        <p:nvCxnSpPr>
          <p:cNvPr id="79" name="Straight Arrow Connector 78">
            <a:extLst>
              <a:ext uri="{FF2B5EF4-FFF2-40B4-BE49-F238E27FC236}">
                <a16:creationId xmlns:a16="http://schemas.microsoft.com/office/drawing/2014/main" id="{31C3CC09-0882-F9C5-DBAB-639BD9559385}"/>
              </a:ext>
            </a:extLst>
          </p:cNvPr>
          <p:cNvCxnSpPr>
            <a:cxnSpLocks/>
            <a:stCxn id="78" idx="1"/>
          </p:cNvCxnSpPr>
          <p:nvPr/>
        </p:nvCxnSpPr>
        <p:spPr>
          <a:xfrm flipH="1">
            <a:off x="9441401" y="5206544"/>
            <a:ext cx="4789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EA857DAB-A014-2742-ECDB-941375F63F2D}"/>
              </a:ext>
            </a:extLst>
          </p:cNvPr>
          <p:cNvSpPr txBox="1"/>
          <p:nvPr/>
        </p:nvSpPr>
        <p:spPr>
          <a:xfrm>
            <a:off x="9920379" y="5753069"/>
            <a:ext cx="1672789" cy="301251"/>
          </a:xfrm>
          <a:prstGeom prst="rect">
            <a:avLst/>
          </a:prstGeom>
          <a:solidFill>
            <a:schemeClr val="bg1"/>
          </a:solidFill>
          <a:ln>
            <a:solidFill>
              <a:schemeClr val="tx1"/>
            </a:solidFill>
          </a:ln>
        </p:spPr>
        <p:txBody>
          <a:bodyPr wrap="square" lIns="0" tIns="0" rIns="0" bIns="0" rtlCol="0" anchor="b" anchorCtr="0">
            <a:normAutofit lnSpcReduction="10000"/>
          </a:bodyPr>
          <a:lstStyle/>
          <a:p>
            <a:pPr algn="ctr"/>
            <a:r>
              <a:rPr lang="en-GB" sz="2000" dirty="0"/>
              <a:t>Behaviour</a:t>
            </a:r>
          </a:p>
        </p:txBody>
      </p:sp>
      <p:cxnSp>
        <p:nvCxnSpPr>
          <p:cNvPr id="83" name="Straight Arrow Connector 82">
            <a:extLst>
              <a:ext uri="{FF2B5EF4-FFF2-40B4-BE49-F238E27FC236}">
                <a16:creationId xmlns:a16="http://schemas.microsoft.com/office/drawing/2014/main" id="{275B2E3D-9E02-F734-D5C1-EB1556F0365E}"/>
              </a:ext>
            </a:extLst>
          </p:cNvPr>
          <p:cNvCxnSpPr>
            <a:cxnSpLocks/>
            <a:stCxn id="120" idx="1"/>
            <a:endCxn id="30" idx="3"/>
          </p:cNvCxnSpPr>
          <p:nvPr/>
        </p:nvCxnSpPr>
        <p:spPr>
          <a:xfrm flipH="1" flipV="1">
            <a:off x="9450277" y="4120049"/>
            <a:ext cx="470101" cy="40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9F1D707B-138D-791B-EC9C-53502B658A9B}"/>
              </a:ext>
            </a:extLst>
          </p:cNvPr>
          <p:cNvCxnSpPr>
            <a:cxnSpLocks/>
            <a:stCxn id="81" idx="1"/>
            <a:endCxn id="22" idx="3"/>
          </p:cNvCxnSpPr>
          <p:nvPr/>
        </p:nvCxnSpPr>
        <p:spPr>
          <a:xfrm flipH="1">
            <a:off x="9441401" y="5903695"/>
            <a:ext cx="478978" cy="35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C96968B0-6351-92F3-3B79-8F79099FF584}"/>
              </a:ext>
            </a:extLst>
          </p:cNvPr>
          <p:cNvSpPr txBox="1"/>
          <p:nvPr/>
        </p:nvSpPr>
        <p:spPr>
          <a:xfrm>
            <a:off x="442912" y="2553906"/>
            <a:ext cx="2735465" cy="301251"/>
          </a:xfrm>
          <a:prstGeom prst="rect">
            <a:avLst/>
          </a:prstGeom>
          <a:solidFill>
            <a:schemeClr val="bg1"/>
          </a:solidFill>
          <a:ln>
            <a:solidFill>
              <a:schemeClr val="tx1"/>
            </a:solidFill>
          </a:ln>
        </p:spPr>
        <p:txBody>
          <a:bodyPr wrap="square" lIns="0" tIns="0" rIns="0" bIns="0" rtlCol="0" anchor="b" anchorCtr="0">
            <a:normAutofit lnSpcReduction="10000"/>
          </a:bodyPr>
          <a:lstStyle/>
          <a:p>
            <a:pPr algn="ctr"/>
            <a:r>
              <a:rPr lang="en-GB" sz="2000" dirty="0"/>
              <a:t>Lego Serious Play</a:t>
            </a:r>
          </a:p>
        </p:txBody>
      </p:sp>
      <p:sp>
        <p:nvSpPr>
          <p:cNvPr id="113" name="TextBox 112">
            <a:extLst>
              <a:ext uri="{FF2B5EF4-FFF2-40B4-BE49-F238E27FC236}">
                <a16:creationId xmlns:a16="http://schemas.microsoft.com/office/drawing/2014/main" id="{F0EE2BFD-85AD-3722-4E79-91C7DF3FBBF5}"/>
              </a:ext>
            </a:extLst>
          </p:cNvPr>
          <p:cNvSpPr txBox="1"/>
          <p:nvPr/>
        </p:nvSpPr>
        <p:spPr>
          <a:xfrm>
            <a:off x="9920380" y="3064878"/>
            <a:ext cx="1672789" cy="301251"/>
          </a:xfrm>
          <a:prstGeom prst="rect">
            <a:avLst/>
          </a:prstGeom>
          <a:solidFill>
            <a:schemeClr val="bg1"/>
          </a:solidFill>
          <a:ln>
            <a:solidFill>
              <a:schemeClr val="tx1"/>
            </a:solidFill>
          </a:ln>
        </p:spPr>
        <p:txBody>
          <a:bodyPr wrap="square" lIns="0" tIns="0" rIns="0" bIns="0" rtlCol="0" anchor="b" anchorCtr="0">
            <a:normAutofit lnSpcReduction="10000"/>
          </a:bodyPr>
          <a:lstStyle/>
          <a:p>
            <a:pPr algn="ctr"/>
            <a:r>
              <a:rPr lang="en-GB" sz="2000" dirty="0"/>
              <a:t>Behaviour</a:t>
            </a:r>
          </a:p>
        </p:txBody>
      </p:sp>
      <p:sp>
        <p:nvSpPr>
          <p:cNvPr id="120" name="TextBox 119">
            <a:extLst>
              <a:ext uri="{FF2B5EF4-FFF2-40B4-BE49-F238E27FC236}">
                <a16:creationId xmlns:a16="http://schemas.microsoft.com/office/drawing/2014/main" id="{518FBE0F-7E9C-A1C2-BF25-26417DBA5A44}"/>
              </a:ext>
            </a:extLst>
          </p:cNvPr>
          <p:cNvSpPr txBox="1"/>
          <p:nvPr/>
        </p:nvSpPr>
        <p:spPr>
          <a:xfrm>
            <a:off x="9920378" y="3973497"/>
            <a:ext cx="1672789" cy="301251"/>
          </a:xfrm>
          <a:prstGeom prst="rect">
            <a:avLst/>
          </a:prstGeom>
          <a:solidFill>
            <a:schemeClr val="bg1"/>
          </a:solidFill>
          <a:ln>
            <a:solidFill>
              <a:schemeClr val="tx1"/>
            </a:solidFill>
          </a:ln>
        </p:spPr>
        <p:txBody>
          <a:bodyPr wrap="square" lIns="0" tIns="0" rIns="0" bIns="0" rtlCol="0" anchor="b" anchorCtr="0">
            <a:normAutofit lnSpcReduction="10000"/>
          </a:bodyPr>
          <a:lstStyle/>
          <a:p>
            <a:pPr algn="ctr"/>
            <a:r>
              <a:rPr lang="en-GB" sz="2000" dirty="0"/>
              <a:t>Behaviour</a:t>
            </a:r>
          </a:p>
        </p:txBody>
      </p:sp>
    </p:spTree>
    <p:extLst>
      <p:ext uri="{BB962C8B-B14F-4D97-AF65-F5344CB8AC3E}">
        <p14:creationId xmlns:p14="http://schemas.microsoft.com/office/powerpoint/2010/main" val="23058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3" grpId="0" animBg="1"/>
      <p:bldP spid="30" grpId="0" animBg="1"/>
      <p:bldP spid="72" grpId="0" animBg="1"/>
      <p:bldP spid="74" grpId="0" animBg="1"/>
      <p:bldP spid="78" grpId="0" animBg="1"/>
      <p:bldP spid="81" grpId="0" animBg="1"/>
      <p:bldP spid="92" grpId="0" animBg="1"/>
      <p:bldP spid="113" grpId="0" animBg="1"/>
      <p:bldP spid="1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pPr algn="ctr"/>
            <a:r>
              <a:rPr lang="en-GB" dirty="0"/>
              <a:t>Which measures should I use? </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pic>
        <p:nvPicPr>
          <p:cNvPr id="7" name="Picture 6">
            <a:extLst>
              <a:ext uri="{FF2B5EF4-FFF2-40B4-BE49-F238E27FC236}">
                <a16:creationId xmlns:a16="http://schemas.microsoft.com/office/drawing/2014/main" id="{070DDBC7-4984-DD2F-DCA2-35106F337E8D}"/>
              </a:ext>
            </a:extLst>
          </p:cNvPr>
          <p:cNvPicPr>
            <a:picLocks noChangeAspect="1"/>
          </p:cNvPicPr>
          <p:nvPr/>
        </p:nvPicPr>
        <p:blipFill>
          <a:blip r:embed="rId2"/>
          <a:stretch>
            <a:fillRect/>
          </a:stretch>
        </p:blipFill>
        <p:spPr>
          <a:xfrm>
            <a:off x="3838575" y="1928812"/>
            <a:ext cx="4514850" cy="3000375"/>
          </a:xfrm>
          <a:prstGeom prst="rect">
            <a:avLst/>
          </a:prstGeom>
        </p:spPr>
      </p:pic>
    </p:spTree>
    <p:extLst>
      <p:ext uri="{BB962C8B-B14F-4D97-AF65-F5344CB8AC3E}">
        <p14:creationId xmlns:p14="http://schemas.microsoft.com/office/powerpoint/2010/main" val="9515322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ABAE08-3592-24D6-9E3E-40C44DDE5BD1}"/>
              </a:ext>
            </a:extLst>
          </p:cNvPr>
          <p:cNvPicPr>
            <a:picLocks noChangeAspect="1"/>
          </p:cNvPicPr>
          <p:nvPr/>
        </p:nvPicPr>
        <p:blipFill rotWithShape="1">
          <a:blip r:embed="rId2"/>
          <a:srcRect t="6298" b="9448"/>
          <a:stretch/>
        </p:blipFill>
        <p:spPr>
          <a:xfrm>
            <a:off x="20" y="1282"/>
            <a:ext cx="12191980" cy="6856718"/>
          </a:xfrm>
          <a:prstGeom prst="rect">
            <a:avLst/>
          </a:prstGeom>
        </p:spPr>
      </p:pic>
    </p:spTree>
    <p:extLst>
      <p:ext uri="{BB962C8B-B14F-4D97-AF65-F5344CB8AC3E}">
        <p14:creationId xmlns:p14="http://schemas.microsoft.com/office/powerpoint/2010/main" val="321638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a:bodyPr>
          <a:lstStyle/>
          <a:p>
            <a:r>
              <a:rPr lang="en-GB" dirty="0"/>
              <a:t>If we have time, listen to this </a:t>
            </a:r>
            <a:r>
              <a:rPr lang="en-GB" sz="1500" dirty="0">
                <a:hlinkClick r:id="rId2"/>
              </a:rPr>
              <a:t>https://web.microsoftstream.com/video/b340651f-0b7b-4421-9266-e0753b0ce05a</a:t>
            </a:r>
            <a:endParaRPr lang="en-GB" sz="1500" dirty="0"/>
          </a:p>
          <a:p>
            <a:r>
              <a:rPr lang="en-GB" dirty="0">
                <a:hlinkClick r:id="rId3"/>
              </a:rPr>
              <a:t>https://www.ntu.ac.uk/c/tilt/practice-and-scholarship-groups/practice-and-scholarship-group-list</a:t>
            </a:r>
            <a:r>
              <a:rPr lang="en-GB" dirty="0"/>
              <a:t> </a:t>
            </a:r>
          </a:p>
          <a:p>
            <a:r>
              <a:rPr lang="en-GB" dirty="0"/>
              <a:t>Our group was set up mostly as a service-type group to collaborate on scholarship/practice projects where there were questions re design and how to measure motivation and engagement.</a:t>
            </a:r>
          </a:p>
          <a:p>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fontScale="90000"/>
          </a:bodyPr>
          <a:lstStyle/>
          <a:p>
            <a:r>
              <a:rPr lang="en-GB" dirty="0"/>
              <a:t>The Student Motivation and Engagement </a:t>
            </a:r>
            <a:br>
              <a:rPr lang="en-GB" dirty="0"/>
            </a:br>
            <a:r>
              <a:rPr lang="en-GB" dirty="0"/>
              <a:t>TILT group</a:t>
            </a:r>
          </a:p>
        </p:txBody>
      </p:sp>
    </p:spTree>
    <p:extLst>
      <p:ext uri="{BB962C8B-B14F-4D97-AF65-F5344CB8AC3E}">
        <p14:creationId xmlns:p14="http://schemas.microsoft.com/office/powerpoint/2010/main" val="4172060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a:xfrm>
            <a:off x="442913" y="1989138"/>
            <a:ext cx="11306174" cy="1950564"/>
          </a:xfrm>
        </p:spPr>
        <p:txBody>
          <a:bodyPr>
            <a:normAutofit lnSpcReduction="10000"/>
          </a:bodyPr>
          <a:lstStyle/>
          <a:p>
            <a:r>
              <a:rPr lang="en-GB" dirty="0"/>
              <a:t>For example, if you are interested in employability, you really want to be assessing (changes in) utility value and relative to intrinsic value.  </a:t>
            </a:r>
          </a:p>
          <a:p>
            <a:r>
              <a:rPr lang="en-GB" dirty="0"/>
              <a:t>That way get a measure of how much students are engaging in modules for utility reasons. We can also provide the up-to-date measures and theorising. </a:t>
            </a:r>
            <a:r>
              <a:rPr lang="en-GB" sz="1700" dirty="0"/>
              <a:t>(</a:t>
            </a:r>
            <a:r>
              <a:rPr lang="en-GB" sz="1700" dirty="0" err="1"/>
              <a:t>Wigfield</a:t>
            </a:r>
            <a:r>
              <a:rPr lang="en-GB" sz="1700" dirty="0"/>
              <a:t> &amp; Eccles, 2000; Eccles &amp; </a:t>
            </a:r>
            <a:r>
              <a:rPr lang="en-GB" sz="1700" dirty="0" err="1"/>
              <a:t>Wigfield</a:t>
            </a:r>
            <a:r>
              <a:rPr lang="en-GB" sz="1700" dirty="0"/>
              <a:t>, 2020)</a:t>
            </a:r>
          </a:p>
          <a:p>
            <a:pPr marL="0" indent="0">
              <a:buNone/>
            </a:pPr>
            <a:endParaRPr lang="en-GB" sz="2400" dirty="0">
              <a:solidFill>
                <a:srgbClr val="53565A"/>
              </a:solidFill>
              <a:latin typeface="Roboto" panose="02000000000000000000" pitchFamily="2" charset="0"/>
            </a:endParaRPr>
          </a:p>
          <a:p>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r>
              <a:rPr lang="en-GB" dirty="0"/>
              <a:t>Getting the (theoretically) right measure</a:t>
            </a:r>
          </a:p>
        </p:txBody>
      </p:sp>
      <p:sp>
        <p:nvSpPr>
          <p:cNvPr id="5" name="Content Placeholder 1">
            <a:extLst>
              <a:ext uri="{FF2B5EF4-FFF2-40B4-BE49-F238E27FC236}">
                <a16:creationId xmlns:a16="http://schemas.microsoft.com/office/drawing/2014/main" id="{81982D0C-B06A-BB91-C2EC-E44354B1CCD9}"/>
              </a:ext>
            </a:extLst>
          </p:cNvPr>
          <p:cNvSpPr txBox="1">
            <a:spLocks/>
          </p:cNvSpPr>
          <p:nvPr/>
        </p:nvSpPr>
        <p:spPr>
          <a:xfrm>
            <a:off x="442913" y="4265241"/>
            <a:ext cx="11306174" cy="1354763"/>
          </a:xfrm>
          <a:prstGeom prst="rect">
            <a:avLst/>
          </a:prstGeom>
          <a:solidFill>
            <a:schemeClr val="accent3">
              <a:lumMod val="20000"/>
              <a:lumOff val="80000"/>
            </a:schemeClr>
          </a:solidFill>
        </p:spPr>
        <p:txBody>
          <a:bodyPr vert="horz" lIns="0" tIns="45720" rIns="91440" bIns="45720" rtlCol="0">
            <a:normAutofit fontScale="85000" lnSpcReduction="10000"/>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latin typeface="+mn-lt"/>
              </a:rPr>
              <a:t>REFERENCES</a:t>
            </a:r>
          </a:p>
          <a:p>
            <a:r>
              <a:rPr lang="en-GB" sz="1600" dirty="0" err="1">
                <a:latin typeface="+mn-lt"/>
              </a:rPr>
              <a:t>Wigfield</a:t>
            </a:r>
            <a:r>
              <a:rPr lang="en-GB" sz="1600" dirty="0">
                <a:latin typeface="+mn-lt"/>
              </a:rPr>
              <a:t>, A., &amp; Eccles, J. S. (2000). Expectancy–value theory of achievement motivation. Contemporary Educational Psychology, 25(1), 68–81. </a:t>
            </a:r>
            <a:r>
              <a:rPr lang="en-GB" sz="1600" dirty="0">
                <a:solidFill>
                  <a:srgbClr val="005B94"/>
                </a:solidFill>
                <a:latin typeface="+mn-lt"/>
                <a:hlinkClick r:id="rId2">
                  <a:extLst>
                    <a:ext uri="{A12FA001-AC4F-418D-AE19-62706E023703}">
                      <ahyp:hlinkClr xmlns:ahyp="http://schemas.microsoft.com/office/drawing/2018/hyperlinkcolor" val="tx"/>
                    </a:ext>
                  </a:extLst>
                </a:hlinkClick>
              </a:rPr>
              <a:t>https://doi.org/10.1006/ceps.</a:t>
            </a:r>
            <a:r>
              <a:rPr lang="en-GB" sz="1600" dirty="0">
                <a:latin typeface="+mn-lt"/>
                <a:hlinkClick r:id="rId2">
                  <a:extLst>
                    <a:ext uri="{A12FA001-AC4F-418D-AE19-62706E023703}">
                      <ahyp:hlinkClr xmlns:ahyp="http://schemas.microsoft.com/office/drawing/2018/hyperlinkcolor" val="tx"/>
                    </a:ext>
                  </a:extLst>
                </a:hlinkClick>
              </a:rPr>
              <a:t>1999.1015</a:t>
            </a:r>
            <a:endParaRPr lang="en-GB" sz="1600" dirty="0">
              <a:latin typeface="+mn-lt"/>
            </a:endParaRPr>
          </a:p>
          <a:p>
            <a:r>
              <a:rPr lang="en-GB" sz="1600" dirty="0">
                <a:latin typeface="+mn-lt"/>
              </a:rPr>
              <a:t>Eccles, J. S., &amp; </a:t>
            </a:r>
            <a:r>
              <a:rPr lang="en-GB" sz="1600" dirty="0" err="1">
                <a:latin typeface="+mn-lt"/>
              </a:rPr>
              <a:t>Wigfield</a:t>
            </a:r>
            <a:r>
              <a:rPr lang="en-GB" sz="1600" dirty="0">
                <a:latin typeface="+mn-lt"/>
              </a:rPr>
              <a:t>, A. (2020). From expectancy-value theory to situated expectancy-value theory: A developmental, social cognitive, and sociocultural perspective on motivation.</a:t>
            </a:r>
            <a:r>
              <a:rPr lang="en-GB" sz="1600" i="1" dirty="0">
                <a:latin typeface="+mn-lt"/>
              </a:rPr>
              <a:t> Contemporary Educational Psychology, 61</a:t>
            </a:r>
            <a:r>
              <a:rPr lang="en-GB" sz="1600" dirty="0">
                <a:latin typeface="+mn-lt"/>
              </a:rPr>
              <a:t>, 101859. doi:10.1016/j.cedpsych.2020.101859.</a:t>
            </a:r>
          </a:p>
          <a:p>
            <a:endParaRPr lang="en-GB" sz="2400" dirty="0">
              <a:solidFill>
                <a:srgbClr val="53565A"/>
              </a:solidFill>
              <a:latin typeface="Roboto" panose="02000000000000000000" pitchFamily="2" charset="0"/>
            </a:endParaRPr>
          </a:p>
          <a:p>
            <a:endParaRPr lang="en-GB" dirty="0"/>
          </a:p>
          <a:p>
            <a:endParaRPr lang="en-GB" dirty="0"/>
          </a:p>
          <a:p>
            <a:endParaRPr lang="en-GB" dirty="0"/>
          </a:p>
        </p:txBody>
      </p:sp>
    </p:spTree>
    <p:extLst>
      <p:ext uri="{BB962C8B-B14F-4D97-AF65-F5344CB8AC3E}">
        <p14:creationId xmlns:p14="http://schemas.microsoft.com/office/powerpoint/2010/main" val="798474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a:bodyPr>
          <a:lstStyle/>
          <a:p>
            <a:r>
              <a:rPr lang="en-GB" dirty="0"/>
              <a:t>People in our group teach and supervise students interested in Motivation in Education. </a:t>
            </a:r>
            <a:endParaRPr lang="en-GB" sz="1500" dirty="0"/>
          </a:p>
          <a:p>
            <a:r>
              <a:rPr lang="en-GB" dirty="0"/>
              <a:t>We encourage students to examine the latest empirical evidence to work which theories work best in which contexts. </a:t>
            </a:r>
          </a:p>
          <a:p>
            <a:r>
              <a:rPr lang="en-GB" dirty="0"/>
              <a:t>In other words, our TILT/Research Group specialises in identifying the best measures to use.</a:t>
            </a:r>
          </a:p>
          <a:p>
            <a:endParaRPr lang="en-GB"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r>
              <a:rPr lang="en-GB" dirty="0"/>
              <a:t>Contemporary Theories </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9582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Good News, Better News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solidFill>
                <a:schemeClr val="bg1"/>
              </a:solidFill>
            </a:endParaRPr>
          </a:p>
        </p:txBody>
      </p:sp>
    </p:spTree>
    <p:extLst>
      <p:ext uri="{BB962C8B-B14F-4D97-AF65-F5344CB8AC3E}">
        <p14:creationId xmlns:p14="http://schemas.microsoft.com/office/powerpoint/2010/main" val="1612091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a:bodyPr>
          <a:lstStyle/>
          <a:p>
            <a:r>
              <a:rPr lang="en-GB" dirty="0"/>
              <a:t>If you are panicking about all my suggestions because you have ONLY run or intend to run a single-group design study, no problem.</a:t>
            </a:r>
          </a:p>
          <a:p>
            <a:r>
              <a:rPr lang="en-GB" dirty="0"/>
              <a:t>Single-group designs, often without pre-measures are common in scholarship projects that are relevant to the outputs you need for promotion.</a:t>
            </a:r>
          </a:p>
          <a:p>
            <a:r>
              <a:rPr lang="en-GB" dirty="0"/>
              <a:t>Action Research is/can be an example of a single-group design study, and these are very popular and can tell us a lot.</a:t>
            </a:r>
          </a:p>
          <a:p>
            <a:pPr marL="0" indent="0">
              <a:buNone/>
            </a:pPr>
            <a:endParaRPr lang="en-GB" dirty="0"/>
          </a:p>
          <a:p>
            <a:endParaRPr lang="en-GB"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r>
              <a:rPr lang="en-GB" dirty="0"/>
              <a:t>Good News</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976450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lnSpcReduction="10000"/>
          </a:bodyPr>
          <a:lstStyle/>
          <a:p>
            <a:r>
              <a:rPr lang="en-GB" dirty="0"/>
              <a:t>There are many models of scholarship (for intervention studies) and one which I embrace is a REF-type approach to scholarship.</a:t>
            </a:r>
          </a:p>
          <a:p>
            <a:r>
              <a:rPr lang="en-GB" dirty="0"/>
              <a:t>Here I look for Ref Quartile 1 level journals to publish scholarship work.</a:t>
            </a:r>
          </a:p>
          <a:p>
            <a:r>
              <a:rPr lang="en-GB" dirty="0"/>
              <a:t>These types of journals tend to require strong theorising and design elements so I try and organise my studies to meet those criteria.</a:t>
            </a:r>
          </a:p>
          <a:p>
            <a:r>
              <a:rPr lang="en-GB" dirty="0"/>
              <a:t>This does NOT mean I will take the T and R pathway, we want staff to keep on scholarship routes even if they are producing at REF level.</a:t>
            </a:r>
          </a:p>
          <a:p>
            <a:r>
              <a:rPr lang="en-GB" dirty="0"/>
              <a:t>So, upping the quality of design is not required but if you can, maybe you can target some different publication outlets.</a:t>
            </a:r>
          </a:p>
          <a:p>
            <a:pPr marL="0" indent="0">
              <a:buNone/>
            </a:pPr>
            <a:endParaRPr lang="en-GB" dirty="0"/>
          </a:p>
          <a:p>
            <a:endParaRPr lang="en-GB"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a:bodyPr>
          <a:lstStyle/>
          <a:p>
            <a:r>
              <a:rPr lang="en-GB" dirty="0"/>
              <a:t>Better News</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413346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Final Thoughts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solidFill>
                <a:schemeClr val="bg1"/>
              </a:solidFill>
            </a:endParaRPr>
          </a:p>
        </p:txBody>
      </p:sp>
    </p:spTree>
    <p:extLst>
      <p:ext uri="{BB962C8B-B14F-4D97-AF65-F5344CB8AC3E}">
        <p14:creationId xmlns:p14="http://schemas.microsoft.com/office/powerpoint/2010/main" val="3575668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665F49-7A21-524F-E54F-D4D96F6E5A9C}"/>
              </a:ext>
            </a:extLst>
          </p:cNvPr>
          <p:cNvSpPr>
            <a:spLocks noGrp="1"/>
          </p:cNvSpPr>
          <p:nvPr>
            <p:ph sz="half" idx="1"/>
          </p:nvPr>
        </p:nvSpPr>
        <p:spPr/>
        <p:txBody>
          <a:bodyPr>
            <a:normAutofit/>
          </a:bodyPr>
          <a:lstStyle/>
          <a:p>
            <a:r>
              <a:rPr lang="en-GB" dirty="0"/>
              <a:t>NTU really support scholarship so please get involved and get your colleagues involved.</a:t>
            </a:r>
          </a:p>
          <a:p>
            <a:r>
              <a:rPr lang="en-GB" dirty="0"/>
              <a:t>There are many routes to support which will help you when you are heavily </a:t>
            </a:r>
            <a:r>
              <a:rPr lang="en-GB" dirty="0" err="1"/>
              <a:t>workloaded</a:t>
            </a:r>
            <a:r>
              <a:rPr lang="en-GB" dirty="0"/>
              <a:t>; use your support systems.</a:t>
            </a:r>
          </a:p>
          <a:p>
            <a:r>
              <a:rPr lang="en-GB" dirty="0"/>
              <a:t>Never be worried about asking or trying out your ideas; colleagues are very supportive.</a:t>
            </a:r>
          </a:p>
          <a:p>
            <a:r>
              <a:rPr lang="en-GB" dirty="0"/>
              <a:t>And of course, do consider joining our TILT group </a:t>
            </a:r>
            <a:r>
              <a:rPr lang="en-GB" dirty="0">
                <a:sym typeface="Wingdings" panose="05000000000000000000" pitchFamily="2" charset="2"/>
              </a:rPr>
              <a:t></a:t>
            </a:r>
            <a:endParaRPr lang="en-GB" dirty="0"/>
          </a:p>
          <a:p>
            <a:pPr marL="0" indent="0">
              <a:buNone/>
            </a:pPr>
            <a:endParaRPr lang="en-GB" dirty="0"/>
          </a:p>
          <a:p>
            <a:endParaRPr lang="en-GB" dirty="0"/>
          </a:p>
          <a:p>
            <a:pPr marL="0" indent="0">
              <a:buNone/>
            </a:pPr>
            <a:endParaRPr lang="en-GB" dirty="0"/>
          </a:p>
          <a:p>
            <a:endParaRPr lang="en-GB" dirty="0"/>
          </a:p>
          <a:p>
            <a:endParaRPr lang="en-GB" dirty="0"/>
          </a:p>
        </p:txBody>
      </p:sp>
      <p:sp>
        <p:nvSpPr>
          <p:cNvPr id="3" name="Title 2">
            <a:extLst>
              <a:ext uri="{FF2B5EF4-FFF2-40B4-BE49-F238E27FC236}">
                <a16:creationId xmlns:a16="http://schemas.microsoft.com/office/drawing/2014/main" id="{FA15D4AE-F997-8CCB-0227-138A7509841F}"/>
              </a:ext>
            </a:extLst>
          </p:cNvPr>
          <p:cNvSpPr>
            <a:spLocks noGrp="1"/>
          </p:cNvSpPr>
          <p:nvPr>
            <p:ph type="title"/>
          </p:nvPr>
        </p:nvSpPr>
        <p:spPr/>
        <p:txBody>
          <a:bodyPr>
            <a:normAutofit fontScale="90000"/>
          </a:bodyPr>
          <a:lstStyle/>
          <a:p>
            <a:r>
              <a:rPr lang="en-GB" dirty="0"/>
              <a:t>You couldn’t be at a better university for scholarship and practice</a:t>
            </a:r>
          </a:p>
        </p:txBody>
      </p:sp>
      <p:sp>
        <p:nvSpPr>
          <p:cNvPr id="4" name="Text Placeholder 3">
            <a:extLst>
              <a:ext uri="{FF2B5EF4-FFF2-40B4-BE49-F238E27FC236}">
                <a16:creationId xmlns:a16="http://schemas.microsoft.com/office/drawing/2014/main" id="{C2A806DD-780D-6D0A-52A2-B2E8753B2B9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088637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30D39DA-72AE-4541-8B14-03DF8F33464E}"/>
              </a:ext>
            </a:extLst>
          </p:cNvPr>
          <p:cNvSpPr>
            <a:spLocks noGrp="1"/>
          </p:cNvSpPr>
          <p:nvPr>
            <p:ph type="sldNum" sz="quarter" idx="11"/>
          </p:nvPr>
        </p:nvSpPr>
        <p:spPr/>
        <p:txBody>
          <a:bodyPr/>
          <a:lstStyle/>
          <a:p>
            <a:pPr>
              <a:defRPr/>
            </a:pPr>
            <a:fld id="{E2066901-F08C-43B2-B5C0-336B13630C95}" type="slidenum">
              <a:rPr lang="en-GB" altLang="en-US" smtClean="0"/>
              <a:pPr>
                <a:defRPr/>
              </a:pPr>
              <a:t>40</a:t>
            </a:fld>
            <a:endParaRPr lang="en-GB" altLang="en-US"/>
          </a:p>
        </p:txBody>
      </p:sp>
      <p:pic>
        <p:nvPicPr>
          <p:cNvPr id="2" name="Picture 1">
            <a:extLst>
              <a:ext uri="{FF2B5EF4-FFF2-40B4-BE49-F238E27FC236}">
                <a16:creationId xmlns:a16="http://schemas.microsoft.com/office/drawing/2014/main" id="{4FB4BD6E-D0CC-453E-9B4E-69696B80B5AB}"/>
              </a:ext>
            </a:extLst>
          </p:cNvPr>
          <p:cNvPicPr>
            <a:picLocks noChangeAspect="1"/>
          </p:cNvPicPr>
          <p:nvPr/>
        </p:nvPicPr>
        <p:blipFill>
          <a:blip r:embed="rId2"/>
          <a:stretch>
            <a:fillRect/>
          </a:stretch>
        </p:blipFill>
        <p:spPr>
          <a:xfrm>
            <a:off x="1864486" y="365760"/>
            <a:ext cx="8080104" cy="5842000"/>
          </a:xfrm>
          <a:prstGeom prst="rect">
            <a:avLst/>
          </a:prstGeom>
        </p:spPr>
      </p:pic>
    </p:spTree>
    <p:extLst>
      <p:ext uri="{BB962C8B-B14F-4D97-AF65-F5344CB8AC3E}">
        <p14:creationId xmlns:p14="http://schemas.microsoft.com/office/powerpoint/2010/main" val="2816437329"/>
      </p:ext>
    </p:extLst>
  </p:cSld>
  <p:clrMapOvr>
    <a:masterClrMapping/>
  </p:clrMapOvr>
  <p:transition/>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1" ma:contentTypeDescription="Create a new document." ma:contentTypeScope="" ma:versionID="bf0b94b058452ed3cec91f89e664909d">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d988d784501c0b668dd73c0ebdbd98a4"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72E4F038-6994-4608-A1EA-AF583DA06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2144</Words>
  <Application>Microsoft Office PowerPoint</Application>
  <PresentationFormat>Widescreen</PresentationFormat>
  <Paragraphs>254</Paragraphs>
  <Slides>40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Roboto</vt:lpstr>
      <vt:lpstr>Wingdings</vt:lpstr>
      <vt:lpstr>Office Theme</vt:lpstr>
      <vt:lpstr>Designing studies to examine effectiveness</vt:lpstr>
      <vt:lpstr>Plan for the day</vt:lpstr>
      <vt:lpstr>PowerPoint Presentation</vt:lpstr>
      <vt:lpstr>What I’ll be covering - Problems</vt:lpstr>
      <vt:lpstr>What I’ll be covering – the solutions</vt:lpstr>
      <vt:lpstr>Single-Group Research Designs</vt:lpstr>
      <vt:lpstr>Single-Group Design – Post-test</vt:lpstr>
      <vt:lpstr>Single-group design</vt:lpstr>
      <vt:lpstr>Single-Group Design – Cohort effects</vt:lpstr>
      <vt:lpstr>PowerPoint Presentation</vt:lpstr>
      <vt:lpstr>Why we need pre-post designs</vt:lpstr>
      <vt:lpstr>Using a pre-post design - No change</vt:lpstr>
      <vt:lpstr>Using a pre-post design – Improvements over time</vt:lpstr>
      <vt:lpstr>Maturation</vt:lpstr>
      <vt:lpstr>Maturation and the counterfactual</vt:lpstr>
      <vt:lpstr>Control/Comparison Groups</vt:lpstr>
      <vt:lpstr>The importance of control/comparison groups</vt:lpstr>
      <vt:lpstr>Luckily, one of your colleagues also took a group of students from your module, taught them the same material, but did NOT use your intervention</vt:lpstr>
      <vt:lpstr>Even worse, maybe your intervention was less effective  than business-as-usual</vt:lpstr>
      <vt:lpstr>Even worse, maybe your intervention was less effective  than business-as-usual</vt:lpstr>
      <vt:lpstr>Your intervention worked if .. (and only if) </vt:lpstr>
      <vt:lpstr>Summary</vt:lpstr>
      <vt:lpstr>Control groups</vt:lpstr>
      <vt:lpstr>PowerPoint Presentation</vt:lpstr>
      <vt:lpstr>I don’t have time to organise a control group</vt:lpstr>
      <vt:lpstr>I do have time to organise a control group</vt:lpstr>
      <vt:lpstr>Measuring Outcomes</vt:lpstr>
      <vt:lpstr>Thinking about outcomes</vt:lpstr>
      <vt:lpstr>Functional relevance - Operationalisation</vt:lpstr>
      <vt:lpstr>Which measures should I use? </vt:lpstr>
      <vt:lpstr>PowerPoint Presentation</vt:lpstr>
      <vt:lpstr>The Student Motivation and Engagement  TILT group</vt:lpstr>
      <vt:lpstr>Getting the (theoretically) right measure</vt:lpstr>
      <vt:lpstr>Contemporary Theories </vt:lpstr>
      <vt:lpstr>Good News, Better News</vt:lpstr>
      <vt:lpstr>Good News</vt:lpstr>
      <vt:lpstr>Better News</vt:lpstr>
      <vt:lpstr>Final Thoughts</vt:lpstr>
      <vt:lpstr>You couldn’t be at a better university for scholarship and practice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Remedios, Richard</cp:lastModifiedBy>
  <cp:revision>87</cp:revision>
  <dcterms:created xsi:type="dcterms:W3CDTF">2020-08-07T10:40:47Z</dcterms:created>
  <dcterms:modified xsi:type="dcterms:W3CDTF">2024-05-20T13:38:31Z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