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437" r:id="rId3"/>
    <p:sldId id="438" r:id="rId4"/>
    <p:sldId id="439" r:id="rId5"/>
    <p:sldId id="440" r:id="rId6"/>
    <p:sldId id="441" r:id="rId7"/>
    <p:sldId id="442" r:id="rId8"/>
    <p:sldId id="443" r:id="rId9"/>
    <p:sldId id="447" r:id="rId10"/>
    <p:sldId id="444" r:id="rId11"/>
    <p:sldId id="445" r:id="rId12"/>
  </p:sldIdLst>
  <p:sldSz cx="12192000" cy="6858000"/>
  <p:notesSz cx="6858000" cy="9144000"/>
  <p:custDataLst>
    <p:tags r:id="rId1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6" autoAdjust="0"/>
    <p:restoredTop sz="94660"/>
  </p:normalViewPr>
  <p:slideViewPr>
    <p:cSldViewPr snapToGrid="0">
      <p:cViewPr varScale="1">
        <p:scale>
          <a:sx n="94" d="100"/>
          <a:sy n="94" d="100"/>
        </p:scale>
        <p:origin x="114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Sexual orientation of wholetime firefighters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v>LGB</c:v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numLit>
              <c:formatCode>General</c:formatCode>
              <c:ptCount val="4"/>
              <c:pt idx="0">
                <c:v>2011</c:v>
              </c:pt>
              <c:pt idx="1">
                <c:v>2015</c:v>
              </c:pt>
              <c:pt idx="2">
                <c:v>2020</c:v>
              </c:pt>
              <c:pt idx="3">
                <c:v>2023</c:v>
              </c:pt>
            </c:numLit>
          </c:cat>
          <c:val>
            <c:numRef>
              <c:f>Sheet1!$B$38:$B$41</c:f>
              <c:numCache>
                <c:formatCode>General</c:formatCode>
                <c:ptCount val="4"/>
                <c:pt idx="0">
                  <c:v>3.5</c:v>
                </c:pt>
                <c:pt idx="1">
                  <c:v>3.3</c:v>
                </c:pt>
                <c:pt idx="2">
                  <c:v>3.9</c:v>
                </c:pt>
                <c:pt idx="3">
                  <c:v>4.8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91-450E-BA8F-A463BD0F1B0B}"/>
            </c:ext>
          </c:extLst>
        </c:ser>
        <c:ser>
          <c:idx val="1"/>
          <c:order val="1"/>
          <c:tx>
            <c:v>Hetrosexual</c:v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numLit>
              <c:formatCode>General</c:formatCode>
              <c:ptCount val="4"/>
              <c:pt idx="0">
                <c:v>2011</c:v>
              </c:pt>
              <c:pt idx="1">
                <c:v>2015</c:v>
              </c:pt>
              <c:pt idx="2">
                <c:v>2020</c:v>
              </c:pt>
              <c:pt idx="3">
                <c:v>2023</c:v>
              </c:pt>
            </c:numLit>
          </c:cat>
          <c:val>
            <c:numRef>
              <c:f>Sheet1!$C$38:$C$41</c:f>
              <c:numCache>
                <c:formatCode>General</c:formatCode>
                <c:ptCount val="4"/>
                <c:pt idx="0">
                  <c:v>96.5</c:v>
                </c:pt>
                <c:pt idx="1">
                  <c:v>96.7</c:v>
                </c:pt>
                <c:pt idx="2">
                  <c:v>96.1</c:v>
                </c:pt>
                <c:pt idx="3">
                  <c:v>95.2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91-450E-BA8F-A463BD0F1B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02646056"/>
        <c:axId val="1102646416"/>
        <c:axId val="0"/>
      </c:bar3DChart>
      <c:catAx>
        <c:axId val="1102646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2646416"/>
        <c:crosses val="autoZero"/>
        <c:auto val="1"/>
        <c:lblAlgn val="ctr"/>
        <c:lblOffset val="100"/>
        <c:noMultiLvlLbl val="0"/>
      </c:catAx>
      <c:valAx>
        <c:axId val="1102646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2646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Gender of wholetime firefighters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v>Women</c:v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Lit>
              <c:ptCount val="5"/>
              <c:pt idx="0">
                <c:v>2002</c:v>
              </c:pt>
              <c:pt idx="1">
                <c:v>2010</c:v>
              </c:pt>
              <c:pt idx="2">
                <c:v>2015</c:v>
              </c:pt>
              <c:pt idx="3">
                <c:v>2020</c:v>
              </c:pt>
              <c:pt idx="4">
                <c:v>2023</c:v>
              </c:pt>
            </c:strLit>
          </c:cat>
          <c:val>
            <c:numRef>
              <c:f>Sheet1!$B$2:$B$6</c:f>
              <c:numCache>
                <c:formatCode>General</c:formatCode>
                <c:ptCount val="5"/>
                <c:pt idx="0">
                  <c:v>1.3</c:v>
                </c:pt>
                <c:pt idx="1">
                  <c:v>4</c:v>
                </c:pt>
                <c:pt idx="2">
                  <c:v>5</c:v>
                </c:pt>
                <c:pt idx="3">
                  <c:v>7.4</c:v>
                </c:pt>
                <c:pt idx="4">
                  <c:v>9.3000000000000007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18-4753-822B-5336CE70FF0B}"/>
            </c:ext>
          </c:extLst>
        </c:ser>
        <c:ser>
          <c:idx val="1"/>
          <c:order val="1"/>
          <c:tx>
            <c:v>Men/Other</c:v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Lit>
              <c:ptCount val="5"/>
              <c:pt idx="0">
                <c:v>2002</c:v>
              </c:pt>
              <c:pt idx="1">
                <c:v>2010</c:v>
              </c:pt>
              <c:pt idx="2">
                <c:v>2015</c:v>
              </c:pt>
              <c:pt idx="3">
                <c:v>2020</c:v>
              </c:pt>
              <c:pt idx="4">
                <c:v>2023</c:v>
              </c:pt>
            </c:strLit>
          </c:cat>
          <c:val>
            <c:numRef>
              <c:f>Sheet1!$C$2:$C$6</c:f>
              <c:numCache>
                <c:formatCode>General</c:formatCode>
                <c:ptCount val="5"/>
                <c:pt idx="0">
                  <c:v>98.7</c:v>
                </c:pt>
                <c:pt idx="1">
                  <c:v>96</c:v>
                </c:pt>
                <c:pt idx="2">
                  <c:v>95</c:v>
                </c:pt>
                <c:pt idx="3">
                  <c:v>92.6</c:v>
                </c:pt>
                <c:pt idx="4">
                  <c:v>90.7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18-4753-822B-5336CE70FF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76487736"/>
        <c:axId val="539217080"/>
        <c:axId val="0"/>
      </c:bar3DChart>
      <c:catAx>
        <c:axId val="776487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9217080"/>
        <c:crosses val="autoZero"/>
        <c:auto val="1"/>
        <c:lblAlgn val="ctr"/>
        <c:lblOffset val="100"/>
        <c:noMultiLvlLbl val="0"/>
      </c:catAx>
      <c:valAx>
        <c:axId val="539217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6487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Ethnicity of wholetime</a:t>
            </a:r>
            <a:r>
              <a:rPr lang="en-US" baseline="0"/>
              <a:t> firefighters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v>Ethnic minority</c:v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cat>
            <c:numLit>
              <c:formatCode>General</c:formatCode>
              <c:ptCount val="4"/>
              <c:pt idx="0">
                <c:v>2010</c:v>
              </c:pt>
              <c:pt idx="1">
                <c:v>2015</c:v>
              </c:pt>
              <c:pt idx="2">
                <c:v>2020</c:v>
              </c:pt>
              <c:pt idx="3">
                <c:v>2023</c:v>
              </c:pt>
            </c:numLit>
          </c:cat>
          <c:val>
            <c:numRef>
              <c:f>Sheet1!$B$20:$B$23</c:f>
              <c:numCache>
                <c:formatCode>General</c:formatCode>
                <c:ptCount val="4"/>
                <c:pt idx="0">
                  <c:v>4.5</c:v>
                </c:pt>
                <c:pt idx="1">
                  <c:v>7.9</c:v>
                </c:pt>
                <c:pt idx="2">
                  <c:v>8.6</c:v>
                </c:pt>
                <c:pt idx="3">
                  <c:v>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BE-4BFC-BD2E-9059CD10FCA9}"/>
            </c:ext>
          </c:extLst>
        </c:ser>
        <c:ser>
          <c:idx val="1"/>
          <c:order val="1"/>
          <c:tx>
            <c:v>White British or Irish</c:v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cat>
            <c:numLit>
              <c:formatCode>General</c:formatCode>
              <c:ptCount val="4"/>
              <c:pt idx="0">
                <c:v>2010</c:v>
              </c:pt>
              <c:pt idx="1">
                <c:v>2015</c:v>
              </c:pt>
              <c:pt idx="2">
                <c:v>2020</c:v>
              </c:pt>
              <c:pt idx="3">
                <c:v>2023</c:v>
              </c:pt>
            </c:numLit>
          </c:cat>
          <c:val>
            <c:numRef>
              <c:f>Sheet1!$C$20:$C$23</c:f>
              <c:numCache>
                <c:formatCode>General</c:formatCode>
                <c:ptCount val="4"/>
                <c:pt idx="0">
                  <c:v>95.5</c:v>
                </c:pt>
                <c:pt idx="1">
                  <c:v>92.1</c:v>
                </c:pt>
                <c:pt idx="2">
                  <c:v>91.4</c:v>
                </c:pt>
                <c:pt idx="3">
                  <c:v>90.6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BE-4BFC-BD2E-9059CD10FC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76787808"/>
        <c:axId val="775934752"/>
        <c:axId val="0"/>
      </c:bar3DChart>
      <c:catAx>
        <c:axId val="776787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5934752"/>
        <c:crosses val="autoZero"/>
        <c:auto val="1"/>
        <c:lblAlgn val="ctr"/>
        <c:lblOffset val="100"/>
        <c:noMultiLvlLbl val="0"/>
      </c:catAx>
      <c:valAx>
        <c:axId val="775934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6787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AC7FF8-4D4F-4BF2-95F0-7BFD1AE56828}" type="doc">
      <dgm:prSet loTypeId="urn:microsoft.com/office/officeart/2008/layout/LinedList" loCatId="list" qsTypeId="urn:microsoft.com/office/officeart/2005/8/quickstyle/simple4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91E4858D-AC35-4863-ABD4-A4A2E451A5A4}">
      <dgm:prSet/>
      <dgm:spPr/>
      <dgm:t>
        <a:bodyPr/>
        <a:lstStyle/>
        <a:p>
          <a:r>
            <a:rPr lang="en-GB" b="1"/>
            <a:t>New statutes</a:t>
          </a:r>
          <a:r>
            <a:rPr lang="en-GB"/>
            <a:t>, provided positive duties and requirements to produce </a:t>
          </a:r>
          <a:r>
            <a:rPr lang="en-GB" b="1" i="1"/>
            <a:t>equalities action plans</a:t>
          </a:r>
          <a:r>
            <a:rPr lang="en-GB" i="1"/>
            <a:t> </a:t>
          </a:r>
          <a:r>
            <a:rPr lang="en-GB"/>
            <a:t>overseen by 3 successive equalities commissions.</a:t>
          </a:r>
          <a:endParaRPr lang="en-US"/>
        </a:p>
      </dgm:t>
    </dgm:pt>
    <dgm:pt modelId="{82184171-022C-482F-9224-29E1566A18BA}" type="parTrans" cxnId="{2811EA28-5C2E-45C9-B585-037F32055578}">
      <dgm:prSet/>
      <dgm:spPr/>
      <dgm:t>
        <a:bodyPr/>
        <a:lstStyle/>
        <a:p>
          <a:endParaRPr lang="en-US"/>
        </a:p>
      </dgm:t>
    </dgm:pt>
    <dgm:pt modelId="{F16460BA-DD68-45FD-8F2F-91ECAB971CCA}" type="sibTrans" cxnId="{2811EA28-5C2E-45C9-B585-037F32055578}">
      <dgm:prSet/>
      <dgm:spPr/>
      <dgm:t>
        <a:bodyPr/>
        <a:lstStyle/>
        <a:p>
          <a:endParaRPr lang="en-US"/>
        </a:p>
      </dgm:t>
    </dgm:pt>
    <dgm:pt modelId="{2592ECED-7BEA-4677-A9EF-2138AF4B25D5}">
      <dgm:prSet/>
      <dgm:spPr/>
      <dgm:t>
        <a:bodyPr/>
        <a:lstStyle/>
        <a:p>
          <a:r>
            <a:rPr lang="en-GB"/>
            <a:t>A new statutory framework in 2004 Act required assessment of risks faced by </a:t>
          </a:r>
          <a:r>
            <a:rPr lang="en-GB" b="1" i="1"/>
            <a:t>different population categories and social groups.</a:t>
          </a:r>
          <a:endParaRPr lang="en-US"/>
        </a:p>
      </dgm:t>
    </dgm:pt>
    <dgm:pt modelId="{E0B1388D-D456-4B3B-BEBE-5A8D6D1D7DC8}" type="parTrans" cxnId="{E6BF52AB-FA83-4B88-9148-D736C071D394}">
      <dgm:prSet/>
      <dgm:spPr/>
      <dgm:t>
        <a:bodyPr/>
        <a:lstStyle/>
        <a:p>
          <a:endParaRPr lang="en-US"/>
        </a:p>
      </dgm:t>
    </dgm:pt>
    <dgm:pt modelId="{2B7175A0-91DC-4541-BDDB-35D2334E211E}" type="sibTrans" cxnId="{E6BF52AB-FA83-4B88-9148-D736C071D394}">
      <dgm:prSet/>
      <dgm:spPr/>
      <dgm:t>
        <a:bodyPr/>
        <a:lstStyle/>
        <a:p>
          <a:endParaRPr lang="en-US"/>
        </a:p>
      </dgm:t>
    </dgm:pt>
    <dgm:pt modelId="{7F8B6E33-53C9-4108-BECE-30CB96602DD8}">
      <dgm:prSet/>
      <dgm:spPr/>
      <dgm:t>
        <a:bodyPr/>
        <a:lstStyle/>
        <a:p>
          <a:r>
            <a:rPr lang="en-GB" b="1" dirty="0"/>
            <a:t>Audit Commission regulatory regime contained an </a:t>
          </a:r>
          <a:r>
            <a:rPr lang="en-GB" b="1" i="1" dirty="0"/>
            <a:t>equality element </a:t>
          </a:r>
          <a:r>
            <a:rPr lang="en-GB" dirty="0"/>
            <a:t>that led to improvement across all aspects of </a:t>
          </a:r>
          <a:r>
            <a:rPr lang="en-GB" i="1" dirty="0"/>
            <a:t>employment practice and service delivery</a:t>
          </a:r>
          <a:endParaRPr lang="en-US" dirty="0"/>
        </a:p>
      </dgm:t>
    </dgm:pt>
    <dgm:pt modelId="{40C68194-618B-4398-ADEA-01C7FBE423F2}" type="parTrans" cxnId="{0F8D7875-8D3A-4B65-9FF3-AF5682B08959}">
      <dgm:prSet/>
      <dgm:spPr/>
      <dgm:t>
        <a:bodyPr/>
        <a:lstStyle/>
        <a:p>
          <a:endParaRPr lang="en-US"/>
        </a:p>
      </dgm:t>
    </dgm:pt>
    <dgm:pt modelId="{9DB16F7C-AF87-49C6-A8FE-12CABCB68998}" type="sibTrans" cxnId="{0F8D7875-8D3A-4B65-9FF3-AF5682B08959}">
      <dgm:prSet/>
      <dgm:spPr/>
      <dgm:t>
        <a:bodyPr/>
        <a:lstStyle/>
        <a:p>
          <a:endParaRPr lang="en-US"/>
        </a:p>
      </dgm:t>
    </dgm:pt>
    <dgm:pt modelId="{0EE6DF89-2296-4BA6-B3D8-DE16B29C45FF}">
      <dgm:prSet/>
      <dgm:spPr/>
      <dgm:t>
        <a:bodyPr/>
        <a:lstStyle/>
        <a:p>
          <a:r>
            <a:rPr lang="en-GB"/>
            <a:t>The development of the Equality Standard for Local Government and the use of level based successive </a:t>
          </a:r>
          <a:r>
            <a:rPr lang="en-GB" b="1" i="1"/>
            <a:t>equality frameworks in FRS</a:t>
          </a:r>
          <a:r>
            <a:rPr lang="en-GB"/>
            <a:t>.  </a:t>
          </a:r>
          <a:endParaRPr lang="en-US"/>
        </a:p>
      </dgm:t>
    </dgm:pt>
    <dgm:pt modelId="{9AE43794-78D0-499D-A8BA-AC9C88DFF895}" type="parTrans" cxnId="{3FE2CCFB-C12C-4CF9-8914-647D66278AFA}">
      <dgm:prSet/>
      <dgm:spPr/>
      <dgm:t>
        <a:bodyPr/>
        <a:lstStyle/>
        <a:p>
          <a:endParaRPr lang="en-US"/>
        </a:p>
      </dgm:t>
    </dgm:pt>
    <dgm:pt modelId="{32F67843-C6A3-45CC-A7CA-478193F51F6F}" type="sibTrans" cxnId="{3FE2CCFB-C12C-4CF9-8914-647D66278AFA}">
      <dgm:prSet/>
      <dgm:spPr/>
      <dgm:t>
        <a:bodyPr/>
        <a:lstStyle/>
        <a:p>
          <a:endParaRPr lang="en-US"/>
        </a:p>
      </dgm:t>
    </dgm:pt>
    <dgm:pt modelId="{CBE3B55C-3E30-4C03-85EB-4FDB1198EC86}" type="pres">
      <dgm:prSet presAssocID="{90AC7FF8-4D4F-4BF2-95F0-7BFD1AE56828}" presName="vert0" presStyleCnt="0">
        <dgm:presLayoutVars>
          <dgm:dir/>
          <dgm:animOne val="branch"/>
          <dgm:animLvl val="lvl"/>
        </dgm:presLayoutVars>
      </dgm:prSet>
      <dgm:spPr/>
    </dgm:pt>
    <dgm:pt modelId="{605B9578-1B04-4765-BAF8-6A358D321126}" type="pres">
      <dgm:prSet presAssocID="{91E4858D-AC35-4863-ABD4-A4A2E451A5A4}" presName="thickLine" presStyleLbl="alignNode1" presStyleIdx="0" presStyleCnt="4"/>
      <dgm:spPr/>
    </dgm:pt>
    <dgm:pt modelId="{0F977ED3-3CFE-47BA-BC90-3F384345AB37}" type="pres">
      <dgm:prSet presAssocID="{91E4858D-AC35-4863-ABD4-A4A2E451A5A4}" presName="horz1" presStyleCnt="0"/>
      <dgm:spPr/>
    </dgm:pt>
    <dgm:pt modelId="{D0450DE3-88DD-4D45-AA44-7A42B2B49DB3}" type="pres">
      <dgm:prSet presAssocID="{91E4858D-AC35-4863-ABD4-A4A2E451A5A4}" presName="tx1" presStyleLbl="revTx" presStyleIdx="0" presStyleCnt="4"/>
      <dgm:spPr/>
    </dgm:pt>
    <dgm:pt modelId="{57AAC1B5-E762-48FA-A02A-B06F667F6CAD}" type="pres">
      <dgm:prSet presAssocID="{91E4858D-AC35-4863-ABD4-A4A2E451A5A4}" presName="vert1" presStyleCnt="0"/>
      <dgm:spPr/>
    </dgm:pt>
    <dgm:pt modelId="{3D687D87-4552-4886-BF3A-2FB6F00F4AE6}" type="pres">
      <dgm:prSet presAssocID="{2592ECED-7BEA-4677-A9EF-2138AF4B25D5}" presName="thickLine" presStyleLbl="alignNode1" presStyleIdx="1" presStyleCnt="4"/>
      <dgm:spPr/>
    </dgm:pt>
    <dgm:pt modelId="{D1B6847B-DA96-40C5-9DA2-E75C4DEDEDE8}" type="pres">
      <dgm:prSet presAssocID="{2592ECED-7BEA-4677-A9EF-2138AF4B25D5}" presName="horz1" presStyleCnt="0"/>
      <dgm:spPr/>
    </dgm:pt>
    <dgm:pt modelId="{9C96BD6B-6F3A-4B17-B82F-ED3B1C521A3E}" type="pres">
      <dgm:prSet presAssocID="{2592ECED-7BEA-4677-A9EF-2138AF4B25D5}" presName="tx1" presStyleLbl="revTx" presStyleIdx="1" presStyleCnt="4"/>
      <dgm:spPr/>
    </dgm:pt>
    <dgm:pt modelId="{FD912125-A54F-44C9-8E67-D1E114F7144D}" type="pres">
      <dgm:prSet presAssocID="{2592ECED-7BEA-4677-A9EF-2138AF4B25D5}" presName="vert1" presStyleCnt="0"/>
      <dgm:spPr/>
    </dgm:pt>
    <dgm:pt modelId="{80EC21A9-4BE6-4D57-ADA7-68313BF3BE2F}" type="pres">
      <dgm:prSet presAssocID="{7F8B6E33-53C9-4108-BECE-30CB96602DD8}" presName="thickLine" presStyleLbl="alignNode1" presStyleIdx="2" presStyleCnt="4"/>
      <dgm:spPr/>
    </dgm:pt>
    <dgm:pt modelId="{E46B7ADB-0D0A-45EC-AAE2-B167EB78189D}" type="pres">
      <dgm:prSet presAssocID="{7F8B6E33-53C9-4108-BECE-30CB96602DD8}" presName="horz1" presStyleCnt="0"/>
      <dgm:spPr/>
    </dgm:pt>
    <dgm:pt modelId="{4BAB893A-C470-4755-8D38-20E01A3E4F88}" type="pres">
      <dgm:prSet presAssocID="{7F8B6E33-53C9-4108-BECE-30CB96602DD8}" presName="tx1" presStyleLbl="revTx" presStyleIdx="2" presStyleCnt="4"/>
      <dgm:spPr/>
    </dgm:pt>
    <dgm:pt modelId="{71DB964C-A789-4488-90ED-4CD4B97DE626}" type="pres">
      <dgm:prSet presAssocID="{7F8B6E33-53C9-4108-BECE-30CB96602DD8}" presName="vert1" presStyleCnt="0"/>
      <dgm:spPr/>
    </dgm:pt>
    <dgm:pt modelId="{0C87D1F0-41A3-462F-A7E6-1470E92FDFEB}" type="pres">
      <dgm:prSet presAssocID="{0EE6DF89-2296-4BA6-B3D8-DE16B29C45FF}" presName="thickLine" presStyleLbl="alignNode1" presStyleIdx="3" presStyleCnt="4"/>
      <dgm:spPr/>
    </dgm:pt>
    <dgm:pt modelId="{1472DB26-CA5D-4C24-8E66-8DAB8D126D47}" type="pres">
      <dgm:prSet presAssocID="{0EE6DF89-2296-4BA6-B3D8-DE16B29C45FF}" presName="horz1" presStyleCnt="0"/>
      <dgm:spPr/>
    </dgm:pt>
    <dgm:pt modelId="{D6323623-3245-4C5C-9BE3-4C7F3398DE6D}" type="pres">
      <dgm:prSet presAssocID="{0EE6DF89-2296-4BA6-B3D8-DE16B29C45FF}" presName="tx1" presStyleLbl="revTx" presStyleIdx="3" presStyleCnt="4"/>
      <dgm:spPr/>
    </dgm:pt>
    <dgm:pt modelId="{30E61840-3F7C-49B3-8E3A-2F991060EE29}" type="pres">
      <dgm:prSet presAssocID="{0EE6DF89-2296-4BA6-B3D8-DE16B29C45FF}" presName="vert1" presStyleCnt="0"/>
      <dgm:spPr/>
    </dgm:pt>
  </dgm:ptLst>
  <dgm:cxnLst>
    <dgm:cxn modelId="{2811EA28-5C2E-45C9-B585-037F32055578}" srcId="{90AC7FF8-4D4F-4BF2-95F0-7BFD1AE56828}" destId="{91E4858D-AC35-4863-ABD4-A4A2E451A5A4}" srcOrd="0" destOrd="0" parTransId="{82184171-022C-482F-9224-29E1566A18BA}" sibTransId="{F16460BA-DD68-45FD-8F2F-91ECAB971CCA}"/>
    <dgm:cxn modelId="{A6F32E39-AD26-4A8D-A4E1-89BEB435463E}" type="presOf" srcId="{0EE6DF89-2296-4BA6-B3D8-DE16B29C45FF}" destId="{D6323623-3245-4C5C-9BE3-4C7F3398DE6D}" srcOrd="0" destOrd="0" presId="urn:microsoft.com/office/officeart/2008/layout/LinedList"/>
    <dgm:cxn modelId="{7E642763-DE15-4F79-BFF7-F74DFC2882E9}" type="presOf" srcId="{91E4858D-AC35-4863-ABD4-A4A2E451A5A4}" destId="{D0450DE3-88DD-4D45-AA44-7A42B2B49DB3}" srcOrd="0" destOrd="0" presId="urn:microsoft.com/office/officeart/2008/layout/LinedList"/>
    <dgm:cxn modelId="{0F8D7875-8D3A-4B65-9FF3-AF5682B08959}" srcId="{90AC7FF8-4D4F-4BF2-95F0-7BFD1AE56828}" destId="{7F8B6E33-53C9-4108-BECE-30CB96602DD8}" srcOrd="2" destOrd="0" parTransId="{40C68194-618B-4398-ADEA-01C7FBE423F2}" sibTransId="{9DB16F7C-AF87-49C6-A8FE-12CABCB68998}"/>
    <dgm:cxn modelId="{D713148B-1F39-4D36-852B-FD056ED9377C}" type="presOf" srcId="{2592ECED-7BEA-4677-A9EF-2138AF4B25D5}" destId="{9C96BD6B-6F3A-4B17-B82F-ED3B1C521A3E}" srcOrd="0" destOrd="0" presId="urn:microsoft.com/office/officeart/2008/layout/LinedList"/>
    <dgm:cxn modelId="{E6BF52AB-FA83-4B88-9148-D736C071D394}" srcId="{90AC7FF8-4D4F-4BF2-95F0-7BFD1AE56828}" destId="{2592ECED-7BEA-4677-A9EF-2138AF4B25D5}" srcOrd="1" destOrd="0" parTransId="{E0B1388D-D456-4B3B-BEBE-5A8D6D1D7DC8}" sibTransId="{2B7175A0-91DC-4541-BDDB-35D2334E211E}"/>
    <dgm:cxn modelId="{6B9ED5C5-14E4-41C9-B944-0E02D7D87975}" type="presOf" srcId="{90AC7FF8-4D4F-4BF2-95F0-7BFD1AE56828}" destId="{CBE3B55C-3E30-4C03-85EB-4FDB1198EC86}" srcOrd="0" destOrd="0" presId="urn:microsoft.com/office/officeart/2008/layout/LinedList"/>
    <dgm:cxn modelId="{6EE494DF-4271-4768-A2C5-0F54583CCB3D}" type="presOf" srcId="{7F8B6E33-53C9-4108-BECE-30CB96602DD8}" destId="{4BAB893A-C470-4755-8D38-20E01A3E4F88}" srcOrd="0" destOrd="0" presId="urn:microsoft.com/office/officeart/2008/layout/LinedList"/>
    <dgm:cxn modelId="{3FE2CCFB-C12C-4CF9-8914-647D66278AFA}" srcId="{90AC7FF8-4D4F-4BF2-95F0-7BFD1AE56828}" destId="{0EE6DF89-2296-4BA6-B3D8-DE16B29C45FF}" srcOrd="3" destOrd="0" parTransId="{9AE43794-78D0-499D-A8BA-AC9C88DFF895}" sibTransId="{32F67843-C6A3-45CC-A7CA-478193F51F6F}"/>
    <dgm:cxn modelId="{8EEA27E9-995D-4E23-8930-85E804407B53}" type="presParOf" srcId="{CBE3B55C-3E30-4C03-85EB-4FDB1198EC86}" destId="{605B9578-1B04-4765-BAF8-6A358D321126}" srcOrd="0" destOrd="0" presId="urn:microsoft.com/office/officeart/2008/layout/LinedList"/>
    <dgm:cxn modelId="{5E5B5C6D-F0AB-4580-80B0-7CBC874165CE}" type="presParOf" srcId="{CBE3B55C-3E30-4C03-85EB-4FDB1198EC86}" destId="{0F977ED3-3CFE-47BA-BC90-3F384345AB37}" srcOrd="1" destOrd="0" presId="urn:microsoft.com/office/officeart/2008/layout/LinedList"/>
    <dgm:cxn modelId="{AA160A87-92C4-4E10-BD16-8D11C4B39814}" type="presParOf" srcId="{0F977ED3-3CFE-47BA-BC90-3F384345AB37}" destId="{D0450DE3-88DD-4D45-AA44-7A42B2B49DB3}" srcOrd="0" destOrd="0" presId="urn:microsoft.com/office/officeart/2008/layout/LinedList"/>
    <dgm:cxn modelId="{AF56D986-38DE-45CE-B589-3469E193383D}" type="presParOf" srcId="{0F977ED3-3CFE-47BA-BC90-3F384345AB37}" destId="{57AAC1B5-E762-48FA-A02A-B06F667F6CAD}" srcOrd="1" destOrd="0" presId="urn:microsoft.com/office/officeart/2008/layout/LinedList"/>
    <dgm:cxn modelId="{A8101EF5-71C2-423A-B048-75D26FF2F9A6}" type="presParOf" srcId="{CBE3B55C-3E30-4C03-85EB-4FDB1198EC86}" destId="{3D687D87-4552-4886-BF3A-2FB6F00F4AE6}" srcOrd="2" destOrd="0" presId="urn:microsoft.com/office/officeart/2008/layout/LinedList"/>
    <dgm:cxn modelId="{1A34572B-16ED-425A-B4CE-18A6131A4613}" type="presParOf" srcId="{CBE3B55C-3E30-4C03-85EB-4FDB1198EC86}" destId="{D1B6847B-DA96-40C5-9DA2-E75C4DEDEDE8}" srcOrd="3" destOrd="0" presId="urn:microsoft.com/office/officeart/2008/layout/LinedList"/>
    <dgm:cxn modelId="{2647F17F-0920-4940-9BD3-9395768E7096}" type="presParOf" srcId="{D1B6847B-DA96-40C5-9DA2-E75C4DEDEDE8}" destId="{9C96BD6B-6F3A-4B17-B82F-ED3B1C521A3E}" srcOrd="0" destOrd="0" presId="urn:microsoft.com/office/officeart/2008/layout/LinedList"/>
    <dgm:cxn modelId="{D59BCC26-2EB1-4732-8AD6-08FD4A513546}" type="presParOf" srcId="{D1B6847B-DA96-40C5-9DA2-E75C4DEDEDE8}" destId="{FD912125-A54F-44C9-8E67-D1E114F7144D}" srcOrd="1" destOrd="0" presId="urn:microsoft.com/office/officeart/2008/layout/LinedList"/>
    <dgm:cxn modelId="{FE03116E-8A22-4D2E-B464-C71C8F659EC8}" type="presParOf" srcId="{CBE3B55C-3E30-4C03-85EB-4FDB1198EC86}" destId="{80EC21A9-4BE6-4D57-ADA7-68313BF3BE2F}" srcOrd="4" destOrd="0" presId="urn:microsoft.com/office/officeart/2008/layout/LinedList"/>
    <dgm:cxn modelId="{D4057060-FF17-45A1-BA0B-938BDD6CC0CE}" type="presParOf" srcId="{CBE3B55C-3E30-4C03-85EB-4FDB1198EC86}" destId="{E46B7ADB-0D0A-45EC-AAE2-B167EB78189D}" srcOrd="5" destOrd="0" presId="urn:microsoft.com/office/officeart/2008/layout/LinedList"/>
    <dgm:cxn modelId="{83AB9195-E68D-40D7-9476-5AF5E40C5587}" type="presParOf" srcId="{E46B7ADB-0D0A-45EC-AAE2-B167EB78189D}" destId="{4BAB893A-C470-4755-8D38-20E01A3E4F88}" srcOrd="0" destOrd="0" presId="urn:microsoft.com/office/officeart/2008/layout/LinedList"/>
    <dgm:cxn modelId="{2A1ED936-5A34-4DAA-A40D-3976A8FA65D6}" type="presParOf" srcId="{E46B7ADB-0D0A-45EC-AAE2-B167EB78189D}" destId="{71DB964C-A789-4488-90ED-4CD4B97DE626}" srcOrd="1" destOrd="0" presId="urn:microsoft.com/office/officeart/2008/layout/LinedList"/>
    <dgm:cxn modelId="{1C81584E-4655-4ACB-8962-0649EA858B5C}" type="presParOf" srcId="{CBE3B55C-3E30-4C03-85EB-4FDB1198EC86}" destId="{0C87D1F0-41A3-462F-A7E6-1470E92FDFEB}" srcOrd="6" destOrd="0" presId="urn:microsoft.com/office/officeart/2008/layout/LinedList"/>
    <dgm:cxn modelId="{96545B21-8F01-46B4-9B9D-60E82CD71148}" type="presParOf" srcId="{CBE3B55C-3E30-4C03-85EB-4FDB1198EC86}" destId="{1472DB26-CA5D-4C24-8E66-8DAB8D126D47}" srcOrd="7" destOrd="0" presId="urn:microsoft.com/office/officeart/2008/layout/LinedList"/>
    <dgm:cxn modelId="{BD3F873A-4748-4763-A836-8449BB3A88ED}" type="presParOf" srcId="{1472DB26-CA5D-4C24-8E66-8DAB8D126D47}" destId="{D6323623-3245-4C5C-9BE3-4C7F3398DE6D}" srcOrd="0" destOrd="0" presId="urn:microsoft.com/office/officeart/2008/layout/LinedList"/>
    <dgm:cxn modelId="{EB1664E9-0000-4B5F-AB12-758E6ECB9C85}" type="presParOf" srcId="{1472DB26-CA5D-4C24-8E66-8DAB8D126D47}" destId="{30E61840-3F7C-49B3-8E3A-2F991060EE2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5B9578-1B04-4765-BAF8-6A358D321126}">
      <dsp:nvSpPr>
        <dsp:cNvPr id="0" name=""/>
        <dsp:cNvSpPr/>
      </dsp:nvSpPr>
      <dsp:spPr>
        <a:xfrm>
          <a:off x="0" y="0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0450DE3-88DD-4D45-AA44-7A42B2B49DB3}">
      <dsp:nvSpPr>
        <dsp:cNvPr id="0" name=""/>
        <dsp:cNvSpPr/>
      </dsp:nvSpPr>
      <dsp:spPr>
        <a:xfrm>
          <a:off x="0" y="0"/>
          <a:ext cx="6666833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/>
            <a:t>New statutes</a:t>
          </a:r>
          <a:r>
            <a:rPr lang="en-GB" sz="2400" kern="1200"/>
            <a:t>, provided positive duties and requirements to produce </a:t>
          </a:r>
          <a:r>
            <a:rPr lang="en-GB" sz="2400" b="1" i="1" kern="1200"/>
            <a:t>equalities action plans</a:t>
          </a:r>
          <a:r>
            <a:rPr lang="en-GB" sz="2400" i="1" kern="1200"/>
            <a:t> </a:t>
          </a:r>
          <a:r>
            <a:rPr lang="en-GB" sz="2400" kern="1200"/>
            <a:t>overseen by 3 successive equalities commissions.</a:t>
          </a:r>
          <a:endParaRPr lang="en-US" sz="2400" kern="1200"/>
        </a:p>
      </dsp:txBody>
      <dsp:txXfrm>
        <a:off x="0" y="0"/>
        <a:ext cx="6666833" cy="1363480"/>
      </dsp:txXfrm>
    </dsp:sp>
    <dsp:sp modelId="{3D687D87-4552-4886-BF3A-2FB6F00F4AE6}">
      <dsp:nvSpPr>
        <dsp:cNvPr id="0" name=""/>
        <dsp:cNvSpPr/>
      </dsp:nvSpPr>
      <dsp:spPr>
        <a:xfrm>
          <a:off x="0" y="1363480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C96BD6B-6F3A-4B17-B82F-ED3B1C521A3E}">
      <dsp:nvSpPr>
        <dsp:cNvPr id="0" name=""/>
        <dsp:cNvSpPr/>
      </dsp:nvSpPr>
      <dsp:spPr>
        <a:xfrm>
          <a:off x="0" y="1363480"/>
          <a:ext cx="6666833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A new statutory framework in 2004 Act required assessment of risks faced by </a:t>
          </a:r>
          <a:r>
            <a:rPr lang="en-GB" sz="2400" b="1" i="1" kern="1200"/>
            <a:t>different population categories and social groups.</a:t>
          </a:r>
          <a:endParaRPr lang="en-US" sz="2400" kern="1200"/>
        </a:p>
      </dsp:txBody>
      <dsp:txXfrm>
        <a:off x="0" y="1363480"/>
        <a:ext cx="6666833" cy="1363480"/>
      </dsp:txXfrm>
    </dsp:sp>
    <dsp:sp modelId="{80EC21A9-4BE6-4D57-ADA7-68313BF3BE2F}">
      <dsp:nvSpPr>
        <dsp:cNvPr id="0" name=""/>
        <dsp:cNvSpPr/>
      </dsp:nvSpPr>
      <dsp:spPr>
        <a:xfrm>
          <a:off x="0" y="2726960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BAB893A-C470-4755-8D38-20E01A3E4F88}">
      <dsp:nvSpPr>
        <dsp:cNvPr id="0" name=""/>
        <dsp:cNvSpPr/>
      </dsp:nvSpPr>
      <dsp:spPr>
        <a:xfrm>
          <a:off x="0" y="2726960"/>
          <a:ext cx="6666833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/>
            <a:t>Audit Commission regulatory regime contained an </a:t>
          </a:r>
          <a:r>
            <a:rPr lang="en-GB" sz="2400" b="1" i="1" kern="1200" dirty="0"/>
            <a:t>equality element </a:t>
          </a:r>
          <a:r>
            <a:rPr lang="en-GB" sz="2400" kern="1200" dirty="0"/>
            <a:t>that led to improvement across all aspects of </a:t>
          </a:r>
          <a:r>
            <a:rPr lang="en-GB" sz="2400" i="1" kern="1200" dirty="0"/>
            <a:t>employment practice and service delivery</a:t>
          </a:r>
          <a:endParaRPr lang="en-US" sz="2400" kern="1200" dirty="0"/>
        </a:p>
      </dsp:txBody>
      <dsp:txXfrm>
        <a:off x="0" y="2726960"/>
        <a:ext cx="6666833" cy="1363480"/>
      </dsp:txXfrm>
    </dsp:sp>
    <dsp:sp modelId="{0C87D1F0-41A3-462F-A7E6-1470E92FDFEB}">
      <dsp:nvSpPr>
        <dsp:cNvPr id="0" name=""/>
        <dsp:cNvSpPr/>
      </dsp:nvSpPr>
      <dsp:spPr>
        <a:xfrm>
          <a:off x="0" y="4090440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6323623-3245-4C5C-9BE3-4C7F3398DE6D}">
      <dsp:nvSpPr>
        <dsp:cNvPr id="0" name=""/>
        <dsp:cNvSpPr/>
      </dsp:nvSpPr>
      <dsp:spPr>
        <a:xfrm>
          <a:off x="0" y="4090440"/>
          <a:ext cx="6666833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The development of the Equality Standard for Local Government and the use of level based successive </a:t>
          </a:r>
          <a:r>
            <a:rPr lang="en-GB" sz="2400" b="1" i="1" kern="1200"/>
            <a:t>equality frameworks in FRS</a:t>
          </a:r>
          <a:r>
            <a:rPr lang="en-GB" sz="2400" kern="1200"/>
            <a:t>.  </a:t>
          </a:r>
          <a:endParaRPr lang="en-US" sz="2400" kern="1200"/>
        </a:p>
      </dsp:txBody>
      <dsp:txXfrm>
        <a:off x="0" y="4090440"/>
        <a:ext cx="6666833" cy="13634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0AD9-6BB0-B3A2-D500-09A98690E1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C24521-9D50-A77C-9B93-C41A728284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5BFD59-E72D-1805-24EA-8FDC957A9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4FD7-CBAD-4841-B1E8-4FDF1F25FCA8}" type="datetimeFigureOut">
              <a:rPr lang="en-GB" smtClean="0"/>
              <a:t>17/09/2024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04829C-F1C1-D35E-7AC3-80AF45033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7B6385-9F52-DB23-5E3A-C8788DB9B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D2FF1-0027-478B-8AA4-A50509839A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6288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95E6E-9A80-0011-8D44-71224FF69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9A77A6-B8C0-6DB9-D832-B589DCE825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A4C6AF-2607-B3EB-8288-66253983E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4FD7-CBAD-4841-B1E8-4FDF1F25FCA8}" type="datetimeFigureOut">
              <a:rPr lang="en-GB" smtClean="0"/>
              <a:t>17/09/2024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7286AB-4AE5-2159-030F-67218D92F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14054B-43B2-D21E-5037-A8993C2A1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D2FF1-0027-478B-8AA4-A50509839A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4710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19D5D-B4E4-8A30-7327-820AD5C18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E7CF81-3F00-416F-35FA-1E2C798DC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B3D09E-12E1-6F09-9C36-B2038CAA9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4FD7-CBAD-4841-B1E8-4FDF1F25FCA8}" type="datetimeFigureOut">
              <a:rPr lang="en-GB" smtClean="0"/>
              <a:t>17/09/2024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4571E6-229D-5352-3CC7-2696DE433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C65AB0-0D3C-4B1B-011E-02B1653D2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D2FF1-0027-478B-8AA4-A50509839A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689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5C516-BF07-274E-AB6C-F15176552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C1278-E247-F807-C177-354A91A99D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08038C-2261-765B-9FC8-D3743FE530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265EAF-A91E-ECC1-7096-6B75AE5BD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4FD7-CBAD-4841-B1E8-4FDF1F25FCA8}" type="datetimeFigureOut">
              <a:rPr lang="en-GB" smtClean="0"/>
              <a:t>17/09/2024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C03EB2-C599-11B7-EE28-A412CAACB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AD60E1-4D03-F693-03BD-5DFC9F04D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D2FF1-0027-478B-8AA4-A50509839A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5791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F543F-6491-8DEC-E0AF-217EBD369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F22A18-1268-328C-C4D1-8272BAFF44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236EAA-ADF9-FF35-D719-D5DAE34DDD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52EEA1-4B29-36A9-E83C-788C327F9D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FD5A13-1A13-AE96-237C-36A9A16798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6718BE-084E-AA9A-405C-930DF325F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4FD7-CBAD-4841-B1E8-4FDF1F25FCA8}" type="datetimeFigureOut">
              <a:rPr lang="en-GB" smtClean="0"/>
              <a:t>17/09/2024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0C565F-4C58-E02D-9D9D-CB0E406AF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D82F6F-0C4C-B1E0-305B-89C69933B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D2FF1-0027-478B-8AA4-A50509839A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4932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81943-7193-0E98-F33A-A22ABED89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62EB05-AD9D-9160-CAE3-1FA2BBA59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4FD7-CBAD-4841-B1E8-4FDF1F25FCA8}" type="datetimeFigureOut">
              <a:rPr lang="en-GB" smtClean="0"/>
              <a:t>17/09/2024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45D0B7-5B20-6148-4BDE-3106CAE1D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4011AA-F3AC-BAB5-03B2-5B0A06357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D2FF1-0027-478B-8AA4-A50509839A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9913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9CA652-C7E1-FC5C-B0EF-741345529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4FD7-CBAD-4841-B1E8-4FDF1F25FCA8}" type="datetimeFigureOut">
              <a:rPr lang="en-GB" smtClean="0"/>
              <a:t>17/09/2024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2E598D-42A3-7F94-DCB8-423271C14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BC7A4A-AB63-9AEC-627C-4FE77D7D6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D2FF1-0027-478B-8AA4-A50509839A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1055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465D9-0F35-98DC-1B47-1FB94A589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086081-8B09-E99F-5933-AEFDF1B4D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F6AE91-8A73-2EA1-BA2E-462D9FBB73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6D6130-FB9B-E416-55BF-BC74888DF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4FD7-CBAD-4841-B1E8-4FDF1F25FCA8}" type="datetimeFigureOut">
              <a:rPr lang="en-GB" smtClean="0"/>
              <a:t>17/09/2024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9819AC-5C44-802E-9C94-32494267A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0F720D-5D18-71E9-DC65-1AA3969DE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D2FF1-0027-478B-8AA4-A50509839A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0612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CF2D1-AC0C-0987-9BFF-55154C63C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BA8C50-0975-F71A-22F4-6C03B0C3A8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EAA052-64CF-D55F-3009-130C3118AD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35B65B-EA0F-76F0-D984-37640B347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4FD7-CBAD-4841-B1E8-4FDF1F25FCA8}" type="datetimeFigureOut">
              <a:rPr lang="en-GB" smtClean="0"/>
              <a:t>17/09/2024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D0383F-36D4-3F31-13B7-8CC6322C0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25D95B-61CB-91CC-93E9-D70F29BB3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D2FF1-0027-478B-8AA4-A50509839A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5015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57705-15E7-32B2-87A8-8119565D5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92B0C0-3CC4-1E39-2141-521DEC3EE9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E9C36B-2CFA-6F1D-2507-1F5AB920B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4FD7-CBAD-4841-B1E8-4FDF1F25FCA8}" type="datetimeFigureOut">
              <a:rPr lang="en-GB" smtClean="0"/>
              <a:t>17/09/2024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11FC9F-DA7E-D1C3-922B-039AEB7DA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FB3F49-0D48-1BA4-4D11-C48C76FA4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D2FF1-0027-478B-8AA4-A50509839A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7632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732686-2C19-D1A1-0892-9D2FDD2561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603B7D-7AE8-118C-DAF7-EE06C165AC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A8039C-2AC1-92D0-7853-53504BA3F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4FD7-CBAD-4841-B1E8-4FDF1F25FCA8}" type="datetimeFigureOut">
              <a:rPr lang="en-GB" smtClean="0"/>
              <a:t>17/09/2024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6277F6-0D60-B8CC-87A9-CFC912D4E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877EB6-4BCB-0917-9A85-1D294DEE7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D2FF1-0027-478B-8AA4-A50509839A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396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D54F00-3AFA-CEEB-0D53-F4AD476B6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6E39D-6536-929E-2AF7-BCA5F8A110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E3735B-FCFE-BD7E-EA17-7C0E40D682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F24FD7-CBAD-4841-B1E8-4FDF1F25FCA8}" type="datetimeFigureOut">
              <a:rPr lang="en-GB" smtClean="0"/>
              <a:t>17/09/2024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173B4F-187A-4DE0-16B6-DE5E6D50B0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2F0E8-A410-51DC-8C09-E3E793300A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2D2FF1-0027-478B-8AA4-A50509839A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188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771A587-3622-1C74-49D5-8C368B9260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446" y="704504"/>
            <a:ext cx="10853107" cy="2957472"/>
          </a:xfrm>
          <a:custGeom>
            <a:avLst/>
            <a:gdLst/>
            <a:ahLst/>
            <a:cxnLst/>
            <a:rect l="l" t="t" r="r" b="b"/>
            <a:pathLst>
              <a:path w="10580201" h="2957472">
                <a:moveTo>
                  <a:pt x="88961" y="0"/>
                </a:moveTo>
                <a:lnTo>
                  <a:pt x="10491240" y="0"/>
                </a:lnTo>
                <a:cubicBezTo>
                  <a:pt x="10540372" y="0"/>
                  <a:pt x="10580201" y="39829"/>
                  <a:pt x="10580201" y="88961"/>
                </a:cubicBezTo>
                <a:lnTo>
                  <a:pt x="10580201" y="2868511"/>
                </a:lnTo>
                <a:cubicBezTo>
                  <a:pt x="10580201" y="2917643"/>
                  <a:pt x="10540372" y="2957472"/>
                  <a:pt x="10491240" y="2957472"/>
                </a:cubicBezTo>
                <a:lnTo>
                  <a:pt x="88961" y="2957472"/>
                </a:lnTo>
                <a:cubicBezTo>
                  <a:pt x="39829" y="2957472"/>
                  <a:pt x="0" y="2917643"/>
                  <a:pt x="0" y="2868511"/>
                </a:cubicBezTo>
                <a:lnTo>
                  <a:pt x="0" y="88961"/>
                </a:lnTo>
                <a:cubicBezTo>
                  <a:pt x="0" y="39829"/>
                  <a:pt x="39829" y="0"/>
                  <a:pt x="88961" y="0"/>
                </a:cubicBezTo>
                <a:close/>
              </a:path>
            </a:pathLst>
          </a:cu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60100DB6-5093-4602-ACBC-D78A3C0D56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7818" y="3998019"/>
            <a:ext cx="11544300" cy="2216512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en-GB" sz="2800" b="1" dirty="0"/>
              <a:t>Equality, Diversity, Inclusion and Organisational Culture: </a:t>
            </a:r>
          </a:p>
          <a:p>
            <a:r>
              <a:rPr lang="en-GB" sz="2800" b="1" dirty="0"/>
              <a:t>a blight on Fire and Rescue Services </a:t>
            </a:r>
          </a:p>
          <a:p>
            <a:endParaRPr lang="en-US" b="1" dirty="0"/>
          </a:p>
          <a:p>
            <a:r>
              <a:rPr lang="en-US" sz="1900" dirty="0"/>
              <a:t> Peter Murphy, (Nottingham Trent University)</a:t>
            </a:r>
          </a:p>
          <a:p>
            <a:r>
              <a:rPr lang="en-US" sz="1900" dirty="0"/>
              <a:t>Kirsten Greenhalgh (Loughborough University)  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462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75786A-F418-9D70-721C-11A89456B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GB" sz="4000" b="1">
                <a:solidFill>
                  <a:srgbClr val="FFFFFF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Structure of the presentation</a:t>
            </a:r>
            <a:endParaRPr lang="en-GB" sz="4000" b="1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69CFB1-2724-971F-7174-2F5C12ED5D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956272"/>
          </a:xfrm>
        </p:spPr>
        <p:txBody>
          <a:bodyPr anchor="ctr">
            <a:normAutofit/>
          </a:bodyPr>
          <a:lstStyle/>
          <a:p>
            <a:r>
              <a:rPr lang="en-GB" sz="2400" dirty="0"/>
              <a:t>Introduction and Historical Background. </a:t>
            </a:r>
          </a:p>
          <a:p>
            <a:endParaRPr lang="en-GB" sz="800" dirty="0"/>
          </a:p>
          <a:p>
            <a:r>
              <a:rPr lang="en-GB" sz="2400" dirty="0"/>
              <a:t>Labour government’s attempts to modernise the service </a:t>
            </a:r>
          </a:p>
          <a:p>
            <a:endParaRPr lang="en-GB" sz="800" dirty="0"/>
          </a:p>
          <a:p>
            <a:r>
              <a:rPr lang="en-GB" sz="2400" dirty="0"/>
              <a:t>Recent Conservative proposals for reform explicitly centred around the three themes of “People, Professionalism and Governance”.</a:t>
            </a:r>
          </a:p>
          <a:p>
            <a:endParaRPr lang="en-GB" sz="800" dirty="0"/>
          </a:p>
          <a:p>
            <a:r>
              <a:rPr lang="en-GB" sz="2400" dirty="0"/>
              <a:t> It will review, appraise, and compare the recommendations from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GB" dirty="0"/>
              <a:t>The former conservative governments reform agenda (2021-2014)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GB" dirty="0"/>
              <a:t>The recent Home Affairs Select Committee Inquiry (2024)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GB" dirty="0"/>
              <a:t>The authors  </a:t>
            </a:r>
          </a:p>
        </p:txBody>
      </p:sp>
    </p:spTree>
    <p:extLst>
      <p:ext uri="{BB962C8B-B14F-4D97-AF65-F5344CB8AC3E}">
        <p14:creationId xmlns:p14="http://schemas.microsoft.com/office/powerpoint/2010/main" val="3974870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75786A-F418-9D70-721C-11A89456B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GB" sz="4000" b="1" dirty="0">
                <a:solidFill>
                  <a:srgbClr val="FFFFFF"/>
                </a:solidFill>
                <a:latin typeface="+mn-lt"/>
              </a:rPr>
              <a:t>Introduction and historical background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69CFB1-2724-971F-7174-2F5C12ED5D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7695" y="649480"/>
            <a:ext cx="6997911" cy="6003568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en-GB" sz="2400" dirty="0"/>
              <a:t>In </a:t>
            </a:r>
            <a:r>
              <a:rPr lang="en-GB" sz="2400" b="1" dirty="0"/>
              <a:t>1999</a:t>
            </a:r>
            <a:r>
              <a:rPr lang="en-GB" sz="2400" dirty="0"/>
              <a:t> the former HMFI reviewed equality and fairness in FRS. </a:t>
            </a:r>
          </a:p>
          <a:p>
            <a:pPr marL="0" indent="0">
              <a:buNone/>
            </a:pPr>
            <a:endParaRPr lang="en-GB" sz="800" dirty="0"/>
          </a:p>
          <a:p>
            <a:pPr marL="457200" lvl="1" indent="0">
              <a:buNone/>
            </a:pPr>
            <a:r>
              <a:rPr lang="en-GB" sz="2000" dirty="0"/>
              <a:t>“There were reports of sexual harassment in all  (10) brigades visited by the Inspectorate including </a:t>
            </a:r>
            <a:r>
              <a:rPr lang="en-GB" sz="2000" i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exposure, touching and assault that had catastrophic effects on the women concerned”..</a:t>
            </a:r>
            <a:r>
              <a:rPr lang="en-GB" sz="2000" dirty="0"/>
              <a:t>. </a:t>
            </a:r>
          </a:p>
          <a:p>
            <a:pPr marL="457200" lvl="1" indent="0">
              <a:buNone/>
            </a:pPr>
            <a:endParaRPr lang="en-GB" sz="1700" dirty="0"/>
          </a:p>
          <a:p>
            <a:pPr marL="457200" lvl="1" indent="0">
              <a:buNone/>
            </a:pPr>
            <a:r>
              <a:rPr lang="en-GB" sz="2000" dirty="0"/>
              <a:t>“Members of the Black and Ethnic Minority told the Inspectorate of the real difficulty faced as a result of the </a:t>
            </a:r>
            <a:r>
              <a:rPr lang="en-GB" sz="2000" i="1" dirty="0"/>
              <a:t>conscious and unconscious actions </a:t>
            </a:r>
            <a:r>
              <a:rPr lang="en-GB" sz="2000" dirty="0"/>
              <a:t>of white male colleagues”.</a:t>
            </a:r>
          </a:p>
          <a:p>
            <a:pPr marL="457200" lvl="1" indent="0">
              <a:buNone/>
            </a:pPr>
            <a:endParaRPr lang="en-GB" sz="800" dirty="0"/>
          </a:p>
          <a:p>
            <a:pPr marL="0" indent="0">
              <a:buNone/>
            </a:pPr>
            <a:r>
              <a:rPr lang="en-GB" sz="2400" dirty="0"/>
              <a:t>Macpherson Report </a:t>
            </a:r>
            <a:r>
              <a:rPr lang="en-GB" sz="2400" b="1" dirty="0"/>
              <a:t>(1999), </a:t>
            </a:r>
            <a:r>
              <a:rPr lang="en-GB" sz="2400" dirty="0"/>
              <a:t>Burchill Report </a:t>
            </a:r>
            <a:r>
              <a:rPr lang="en-GB" sz="2400" b="1" dirty="0"/>
              <a:t>(2000), </a:t>
            </a:r>
            <a:r>
              <a:rPr lang="en-GB" sz="2400" dirty="0"/>
              <a:t>the  Equality Standard for Local Government in </a:t>
            </a:r>
            <a:r>
              <a:rPr lang="en-GB" sz="2400" b="1" dirty="0"/>
              <a:t>(2001) </a:t>
            </a:r>
            <a:r>
              <a:rPr lang="en-GB" sz="2400" dirty="0"/>
              <a:t>and… </a:t>
            </a:r>
          </a:p>
          <a:p>
            <a:endParaRPr lang="en-GB" sz="800" dirty="0"/>
          </a:p>
          <a:p>
            <a:pPr marL="0" indent="0">
              <a:buNone/>
            </a:pPr>
            <a:r>
              <a:rPr lang="en-GB" sz="2400" dirty="0"/>
              <a:t>Bain Report in </a:t>
            </a:r>
            <a:r>
              <a:rPr lang="en-GB" sz="2400" b="1" dirty="0"/>
              <a:t>2002</a:t>
            </a:r>
            <a:r>
              <a:rPr lang="en-GB" sz="2400" dirty="0"/>
              <a:t>.</a:t>
            </a:r>
          </a:p>
          <a:p>
            <a:pPr lvl="1"/>
            <a:r>
              <a:rPr lang="en-GB" sz="2000" dirty="0"/>
              <a:t>“We have been, frankly, appalled at some of the stories we have heard of bullying and harassment [which] has been both racial and sexual… such behaviour is illegal as well as being morally repugnant”</a:t>
            </a:r>
          </a:p>
          <a:p>
            <a:endParaRPr lang="en-GB" sz="1700" dirty="0"/>
          </a:p>
        </p:txBody>
      </p:sp>
    </p:spTree>
    <p:extLst>
      <p:ext uri="{BB962C8B-B14F-4D97-AF65-F5344CB8AC3E}">
        <p14:creationId xmlns:p14="http://schemas.microsoft.com/office/powerpoint/2010/main" val="693161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2873EF-70CB-36F4-DED8-FE7E493B2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GB" sz="3700" b="1" dirty="0">
                <a:solidFill>
                  <a:srgbClr val="FFFFFF"/>
                </a:solidFill>
                <a:latin typeface="+mn-lt"/>
              </a:rPr>
              <a:t>The reasons Culture/EDI changed in FRS  (Clarke 2018)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53EA609-F4A7-CB82-98ED-48F65DFDF7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0359531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78711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247062-AEA3-67E6-F03C-A25685CCF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1"/>
            <a:ext cx="7551683" cy="1090322"/>
          </a:xfrm>
        </p:spPr>
        <p:txBody>
          <a:bodyPr anchor="ctr">
            <a:normAutofit/>
          </a:bodyPr>
          <a:lstStyle/>
          <a:p>
            <a:r>
              <a:rPr lang="en-GB" sz="4000" b="1" dirty="0">
                <a:latin typeface="+mn-lt"/>
              </a:rPr>
              <a:t>2010-2015 Coalition Government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4C82A0-32E4-3C35-777E-8684BE666E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5554"/>
            <a:ext cx="7850777" cy="4254525"/>
          </a:xfrm>
        </p:spPr>
        <p:txBody>
          <a:bodyPr anchor="ctr">
            <a:normAutofit fontScale="92500" lnSpcReduction="10000"/>
          </a:bodyPr>
          <a:lstStyle/>
          <a:p>
            <a:r>
              <a:rPr lang="en-GB" sz="2200" b="1" dirty="0"/>
              <a:t>Workforce diversity stalled </a:t>
            </a:r>
            <a:r>
              <a:rPr lang="en-GB" sz="2200" dirty="0"/>
              <a:t>as recruitment stagnated and externally validated improvement was replaced by sector led improvement. </a:t>
            </a:r>
          </a:p>
          <a:p>
            <a:endParaRPr lang="en-GB" sz="800" dirty="0"/>
          </a:p>
          <a:p>
            <a:r>
              <a:rPr lang="en-GB" sz="2200" b="1" dirty="0"/>
              <a:t>Removed the supporting framework for the 2010 Equality Act, </a:t>
            </a:r>
            <a:r>
              <a:rPr lang="en-GB" sz="2200" dirty="0"/>
              <a:t>weakened the PSED so no requirements for self-assessment, equality impact assessment or equality schemes remained (</a:t>
            </a:r>
            <a:r>
              <a:rPr lang="en-GB" sz="2200" dirty="0" err="1"/>
              <a:t>Neckles</a:t>
            </a:r>
            <a:r>
              <a:rPr lang="en-GB" sz="2200" dirty="0"/>
              <a:t> 2015) and FRSEF became part of the LGA’s sector led improvement offer LGA/CFOA 2013) . </a:t>
            </a:r>
          </a:p>
          <a:p>
            <a:endParaRPr lang="en-GB" sz="1400" dirty="0"/>
          </a:p>
          <a:p>
            <a:r>
              <a:rPr lang="en-GB" sz="2200" dirty="0"/>
              <a:t>Clarke (2018) found a </a:t>
            </a:r>
            <a:r>
              <a:rPr lang="en-GB" sz="2200" b="1" dirty="0"/>
              <a:t>deteriorating commitment </a:t>
            </a:r>
            <a:r>
              <a:rPr lang="en-GB" sz="2200" dirty="0"/>
              <a:t>to driving equality, diversity and inclusion </a:t>
            </a:r>
            <a:r>
              <a:rPr lang="en-GB" sz="2200" b="1" dirty="0"/>
              <a:t>from the government.</a:t>
            </a:r>
          </a:p>
          <a:p>
            <a:endParaRPr lang="en-GB" sz="1400" dirty="0"/>
          </a:p>
          <a:p>
            <a:r>
              <a:rPr lang="en-GB" sz="2200" dirty="0"/>
              <a:t>Lucas (2015) found a </a:t>
            </a:r>
            <a:r>
              <a:rPr lang="en-GB" sz="2200" b="1" dirty="0"/>
              <a:t>toxic culture in Essex FRS </a:t>
            </a:r>
            <a:r>
              <a:rPr lang="en-GB" sz="2200" dirty="0"/>
              <a:t>and NAO/PAC  found significant deterioration in accountability and transparency. </a:t>
            </a:r>
          </a:p>
        </p:txBody>
      </p:sp>
      <p:pic>
        <p:nvPicPr>
          <p:cNvPr id="5" name="Picture 4" descr="Colourful carved figures of humans">
            <a:extLst>
              <a:ext uri="{FF2B5EF4-FFF2-40B4-BE49-F238E27FC236}">
                <a16:creationId xmlns:a16="http://schemas.microsoft.com/office/drawing/2014/main" id="{7733FACA-EEB7-0506-EECD-C5B2D0B93E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451" r="22217" b="-1"/>
          <a:stretch/>
        </p:blipFill>
        <p:spPr>
          <a:xfrm>
            <a:off x="8543109" y="-10886"/>
            <a:ext cx="3648892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78500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C3A755-CAEA-7758-153C-A6EB24191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GB" sz="4000" b="1" dirty="0">
                <a:solidFill>
                  <a:srgbClr val="FFFFFF"/>
                </a:solidFill>
                <a:latin typeface="+mn-lt"/>
              </a:rPr>
              <a:t>Conservative Governments 2016-2024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2CB62C-BA8C-182B-5EB7-9985DA91EB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7695" y="649480"/>
            <a:ext cx="7357583" cy="5546047"/>
          </a:xfrm>
        </p:spPr>
        <p:txBody>
          <a:bodyPr anchor="ctr">
            <a:noAutofit/>
          </a:bodyPr>
          <a:lstStyle/>
          <a:p>
            <a:r>
              <a:rPr lang="en-GB" sz="2200" dirty="0"/>
              <a:t>The Policing and Crime Act </a:t>
            </a:r>
            <a:r>
              <a:rPr lang="en-GB" sz="2200" b="1" dirty="0"/>
              <a:t>2017 Act made no mention of EDI or conduct issues</a:t>
            </a:r>
            <a:r>
              <a:rPr lang="en-GB" sz="2200" dirty="0"/>
              <a:t>, and 2018 National Framework paid lip service to it.</a:t>
            </a:r>
          </a:p>
          <a:p>
            <a:endParaRPr lang="en-GB" sz="800" dirty="0"/>
          </a:p>
          <a:p>
            <a:r>
              <a:rPr lang="en-GB" sz="2200" dirty="0"/>
              <a:t>EDI or cases of misconduct never mentioned in reports to parliament under </a:t>
            </a:r>
            <a:r>
              <a:rPr lang="en-GB" sz="2200" b="1" dirty="0"/>
              <a:t>Section 25 of the FRS Act  2004 </a:t>
            </a:r>
            <a:r>
              <a:rPr lang="en-GB" sz="2200" dirty="0"/>
              <a:t>(despite reports on Essex and Avon FRS). </a:t>
            </a:r>
          </a:p>
          <a:p>
            <a:endParaRPr lang="en-GB" sz="800" dirty="0"/>
          </a:p>
          <a:p>
            <a:r>
              <a:rPr lang="en-GB" sz="2200" dirty="0"/>
              <a:t>However, the annual HMICFRS ‘</a:t>
            </a:r>
            <a:r>
              <a:rPr lang="en-GB" sz="2200" b="1" dirty="0"/>
              <a:t>State of Fire</a:t>
            </a:r>
            <a:r>
              <a:rPr lang="en-GB" sz="2200" dirty="0"/>
              <a:t>’ (2019-2023), media reports and independent reviews (London and S Wales) show culture deteriorating and misconduct rising. </a:t>
            </a:r>
          </a:p>
          <a:p>
            <a:endParaRPr lang="en-GB" sz="800" dirty="0"/>
          </a:p>
          <a:p>
            <a:r>
              <a:rPr lang="en-GB" sz="2200" dirty="0"/>
              <a:t>Home Office commissioned two </a:t>
            </a:r>
            <a:r>
              <a:rPr lang="en-GB" sz="2200" b="1" dirty="0"/>
              <a:t>thematic inspections </a:t>
            </a:r>
            <a:r>
              <a:rPr lang="en-GB" sz="2200" dirty="0"/>
              <a:t>from HMICFRS</a:t>
            </a:r>
          </a:p>
          <a:p>
            <a:pPr lvl="1"/>
            <a:r>
              <a:rPr lang="en-GB" sz="2200" dirty="0"/>
              <a:t>2023  Values and Culture in FRS</a:t>
            </a:r>
          </a:p>
          <a:p>
            <a:pPr lvl="1"/>
            <a:r>
              <a:rPr lang="en-GB" sz="2200" dirty="0"/>
              <a:t>2024  Handling of Misconduct in FRS</a:t>
            </a:r>
          </a:p>
          <a:p>
            <a:pPr lvl="1"/>
            <a:endParaRPr lang="en-GB" sz="800" dirty="0"/>
          </a:p>
          <a:p>
            <a:r>
              <a:rPr lang="en-GB" sz="2200" dirty="0"/>
              <a:t>Home Affairs Select Committee: “culture lamentable”…</a:t>
            </a:r>
            <a:r>
              <a:rPr lang="en-GB" sz="2200" b="1" dirty="0"/>
              <a:t>FRS is “institutionally misogynistic, racist, and homophobic.”</a:t>
            </a:r>
          </a:p>
        </p:txBody>
      </p:sp>
    </p:spTree>
    <p:extLst>
      <p:ext uri="{BB962C8B-B14F-4D97-AF65-F5344CB8AC3E}">
        <p14:creationId xmlns:p14="http://schemas.microsoft.com/office/powerpoint/2010/main" val="1233147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F398F6-36B3-DFB6-F787-9B59EC356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GB" sz="4000" b="1">
                <a:solidFill>
                  <a:srgbClr val="FFFFFF"/>
                </a:solidFill>
                <a:latin typeface="+mn-lt"/>
              </a:rPr>
              <a:t>Conservative proposals for reform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9CE813-0662-347E-1836-C23C20B541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GB" sz="2200" dirty="0"/>
              <a:t>Continue to reflect the </a:t>
            </a:r>
            <a:r>
              <a:rPr lang="en-GB" sz="2200" b="1" dirty="0"/>
              <a:t>police and policing model </a:t>
            </a:r>
          </a:p>
          <a:p>
            <a:endParaRPr lang="en-GB" sz="800" dirty="0"/>
          </a:p>
          <a:p>
            <a:r>
              <a:rPr lang="en-GB" sz="2200" b="1" dirty="0"/>
              <a:t>Set up a professional body </a:t>
            </a:r>
            <a:r>
              <a:rPr lang="en-GB" sz="2200" dirty="0"/>
              <a:t>to continue to raise standards…. put integrity and leadership front and centre with great training, consistent and more open recruitment practices and a statutory code of ethics</a:t>
            </a:r>
          </a:p>
          <a:p>
            <a:endParaRPr lang="en-GB" sz="800" dirty="0"/>
          </a:p>
          <a:p>
            <a:r>
              <a:rPr lang="en-GB" sz="2200" dirty="0"/>
              <a:t>Continue to work with key partners in the sector to ensure </a:t>
            </a:r>
            <a:r>
              <a:rPr lang="en-GB" sz="2200" b="1" dirty="0"/>
              <a:t>inclusion remains at the forefront of any recruitment and development schemes</a:t>
            </a:r>
            <a:r>
              <a:rPr lang="en-GB" sz="2200" dirty="0"/>
              <a:t>… to create FRS that better reflects the community, and everyone is treated with fairness and respect.</a:t>
            </a:r>
          </a:p>
          <a:p>
            <a:endParaRPr lang="en-GB" sz="800" dirty="0"/>
          </a:p>
          <a:p>
            <a:r>
              <a:rPr lang="en-GB" sz="2200" dirty="0"/>
              <a:t>Amend the </a:t>
            </a:r>
            <a:r>
              <a:rPr lang="en-GB" sz="2200" b="1" dirty="0"/>
              <a:t>2018 National Framework</a:t>
            </a:r>
            <a:r>
              <a:rPr lang="en-GB" sz="22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27777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7BC94B-26B0-AA58-D72C-CD9664E21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4251363"/>
          </a:xfrm>
        </p:spPr>
        <p:txBody>
          <a:bodyPr anchor="b">
            <a:normAutofit/>
          </a:bodyPr>
          <a:lstStyle/>
          <a:p>
            <a:pPr algn="r"/>
            <a:r>
              <a:rPr lang="en-GB" sz="3100" b="1" dirty="0">
                <a:solidFill>
                  <a:srgbClr val="FFFFFF"/>
                </a:solidFill>
                <a:latin typeface="+mn-lt"/>
              </a:rPr>
              <a:t>Statistics</a:t>
            </a:r>
            <a:br>
              <a:rPr lang="en-GB" sz="3100" b="1" dirty="0">
                <a:solidFill>
                  <a:srgbClr val="FFFFFF"/>
                </a:solidFill>
                <a:latin typeface="+mn-lt"/>
              </a:rPr>
            </a:br>
            <a:br>
              <a:rPr lang="en-GB" sz="3100" b="1" dirty="0">
                <a:solidFill>
                  <a:srgbClr val="FFFFFF"/>
                </a:solidFill>
                <a:latin typeface="+mn-lt"/>
              </a:rPr>
            </a:br>
            <a:r>
              <a:rPr lang="en-GB" sz="3100" b="1" dirty="0">
                <a:solidFill>
                  <a:srgbClr val="FFFFFF"/>
                </a:solidFill>
                <a:latin typeface="+mn-lt"/>
              </a:rPr>
              <a:t>Interpretation requires significant caution</a:t>
            </a:r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D5175930-3D5B-4F45-D958-D410184DCFC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6799613"/>
              </p:ext>
            </p:extLst>
          </p:nvPr>
        </p:nvGraphicFramePr>
        <p:xfrm>
          <a:off x="3900973" y="4321502"/>
          <a:ext cx="4390056" cy="25019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02E90A01-C628-B5C3-5217-6282274A3D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1381181"/>
              </p:ext>
            </p:extLst>
          </p:nvPr>
        </p:nvGraphicFramePr>
        <p:xfrm>
          <a:off x="3878424" y="-19549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0C084C43-1595-1FBD-F50E-95EEEC26570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2415089"/>
              </p:ext>
            </p:extLst>
          </p:nvPr>
        </p:nvGraphicFramePr>
        <p:xfrm>
          <a:off x="7618476" y="193311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048383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7" grpId="0">
        <p:bldAsOne/>
      </p:bldGraphic>
      <p:bldGraphic spid="21" grpId="0">
        <p:bldAsOne/>
      </p:bldGraphic>
      <p:bldGraphic spid="22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7BC94B-26B0-AA58-D72C-CD9664E21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GB" sz="3100" b="1" dirty="0">
                <a:solidFill>
                  <a:srgbClr val="FFFFFF"/>
                </a:solidFill>
                <a:latin typeface="+mn-lt"/>
              </a:rPr>
              <a:t>Home Affairs Select Committee 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535753-95D2-4459-2AE7-81D408A59C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GB" sz="2200" dirty="0"/>
              <a:t>A process to deal with poor leadership an enforceable set of standards - put the </a:t>
            </a:r>
            <a:r>
              <a:rPr lang="en-GB" sz="2200" b="1" dirty="0"/>
              <a:t>FRS Core Code of Ethics on a statutory basis.</a:t>
            </a:r>
          </a:p>
          <a:p>
            <a:endParaRPr lang="en-GB" sz="800" dirty="0"/>
          </a:p>
          <a:p>
            <a:r>
              <a:rPr lang="en-GB" sz="2200" dirty="0"/>
              <a:t>Give HMICFRS </a:t>
            </a:r>
            <a:r>
              <a:rPr lang="en-GB" sz="2200" b="1" dirty="0"/>
              <a:t>enforcement powers </a:t>
            </a:r>
            <a:r>
              <a:rPr lang="en-GB" sz="2200" dirty="0"/>
              <a:t>so “cultural change can happen at speed”.</a:t>
            </a:r>
          </a:p>
          <a:p>
            <a:endParaRPr lang="en-GB" sz="800" dirty="0"/>
          </a:p>
          <a:p>
            <a:r>
              <a:rPr lang="en-GB" sz="2200" dirty="0"/>
              <a:t>FRAs should improve their </a:t>
            </a:r>
            <a:r>
              <a:rPr lang="en-GB" sz="2200" b="1" dirty="0"/>
              <a:t>scrutiny</a:t>
            </a:r>
            <a:r>
              <a:rPr lang="en-GB" sz="2200" dirty="0"/>
              <a:t> especially on the </a:t>
            </a:r>
            <a:r>
              <a:rPr lang="en-GB" sz="2200" b="1" dirty="0"/>
              <a:t>culture</a:t>
            </a:r>
            <a:r>
              <a:rPr lang="en-GB" sz="2200" dirty="0"/>
              <a:t> within their service.</a:t>
            </a:r>
          </a:p>
          <a:p>
            <a:endParaRPr lang="en-GB" sz="800" dirty="0"/>
          </a:p>
          <a:p>
            <a:r>
              <a:rPr lang="en-GB" sz="2200" dirty="0"/>
              <a:t>LGA should update its’ guidance on </a:t>
            </a:r>
            <a:r>
              <a:rPr lang="en-GB" sz="2200" b="1" dirty="0"/>
              <a:t>accountability and oversight of leadership </a:t>
            </a:r>
            <a:r>
              <a:rPr lang="en-GB" sz="2200" dirty="0"/>
              <a:t>with specific sections on cultural change.</a:t>
            </a:r>
          </a:p>
          <a:p>
            <a:endParaRPr lang="en-GB" sz="800" dirty="0"/>
          </a:p>
          <a:p>
            <a:r>
              <a:rPr lang="en-GB" sz="2200" b="1" dirty="0"/>
              <a:t>National Framework updated </a:t>
            </a:r>
            <a:r>
              <a:rPr lang="en-GB" sz="2200" dirty="0"/>
              <a:t>to reflect the challenge of embedding positive culture with specific reference to cultural change.</a:t>
            </a:r>
          </a:p>
        </p:txBody>
      </p:sp>
    </p:spTree>
    <p:extLst>
      <p:ext uri="{BB962C8B-B14F-4D97-AF65-F5344CB8AC3E}">
        <p14:creationId xmlns:p14="http://schemas.microsoft.com/office/powerpoint/2010/main" val="2439340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36CCEA-9FDB-0947-991F-03EA1F698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GB" sz="2800" b="1" dirty="0">
                <a:solidFill>
                  <a:srgbClr val="FFFFFF"/>
                </a:solidFill>
                <a:latin typeface="+mn-lt"/>
              </a:rPr>
              <a:t>Recommendations and </a:t>
            </a:r>
            <a:br>
              <a:rPr lang="en-GB" sz="2800" b="1" dirty="0">
                <a:solidFill>
                  <a:srgbClr val="FFFFFF"/>
                </a:solidFill>
                <a:latin typeface="+mn-lt"/>
              </a:rPr>
            </a:br>
            <a:r>
              <a:rPr lang="en-GB" sz="2800" b="1" dirty="0">
                <a:solidFill>
                  <a:srgbClr val="FFFFFF"/>
                </a:solidFill>
                <a:latin typeface="+mn-lt"/>
              </a:rPr>
              <a:t>Conclusions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B757B-B144-5A0D-2BA5-3EBC6287E9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7695" y="945931"/>
            <a:ext cx="7357583" cy="5249596"/>
          </a:xfrm>
        </p:spPr>
        <p:txBody>
          <a:bodyPr anchor="ctr">
            <a:noAutofit/>
          </a:bodyPr>
          <a:lstStyle/>
          <a:p>
            <a:r>
              <a:rPr lang="en-GB" sz="2200" dirty="0"/>
              <a:t>Use international</a:t>
            </a:r>
            <a:r>
              <a:rPr lang="en-GB" sz="2200" b="1" dirty="0"/>
              <a:t> </a:t>
            </a:r>
            <a:r>
              <a:rPr lang="en-GB" sz="2200" dirty="0"/>
              <a:t>FRS and </a:t>
            </a:r>
            <a:r>
              <a:rPr lang="en-GB" sz="2200" b="1" dirty="0"/>
              <a:t>Scottish Fire College </a:t>
            </a:r>
            <a:r>
              <a:rPr lang="en-GB" sz="2200" dirty="0"/>
              <a:t>good practice as the model for Independent FRS College</a:t>
            </a:r>
          </a:p>
          <a:p>
            <a:endParaRPr lang="en-GB" sz="800" dirty="0"/>
          </a:p>
          <a:p>
            <a:r>
              <a:rPr lang="en-GB" sz="2200" dirty="0"/>
              <a:t>Review and reinforce the </a:t>
            </a:r>
            <a:r>
              <a:rPr lang="en-GB" sz="2200" b="1" dirty="0"/>
              <a:t>NFCC Culture Action Plan</a:t>
            </a:r>
          </a:p>
          <a:p>
            <a:endParaRPr lang="en-GB" sz="800" dirty="0"/>
          </a:p>
          <a:p>
            <a:r>
              <a:rPr lang="en-GB" sz="2200" dirty="0"/>
              <a:t>Commission HMICFRS to design and implement a </a:t>
            </a:r>
            <a:r>
              <a:rPr lang="en-GB" sz="2200" b="1" dirty="0"/>
              <a:t>deep-dive site based thematic inspection methodology for organisational culture and misconduct</a:t>
            </a:r>
          </a:p>
          <a:p>
            <a:endParaRPr lang="en-GB" sz="800" dirty="0"/>
          </a:p>
          <a:p>
            <a:r>
              <a:rPr lang="en-GB" sz="2200" dirty="0"/>
              <a:t>Comprehensive </a:t>
            </a:r>
            <a:r>
              <a:rPr lang="en-GB" sz="2200" b="1" dirty="0"/>
              <a:t>corporate inspections </a:t>
            </a:r>
            <a:r>
              <a:rPr lang="en-GB" sz="2200" dirty="0"/>
              <a:t>to replace service/operational inspections</a:t>
            </a:r>
          </a:p>
          <a:p>
            <a:endParaRPr lang="en-GB" sz="800" dirty="0"/>
          </a:p>
          <a:p>
            <a:r>
              <a:rPr lang="en-GB" sz="2200" b="1" dirty="0"/>
              <a:t>Update the Equalities Framework </a:t>
            </a:r>
            <a:r>
              <a:rPr lang="en-GB" sz="2200" dirty="0"/>
              <a:t>and reinstate it in External Inspection</a:t>
            </a:r>
          </a:p>
          <a:p>
            <a:endParaRPr lang="en-GB" sz="800" dirty="0"/>
          </a:p>
          <a:p>
            <a:r>
              <a:rPr lang="en-GB" sz="2200" b="1" dirty="0"/>
              <a:t>Government to retain but use the intervention powers </a:t>
            </a:r>
            <a:r>
              <a:rPr lang="en-GB" sz="2200" dirty="0"/>
              <a:t>already at their disposal (and not give enforcement powers to HMICFRS)</a:t>
            </a:r>
          </a:p>
        </p:txBody>
      </p:sp>
    </p:spTree>
    <p:extLst>
      <p:ext uri="{BB962C8B-B14F-4D97-AF65-F5344CB8AC3E}">
        <p14:creationId xmlns:p14="http://schemas.microsoft.com/office/powerpoint/2010/main" val="9782756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 yellow question mark surrounded by black question marks&#10;&#10;Description automatically generated">
            <a:extLst>
              <a:ext uri="{FF2B5EF4-FFF2-40B4-BE49-F238E27FC236}">
                <a16:creationId xmlns:a16="http://schemas.microsoft.com/office/drawing/2014/main" id="{DE265E2B-17F6-8C8C-ED35-D8D7BA7BF0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/>
        </p:blipFill>
        <p:spPr>
          <a:xfrm>
            <a:off x="-428244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49046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GUID" val="b5c1b7f2-5b8d-41e8-b166-7ea58a96929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17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E97E49"/>
    </a:accent1>
    <a:accent2>
      <a:srgbClr val="002060"/>
    </a:accent2>
    <a:accent3>
      <a:srgbClr val="196B24"/>
    </a:accent3>
    <a:accent4>
      <a:srgbClr val="0F9ED5"/>
    </a:accent4>
    <a:accent5>
      <a:srgbClr val="002060"/>
    </a:accent5>
    <a:accent6>
      <a:srgbClr val="E97E49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Custom 17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E97E49"/>
    </a:accent1>
    <a:accent2>
      <a:srgbClr val="002060"/>
    </a:accent2>
    <a:accent3>
      <a:srgbClr val="196B24"/>
    </a:accent3>
    <a:accent4>
      <a:srgbClr val="0F9ED5"/>
    </a:accent4>
    <a:accent5>
      <a:srgbClr val="002060"/>
    </a:accent5>
    <a:accent6>
      <a:srgbClr val="E97E49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Custom 17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E97E49"/>
    </a:accent1>
    <a:accent2>
      <a:srgbClr val="002060"/>
    </a:accent2>
    <a:accent3>
      <a:srgbClr val="196B24"/>
    </a:accent3>
    <a:accent4>
      <a:srgbClr val="0F9ED5"/>
    </a:accent4>
    <a:accent5>
      <a:srgbClr val="002060"/>
    </a:accent5>
    <a:accent6>
      <a:srgbClr val="E97E49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868</Words>
  <Application>Microsoft Office PowerPoint</Application>
  <PresentationFormat>Widescreen</PresentationFormat>
  <Paragraphs>86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Structure of the presentation</vt:lpstr>
      <vt:lpstr>Introduction and historical background </vt:lpstr>
      <vt:lpstr>The reasons Culture/EDI changed in FRS  (Clarke 2018)</vt:lpstr>
      <vt:lpstr>2010-2015 Coalition Government </vt:lpstr>
      <vt:lpstr>Conservative Governments 2016-2024</vt:lpstr>
      <vt:lpstr>Conservative proposals for reform</vt:lpstr>
      <vt:lpstr>Statistics  Interpretation requires significant caution</vt:lpstr>
      <vt:lpstr>Home Affairs Select Committee recommendations</vt:lpstr>
      <vt:lpstr>Recommendations and  Conclusions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NBS predictions for reform in 2022</dc:title>
  <dc:creator>Murphy, Peter</dc:creator>
  <cp:lastModifiedBy>Gallacher, Jonathan</cp:lastModifiedBy>
  <cp:revision>15</cp:revision>
  <dcterms:created xsi:type="dcterms:W3CDTF">2024-07-31T17:01:21Z</dcterms:created>
  <dcterms:modified xsi:type="dcterms:W3CDTF">2024-09-17T14:17:25Z</dcterms:modified>
</cp:coreProperties>
</file>