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2"/>
  </p:notesMasterIdLst>
  <p:sldIdLst>
    <p:sldId id="256" r:id="rId5"/>
    <p:sldId id="263" r:id="rId6"/>
    <p:sldId id="259" r:id="rId7"/>
    <p:sldId id="262" r:id="rId8"/>
    <p:sldId id="287" r:id="rId9"/>
    <p:sldId id="289" r:id="rId10"/>
    <p:sldId id="286" r:id="rId11"/>
    <p:sldId id="288" r:id="rId12"/>
    <p:sldId id="296" r:id="rId13"/>
    <p:sldId id="290" r:id="rId14"/>
    <p:sldId id="295" r:id="rId15"/>
    <p:sldId id="294" r:id="rId16"/>
    <p:sldId id="301" r:id="rId17"/>
    <p:sldId id="292" r:id="rId18"/>
    <p:sldId id="300" r:id="rId19"/>
    <p:sldId id="297" r:id="rId20"/>
    <p:sldId id="29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C"/>
    <a:srgbClr val="B5B0AC"/>
    <a:srgbClr val="6F6258"/>
    <a:srgbClr val="E5E5E5"/>
    <a:srgbClr val="EC6D86"/>
    <a:srgbClr val="E6005B"/>
    <a:srgbClr val="9E043D"/>
    <a:srgbClr val="BB3F07"/>
    <a:srgbClr val="C7D533"/>
    <a:srgbClr val="821E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57"/>
    <p:restoredTop sz="94705"/>
  </p:normalViewPr>
  <p:slideViewPr>
    <p:cSldViewPr snapToGrid="0" snapToObjects="1">
      <p:cViewPr varScale="1">
        <p:scale>
          <a:sx n="92" d="100"/>
          <a:sy n="92" d="100"/>
        </p:scale>
        <p:origin x="96" y="2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181D7C-81F1-BA48-B0CF-02C398C91972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F88987-9C11-FC43-B2CE-3A9A6A292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18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96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61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3512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957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One factor influencing the tier one areas is that the NG7 and NG8 postcodes contain a high percentage of rentable properties as shown by overlaying the ‘Estates Lettings Areas’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709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8405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2582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039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730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3866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6235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074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821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276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5"/>
            <a:ext cx="12191999" cy="63007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E6005B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4" y="4015578"/>
            <a:ext cx="11306174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9E04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B026E5-3198-8D4C-956B-0E8532CD57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2232554" cy="657868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8B58F904-7080-FE43-A777-0CCCA7DE6B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6057900"/>
            <a:ext cx="5473701" cy="358774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17/09/2024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6444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6"/>
            <a:ext cx="12191999" cy="6300786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6005B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2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9E04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86CB3D1-E135-FD4F-A056-483535DECE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6057899"/>
            <a:ext cx="5473701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rgbClr val="9E0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17/09/2024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E1448D-FE4F-2AE4-153D-99DC033B36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2232554" cy="65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9867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5"/>
            <a:ext cx="12191999" cy="6300787"/>
          </a:xfrm>
          <a:prstGeom prst="rect">
            <a:avLst/>
          </a:prstGeom>
          <a:solidFill>
            <a:srgbClr val="4D4D4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407DCF46-D938-064E-964C-1B90111009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8" y="6057899"/>
            <a:ext cx="5473699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17/09/2024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73EECD-0ECE-ED5E-5212-3C9EF6CA48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2232554" cy="65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2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395D28-07F6-9F47-8128-50C443109906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ACF5D-95B4-ED49-9DD6-98E1235076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3" y="1989138"/>
            <a:ext cx="11306174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E523BD2-753E-0A47-B307-D80B3FF62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683437-A234-3E4E-8B92-A0C560819C16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CDF1BA5-471A-8044-BDBA-890115BBFF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8E6512-772A-EDFD-5262-D0783030EB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6057899"/>
            <a:ext cx="378585" cy="45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51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A204BD-F3EB-5842-9319-7B613DC25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11306176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4" y="2813048"/>
            <a:ext cx="11306174" cy="2884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2A4D7D-88B2-6543-8F2D-B4616BB6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6AAEC381-AE42-7E44-9B48-79580631F9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F2C38B-13DA-064A-AF49-AA97B43EDAB3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1A03B6-F236-5D46-B133-E912BE6844F9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2FDF06-1A80-1548-5B4E-BE46CA9694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6057899"/>
            <a:ext cx="378585" cy="45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303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ill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009F349-CC3D-6049-A88D-4E42B2F01C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15887"/>
            <a:ext cx="12191999" cy="6626226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CF8FDB-11E0-114D-9049-11851FC6CA6B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816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ill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009F349-CC3D-6049-A88D-4E42B2F01C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1999" cy="685799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924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3C710-A668-F144-8CC5-039AD81D3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5473701" cy="37083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75388" y="1989138"/>
            <a:ext cx="54737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E146BB0-D198-0847-B8BF-82032479A2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D38791-8F3B-A640-A6FC-8EC532732508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63AD13-8CBA-8648-88F4-6142126E9F9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B1992F-566F-3F4F-76E9-DBDB00863C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6057899"/>
            <a:ext cx="378585" cy="45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18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0" y="2813047"/>
            <a:ext cx="5473701" cy="28479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91894" y="2813047"/>
            <a:ext cx="5457193" cy="28479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2A4D7D-88B2-6543-8F2D-B4616BB6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44B35524-0F00-1A4F-8D8A-436C881006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245CF166-1A2B-F24F-9192-1EE62922C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5473701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FA1D5975-B545-F54E-B266-2A4DDDC8C4C9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91895" y="1989139"/>
            <a:ext cx="5457193" cy="63685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F691ED-EF65-C446-B3BD-FB970876AB4D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AC6DAE-40C2-FC4C-9C8A-8F55F3ECD49F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527AEF-677D-E53C-C6D0-3F1665BED0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6057899"/>
            <a:ext cx="378585" cy="45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170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Unsymetr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32288" y="1989138"/>
            <a:ext cx="74168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07B00AC3-9B1E-2E4B-BC7B-406D8A38D1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B21EC89-DA5A-2B4B-B94A-FD5D13BA4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FEA125-D139-1A4D-A206-2BABBEE26DC4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64871E7-C776-E845-B38B-91971ED53532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1861CF-8442-2E57-2581-8FF8F9AFD5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6057899"/>
            <a:ext cx="378585" cy="45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783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Unsymetrical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3" y="2813048"/>
            <a:ext cx="3529012" cy="2884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2288" y="1989138"/>
            <a:ext cx="74168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5743288-93C1-B747-B6D2-E62ECB66A2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2BBD38C-D5E6-E14C-82D7-CDA28865E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4952491-1CB4-104F-95DC-3C7A95C11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3529013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E6B900-0CAE-6B4C-B741-178AD460BD32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A1B2DE-F07F-8147-AD48-234D917280D2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D99802-E73C-188F-581A-23A48C261E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6057899"/>
            <a:ext cx="378585" cy="45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373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32288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2572A3E-7061-AE46-B81E-7EEEF4B2F2A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21664" y="1989138"/>
            <a:ext cx="352742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6DC3E782-E2DF-224A-8EC7-F432750D92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9432BC-F7ED-AD44-955D-1B98B2278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18504C-E8A7-EA43-8DA0-0CE9310D674A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BB3217-4ECB-9C4E-B129-4CD1A7606E4D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6722F9-94B6-AC5D-7D28-77653A1FC7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6057899"/>
            <a:ext cx="378585" cy="45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821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2" y="2813048"/>
            <a:ext cx="3529013" cy="2884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DD979E-7EEF-5D4A-8AC3-74C6CE8484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0075" y="1989138"/>
            <a:ext cx="3527425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2288" y="2813047"/>
            <a:ext cx="3527425" cy="2884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43422A0-145A-7943-95AD-B9C948D26B2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220076" y="2813046"/>
            <a:ext cx="3529012" cy="28844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EF264802-11B4-5941-991C-96BAD56284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C1D1754-6A16-0A4B-9E06-5B285B135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760B23AA-B159-A04B-A49B-76835B629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3529013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F568595-A127-5846-A037-D0819A0252E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332288" y="1989138"/>
            <a:ext cx="3527425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AD682C8-053C-4942-93C0-CDCB02169B50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2EA856-078C-B74C-87C6-AC58462CB29C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6E71B6D-DC49-AE4C-3A44-50C05BFA48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6057899"/>
            <a:ext cx="378585" cy="45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327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1855C3A-3FE6-774C-8B42-DE78E4C581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6057899"/>
            <a:ext cx="378585" cy="450468"/>
          </a:xfrm>
          <a:prstGeom prst="rect">
            <a:avLst/>
          </a:prstGeom>
        </p:spPr>
      </p:pic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3EFCAB50-6370-994D-BF7A-C505E83CFC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B048F09A-B384-8C49-9343-9C78BE3724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6632" y="1989138"/>
            <a:ext cx="9378733" cy="2372252"/>
          </a:xfrm>
          <a:prstGeom prst="rect">
            <a:avLst/>
          </a:prstGeom>
        </p:spPr>
        <p:txBody>
          <a:bodyPr lIns="0" rIns="90000" anchor="ctr" anchorCtr="0">
            <a:normAutofit/>
          </a:bodyPr>
          <a:lstStyle>
            <a:lvl1pPr algn="l">
              <a:defRPr sz="4500" b="1">
                <a:solidFill>
                  <a:srgbClr val="E6005B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338F5E73-6BFD-7748-BFD6-93FCF46A77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6632" y="4542366"/>
            <a:ext cx="9378733" cy="1155172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marL="0" indent="0" algn="l">
              <a:buNone/>
              <a:defRPr sz="3000" b="1">
                <a:solidFill>
                  <a:srgbClr val="9E04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650F2B-C9D3-F54A-91EC-BEDF952B03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1010601"/>
            <a:ext cx="963720" cy="79756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AAD6DD1-3573-E54F-8768-B0CFC8AFB6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10785366" y="4899977"/>
            <a:ext cx="963720" cy="79756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94A2B9C-4747-EB44-AD6F-788273471394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E4C44A-5626-1B42-B24C-44A8F39FB460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120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le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FBD9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F07D00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F07D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3F878E-DE03-2942-B907-3CF8B4BF5BA7}"/>
              </a:ext>
            </a:extLst>
          </p:cNvPr>
          <p:cNvSpPr/>
          <p:nvPr userDrawn="1"/>
        </p:nvSpPr>
        <p:spPr>
          <a:xfrm>
            <a:off x="0" y="0"/>
            <a:ext cx="12192000" cy="441325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46D80A-BB91-1241-848B-6B912282049B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DB81DC7A-6B12-7D4A-B479-9DCA384957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F07D00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3F2ECD-F01F-03FD-15F9-862D6D8E29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6057899"/>
            <a:ext cx="378584" cy="45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4727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le Blu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BCE4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12688"/>
            <a:ext cx="11306173" cy="182539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00A6E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00A6E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3F878E-DE03-2942-B907-3CF8B4BF5BA7}"/>
              </a:ext>
            </a:extLst>
          </p:cNvPr>
          <p:cNvSpPr/>
          <p:nvPr userDrawn="1"/>
        </p:nvSpPr>
        <p:spPr>
          <a:xfrm>
            <a:off x="0" y="0"/>
            <a:ext cx="12192000" cy="441325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7678BD-869E-C64D-BBB5-DB38A6A8CF00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EFAD923B-E667-FD45-B41A-12791D221D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00A6E2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E49DA0C-45F6-FA40-9FA1-1628296986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6057899"/>
            <a:ext cx="378584" cy="45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0781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mal Blu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5B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00A6E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3F878E-DE03-2942-B907-3CF8B4BF5BA7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441CAE-3F74-A749-B92B-BA7301BD3CC4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3986C3D8-75F2-AF4D-852E-617DA34AB6C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00A6E2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4F8FA1-C49E-2864-C9F8-635634F66B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6057899"/>
            <a:ext cx="378584" cy="45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0249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mal Purpl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C7017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69F709-E7C3-C149-A260-3C4BD44CD5DB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635ED3-5E00-7F4E-9AE5-AF4B24A44CF5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77A12D8D-2172-A24B-A568-26FC3B4B283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C7017F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517F34-AF24-46B0-B83D-76AA9C7D76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6057899"/>
            <a:ext cx="378584" cy="45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468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1989138"/>
            <a:ext cx="11306173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F07D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D2627D-3696-4F4C-8BC6-79103D22C236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0039B7-FA62-F24C-BCFF-BA21679AD8B7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E8DC3CBE-2843-1642-BD7A-5C7A9BC16E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F07D00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991C3FC-D76C-7472-6106-7C26C45E78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6057899"/>
            <a:ext cx="378584" cy="45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6544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Purpl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821E6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867788-B905-9E45-B992-B2C5D2894330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9B5E4C-2015-A748-95FB-CF22799B0CD6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946CC34B-1499-F541-84B4-B09C59E3E20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821E69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F08058-82E5-7BCC-F807-2C691FD15D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6057899"/>
            <a:ext cx="378584" cy="45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8365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ual Green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6D9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C7D53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3AFFF2-502D-054E-B5DC-66A77A6B8A6E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C7D5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D91E44-21DE-A842-8B5E-6AD38E86E746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C7D5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69BF5122-5B53-AF4A-BB6D-678ABD2D40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C7D533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7111BA-9A0E-F35C-5EB7-199758745E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6057899"/>
            <a:ext cx="378584" cy="45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6012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ual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BB3F0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898AC0-B7CB-074A-816A-237E0E868E59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636DE5-A460-F448-BC8B-A823C89548E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E93626E-75D3-2946-9E24-B1657D8181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BB3F07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1056AE-1904-4AB2-A8C1-0D9F43F5D3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6057899"/>
            <a:ext cx="378584" cy="45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2473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sual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E6005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898AC0-B7CB-074A-816A-237E0E868E59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636DE5-A460-F448-BC8B-A823C89548E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E93626E-75D3-2946-9E24-B1657D8181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6FEB14-1472-9DFE-D462-AEC5A4FFFA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6057899"/>
            <a:ext cx="378584" cy="45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9656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sual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C6D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E6005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898AC0-B7CB-074A-816A-237E0E868E59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636DE5-A460-F448-BC8B-A823C89548E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E93626E-75D3-2946-9E24-B1657D8181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9C6916-6353-9C78-EEF5-67FE2F104B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6057899"/>
            <a:ext cx="378584" cy="45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957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asual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4D4D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B5B0A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898AC0-B7CB-074A-816A-237E0E868E59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B5B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A60D5D-4AC5-424B-9227-98890EF546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6057899"/>
            <a:ext cx="378584" cy="4504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3636DE5-A460-F448-BC8B-A823C89548E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E93626E-75D3-2946-9E24-B1657D8181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B5B0AC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12040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6B90F54-2FD9-B744-B972-C1D92C843C23}"/>
              </a:ext>
            </a:extLst>
          </p:cNvPr>
          <p:cNvSpPr/>
          <p:nvPr userDrawn="1"/>
        </p:nvSpPr>
        <p:spPr>
          <a:xfrm>
            <a:off x="1" y="431386"/>
            <a:ext cx="12191999" cy="63007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96A658-0183-444F-91C4-2F380978AAE1}"/>
              </a:ext>
            </a:extLst>
          </p:cNvPr>
          <p:cNvSpPr txBox="1"/>
          <p:nvPr userDrawn="1"/>
        </p:nvSpPr>
        <p:spPr>
          <a:xfrm>
            <a:off x="442913" y="2024062"/>
            <a:ext cx="11306175" cy="1814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en-US" sz="6000" b="1" dirty="0">
                <a:solidFill>
                  <a:srgbClr val="E6005B"/>
                </a:solidFill>
              </a:rPr>
              <a:t>Thank you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559062-1FB6-90C7-C040-87638801C6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2232554" cy="65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6295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D73252D-FA87-8946-98E6-F10F7EFB191B}"/>
              </a:ext>
            </a:extLst>
          </p:cNvPr>
          <p:cNvSpPr/>
          <p:nvPr userDrawn="1"/>
        </p:nvSpPr>
        <p:spPr>
          <a:xfrm>
            <a:off x="0" y="441326"/>
            <a:ext cx="12191999" cy="6300786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6005B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E1A0BD-8134-9B4A-AE3E-E7C0EECCD029}"/>
              </a:ext>
            </a:extLst>
          </p:cNvPr>
          <p:cNvSpPr txBox="1"/>
          <p:nvPr userDrawn="1"/>
        </p:nvSpPr>
        <p:spPr>
          <a:xfrm>
            <a:off x="442913" y="2024062"/>
            <a:ext cx="11306175" cy="1814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en-US" sz="6000" b="1" dirty="0">
                <a:solidFill>
                  <a:srgbClr val="9E043D"/>
                </a:solidFill>
              </a:rPr>
              <a:t>Thank you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491716-9765-62BA-437B-C8C181380F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2232554" cy="65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4545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9818EEC-D27C-9844-8F9A-431793B5929C}"/>
              </a:ext>
            </a:extLst>
          </p:cNvPr>
          <p:cNvSpPr/>
          <p:nvPr userDrawn="1"/>
        </p:nvSpPr>
        <p:spPr>
          <a:xfrm>
            <a:off x="0" y="441325"/>
            <a:ext cx="12191999" cy="6300787"/>
          </a:xfrm>
          <a:prstGeom prst="rect">
            <a:avLst/>
          </a:prstGeom>
          <a:solidFill>
            <a:srgbClr val="4D4D4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E3E8BC-7439-0742-A9FC-77BBB38EF7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2232554" cy="6578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E62ECB-71C5-2342-A1AF-B7DAA1E1B964}"/>
              </a:ext>
            </a:extLst>
          </p:cNvPr>
          <p:cNvSpPr txBox="1"/>
          <p:nvPr userDrawn="1"/>
        </p:nvSpPr>
        <p:spPr>
          <a:xfrm>
            <a:off x="442913" y="2024062"/>
            <a:ext cx="11306175" cy="1814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en-US" sz="6000" b="1" dirty="0">
                <a:solidFill>
                  <a:schemeClr val="bg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439493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8E3CDC0-E15C-3D43-A94A-65D5EBAC0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9"/>
            <a:ext cx="11306175" cy="406876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Placeholder 10">
            <a:extLst>
              <a:ext uri="{FF2B5EF4-FFF2-40B4-BE49-F238E27FC236}">
                <a16:creationId xmlns:a16="http://schemas.microsoft.com/office/drawing/2014/main" id="{CB133162-9D93-054D-BEB3-A08241D4C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714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769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1" r:id="rId2"/>
    <p:sldLayoutId id="2147483682" r:id="rId3"/>
    <p:sldLayoutId id="2147483652" r:id="rId4"/>
    <p:sldLayoutId id="2147483676" r:id="rId5"/>
    <p:sldLayoutId id="2147483670" r:id="rId6"/>
    <p:sldLayoutId id="2147483684" r:id="rId7"/>
    <p:sldLayoutId id="2147483659" r:id="rId8"/>
    <p:sldLayoutId id="2147483653" r:id="rId9"/>
    <p:sldLayoutId id="2147483679" r:id="rId10"/>
    <p:sldLayoutId id="2147483680" r:id="rId11"/>
    <p:sldLayoutId id="2147483677" r:id="rId12"/>
    <p:sldLayoutId id="2147483678" r:id="rId13"/>
    <p:sldLayoutId id="2147483683" r:id="rId14"/>
    <p:sldLayoutId id="2147483651" r:id="rId15"/>
    <p:sldLayoutId id="2147483669" r:id="rId16"/>
    <p:sldLayoutId id="2147483662" r:id="rId17"/>
    <p:sldLayoutId id="2147483667" r:id="rId18"/>
    <p:sldLayoutId id="2147483663" r:id="rId19"/>
    <p:sldLayoutId id="2147483661" r:id="rId20"/>
    <p:sldLayoutId id="2147483668" r:id="rId21"/>
    <p:sldLayoutId id="2147483660" r:id="rId22"/>
    <p:sldLayoutId id="2147483687" r:id="rId23"/>
    <p:sldLayoutId id="2147483688" r:id="rId24"/>
    <p:sldLayoutId id="2147483689" r:id="rId25"/>
    <p:sldLayoutId id="2147483685" r:id="rId26"/>
    <p:sldLayoutId id="2147483658" r:id="rId27"/>
    <p:sldLayoutId id="2147483686" r:id="rId28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rgbClr val="E6005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E6005B"/>
        </a:buClr>
        <a:buFont typeface="Wingdings" pitchFamily="2" charset="2"/>
        <a:buChar char="§"/>
        <a:defRPr sz="2500" b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E6005B"/>
        </a:buClr>
        <a:buFont typeface="Wingdings" pitchFamily="2" charset="2"/>
        <a:buChar char="§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E6005B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E6005B"/>
        </a:buClr>
        <a:buFont typeface="Wingdings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E6005B"/>
        </a:buClr>
        <a:buFont typeface="Wingdings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 userDrawn="1">
          <p15:clr>
            <a:srgbClr val="A4A3A4"/>
          </p15:clr>
        </p15:guide>
        <p15:guide id="2" orient="horz" pos="278" userDrawn="1">
          <p15:clr>
            <a:srgbClr val="A4A3A4"/>
          </p15:clr>
        </p15:guide>
        <p15:guide id="3" pos="2502" userDrawn="1">
          <p15:clr>
            <a:srgbClr val="A4A3A4"/>
          </p15:clr>
        </p15:guide>
        <p15:guide id="4" pos="2729" userDrawn="1">
          <p15:clr>
            <a:srgbClr val="A4A3A4"/>
          </p15:clr>
        </p15:guide>
        <p15:guide id="5" pos="4951" userDrawn="1">
          <p15:clr>
            <a:srgbClr val="A4A3A4"/>
          </p15:clr>
        </p15:guide>
        <p15:guide id="6" pos="5178" userDrawn="1">
          <p15:clr>
            <a:srgbClr val="A4A3A4"/>
          </p15:clr>
        </p15:guide>
        <p15:guide id="7" pos="7401" userDrawn="1">
          <p15:clr>
            <a:srgbClr val="A4A3A4"/>
          </p15:clr>
        </p15:guide>
        <p15:guide id="8" orient="horz" pos="504" userDrawn="1">
          <p15:clr>
            <a:srgbClr val="A4A3A4"/>
          </p15:clr>
        </p15:guide>
        <p15:guide id="9" orient="horz" pos="3816" userDrawn="1">
          <p15:clr>
            <a:srgbClr val="A4A3A4"/>
          </p15:clr>
        </p15:guide>
        <p15:guide id="10" orient="horz" pos="4042" userDrawn="1">
          <p15:clr>
            <a:srgbClr val="A4A3A4"/>
          </p15:clr>
        </p15:guide>
        <p15:guide id="11" pos="3727" userDrawn="1">
          <p15:clr>
            <a:srgbClr val="A4A3A4"/>
          </p15:clr>
        </p15:guide>
        <p15:guide id="12" pos="3953" userDrawn="1">
          <p15:clr>
            <a:srgbClr val="A4A3A4"/>
          </p15:clr>
        </p15:guide>
        <p15:guide id="13" orient="horz" pos="3589" userDrawn="1">
          <p15:clr>
            <a:srgbClr val="A4A3A4"/>
          </p15:clr>
        </p15:guide>
        <p15:guide id="14" orient="horz" pos="1139" userDrawn="1">
          <p15:clr>
            <a:srgbClr val="A4A3A4"/>
          </p15:clr>
        </p15:guide>
        <p15:guide id="15" orient="horz" pos="1253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4C28683-31A6-43AA-A9CA-1D1C42553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FB580A-BA0E-4D5E-90F4-C42767A78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FA7A4BC-8507-FDC8-D91A-602A5AA852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1872" y="4043209"/>
            <a:ext cx="10340196" cy="1075298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en-US" sz="4000" dirty="0">
                <a:solidFill>
                  <a:srgbClr val="FFFFFF"/>
                </a:solidFill>
                <a:latin typeface="+mj-lt"/>
                <a:cs typeface="+mj-cs"/>
              </a:rPr>
              <a:t>Children Missing from Education in Nottingham City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7700F348-22C4-7A79-010F-9F873DFA65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6275" y="5290867"/>
            <a:ext cx="9679449" cy="1068993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>
                <a:solidFill>
                  <a:srgbClr val="FFFFFF"/>
                </a:solidFill>
                <a:latin typeface="+mn-lt"/>
                <a:cs typeface="+mn-cs"/>
              </a:rPr>
              <a:t>Yu-Ling Liu-Smith, David Candon, Catriona Logue and Peter Murphy.</a:t>
            </a:r>
          </a:p>
          <a:p>
            <a:pPr algn="ctr">
              <a:lnSpc>
                <a:spcPct val="90000"/>
              </a:lnSpc>
            </a:pPr>
            <a:r>
              <a:rPr lang="en-US" sz="2000" dirty="0">
                <a:solidFill>
                  <a:srgbClr val="FFFFFF"/>
                </a:solidFill>
                <a:latin typeface="+mn-lt"/>
                <a:cs typeface="+mn-cs"/>
              </a:rPr>
              <a:t>Nottingham Business School</a:t>
            </a:r>
          </a:p>
          <a:p>
            <a:pPr algn="ctr">
              <a:lnSpc>
                <a:spcPct val="90000"/>
              </a:lnSpc>
            </a:pPr>
            <a:r>
              <a:rPr lang="en-US" sz="2000" dirty="0">
                <a:solidFill>
                  <a:srgbClr val="FFFFFF"/>
                </a:solidFill>
                <a:latin typeface="+mn-lt"/>
                <a:cs typeface="+mn-cs"/>
              </a:rPr>
              <a:t>Nottingham Trent University </a:t>
            </a:r>
          </a:p>
        </p:txBody>
      </p:sp>
      <p:sp>
        <p:nvSpPr>
          <p:cNvPr id="18" name="!!plus graphic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954" y="381391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!!dot graphic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3734" y="4043209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!!circle graphic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414" y="4558353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AAF6CED-AACC-47F4-8EC2-BD9D450D6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027" y="498139"/>
            <a:ext cx="11225945" cy="3454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494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C28954-2977-9F4C-ABD3-B68710F74C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546836A-CAB9-2144-B576-A2DBE2DA27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6631" y="1477992"/>
            <a:ext cx="9378733" cy="3910642"/>
          </a:xfrm>
        </p:spPr>
        <p:txBody>
          <a:bodyPr>
            <a:noAutofit/>
          </a:bodyPr>
          <a:lstStyle/>
          <a:p>
            <a:r>
              <a:rPr lang="en-GB" sz="3600" dirty="0"/>
              <a:t>Children of compulsory school age who are not registered pupils at a school and are not receiving suitable education otherwise than at a school (p4).</a:t>
            </a:r>
            <a:br>
              <a:rPr lang="en-GB" sz="3600" dirty="0"/>
            </a:br>
            <a:r>
              <a:rPr lang="en-GB" sz="3600" dirty="0"/>
              <a:t>And who have been out of any educational provision for a substantial period (usually agreed as four weeks or more). </a:t>
            </a:r>
            <a:endParaRPr lang="en-US" sz="36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FDC1821-8D51-F648-942A-B522D548A1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6630" y="5380008"/>
            <a:ext cx="9378733" cy="934528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70C0"/>
                </a:solidFill>
              </a:rPr>
              <a:t>Department of Education (2024) &amp; Nottingham City Council CME Team</a:t>
            </a:r>
          </a:p>
        </p:txBody>
      </p:sp>
    </p:spTree>
    <p:extLst>
      <p:ext uri="{BB962C8B-B14F-4D97-AF65-F5344CB8AC3E}">
        <p14:creationId xmlns:p14="http://schemas.microsoft.com/office/powerpoint/2010/main" val="1846801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EE3CEA-FBFD-0A44-8784-BBA08B4B8BD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Statuary duty for local authority (Section 436A of the Education Act 1996)</a:t>
            </a:r>
          </a:p>
          <a:p>
            <a:r>
              <a:rPr lang="en-GB" dirty="0"/>
              <a:t>A collaboration with Nottingham City Council (NCC)</a:t>
            </a:r>
          </a:p>
          <a:p>
            <a:r>
              <a:rPr lang="en-GB" dirty="0"/>
              <a:t>CME definition is often confusing with pupils' absence from schools and children who are educated at home or elective home education in England</a:t>
            </a:r>
          </a:p>
          <a:p>
            <a:r>
              <a:rPr lang="en-GB" dirty="0"/>
              <a:t>CME in the spotlight since the Autumn 2023 CME census (estimate, official statistics in development figures)</a:t>
            </a:r>
          </a:p>
          <a:p>
            <a:r>
              <a:rPr lang="en-GB" dirty="0"/>
              <a:t>Pre-Covid studies show CME are difficult to identify, have heterogeneous backgrounds and are often vulnerable (invisible/safeguarding issues)</a:t>
            </a:r>
          </a:p>
          <a:p>
            <a:r>
              <a:rPr lang="en-GB" dirty="0"/>
              <a:t>Poor data (LGA 2020), little understanding of issues (Ofsted 2013) &amp; lack of information (Children’s Commissioner 2024).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B6F555F-D42B-6C44-A0D8-6A3229F3E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Children Missing from Education (CME)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62BB7F-0927-FC45-88E3-FD0CD05172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22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97FCE-A935-0447-9B70-7505A2050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Trend from 2016-2023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DF457-6A19-B94C-ADFD-2D277C5F1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5473701" cy="518273"/>
          </a:xfrm>
        </p:spPr>
        <p:txBody>
          <a:bodyPr>
            <a:normAutofit/>
          </a:bodyPr>
          <a:lstStyle/>
          <a:p>
            <a:r>
              <a:rPr lang="en-US" dirty="0"/>
              <a:t>Around 1,000 cases per year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123CED-11A6-E542-93C5-C3FBF66D4B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3E3629-BC98-4F3E-BF91-CD33099BA4D9}"/>
              </a:ext>
            </a:extLst>
          </p:cNvPr>
          <p:cNvSpPr txBox="1"/>
          <p:nvPr/>
        </p:nvSpPr>
        <p:spPr>
          <a:xfrm>
            <a:off x="4724400" y="3380601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dirty="0"/>
              <a:t>Click to add text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9120DB0-0759-0BB3-281B-D07EBA0F3B3D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2249728" y="2507411"/>
            <a:ext cx="6566468" cy="4001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174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97FCE-A935-0447-9B70-7505A2050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Likely to happen in the transition period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DF457-6A19-B94C-ADFD-2D277C5F1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6349" y="1708420"/>
            <a:ext cx="8160499" cy="5182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Peak time – September (20.4% on average)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123CED-11A6-E542-93C5-C3FBF66D4B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3E3629-BC98-4F3E-BF91-CD33099BA4D9}"/>
              </a:ext>
            </a:extLst>
          </p:cNvPr>
          <p:cNvSpPr txBox="1"/>
          <p:nvPr/>
        </p:nvSpPr>
        <p:spPr>
          <a:xfrm>
            <a:off x="4724400" y="3380601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dirty="0"/>
              <a:t>Click to add text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C3F8669-6E8A-CDC6-A027-A49DE47B0DCB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1754039" y="2330154"/>
            <a:ext cx="7660256" cy="424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5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2316B-7BE4-1688-F4C8-F252FE026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Where were CME in Nottingham?</a:t>
            </a:r>
            <a:endParaRPr lang="en-GB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79A87B1-D8AB-D25D-79A5-DB69B82D72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2913" y="1932039"/>
            <a:ext cx="5473700" cy="3847659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D6A7523-9818-CF9B-424B-D843176E8B35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4"/>
          <a:stretch>
            <a:fillRect/>
          </a:stretch>
        </p:blipFill>
        <p:spPr>
          <a:xfrm>
            <a:off x="6026989" y="1932039"/>
            <a:ext cx="5814203" cy="3847659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7D9AEE-8C79-60B9-AE2F-1A41D257EB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182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97FCE-A935-0447-9B70-7505A2050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673431"/>
            <a:ext cx="11306176" cy="1001982"/>
          </a:xfrm>
        </p:spPr>
        <p:txBody>
          <a:bodyPr/>
          <a:lstStyle/>
          <a:p>
            <a:r>
              <a:rPr lang="en-US" dirty="0"/>
              <a:t>Likely to come from deprived area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80C909C2-5454-4C41-0472-1E7952AB7D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01947" y="1549418"/>
            <a:ext cx="3766870" cy="5033683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123CED-11A6-E542-93C5-C3FBF66D4B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CED4E97-2F66-17C5-5B45-49F65EFF3423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4"/>
          <a:stretch>
            <a:fillRect/>
          </a:stretch>
        </p:blipFill>
        <p:spPr>
          <a:xfrm>
            <a:off x="5825706" y="2159240"/>
            <a:ext cx="5635835" cy="337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119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97FCE-A935-0447-9B70-7505A2050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CME 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DF457-6A19-B94C-ADFD-2D277C5F1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25877"/>
            <a:ext cx="5584077" cy="381356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48.5% female, 51.5% male</a:t>
            </a:r>
          </a:p>
          <a:p>
            <a:r>
              <a:rPr lang="en-US" dirty="0"/>
              <a:t>A ‘bell shape’ distribution: peak between National Curriculum Year 5 and Year 8</a:t>
            </a:r>
          </a:p>
          <a:p>
            <a:r>
              <a:rPr lang="en-US" dirty="0"/>
              <a:t>Referral base: Academy (46%), LA maintained school (22%), other LAs (20%)</a:t>
            </a:r>
          </a:p>
          <a:p>
            <a:r>
              <a:rPr lang="en-US" dirty="0"/>
              <a:t>Increase in referrals from other LAs in 2022 and 2023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123CED-11A6-E542-93C5-C3FBF66D4B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969F90F-3FE2-3D1A-E3D4-D520992E5729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6459418" y="954223"/>
            <a:ext cx="5186242" cy="24879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AC0C31-8E64-A6BF-96E7-1DC9867FD5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9418" y="3442132"/>
            <a:ext cx="5186242" cy="273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162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97FCE-A935-0447-9B70-7505A2050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CME – Ethnicity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DF457-6A19-B94C-ADFD-2D277C5F1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25877"/>
            <a:ext cx="5584077" cy="3813565"/>
          </a:xfrm>
        </p:spPr>
        <p:txBody>
          <a:bodyPr>
            <a:normAutofit/>
          </a:bodyPr>
          <a:lstStyle/>
          <a:p>
            <a:r>
              <a:rPr lang="en-GB" dirty="0"/>
              <a:t>Info not yet obtained/Refused (36.7%)</a:t>
            </a:r>
          </a:p>
          <a:p>
            <a:r>
              <a:rPr lang="en-GB" dirty="0"/>
              <a:t>White (28.4%)</a:t>
            </a:r>
          </a:p>
          <a:p>
            <a:r>
              <a:rPr lang="en-GB" dirty="0"/>
              <a:t>Asian or Asian British (14.6%)</a:t>
            </a:r>
          </a:p>
          <a:p>
            <a:r>
              <a:rPr lang="en-GB" dirty="0"/>
              <a:t>But the data recording is improving over time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123CED-11A6-E542-93C5-C3FBF66D4B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D2C9AE1-8F87-C756-7947-F03AF74867E8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5670430" y="1802083"/>
            <a:ext cx="6239684" cy="374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307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97FCE-A935-0447-9B70-7505A2050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Days of solving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DF457-6A19-B94C-ADFD-2D277C5F1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25877"/>
            <a:ext cx="5060741" cy="34225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Among the solved cases (2016-2023):</a:t>
            </a:r>
          </a:p>
          <a:p>
            <a:r>
              <a:rPr lang="en-US" dirty="0"/>
              <a:t>22% were solved within 7 days</a:t>
            </a:r>
          </a:p>
          <a:p>
            <a:r>
              <a:rPr lang="en-US" dirty="0"/>
              <a:t>42% solved within 30 days</a:t>
            </a:r>
          </a:p>
          <a:p>
            <a:r>
              <a:rPr lang="en-US" dirty="0"/>
              <a:t>70% solved within 180 days</a:t>
            </a:r>
          </a:p>
          <a:p>
            <a:r>
              <a:rPr lang="en-US" dirty="0"/>
              <a:t>22% Open cases (ongoing)</a:t>
            </a:r>
          </a:p>
          <a:p>
            <a:r>
              <a:rPr lang="en-US" dirty="0"/>
              <a:t>CME team is continuously solving cases 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9DD9A59-3567-3459-4EF4-9EDD5E4377FC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5175993" y="4531593"/>
            <a:ext cx="6573095" cy="19668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1DD32F-F0D7-EC9F-CB44-5EF48A415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3025" y="1633879"/>
            <a:ext cx="5736833" cy="277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847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97FCE-A935-0447-9B70-7505A2050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CME – the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DF457-6A19-B94C-ADFD-2D277C5F1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25877"/>
            <a:ext cx="5584077" cy="3813565"/>
          </a:xfrm>
        </p:spPr>
        <p:txBody>
          <a:bodyPr>
            <a:normAutofit/>
          </a:bodyPr>
          <a:lstStyle/>
          <a:p>
            <a:r>
              <a:rPr lang="en-GB" dirty="0"/>
              <a:t>Returned to education (39%)</a:t>
            </a:r>
          </a:p>
          <a:p>
            <a:r>
              <a:rPr lang="en-GB" dirty="0"/>
              <a:t>Other LAs agreed to maintain (14%)</a:t>
            </a:r>
          </a:p>
          <a:p>
            <a:r>
              <a:rPr lang="en-GB" dirty="0"/>
              <a:t>More movements among LAs in recent years 2022-2023 in line with the increase in other LAs referral</a:t>
            </a:r>
          </a:p>
          <a:p>
            <a:r>
              <a:rPr lang="en-GB" dirty="0"/>
              <a:t>Increasing collaboration with other LAs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123CED-11A6-E542-93C5-C3FBF66D4B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10460B2F-8AF7-0611-F188-EE3476FB18EF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6280804" y="2093343"/>
            <a:ext cx="5468282" cy="245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640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97FCE-A935-0447-9B70-7505A2050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926" y="445498"/>
            <a:ext cx="11306176" cy="1001982"/>
          </a:xfrm>
        </p:spPr>
        <p:txBody>
          <a:bodyPr>
            <a:normAutofit fontScale="90000"/>
          </a:bodyPr>
          <a:lstStyle/>
          <a:p>
            <a:r>
              <a:rPr lang="en-US" dirty="0"/>
              <a:t>Regression analysis – </a:t>
            </a:r>
            <a:r>
              <a:rPr lang="en-US" sz="3300" dirty="0"/>
              <a:t>determinants of unsolved cases and case length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123CED-11A6-E542-93C5-C3FBF66D4B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AC1F926-E705-E294-079A-740F65ACF87F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/>
          <a:stretch>
            <a:fillRect/>
          </a:stretch>
        </p:blipFill>
        <p:spPr>
          <a:xfrm>
            <a:off x="2064589" y="1447480"/>
            <a:ext cx="7395713" cy="5522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130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97FCE-A935-0447-9B70-7505A2050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0" y="588062"/>
            <a:ext cx="11306176" cy="1001982"/>
          </a:xfrm>
        </p:spPr>
        <p:txBody>
          <a:bodyPr>
            <a:normAutofit fontScale="90000"/>
          </a:bodyPr>
          <a:lstStyle/>
          <a:p>
            <a:r>
              <a:rPr lang="en-US" dirty="0"/>
              <a:t>Regression analysis – </a:t>
            </a:r>
            <a:r>
              <a:rPr lang="en-US" sz="3600" dirty="0"/>
              <a:t>determinants of unsolved cases and case length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DF457-6A19-B94C-ADFD-2D277C5F1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1" y="1857555"/>
            <a:ext cx="10501133" cy="4577751"/>
          </a:xfrm>
        </p:spPr>
        <p:txBody>
          <a:bodyPr>
            <a:normAutofit lnSpcReduction="10000"/>
          </a:bodyPr>
          <a:lstStyle/>
          <a:p>
            <a:r>
              <a:rPr lang="en-GB" dirty="0"/>
              <a:t>The probability of a case being unsolved for secondary school students is 3.5 percentage points (pp) lower against primary school students but takes 23 days longer to be solved.</a:t>
            </a:r>
          </a:p>
          <a:p>
            <a:r>
              <a:rPr lang="en-GB" dirty="0"/>
              <a:t>The probability of a case being unsolved for </a:t>
            </a:r>
            <a:r>
              <a:rPr lang="en-GB" i="1" dirty="0"/>
              <a:t>White</a:t>
            </a:r>
            <a:r>
              <a:rPr lang="en-GB" dirty="0"/>
              <a:t> (13 pp), </a:t>
            </a:r>
            <a:r>
              <a:rPr lang="en-GB" i="1" dirty="0"/>
              <a:t>Asian</a:t>
            </a:r>
            <a:r>
              <a:rPr lang="en-GB" dirty="0"/>
              <a:t> (8.7 pp), </a:t>
            </a:r>
            <a:r>
              <a:rPr lang="en-GB" i="1" dirty="0"/>
              <a:t>Mixed</a:t>
            </a:r>
            <a:r>
              <a:rPr lang="en-GB" dirty="0"/>
              <a:t> (11.4 pp), </a:t>
            </a:r>
            <a:r>
              <a:rPr lang="en-GB" i="1" dirty="0"/>
              <a:t>Black</a:t>
            </a:r>
            <a:r>
              <a:rPr lang="en-GB" dirty="0"/>
              <a:t> (8.7 pp) is lower against </a:t>
            </a:r>
            <a:r>
              <a:rPr lang="en-GB" i="1" dirty="0"/>
              <a:t>No info obtained</a:t>
            </a:r>
            <a:r>
              <a:rPr lang="en-GB" dirty="0"/>
              <a:t>, apart from </a:t>
            </a:r>
            <a:r>
              <a:rPr lang="en-GB" i="1" dirty="0"/>
              <a:t>Other </a:t>
            </a:r>
            <a:r>
              <a:rPr lang="en-GB" dirty="0"/>
              <a:t>(higher 5.4 pp). Take fewer days to be solved.</a:t>
            </a:r>
          </a:p>
          <a:p>
            <a:r>
              <a:rPr lang="en-GB" dirty="0"/>
              <a:t>All the NG postcodes had lower pp of being unsolved against NG7. Take fewer days to be solved (apart from NG1)</a:t>
            </a:r>
          </a:p>
          <a:p>
            <a:r>
              <a:rPr lang="en-GB" dirty="0"/>
              <a:t>40.1-60% (7.3 pp) &amp; 80.1-100% (20.6 pp) IMD areas had higher pp of being unsolved against the most 0-20% deprived IMD areas. 60.1-80% has 20.6 lower pp of being unsolved and takes fewer (130) days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123CED-11A6-E542-93C5-C3FBF66D4B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18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9FABC5-467A-6B09-6960-57C6649E31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2" y="1967049"/>
            <a:ext cx="11306174" cy="3895455"/>
          </a:xfrm>
        </p:spPr>
        <p:txBody>
          <a:bodyPr>
            <a:normAutofit/>
          </a:bodyPr>
          <a:lstStyle/>
          <a:p>
            <a:r>
              <a:rPr lang="en-GB" dirty="0"/>
              <a:t>Work to date: has facilitated NCC service enhancement including the Ofsted inspection, more efficient resource allocation, &amp; workforce planning</a:t>
            </a:r>
          </a:p>
          <a:p>
            <a:r>
              <a:rPr lang="en-GB" dirty="0"/>
              <a:t>Insights from regression analysis dependent on: </a:t>
            </a:r>
          </a:p>
          <a:p>
            <a:pPr lvl="1"/>
            <a:r>
              <a:rPr lang="en-GB" dirty="0"/>
              <a:t>Quality and access to internal and external databases: ethnicity information and data sharing with other LAs</a:t>
            </a:r>
          </a:p>
          <a:p>
            <a:pPr lvl="1"/>
            <a:r>
              <a:rPr lang="en-GB" dirty="0"/>
              <a:t>Networking and collaboration within the city council and across the ‘community of interest’</a:t>
            </a:r>
          </a:p>
          <a:p>
            <a:pPr lvl="1"/>
            <a:r>
              <a:rPr lang="en-GB" dirty="0"/>
              <a:t>Local knowledge and experience of the NCC, CME team</a:t>
            </a:r>
          </a:p>
          <a:p>
            <a:r>
              <a:rPr lang="en-GB" dirty="0"/>
              <a:t>To do this project requires all three above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45199B8-1D91-627D-A8BF-4B9EA7F9F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Conclusion: what the project has told us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2C884-C600-DEEF-093F-663868E34D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3124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9FABC5-467A-6B09-6960-57C6649E31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3" y="1802083"/>
            <a:ext cx="11306174" cy="3895455"/>
          </a:xfrm>
        </p:spPr>
        <p:txBody>
          <a:bodyPr>
            <a:normAutofit/>
          </a:bodyPr>
          <a:lstStyle/>
          <a:p>
            <a:r>
              <a:rPr lang="en-GB" dirty="0"/>
              <a:t>A comparative study in Nottinghamshire County Council </a:t>
            </a:r>
          </a:p>
          <a:p>
            <a:r>
              <a:rPr lang="en-GB" dirty="0"/>
              <a:t>A comparative study of similar LAs, such as Derby City or Leicester City councils (under bounded LAs)</a:t>
            </a:r>
          </a:p>
          <a:p>
            <a:r>
              <a:rPr lang="en-GB" dirty="0"/>
              <a:t>Open to hear audiences’ suggestions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45199B8-1D91-627D-A8BF-4B9EA7F9F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Next Steps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2C884-C600-DEEF-093F-663868E34D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30254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5920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A83B0B8-6AE1-DD28-701A-3208E98A8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99" y="2692161"/>
            <a:ext cx="11306175" cy="1001983"/>
          </a:xfrm>
        </p:spPr>
        <p:txBody>
          <a:bodyPr/>
          <a:lstStyle/>
          <a:p>
            <a:r>
              <a:rPr lang="en-GB" dirty="0"/>
              <a:t>Questions and Answers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AA07A2-AC0B-61F4-3A38-7AB2764B86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949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TU3">
      <a:dk1>
        <a:srgbClr val="000000"/>
      </a:dk1>
      <a:lt1>
        <a:srgbClr val="FFFFFF"/>
      </a:lt1>
      <a:dk2>
        <a:srgbClr val="000000"/>
      </a:dk2>
      <a:lt2>
        <a:srgbClr val="E5E5E5"/>
      </a:lt2>
      <a:accent1>
        <a:srgbClr val="E5005B"/>
      </a:accent1>
      <a:accent2>
        <a:srgbClr val="9D043D"/>
      </a:accent2>
      <a:accent3>
        <a:srgbClr val="6D951A"/>
      </a:accent3>
      <a:accent4>
        <a:srgbClr val="00A6E1"/>
      </a:accent4>
      <a:accent5>
        <a:srgbClr val="F07C00"/>
      </a:accent5>
      <a:accent6>
        <a:srgbClr val="C7007F"/>
      </a:accent6>
      <a:hlink>
        <a:srgbClr val="005B94"/>
      </a:hlink>
      <a:folHlink>
        <a:srgbClr val="821D6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 anchor="b" anchorCtr="0">
        <a:normAutofit/>
      </a:bodyPr>
      <a:lstStyle>
        <a:defPPr algn="r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dbe2aa3-3237-4830-85c4-3d48417ef302">
      <Terms xmlns="http://schemas.microsoft.com/office/infopath/2007/PartnerControls"/>
    </lcf76f155ced4ddcb4097134ff3c332f>
    <TaxCatchAll xmlns="b317b901-4ab4-4161-80c3-da5df50c25bf" xsi:nil="true"/>
    <SharedWithUsers xmlns="b317b901-4ab4-4161-80c3-da5df50c25bf">
      <UserInfo>
        <DisplayName>Russell, Lauren 02</DisplayName>
        <AccountId>2958</AccountId>
        <AccountType/>
      </UserInfo>
      <UserInfo>
        <DisplayName>Smith McGloin, Rebekah</DisplayName>
        <AccountId>1712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48A64365211844BF30BC3ADD420261" ma:contentTypeVersion="16" ma:contentTypeDescription="Create a new document." ma:contentTypeScope="" ma:versionID="9a07407e67cf0289d778bbf8e76c6249">
  <xsd:schema xmlns:xsd="http://www.w3.org/2001/XMLSchema" xmlns:xs="http://www.w3.org/2001/XMLSchema" xmlns:p="http://schemas.microsoft.com/office/2006/metadata/properties" xmlns:ns2="8dbe2aa3-3237-4830-85c4-3d48417ef302" xmlns:ns3="b317b901-4ab4-4161-80c3-da5df50c25bf" targetNamespace="http://schemas.microsoft.com/office/2006/metadata/properties" ma:root="true" ma:fieldsID="49c7dc47440fc8a2e53776641a2b92d9" ns2:_="" ns3:_="">
    <xsd:import namespace="8dbe2aa3-3237-4830-85c4-3d48417ef302"/>
    <xsd:import namespace="b317b901-4ab4-4161-80c3-da5df50c25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be2aa3-3237-4830-85c4-3d48417ef3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12feffd1-2dac-401b-9bc3-5f775bbd14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17b901-4ab4-4161-80c3-da5df50c25bf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dc232366-5879-4361-8a3f-89451d84f99d}" ma:internalName="TaxCatchAll" ma:showField="CatchAllData" ma:web="b317b901-4ab4-4161-80c3-da5df50c25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1F1859A-D475-4A9D-83E1-80A36DBA260F}">
  <ds:schemaRefs>
    <ds:schemaRef ds:uri="http://schemas.openxmlformats.org/package/2006/metadata/core-properties"/>
    <ds:schemaRef ds:uri="b317b901-4ab4-4161-80c3-da5df50c25bf"/>
    <ds:schemaRef ds:uri="http://schemas.microsoft.com/office/infopath/2007/PartnerControls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8dbe2aa3-3237-4830-85c4-3d48417ef302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BEEA968-6220-4BAD-8375-818FF58165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be2aa3-3237-4830-85c4-3d48417ef302"/>
    <ds:schemaRef ds:uri="b317b901-4ab4-4161-80c3-da5df50c25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1063616-57F3-4C87-BB7F-2974CF36DE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829</Words>
  <Application>Microsoft Office PowerPoint</Application>
  <PresentationFormat>Widescreen</PresentationFormat>
  <Paragraphs>873</Paragraphs>
  <Slides>17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Wingdings</vt:lpstr>
      <vt:lpstr>Office Theme</vt:lpstr>
      <vt:lpstr>Children Missing from Education in Nottingham City</vt:lpstr>
      <vt:lpstr>Children of compulsory school age who are not registered pupils at a school and are not receiving suitable education otherwise than at a school (p4). And who have been out of any educational provision for a substantial period (usually agreed as four weeks or more). </vt:lpstr>
      <vt:lpstr>Children Missing from Education (CME)</vt:lpstr>
      <vt:lpstr>Trend from 2016-2023</vt:lpstr>
      <vt:lpstr>Likely to happen in the transition period</vt:lpstr>
      <vt:lpstr>Where were CME in Nottingham?</vt:lpstr>
      <vt:lpstr>Likely to come from deprived area</vt:lpstr>
      <vt:lpstr>CME characteristics</vt:lpstr>
      <vt:lpstr>CME – Ethnicity</vt:lpstr>
      <vt:lpstr>Days of solving cases</vt:lpstr>
      <vt:lpstr>CME – the Outcomes</vt:lpstr>
      <vt:lpstr>Regression analysis – determinants of unsolved cases and case length</vt:lpstr>
      <vt:lpstr>Regression analysis – determinants of unsolved cases and case length</vt:lpstr>
      <vt:lpstr>Conclusion: what the project has told us</vt:lpstr>
      <vt:lpstr>Next Steps</vt:lpstr>
      <vt:lpstr>PowerPoint Presentation</vt:lpstr>
      <vt:lpstr>Questions and Answers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Kayleigh Meller</dc:creator>
  <cp:lastModifiedBy>Gallacher, Jonathan</cp:lastModifiedBy>
  <cp:revision>186</cp:revision>
  <dcterms:created xsi:type="dcterms:W3CDTF">2020-08-07T10:40:47Z</dcterms:created>
  <dcterms:modified xsi:type="dcterms:W3CDTF">2024-09-17T12:41:03Z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0x010100E248A64365211844BF30BC3ADD420261</vt:lpwstr>
  </property>
  <property fmtid="{D5CDD505-2E9C-101B-9397-08002B2CF9AE}" pid="3" name="MediaServiceImageTags">
    <vt:lpwstr/>
  </property>
</Properties>
</file>