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79" r:id="rId6"/>
    <p:sldId id="259" r:id="rId7"/>
    <p:sldId id="280" r:id="rId8"/>
    <p:sldId id="282" r:id="rId9"/>
    <p:sldId id="281" r:id="rId10"/>
    <p:sldId id="283" r:id="rId11"/>
    <p:sldId id="284" r:id="rId12"/>
    <p:sldId id="278" r:id="rId13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5B"/>
    <a:srgbClr val="9E043D"/>
    <a:srgbClr val="E5E5E5"/>
    <a:srgbClr val="6F6258"/>
    <a:srgbClr val="BB3F07"/>
    <a:srgbClr val="C7D533"/>
    <a:srgbClr val="821E69"/>
    <a:srgbClr val="F07D00"/>
    <a:srgbClr val="C7017F"/>
    <a:srgbClr val="00A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/>
    <p:restoredTop sz="66627" autoAdjust="0"/>
  </p:normalViewPr>
  <p:slideViewPr>
    <p:cSldViewPr snapToGrid="0" snapToObjects="1">
      <p:cViewPr varScale="1">
        <p:scale>
          <a:sx n="42" d="100"/>
          <a:sy n="42" d="100"/>
        </p:scale>
        <p:origin x="1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NOT REALLY!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Increase in students progression at end of Level 5 since introduced transition materials (Level 5 between years site)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Progression at end of Level 6 stable until 2020/21, then dropped, but increased again for 2021/22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Decrease in Level 4 until 2021/22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COVID-19 impact 2020/21 outcomes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38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MIXED PICTURE!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Questions: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17/18 an outlier?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COVID-19 impact 2019/20 and 2020/21 outcomes?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Don’t know how many fails and therefore whether there’s been an improvement (more students passing)?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Less 3rds a positive</a:t>
            </a:r>
          </a:p>
          <a:p>
            <a:r>
              <a:rPr lang="en-GB" dirty="0"/>
              <a:t>Less 2:2s with all materials a positive</a:t>
            </a:r>
          </a:p>
          <a:p>
            <a:r>
              <a:rPr lang="en-GB" dirty="0"/>
              <a:t>More 1st a positive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5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MIXED PICTURE!</a:t>
            </a:r>
          </a:p>
          <a:p>
            <a:endParaRPr lang="en-GB" dirty="0"/>
          </a:p>
          <a:p>
            <a:r>
              <a:rPr lang="en-GB" dirty="0"/>
              <a:t>Increase in Black attainment when transition materials fully embed</a:t>
            </a:r>
          </a:p>
          <a:p>
            <a:r>
              <a:rPr lang="en-GB" dirty="0"/>
              <a:t>Increase (mostly) for BTEC/Mixed entry qual when transition materials fully embed</a:t>
            </a:r>
          </a:p>
          <a:p>
            <a:r>
              <a:rPr lang="en-GB" dirty="0"/>
              <a:t>Increase (mostly) for mature students when transition materials fully embed</a:t>
            </a:r>
          </a:p>
          <a:p>
            <a:r>
              <a:rPr lang="en-GB" dirty="0"/>
              <a:t>Increase (mostly) for disabled students when transition materials fully embed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9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9FAFA-C3E1-0844-82DB-27D43E467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E9E80-8FF0-8441-B362-4623AB9E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EB9E1-DFB3-5C47-B4B9-9B8765B864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C41AB-1925-C846-A884-6B4D4880A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387D1-CCDB-AA42-911D-99DAFBC8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C663E-9DDC-5B49-A342-3EE516970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5E1427-DD3F-9240-BD4A-0CC21218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A91DF-79A7-914F-947D-CF7274248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C1597D-B745-8C47-9BCA-19CC45F98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D9431-5C22-DF40-B12F-3B430B2D2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9078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B24E7D-7F6A-0541-9FC9-D284AAA24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024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6C068-799F-5647-86FD-975D93E27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71FCE-6DA7-5549-92C6-554D5232A2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65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51983-37A2-2345-917B-4559D70F4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6836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3C732-A419-E840-970E-326B7FDD4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2601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6247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46B3-A205-CB44-8165-EDDF1073E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59629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BD13E-6F12-BA45-881A-F273DAED0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3949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9" r:id="rId16"/>
    <p:sldLayoutId id="2147483662" r:id="rId17"/>
    <p:sldLayoutId id="2147483667" r:id="rId18"/>
    <p:sldLayoutId id="2147483663" r:id="rId19"/>
    <p:sldLayoutId id="2147483661" r:id="rId20"/>
    <p:sldLayoutId id="2147483668" r:id="rId21"/>
    <p:sldLayoutId id="2147483660" r:id="rId22"/>
    <p:sldLayoutId id="2147483685" r:id="rId23"/>
    <p:sldLayoutId id="2147483658" r:id="rId24"/>
    <p:sldLayoutId id="2147483686" r:id="rId25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E600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6005B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v3.pebblepad.co.uk/spa/#/public/sHtWwMgwbtytsmc6kz6syh95xy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3.pebblepad.co.uk/spa/#/public/sHtWwMgwbtytsgRRWxs56tcfyr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3.pebblepad.co.uk/spa/#/public/sHtWwMgwbtytsc97h478gsHdHZ" TargetMode="External"/><Relationship Id="rId2" Type="http://schemas.openxmlformats.org/officeDocument/2006/relationships/hyperlink" Target="https://v3.pebblepad.co.uk/spa/#/public/sHtWwMgwbtytsgRRWxs56tcfyr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jenny.sanders@ntu.ac.uk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DFE8-7E94-7D42-8F57-AE1BC6C92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SfA</a:t>
            </a:r>
            <a:r>
              <a:rPr lang="en-US" dirty="0"/>
              <a:t>: Supporting transition into and through University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E7974-55B9-AA4E-BF3A-6C5D6E054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Jenny Sanders - Senior Lecturer in Social Sciences (Student Academic Experience)</a:t>
            </a:r>
          </a:p>
          <a:p>
            <a:r>
              <a:rPr lang="en-US" dirty="0"/>
              <a:t>Richard Machin – Senior Lecturer in Social Work and Health</a:t>
            </a:r>
          </a:p>
          <a:p>
            <a:r>
              <a:rPr lang="en-US" dirty="0"/>
              <a:t>Rachel Copestake and Phillip Aguilera – BA Health and Social Care students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E42C6-E536-1840-A610-282E173AD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  <p:pic>
        <p:nvPicPr>
          <p:cNvPr id="1026" name="Picture 2" descr="TILT Logo">
            <a:extLst>
              <a:ext uri="{FF2B5EF4-FFF2-40B4-BE49-F238E27FC236}">
                <a16:creationId xmlns:a16="http://schemas.microsoft.com/office/drawing/2014/main" id="{F2789A16-F55A-0A82-D224-10DBE2B5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737" y="441326"/>
            <a:ext cx="2735263" cy="181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94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6F555F-D42B-6C44-A0D8-6A3229F3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and Social Care Students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2BB7F-0927-FC45-88E3-FD0CD0517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D3BBA15-1C07-4EEE-8B12-9737A86E9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199528"/>
              </p:ext>
            </p:extLst>
          </p:nvPr>
        </p:nvGraphicFramePr>
        <p:xfrm>
          <a:off x="442912" y="1802083"/>
          <a:ext cx="5957888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760">
                  <a:extLst>
                    <a:ext uri="{9D8B030D-6E8A-4147-A177-3AD203B41FA5}">
                      <a16:colId xmlns:a16="http://schemas.microsoft.com/office/drawing/2014/main" val="488515696"/>
                    </a:ext>
                  </a:extLst>
                </a:gridCol>
                <a:gridCol w="1100831">
                  <a:extLst>
                    <a:ext uri="{9D8B030D-6E8A-4147-A177-3AD203B41FA5}">
                      <a16:colId xmlns:a16="http://schemas.microsoft.com/office/drawing/2014/main" val="775323430"/>
                    </a:ext>
                  </a:extLst>
                </a:gridCol>
                <a:gridCol w="1491448">
                  <a:extLst>
                    <a:ext uri="{9D8B030D-6E8A-4147-A177-3AD203B41FA5}">
                      <a16:colId xmlns:a16="http://schemas.microsoft.com/office/drawing/2014/main" val="1439159903"/>
                    </a:ext>
                  </a:extLst>
                </a:gridCol>
                <a:gridCol w="1464816">
                  <a:extLst>
                    <a:ext uri="{9D8B030D-6E8A-4147-A177-3AD203B41FA5}">
                      <a16:colId xmlns:a16="http://schemas.microsoft.com/office/drawing/2014/main" val="2239245562"/>
                    </a:ext>
                  </a:extLst>
                </a:gridCol>
                <a:gridCol w="941033">
                  <a:extLst>
                    <a:ext uri="{9D8B030D-6E8A-4147-A177-3AD203B41FA5}">
                      <a16:colId xmlns:a16="http://schemas.microsoft.com/office/drawing/2014/main" val="593229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Disability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Entry Qual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Ethnicity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Mature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4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500" dirty="0"/>
                        <a:t>2018/19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33% BTEC</a:t>
                      </a:r>
                    </a:p>
                    <a:p>
                      <a:r>
                        <a:rPr lang="en-GB" sz="1500" dirty="0"/>
                        <a:t>21% Mix</a:t>
                      </a:r>
                    </a:p>
                    <a:p>
                      <a:r>
                        <a:rPr lang="en-GB" sz="1500" dirty="0"/>
                        <a:t>26%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16% Asian</a:t>
                      </a:r>
                    </a:p>
                    <a:p>
                      <a:r>
                        <a:rPr lang="en-GB" sz="1500" dirty="0"/>
                        <a:t>26% Black</a:t>
                      </a:r>
                    </a:p>
                    <a:p>
                      <a:r>
                        <a:rPr lang="en-GB" sz="1500" dirty="0"/>
                        <a:t>5% 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42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500" dirty="0"/>
                        <a:t>2019/20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32% BTEC</a:t>
                      </a:r>
                    </a:p>
                    <a:p>
                      <a:r>
                        <a:rPr lang="en-GB" sz="1500" dirty="0"/>
                        <a:t>24% Mix</a:t>
                      </a:r>
                    </a:p>
                    <a:p>
                      <a:r>
                        <a:rPr lang="en-GB" sz="1500" dirty="0"/>
                        <a:t>23%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16% Asian</a:t>
                      </a:r>
                    </a:p>
                    <a:p>
                      <a:r>
                        <a:rPr lang="en-GB" sz="1500" dirty="0"/>
                        <a:t>25% Black</a:t>
                      </a:r>
                    </a:p>
                    <a:p>
                      <a:r>
                        <a:rPr lang="en-GB" sz="1500" dirty="0"/>
                        <a:t>5% 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2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500" dirty="0"/>
                        <a:t>2020/21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26% BTEC</a:t>
                      </a:r>
                    </a:p>
                    <a:p>
                      <a:r>
                        <a:rPr lang="en-GB" sz="1500" dirty="0"/>
                        <a:t>22% Mix</a:t>
                      </a:r>
                    </a:p>
                    <a:p>
                      <a:r>
                        <a:rPr lang="en-GB" sz="1500" dirty="0"/>
                        <a:t>28%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17% Asian</a:t>
                      </a:r>
                    </a:p>
                    <a:p>
                      <a:r>
                        <a:rPr lang="en-GB" sz="1500" dirty="0"/>
                        <a:t>23% Black</a:t>
                      </a:r>
                    </a:p>
                    <a:p>
                      <a:r>
                        <a:rPr lang="en-GB" sz="1500" dirty="0"/>
                        <a:t>7% 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9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500" dirty="0"/>
                        <a:t>2021/22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23% BTEC</a:t>
                      </a:r>
                      <a:br>
                        <a:rPr lang="en-GB" sz="1500" dirty="0"/>
                      </a:br>
                      <a:r>
                        <a:rPr lang="en-GB" sz="1500" dirty="0"/>
                        <a:t>17% Mix</a:t>
                      </a:r>
                      <a:br>
                        <a:rPr lang="en-GB" sz="1500" dirty="0"/>
                      </a:br>
                      <a:r>
                        <a:rPr lang="en-GB" sz="1500" dirty="0"/>
                        <a:t>33%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14% Asian</a:t>
                      </a:r>
                    </a:p>
                    <a:p>
                      <a:r>
                        <a:rPr lang="en-GB" sz="1500" dirty="0"/>
                        <a:t>22% Black</a:t>
                      </a:r>
                    </a:p>
                    <a:p>
                      <a:r>
                        <a:rPr lang="en-GB" sz="1500" dirty="0"/>
                        <a:t>5.8% 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6443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2125D6F-62BE-469A-B164-4890D1DDB092}"/>
              </a:ext>
            </a:extLst>
          </p:cNvPr>
          <p:cNvSpPr txBox="1"/>
          <p:nvPr/>
        </p:nvSpPr>
        <p:spPr>
          <a:xfrm>
            <a:off x="7368466" y="1802083"/>
            <a:ext cx="4456590" cy="43147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en-GB" b="1" dirty="0"/>
              <a:t>What we know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Transition from FE to HE difficult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‘sophomore slump’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SfA</a:t>
            </a:r>
            <a:r>
              <a:rPr lang="en-GB" dirty="0"/>
              <a:t> students disproportionately affected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Nurture a culture of belonging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Focus Group feedback April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Embed study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Like pre-course induction course idea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Themed/structured PT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Info on L4-L5 jump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Info about future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72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EE3CEA-FBFD-0A44-8784-BBA08B4B8B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Level 4 Induction Site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Existing Aug/Sept 2018</a:t>
            </a:r>
          </a:p>
          <a:p>
            <a:r>
              <a:rPr lang="en-GB" dirty="0"/>
              <a:t>Existing #2 Aug/Sept 2019</a:t>
            </a:r>
          </a:p>
          <a:p>
            <a:r>
              <a:rPr lang="en-GB" dirty="0" err="1"/>
              <a:t>Pebblepad</a:t>
            </a:r>
            <a:r>
              <a:rPr lang="en-GB" dirty="0"/>
              <a:t> Aug/Sept 2020 </a:t>
            </a:r>
            <a:br>
              <a:rPr lang="en-GB" dirty="0"/>
            </a:br>
            <a:r>
              <a:rPr lang="en-GB" dirty="0"/>
              <a:t>and ongoing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6F555F-D42B-6C44-A0D8-6A3229F3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starter Induction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2BB7F-0927-FC45-88E3-FD0CD0517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70F7B-419B-430F-864C-F00218420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359" y="1731145"/>
            <a:ext cx="7568986" cy="493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2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EE3CEA-FBFD-0A44-8784-BBA08B4B8B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Introduced Oct 2019 </a:t>
            </a:r>
            <a:br>
              <a:rPr lang="en-GB" dirty="0"/>
            </a:br>
            <a:r>
              <a:rPr lang="en-GB" dirty="0"/>
              <a:t>and ongoing</a:t>
            </a:r>
          </a:p>
          <a:p>
            <a:pPr marL="0" indent="0">
              <a:buNone/>
            </a:pPr>
            <a:endParaRPr lang="en-GB" dirty="0">
              <a:hlinkClick r:id="rId2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6F555F-D42B-6C44-A0D8-6A3229F3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Returners Induction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2BB7F-0927-FC45-88E3-FD0CD0517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C0A7D1-F213-4D60-B47F-926D77B36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075209"/>
              </p:ext>
            </p:extLst>
          </p:nvPr>
        </p:nvGraphicFramePr>
        <p:xfrm>
          <a:off x="3618411" y="1672046"/>
          <a:ext cx="8477796" cy="2259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5576">
                  <a:extLst>
                    <a:ext uri="{9D8B030D-6E8A-4147-A177-3AD203B41FA5}">
                      <a16:colId xmlns:a16="http://schemas.microsoft.com/office/drawing/2014/main" val="1967678966"/>
                    </a:ext>
                  </a:extLst>
                </a:gridCol>
                <a:gridCol w="2826110">
                  <a:extLst>
                    <a:ext uri="{9D8B030D-6E8A-4147-A177-3AD203B41FA5}">
                      <a16:colId xmlns:a16="http://schemas.microsoft.com/office/drawing/2014/main" val="10355846"/>
                    </a:ext>
                  </a:extLst>
                </a:gridCol>
                <a:gridCol w="2826110">
                  <a:extLst>
                    <a:ext uri="{9D8B030D-6E8A-4147-A177-3AD203B41FA5}">
                      <a16:colId xmlns:a16="http://schemas.microsoft.com/office/drawing/2014/main" val="1226233483"/>
                    </a:ext>
                  </a:extLst>
                </a:gridCol>
              </a:tblGrid>
              <a:tr h="212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dirty="0">
                          <a:effectLst/>
                        </a:rPr>
                        <a:t>Activity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effectLst/>
                        </a:rPr>
                        <a:t>When and how</a:t>
                      </a:r>
                      <a:endParaRPr lang="en-GB" sz="13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dirty="0">
                          <a:effectLst/>
                        </a:rPr>
                        <a:t>Who leading/facilitating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/>
                </a:tc>
                <a:extLst>
                  <a:ext uri="{0D108BD9-81ED-4DB2-BD59-A6C34878D82A}">
                    <a16:rowId xmlns:a16="http://schemas.microsoft.com/office/drawing/2014/main" val="1958209837"/>
                  </a:ext>
                </a:extLst>
              </a:tr>
              <a:tr h="2518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Welcome Back webinar</a:t>
                      </a: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Live via Microsoft Teams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</a:rPr>
                        <a:t>Richard</a:t>
                      </a:r>
                      <a:endParaRPr lang="en-GB" sz="13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888550"/>
                  </a:ext>
                </a:extLst>
              </a:tr>
              <a:tr h="251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</a:rPr>
                        <a:t>Studying at Level 5</a:t>
                      </a:r>
                      <a:endParaRPr lang="en-GB" sz="13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Embed into Managing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Amy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932778"/>
                  </a:ext>
                </a:extLst>
              </a:tr>
              <a:tr h="233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Understanding GBAs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</a:rPr>
                        <a:t>Embed into Managing</a:t>
                      </a:r>
                      <a:endParaRPr lang="en-GB" sz="13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</a:rPr>
                        <a:t>Amy</a:t>
                      </a:r>
                      <a:endParaRPr lang="en-GB" sz="13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268635"/>
                  </a:ext>
                </a:extLst>
              </a:tr>
              <a:tr h="436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Professional values (respect, student charter, online etiquette)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Embed into PCI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Verusca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369958"/>
                  </a:ext>
                </a:extLst>
              </a:tr>
              <a:tr h="436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Academic Integrity and TII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Embed into Research Methods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Louise coordinating with Lee/Debra/Michelle facilitating/Jenny 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635200"/>
                  </a:ext>
                </a:extLst>
              </a:tr>
              <a:tr h="436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Assessment plans and using feedback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Embed into Option Modules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0" dirty="0">
                          <a:solidFill>
                            <a:schemeClr val="tx1"/>
                          </a:solidFill>
                          <a:effectLst/>
                        </a:rPr>
                        <a:t>Jenny coordinating with Lee/Debra/Michelle facilitating </a:t>
                      </a:r>
                      <a:endParaRPr lang="en-GB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83379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13D460-51A5-4B65-AD2C-113575607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295600"/>
              </p:ext>
            </p:extLst>
          </p:nvPr>
        </p:nvGraphicFramePr>
        <p:xfrm>
          <a:off x="104166" y="4730328"/>
          <a:ext cx="10097925" cy="1934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5551">
                  <a:extLst>
                    <a:ext uri="{9D8B030D-6E8A-4147-A177-3AD203B41FA5}">
                      <a16:colId xmlns:a16="http://schemas.microsoft.com/office/drawing/2014/main" val="2353911720"/>
                    </a:ext>
                  </a:extLst>
                </a:gridCol>
                <a:gridCol w="3366187">
                  <a:extLst>
                    <a:ext uri="{9D8B030D-6E8A-4147-A177-3AD203B41FA5}">
                      <a16:colId xmlns:a16="http://schemas.microsoft.com/office/drawing/2014/main" val="1197702457"/>
                    </a:ext>
                  </a:extLst>
                </a:gridCol>
                <a:gridCol w="3366187">
                  <a:extLst>
                    <a:ext uri="{9D8B030D-6E8A-4147-A177-3AD203B41FA5}">
                      <a16:colId xmlns:a16="http://schemas.microsoft.com/office/drawing/2014/main" val="1364826822"/>
                    </a:ext>
                  </a:extLst>
                </a:gridCol>
              </a:tblGrid>
              <a:tr h="19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Activity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When and how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</a:rPr>
                        <a:t>Who leading/facilitating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/>
                </a:tc>
                <a:extLst>
                  <a:ext uri="{0D108BD9-81ED-4DB2-BD59-A6C34878D82A}">
                    <a16:rowId xmlns:a16="http://schemas.microsoft.com/office/drawing/2014/main" val="1314238667"/>
                  </a:ext>
                </a:extLst>
              </a:tr>
              <a:tr h="503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Welcome Back webinar</a:t>
                      </a: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Live via Microsoft Teams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Richard 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48273"/>
                  </a:ext>
                </a:extLst>
              </a:tr>
              <a:tr h="5187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Searching databases</a:t>
                      </a:r>
                      <a:b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Writing critically for your dissertation</a:t>
                      </a:r>
                      <a:endParaRPr lang="en-GB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Embed into Dissertation module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Live via Microsoft Teams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Louise coordinating Lee/Debra/Michelle/Ian delivering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8227"/>
                  </a:ext>
                </a:extLst>
              </a:tr>
              <a:tr h="338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Academic Integrity and TII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Embed into Leadership module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Jenny 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592354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Understanding GBAs</a:t>
                      </a:r>
                      <a:endParaRPr lang="en-GB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Embed into Leadership module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</a:rPr>
                        <a:t>Jenny with Amy delivering (async)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7742" marR="5774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861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250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69EA63-5E37-49FA-A067-C967DF4193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Introduced June 2019 and ongoing</a:t>
            </a:r>
            <a:endParaRPr lang="en-GB" dirty="0">
              <a:hlinkClick r:id="rId2"/>
            </a:endParaRPr>
          </a:p>
          <a:p>
            <a:pPr marL="0" indent="0">
              <a:buNone/>
            </a:pPr>
            <a:r>
              <a:rPr lang="en-GB" dirty="0">
                <a:hlinkClick r:id="rId2"/>
              </a:rPr>
              <a:t>Level 5 Between-years Site</a:t>
            </a:r>
            <a:endParaRPr lang="en-GB" dirty="0"/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endParaRPr lang="en-GB" dirty="0">
              <a:hlinkClick r:id="rId3"/>
            </a:endParaRPr>
          </a:p>
          <a:p>
            <a:pPr marL="0" indent="0">
              <a:buNone/>
            </a:pPr>
            <a:r>
              <a:rPr lang="en-GB" dirty="0">
                <a:hlinkClick r:id="rId3"/>
              </a:rPr>
              <a:t>Level 6 Between-years Site</a:t>
            </a:r>
            <a:r>
              <a:rPr lang="en-GB" dirty="0"/>
              <a:t>   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8B0A8A-9336-43C8-BE4F-0B748A1C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Transition Materials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AEF3C-5DC7-4927-8123-0C113144B6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03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A6F097-66EA-4AE1-95E4-1CE24558B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2" y="1644124"/>
            <a:ext cx="11306174" cy="1001983"/>
          </a:xfrm>
        </p:spPr>
        <p:txBody>
          <a:bodyPr/>
          <a:lstStyle/>
          <a:p>
            <a:pPr marL="457200" lvl="1" indent="0">
              <a:buNone/>
            </a:pPr>
            <a:r>
              <a:rPr lang="en-GB" dirty="0"/>
              <a:t>Looked at progression for Level 4, Level 5 and Level 6 since 2016/17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D2A8C5-288D-4AEF-9537-5746A256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7D6F5-5F9B-1F87-5AE7-C9B7A0D48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82" y="2154621"/>
            <a:ext cx="7332462" cy="438420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184819-7C5A-9D33-803E-537B2C74BA42}"/>
              </a:ext>
            </a:extLst>
          </p:cNvPr>
          <p:cNvCxnSpPr/>
          <p:nvPr/>
        </p:nvCxnSpPr>
        <p:spPr>
          <a:xfrm>
            <a:off x="5273952" y="3168921"/>
            <a:ext cx="0" cy="191823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5A5799E-B942-671A-C2C7-7EB24D359CE3}"/>
              </a:ext>
            </a:extLst>
          </p:cNvPr>
          <p:cNvSpPr txBox="1"/>
          <p:nvPr/>
        </p:nvSpPr>
        <p:spPr>
          <a:xfrm>
            <a:off x="9191348" y="2646107"/>
            <a:ext cx="3098307" cy="213429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en-GB" sz="2200" b="1" dirty="0"/>
              <a:t>2021/22</a:t>
            </a:r>
          </a:p>
          <a:p>
            <a:r>
              <a:rPr lang="en-GB" sz="2200" dirty="0">
                <a:solidFill>
                  <a:schemeClr val="accent4"/>
                </a:solidFill>
              </a:rPr>
              <a:t>End of Level 4 </a:t>
            </a:r>
            <a:r>
              <a:rPr lang="en-GB" sz="2200" dirty="0"/>
              <a:t>– 75% </a:t>
            </a:r>
          </a:p>
          <a:p>
            <a:r>
              <a:rPr lang="en-GB" sz="2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End of Level 5 </a:t>
            </a:r>
            <a:r>
              <a:rPr lang="en-GB" sz="2200" dirty="0"/>
              <a:t>– 89%</a:t>
            </a:r>
          </a:p>
          <a:p>
            <a:r>
              <a:rPr lang="en-GB" sz="2200" dirty="0">
                <a:solidFill>
                  <a:srgbClr val="7030A0"/>
                </a:solidFill>
              </a:rPr>
              <a:t>End of Level 6 </a:t>
            </a:r>
            <a:r>
              <a:rPr lang="en-GB" sz="2200" dirty="0"/>
              <a:t>– 85%</a:t>
            </a:r>
          </a:p>
        </p:txBody>
      </p:sp>
    </p:spTree>
    <p:extLst>
      <p:ext uri="{BB962C8B-B14F-4D97-AF65-F5344CB8AC3E}">
        <p14:creationId xmlns:p14="http://schemas.microsoft.com/office/powerpoint/2010/main" val="5892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A6F097-66EA-4AE1-95E4-1CE24558B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2" y="1644124"/>
            <a:ext cx="11306174" cy="1001983"/>
          </a:xfrm>
        </p:spPr>
        <p:txBody>
          <a:bodyPr/>
          <a:lstStyle/>
          <a:p>
            <a:pPr marL="457200" lvl="1" indent="0">
              <a:buNone/>
            </a:pPr>
            <a:r>
              <a:rPr lang="en-GB" dirty="0"/>
              <a:t>Looked at degree outcomes since 2016/17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D2A8C5-288D-4AEF-9537-5746A256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Success?</a:t>
            </a:r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8449ED1B-FF64-CAFE-01EB-5DB5243D2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436571"/>
              </p:ext>
            </p:extLst>
          </p:nvPr>
        </p:nvGraphicFramePr>
        <p:xfrm>
          <a:off x="972796" y="2306130"/>
          <a:ext cx="8843613" cy="3537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907">
                  <a:extLst>
                    <a:ext uri="{9D8B030D-6E8A-4147-A177-3AD203B41FA5}">
                      <a16:colId xmlns:a16="http://schemas.microsoft.com/office/drawing/2014/main" val="1020931493"/>
                    </a:ext>
                  </a:extLst>
                </a:gridCol>
                <a:gridCol w="1270907">
                  <a:extLst>
                    <a:ext uri="{9D8B030D-6E8A-4147-A177-3AD203B41FA5}">
                      <a16:colId xmlns:a16="http://schemas.microsoft.com/office/drawing/2014/main" val="280226946"/>
                    </a:ext>
                  </a:extLst>
                </a:gridCol>
                <a:gridCol w="1270907">
                  <a:extLst>
                    <a:ext uri="{9D8B030D-6E8A-4147-A177-3AD203B41FA5}">
                      <a16:colId xmlns:a16="http://schemas.microsoft.com/office/drawing/2014/main" val="463455660"/>
                    </a:ext>
                  </a:extLst>
                </a:gridCol>
                <a:gridCol w="1270907">
                  <a:extLst>
                    <a:ext uri="{9D8B030D-6E8A-4147-A177-3AD203B41FA5}">
                      <a16:colId xmlns:a16="http://schemas.microsoft.com/office/drawing/2014/main" val="1310912589"/>
                    </a:ext>
                  </a:extLst>
                </a:gridCol>
                <a:gridCol w="1270907">
                  <a:extLst>
                    <a:ext uri="{9D8B030D-6E8A-4147-A177-3AD203B41FA5}">
                      <a16:colId xmlns:a16="http://schemas.microsoft.com/office/drawing/2014/main" val="2319334836"/>
                    </a:ext>
                  </a:extLst>
                </a:gridCol>
                <a:gridCol w="1109611">
                  <a:extLst>
                    <a:ext uri="{9D8B030D-6E8A-4147-A177-3AD203B41FA5}">
                      <a16:colId xmlns:a16="http://schemas.microsoft.com/office/drawing/2014/main" val="1318346648"/>
                    </a:ext>
                  </a:extLst>
                </a:gridCol>
                <a:gridCol w="1379467">
                  <a:extLst>
                    <a:ext uri="{9D8B030D-6E8A-4147-A177-3AD203B41FA5}">
                      <a16:colId xmlns:a16="http://schemas.microsoft.com/office/drawing/2014/main" val="368698642"/>
                    </a:ext>
                  </a:extLst>
                </a:gridCol>
              </a:tblGrid>
              <a:tr h="42710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  <a:r>
                        <a:rPr lang="en-GB" baseline="30000" dirty="0"/>
                        <a:t>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2:1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2:2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  <a:r>
                        <a:rPr lang="en-GB" baseline="30000" dirty="0"/>
                        <a:t>rd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Ordinary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126769"/>
                  </a:ext>
                </a:extLst>
              </a:tr>
              <a:tr h="427102">
                <a:tc rowSpan="3">
                  <a:txBody>
                    <a:bodyPr/>
                    <a:lstStyle/>
                    <a:p>
                      <a:r>
                        <a:rPr lang="en-GB" dirty="0"/>
                        <a:t>No transition materials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2016/17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5.6%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56.5%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22.2%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7.4%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4.6%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2293"/>
                  </a:ext>
                </a:extLst>
              </a:tr>
              <a:tr h="427102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2017/18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21.4%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43.6%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19.3%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3.6%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609034"/>
                  </a:ext>
                </a:extLst>
              </a:tr>
              <a:tr h="427102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2018/19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10.6%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37.2%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33.6%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4.4%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077559"/>
                  </a:ext>
                </a:extLst>
              </a:tr>
              <a:tr h="427102">
                <a:tc>
                  <a:txBody>
                    <a:bodyPr/>
                    <a:lstStyle/>
                    <a:p>
                      <a:r>
                        <a:rPr lang="en-GB" dirty="0"/>
                        <a:t>L6 transition materials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2019/20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13.9%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40.5%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26.6%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3.8%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7.6%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844884"/>
                  </a:ext>
                </a:extLst>
              </a:tr>
              <a:tr h="427102">
                <a:tc rowSpan="2">
                  <a:txBody>
                    <a:bodyPr/>
                    <a:lstStyle/>
                    <a:p>
                      <a:r>
                        <a:rPr lang="en-GB" dirty="0"/>
                        <a:t>All transition materials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2020/21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20.7%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34.1%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18.3%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6.1%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6.1%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088180"/>
                  </a:ext>
                </a:extLst>
              </a:tr>
              <a:tr h="427102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2021/22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43%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16%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3%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/>
                        <a:t>3%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112184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2A125C7-E517-B7CD-4F53-8EC5D1C361EF}"/>
              </a:ext>
            </a:extLst>
          </p:cNvPr>
          <p:cNvCxnSpPr/>
          <p:nvPr/>
        </p:nvCxnSpPr>
        <p:spPr>
          <a:xfrm flipH="1">
            <a:off x="9816409" y="3278909"/>
            <a:ext cx="7130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1CD507C-FDBE-C0D8-6E11-FEDDA6CA44AB}"/>
              </a:ext>
            </a:extLst>
          </p:cNvPr>
          <p:cNvSpPr txBox="1"/>
          <p:nvPr/>
        </p:nvSpPr>
        <p:spPr>
          <a:xfrm>
            <a:off x="10418618" y="3172689"/>
            <a:ext cx="867003" cy="19396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85000" lnSpcReduction="20000"/>
          </a:bodyPr>
          <a:lstStyle/>
          <a:p>
            <a:pPr algn="r"/>
            <a:r>
              <a:rPr lang="en-GB" dirty="0"/>
              <a:t>Outlier?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19AAADF8-F388-7A26-90BC-33B848BCCA51}"/>
              </a:ext>
            </a:extLst>
          </p:cNvPr>
          <p:cNvSpPr/>
          <p:nvPr/>
        </p:nvSpPr>
        <p:spPr>
          <a:xfrm>
            <a:off x="9900762" y="4610091"/>
            <a:ext cx="867003" cy="4571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C2B7A7-3198-6F1C-A644-3610E5F4B272}"/>
              </a:ext>
            </a:extLst>
          </p:cNvPr>
          <p:cNvSpPr txBox="1"/>
          <p:nvPr/>
        </p:nvSpPr>
        <p:spPr>
          <a:xfrm>
            <a:off x="10852119" y="4610091"/>
            <a:ext cx="1149381" cy="32557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 fontScale="70000" lnSpcReduction="20000"/>
          </a:bodyPr>
          <a:lstStyle/>
          <a:p>
            <a:pPr algn="r"/>
            <a:r>
              <a:rPr lang="en-GB" dirty="0"/>
              <a:t>COVID impact?</a:t>
            </a:r>
          </a:p>
        </p:txBody>
      </p:sp>
    </p:spTree>
    <p:extLst>
      <p:ext uri="{BB962C8B-B14F-4D97-AF65-F5344CB8AC3E}">
        <p14:creationId xmlns:p14="http://schemas.microsoft.com/office/powerpoint/2010/main" val="129665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13EF39-274E-EC71-813D-061C99CEAF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8A8CC7-AB84-008E-026E-A92F3626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6E386-83BA-ECE8-6028-32586BF230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F272DF7-8616-9E28-E0D0-859F24994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638624"/>
              </p:ext>
            </p:extLst>
          </p:nvPr>
        </p:nvGraphicFramePr>
        <p:xfrm>
          <a:off x="1701800" y="1988497"/>
          <a:ext cx="8788400" cy="3067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100">
                  <a:extLst>
                    <a:ext uri="{9D8B030D-6E8A-4147-A177-3AD203B41FA5}">
                      <a16:colId xmlns:a16="http://schemas.microsoft.com/office/drawing/2014/main" val="2481032599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1658489669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3561341844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3860212084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805413544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2734852103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3658641364"/>
                    </a:ext>
                  </a:extLst>
                </a:gridCol>
              </a:tblGrid>
              <a:tr h="57663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2018/19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dirty="0"/>
                        <a:t>2020/21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dirty="0"/>
                        <a:t>2021/22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1111"/>
                  </a:ext>
                </a:extLst>
              </a:tr>
              <a:tr h="43499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  <a:r>
                        <a:rPr lang="en-GB" baseline="30000" dirty="0"/>
                        <a:t>st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2:1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  <a:r>
                        <a:rPr lang="en-GB" baseline="30000" dirty="0"/>
                        <a:t>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2:1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  <a:r>
                        <a:rPr lang="en-GB" baseline="30000" dirty="0"/>
                        <a:t>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2:1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232694"/>
                  </a:ext>
                </a:extLst>
              </a:tr>
              <a:tr h="434993">
                <a:tc>
                  <a:txBody>
                    <a:bodyPr/>
                    <a:lstStyle/>
                    <a:p>
                      <a:r>
                        <a:rPr lang="en-GB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44%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3659"/>
                  </a:ext>
                </a:extLst>
              </a:tr>
              <a:tr h="750810">
                <a:tc>
                  <a:txBody>
                    <a:bodyPr/>
                    <a:lstStyle/>
                    <a:p>
                      <a:r>
                        <a:rPr lang="en-GB" dirty="0"/>
                        <a:t>BTEC</a:t>
                      </a:r>
                      <a:br>
                        <a:rPr lang="en-GB" dirty="0"/>
                      </a:br>
                      <a:r>
                        <a:rPr lang="en-GB" dirty="0"/>
                        <a:t>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3%</a:t>
                      </a:r>
                    </a:p>
                    <a:p>
                      <a:r>
                        <a:rPr lang="en-GB" dirty="0"/>
                        <a:t>17.6%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45.5%</a:t>
                      </a:r>
                    </a:p>
                    <a:p>
                      <a:r>
                        <a:rPr lang="en-GB" dirty="0"/>
                        <a:t>52.9%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5.9%</a:t>
                      </a:r>
                    </a:p>
                    <a:p>
                      <a:r>
                        <a:rPr lang="en-GB" b="1" dirty="0"/>
                        <a:t>30.8%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47.1%</a:t>
                      </a:r>
                    </a:p>
                    <a:p>
                      <a:r>
                        <a:rPr lang="en-GB" dirty="0"/>
                        <a:t>46.2%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6.3%</a:t>
                      </a:r>
                    </a:p>
                    <a:p>
                      <a:r>
                        <a:rPr lang="en-GB" dirty="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62.5%</a:t>
                      </a:r>
                    </a:p>
                    <a:p>
                      <a:r>
                        <a:rPr lang="en-GB" b="1" dirty="0"/>
                        <a:t>53.8%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270320"/>
                  </a:ext>
                </a:extLst>
              </a:tr>
              <a:tr h="434993">
                <a:tc>
                  <a:txBody>
                    <a:bodyPr/>
                    <a:lstStyle/>
                    <a:p>
                      <a:r>
                        <a:rPr lang="en-GB" dirty="0"/>
                        <a:t>Mature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6.3%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31.3%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43.8%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46.7%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50099"/>
                  </a:ext>
                </a:extLst>
              </a:tr>
              <a:tr h="434993">
                <a:tc>
                  <a:txBody>
                    <a:bodyPr/>
                    <a:lstStyle/>
                    <a:p>
                      <a:r>
                        <a:rPr lang="en-GB" dirty="0"/>
                        <a:t>Disabled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7.7%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46.2%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38.5%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54.5%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590975"/>
                  </a:ext>
                </a:extLst>
              </a:tr>
            </a:tbl>
          </a:graphicData>
        </a:graphic>
      </p:graphicFrame>
      <p:sp>
        <p:nvSpPr>
          <p:cNvPr id="5" name="Arrow: Down 4">
            <a:extLst>
              <a:ext uri="{FF2B5EF4-FFF2-40B4-BE49-F238E27FC236}">
                <a16:creationId xmlns:a16="http://schemas.microsoft.com/office/drawing/2014/main" id="{78467C5E-BCCD-6333-A2E7-85154656A244}"/>
              </a:ext>
            </a:extLst>
          </p:cNvPr>
          <p:cNvSpPr/>
          <p:nvPr/>
        </p:nvSpPr>
        <p:spPr>
          <a:xfrm>
            <a:off x="7628709" y="823675"/>
            <a:ext cx="1320655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54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A5EEEE-EA26-2EAE-E9E3-C758D9E71A17}"/>
              </a:ext>
            </a:extLst>
          </p:cNvPr>
          <p:cNvSpPr txBox="1"/>
          <p:nvPr/>
        </p:nvSpPr>
        <p:spPr>
          <a:xfrm>
            <a:off x="138545" y="3726874"/>
            <a:ext cx="9656618" cy="63730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r"/>
            <a:r>
              <a:rPr lang="en-GB" dirty="0"/>
              <a:t>If you’d like to access the </a:t>
            </a:r>
            <a:r>
              <a:rPr lang="en-GB" dirty="0" err="1"/>
              <a:t>Pebblepads</a:t>
            </a:r>
            <a:r>
              <a:rPr lang="en-GB" dirty="0"/>
              <a:t> for own use please email me </a:t>
            </a:r>
            <a:r>
              <a:rPr lang="en-GB" dirty="0">
                <a:hlinkClick r:id="rId2"/>
              </a:rPr>
              <a:t>jenny.sanders@ntu.ac.uk</a:t>
            </a:r>
            <a:endParaRPr lang="en-GB" dirty="0"/>
          </a:p>
          <a:p>
            <a:pPr algn="r"/>
            <a:r>
              <a:rPr lang="en-GB" dirty="0"/>
              <a:t>Do tell me if it’s inspired you at all!  </a:t>
            </a:r>
          </a:p>
        </p:txBody>
      </p:sp>
      <p:pic>
        <p:nvPicPr>
          <p:cNvPr id="3" name="Picture 2" descr="TILT Logo">
            <a:extLst>
              <a:ext uri="{FF2B5EF4-FFF2-40B4-BE49-F238E27FC236}">
                <a16:creationId xmlns:a16="http://schemas.microsoft.com/office/drawing/2014/main" id="{C9AE1189-0B43-FE94-B0FC-E16E579A5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737" y="441326"/>
            <a:ext cx="2735263" cy="181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08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U3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E5005B"/>
      </a:accent1>
      <a:accent2>
        <a:srgbClr val="9D043D"/>
      </a:accent2>
      <a:accent3>
        <a:srgbClr val="6D951A"/>
      </a:accent3>
      <a:accent4>
        <a:srgbClr val="00A6E1"/>
      </a:accent4>
      <a:accent5>
        <a:srgbClr val="F07C00"/>
      </a:accent5>
      <a:accent6>
        <a:srgbClr val="C7007F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8A64365211844BF30BC3ADD420261" ma:contentTypeVersion="9" ma:contentTypeDescription="Create a new document." ma:contentTypeScope="" ma:versionID="75e0c5aee79607807b15ab6d12f79388">
  <xsd:schema xmlns:xsd="http://www.w3.org/2001/XMLSchema" xmlns:xs="http://www.w3.org/2001/XMLSchema" xmlns:p="http://schemas.microsoft.com/office/2006/metadata/properties" xmlns:ns2="8dbe2aa3-3237-4830-85c4-3d48417ef302" targetNamespace="http://schemas.microsoft.com/office/2006/metadata/properties" ma:root="true" ma:fieldsID="e664cca9d083112af5a16716c027d5cf" ns2:_="">
    <xsd:import namespace="8dbe2aa3-3237-4830-85c4-3d48417ef3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e2aa3-3237-4830-85c4-3d48417ef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63616-57F3-4C87-BB7F-2974CF36DE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F1859A-D475-4A9D-83E1-80A36DBA260F}">
  <ds:schemaRefs>
    <ds:schemaRef ds:uri="http://schemas.microsoft.com/office/2006/documentManagement/types"/>
    <ds:schemaRef ds:uri="8dbe2aa3-3237-4830-85c4-3d48417ef302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76B7178-A1CD-4801-BA73-0B4A4266E9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e2aa3-3237-4830-85c4-3d48417ef3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803</Words>
  <Application>Microsoft Office PowerPoint</Application>
  <PresentationFormat>Widescreen</PresentationFormat>
  <Paragraphs>240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SfA: Supporting transition into and through University</vt:lpstr>
      <vt:lpstr>Health and Social Care Students</vt:lpstr>
      <vt:lpstr>New starter Induction</vt:lpstr>
      <vt:lpstr>Returners Induction</vt:lpstr>
      <vt:lpstr>Transition Materials</vt:lpstr>
      <vt:lpstr>Success?</vt:lpstr>
      <vt:lpstr>Success?</vt:lpstr>
      <vt:lpstr>Success?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Ward, Laura</cp:lastModifiedBy>
  <cp:revision>97</cp:revision>
  <dcterms:created xsi:type="dcterms:W3CDTF">2020-08-07T10:40:47Z</dcterms:created>
  <dcterms:modified xsi:type="dcterms:W3CDTF">2024-08-12T08:29:47Z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0x010100E248A64365211844BF30BC3ADD420261</vt:lpwstr>
  </property>
</Properties>
</file>