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  <p:sldMasterId id="2147483725" r:id="rId3"/>
  </p:sldMasterIdLst>
  <p:notesMasterIdLst>
    <p:notesMasterId r:id="rId19"/>
  </p:notesMasterIdLst>
  <p:sldIdLst>
    <p:sldId id="425" r:id="rId4"/>
    <p:sldId id="431" r:id="rId5"/>
    <p:sldId id="427" r:id="rId6"/>
    <p:sldId id="430" r:id="rId7"/>
    <p:sldId id="354" r:id="rId8"/>
    <p:sldId id="428" r:id="rId9"/>
    <p:sldId id="417" r:id="rId10"/>
    <p:sldId id="382" r:id="rId11"/>
    <p:sldId id="433" r:id="rId12"/>
    <p:sldId id="419" r:id="rId13"/>
    <p:sldId id="432" r:id="rId14"/>
    <p:sldId id="279" r:id="rId15"/>
    <p:sldId id="273" r:id="rId16"/>
    <p:sldId id="275" r:id="rId17"/>
    <p:sldId id="30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3BC94BC-F3EF-DA84-3D64-987E28BC20B9}" name="Murphy, Peter" initials="MP" userId="S::peter.murphy@ntu.ac.uk::9c21c5f4-afff-4b3f-86ee-d635b91cccc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8/10/relationships/authors" Target="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071DD9-1C19-40AD-8262-B8C84A292B47}" type="doc">
      <dgm:prSet loTypeId="urn:microsoft.com/office/officeart/2005/8/layout/vProcess5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305FC02-B434-48D2-83BD-4CB694A59476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 sz="1800" b="0" dirty="0">
              <a:solidFill>
                <a:schemeClr val="tx1"/>
              </a:solidFill>
            </a:rPr>
            <a:t>The organisation, configuration and delivery of F&amp;R Services in England and the level of public assurance that citizens have the right to expect had all (collectively) significantly deteriorated.</a:t>
          </a:r>
        </a:p>
      </dgm:t>
    </dgm:pt>
    <dgm:pt modelId="{1EE58CAE-E3ED-4941-8100-4F82E8433146}" type="parTrans" cxnId="{E4A3DEDD-D2B7-48D7-8C2F-987D3C57E134}">
      <dgm:prSet/>
      <dgm:spPr/>
      <dgm:t>
        <a:bodyPr/>
        <a:lstStyle/>
        <a:p>
          <a:endParaRPr lang="en-US"/>
        </a:p>
      </dgm:t>
    </dgm:pt>
    <dgm:pt modelId="{A191B907-5386-491A-9A93-21166242A36A}" type="sibTrans" cxnId="{E4A3DEDD-D2B7-48D7-8C2F-987D3C57E134}">
      <dgm:prSet/>
      <dgm:spPr/>
      <dgm:t>
        <a:bodyPr/>
        <a:lstStyle/>
        <a:p>
          <a:endParaRPr lang="en-US"/>
        </a:p>
      </dgm:t>
    </dgm:pt>
    <dgm:pt modelId="{7C94F1AF-6D4A-4229-9908-F027B79A48E0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b="0" dirty="0">
              <a:solidFill>
                <a:schemeClr val="tx1"/>
              </a:solidFill>
            </a:rPr>
            <a:t>2015 commissioned by the National Audit Office to assess the improvement progress of 4 public sectors (LAs, Health, Police and F&amp;R services and then another report specifically  on F&amp;R Services  </a:t>
          </a:r>
        </a:p>
      </dgm:t>
    </dgm:pt>
    <dgm:pt modelId="{1B8FF574-70FB-4F29-B523-FF48C473248C}" type="parTrans" cxnId="{AD0741AA-4FF0-490D-BC61-38127275548F}">
      <dgm:prSet/>
      <dgm:spPr/>
      <dgm:t>
        <a:bodyPr/>
        <a:lstStyle/>
        <a:p>
          <a:endParaRPr lang="en-US"/>
        </a:p>
      </dgm:t>
    </dgm:pt>
    <dgm:pt modelId="{0026834A-22E4-4576-A092-2D3CF1748132}" type="sibTrans" cxnId="{AD0741AA-4FF0-490D-BC61-38127275548F}">
      <dgm:prSet/>
      <dgm:spPr/>
      <dgm:t>
        <a:bodyPr/>
        <a:lstStyle/>
        <a:p>
          <a:endParaRPr lang="en-US"/>
        </a:p>
      </dgm:t>
    </dgm:pt>
    <dgm:pt modelId="{ECD46D51-7D2D-426F-870E-A01020790EE5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700" b="0" dirty="0">
              <a:solidFill>
                <a:schemeClr val="tx1"/>
              </a:solidFill>
            </a:rPr>
            <a:t>This led to chapters 2-4 of the 2017 Police and Crime Act            A new national Framework for Fire and Rescue Services,            A new external inspectorate  (</a:t>
          </a:r>
          <a:r>
            <a:rPr lang="en-GB" sz="1700" b="0" dirty="0">
              <a:solidFill>
                <a:schemeClr val="tx1"/>
              </a:solidFill>
            </a:rPr>
            <a:t>HMICFRS)</a:t>
          </a:r>
          <a:r>
            <a:rPr lang="en-US" sz="1700" b="0" dirty="0">
              <a:solidFill>
                <a:schemeClr val="tx1"/>
              </a:solidFill>
            </a:rPr>
            <a:t> all based on NBS work</a:t>
          </a:r>
        </a:p>
      </dgm:t>
    </dgm:pt>
    <dgm:pt modelId="{F4F13036-6110-49C9-92E6-B5C6EF76A1BF}" type="parTrans" cxnId="{DBE829E2-E66A-420A-A18A-88AAD0C7BEBC}">
      <dgm:prSet/>
      <dgm:spPr/>
      <dgm:t>
        <a:bodyPr/>
        <a:lstStyle/>
        <a:p>
          <a:endParaRPr lang="en-US"/>
        </a:p>
      </dgm:t>
    </dgm:pt>
    <dgm:pt modelId="{B45A41BF-795D-4609-A253-D86DE93C12B3}" type="sibTrans" cxnId="{DBE829E2-E66A-420A-A18A-88AAD0C7BEBC}">
      <dgm:prSet/>
      <dgm:spPr/>
      <dgm:t>
        <a:bodyPr/>
        <a:lstStyle/>
        <a:p>
          <a:endParaRPr lang="en-US"/>
        </a:p>
      </dgm:t>
    </dgm:pt>
    <dgm:pt modelId="{0F4AC851-5F04-4397-874B-FD0ED919D807}" type="pres">
      <dgm:prSet presAssocID="{25071DD9-1C19-40AD-8262-B8C84A292B47}" presName="outerComposite" presStyleCnt="0">
        <dgm:presLayoutVars>
          <dgm:chMax val="5"/>
          <dgm:dir/>
          <dgm:resizeHandles val="exact"/>
        </dgm:presLayoutVars>
      </dgm:prSet>
      <dgm:spPr/>
    </dgm:pt>
    <dgm:pt modelId="{C362088A-889D-406B-A5ED-C901997069B3}" type="pres">
      <dgm:prSet presAssocID="{25071DD9-1C19-40AD-8262-B8C84A292B47}" presName="dummyMaxCanvas" presStyleCnt="0">
        <dgm:presLayoutVars/>
      </dgm:prSet>
      <dgm:spPr/>
    </dgm:pt>
    <dgm:pt modelId="{ACD3B2B9-65D5-401D-BD2B-DD564C576903}" type="pres">
      <dgm:prSet presAssocID="{25071DD9-1C19-40AD-8262-B8C84A292B47}" presName="ThreeNodes_1" presStyleLbl="node1" presStyleIdx="0" presStyleCnt="3" custScaleX="106475">
        <dgm:presLayoutVars>
          <dgm:bulletEnabled val="1"/>
        </dgm:presLayoutVars>
      </dgm:prSet>
      <dgm:spPr/>
    </dgm:pt>
    <dgm:pt modelId="{1E9BF143-3B5E-4DEF-81BC-B3C0DA8B8015}" type="pres">
      <dgm:prSet presAssocID="{25071DD9-1C19-40AD-8262-B8C84A292B47}" presName="ThreeNodes_2" presStyleLbl="node1" presStyleIdx="1" presStyleCnt="3" custScaleX="108196">
        <dgm:presLayoutVars>
          <dgm:bulletEnabled val="1"/>
        </dgm:presLayoutVars>
      </dgm:prSet>
      <dgm:spPr/>
    </dgm:pt>
    <dgm:pt modelId="{F8C25926-3FF2-4A08-894F-7DF19AFF76BE}" type="pres">
      <dgm:prSet presAssocID="{25071DD9-1C19-40AD-8262-B8C84A292B47}" presName="ThreeNodes_3" presStyleLbl="node1" presStyleIdx="2" presStyleCnt="3" custScaleX="116262">
        <dgm:presLayoutVars>
          <dgm:bulletEnabled val="1"/>
        </dgm:presLayoutVars>
      </dgm:prSet>
      <dgm:spPr/>
    </dgm:pt>
    <dgm:pt modelId="{53E3C043-2950-4B09-82FB-3CB3B803F21D}" type="pres">
      <dgm:prSet presAssocID="{25071DD9-1C19-40AD-8262-B8C84A292B47}" presName="ThreeConn_1-2" presStyleLbl="fgAccFollowNode1" presStyleIdx="0" presStyleCnt="2">
        <dgm:presLayoutVars>
          <dgm:bulletEnabled val="1"/>
        </dgm:presLayoutVars>
      </dgm:prSet>
      <dgm:spPr/>
    </dgm:pt>
    <dgm:pt modelId="{2F61376F-4861-46F2-A274-4DCFD2FC76E9}" type="pres">
      <dgm:prSet presAssocID="{25071DD9-1C19-40AD-8262-B8C84A292B47}" presName="ThreeConn_2-3" presStyleLbl="fgAccFollowNode1" presStyleIdx="1" presStyleCnt="2">
        <dgm:presLayoutVars>
          <dgm:bulletEnabled val="1"/>
        </dgm:presLayoutVars>
      </dgm:prSet>
      <dgm:spPr/>
    </dgm:pt>
    <dgm:pt modelId="{0149F2CA-D0B3-4163-88D0-6A570610FE89}" type="pres">
      <dgm:prSet presAssocID="{25071DD9-1C19-40AD-8262-B8C84A292B47}" presName="ThreeNodes_1_text" presStyleLbl="node1" presStyleIdx="2" presStyleCnt="3">
        <dgm:presLayoutVars>
          <dgm:bulletEnabled val="1"/>
        </dgm:presLayoutVars>
      </dgm:prSet>
      <dgm:spPr/>
    </dgm:pt>
    <dgm:pt modelId="{24B664CB-EE1F-4C4F-B721-6FFD6F2006A9}" type="pres">
      <dgm:prSet presAssocID="{25071DD9-1C19-40AD-8262-B8C84A292B47}" presName="ThreeNodes_2_text" presStyleLbl="node1" presStyleIdx="2" presStyleCnt="3">
        <dgm:presLayoutVars>
          <dgm:bulletEnabled val="1"/>
        </dgm:presLayoutVars>
      </dgm:prSet>
      <dgm:spPr/>
    </dgm:pt>
    <dgm:pt modelId="{3A6941F5-7198-40D8-8CB7-F7B0A4BF97A4}" type="pres">
      <dgm:prSet presAssocID="{25071DD9-1C19-40AD-8262-B8C84A292B47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CB477621-0BF9-4F1E-9F2F-B854A00AD791}" type="presOf" srcId="{ECD46D51-7D2D-426F-870E-A01020790EE5}" destId="{F8C25926-3FF2-4A08-894F-7DF19AFF76BE}" srcOrd="0" destOrd="0" presId="urn:microsoft.com/office/officeart/2005/8/layout/vProcess5"/>
    <dgm:cxn modelId="{8B5DFA2A-7A12-4803-B534-0CAEB9164B02}" type="presOf" srcId="{7C94F1AF-6D4A-4229-9908-F027B79A48E0}" destId="{24B664CB-EE1F-4C4F-B721-6FFD6F2006A9}" srcOrd="1" destOrd="0" presId="urn:microsoft.com/office/officeart/2005/8/layout/vProcess5"/>
    <dgm:cxn modelId="{B006C32C-F770-4EDA-A459-815DFAE8B7AC}" type="presOf" srcId="{A191B907-5386-491A-9A93-21166242A36A}" destId="{53E3C043-2950-4B09-82FB-3CB3B803F21D}" srcOrd="0" destOrd="0" presId="urn:microsoft.com/office/officeart/2005/8/layout/vProcess5"/>
    <dgm:cxn modelId="{3EB2802D-508C-4C11-A34A-1068DF3EE159}" type="presOf" srcId="{1305FC02-B434-48D2-83BD-4CB694A59476}" destId="{ACD3B2B9-65D5-401D-BD2B-DD564C576903}" srcOrd="0" destOrd="0" presId="urn:microsoft.com/office/officeart/2005/8/layout/vProcess5"/>
    <dgm:cxn modelId="{EAD4DC84-6EEE-414D-8D6E-3D1BB1BBBB23}" type="presOf" srcId="{7C94F1AF-6D4A-4229-9908-F027B79A48E0}" destId="{1E9BF143-3B5E-4DEF-81BC-B3C0DA8B8015}" srcOrd="0" destOrd="0" presId="urn:microsoft.com/office/officeart/2005/8/layout/vProcess5"/>
    <dgm:cxn modelId="{E5CA29A2-2114-474D-AE7B-FCDD4A49DADD}" type="presOf" srcId="{25071DD9-1C19-40AD-8262-B8C84A292B47}" destId="{0F4AC851-5F04-4397-874B-FD0ED919D807}" srcOrd="0" destOrd="0" presId="urn:microsoft.com/office/officeart/2005/8/layout/vProcess5"/>
    <dgm:cxn modelId="{6600DAA6-4219-4586-B45E-657CEED81E59}" type="presOf" srcId="{ECD46D51-7D2D-426F-870E-A01020790EE5}" destId="{3A6941F5-7198-40D8-8CB7-F7B0A4BF97A4}" srcOrd="1" destOrd="0" presId="urn:microsoft.com/office/officeart/2005/8/layout/vProcess5"/>
    <dgm:cxn modelId="{C5D61FA9-B68F-4A94-8C73-447FED841B41}" type="presOf" srcId="{1305FC02-B434-48D2-83BD-4CB694A59476}" destId="{0149F2CA-D0B3-4163-88D0-6A570610FE89}" srcOrd="1" destOrd="0" presId="urn:microsoft.com/office/officeart/2005/8/layout/vProcess5"/>
    <dgm:cxn modelId="{AD0741AA-4FF0-490D-BC61-38127275548F}" srcId="{25071DD9-1C19-40AD-8262-B8C84A292B47}" destId="{7C94F1AF-6D4A-4229-9908-F027B79A48E0}" srcOrd="1" destOrd="0" parTransId="{1B8FF574-70FB-4F29-B523-FF48C473248C}" sibTransId="{0026834A-22E4-4576-A092-2D3CF1748132}"/>
    <dgm:cxn modelId="{A72DE8B7-164B-401D-95F2-FFF56D1A477A}" type="presOf" srcId="{0026834A-22E4-4576-A092-2D3CF1748132}" destId="{2F61376F-4861-46F2-A274-4DCFD2FC76E9}" srcOrd="0" destOrd="0" presId="urn:microsoft.com/office/officeart/2005/8/layout/vProcess5"/>
    <dgm:cxn modelId="{E4A3DEDD-D2B7-48D7-8C2F-987D3C57E134}" srcId="{25071DD9-1C19-40AD-8262-B8C84A292B47}" destId="{1305FC02-B434-48D2-83BD-4CB694A59476}" srcOrd="0" destOrd="0" parTransId="{1EE58CAE-E3ED-4941-8100-4F82E8433146}" sibTransId="{A191B907-5386-491A-9A93-21166242A36A}"/>
    <dgm:cxn modelId="{DBE829E2-E66A-420A-A18A-88AAD0C7BEBC}" srcId="{25071DD9-1C19-40AD-8262-B8C84A292B47}" destId="{ECD46D51-7D2D-426F-870E-A01020790EE5}" srcOrd="2" destOrd="0" parTransId="{F4F13036-6110-49C9-92E6-B5C6EF76A1BF}" sibTransId="{B45A41BF-795D-4609-A253-D86DE93C12B3}"/>
    <dgm:cxn modelId="{4EE64FA4-D6AF-4E7C-A283-BEDA2F5FCC4D}" type="presParOf" srcId="{0F4AC851-5F04-4397-874B-FD0ED919D807}" destId="{C362088A-889D-406B-A5ED-C901997069B3}" srcOrd="0" destOrd="0" presId="urn:microsoft.com/office/officeart/2005/8/layout/vProcess5"/>
    <dgm:cxn modelId="{F770F812-99DF-4873-9E46-224C95531A01}" type="presParOf" srcId="{0F4AC851-5F04-4397-874B-FD0ED919D807}" destId="{ACD3B2B9-65D5-401D-BD2B-DD564C576903}" srcOrd="1" destOrd="0" presId="urn:microsoft.com/office/officeart/2005/8/layout/vProcess5"/>
    <dgm:cxn modelId="{19EE1AFD-0DA3-42FB-9CA0-8D6F789D234E}" type="presParOf" srcId="{0F4AC851-5F04-4397-874B-FD0ED919D807}" destId="{1E9BF143-3B5E-4DEF-81BC-B3C0DA8B8015}" srcOrd="2" destOrd="0" presId="urn:microsoft.com/office/officeart/2005/8/layout/vProcess5"/>
    <dgm:cxn modelId="{88BC1256-F28C-4C02-9600-FA95B6295DDC}" type="presParOf" srcId="{0F4AC851-5F04-4397-874B-FD0ED919D807}" destId="{F8C25926-3FF2-4A08-894F-7DF19AFF76BE}" srcOrd="3" destOrd="0" presId="urn:microsoft.com/office/officeart/2005/8/layout/vProcess5"/>
    <dgm:cxn modelId="{A282891D-FA01-4A25-8BF8-415A264B46CB}" type="presParOf" srcId="{0F4AC851-5F04-4397-874B-FD0ED919D807}" destId="{53E3C043-2950-4B09-82FB-3CB3B803F21D}" srcOrd="4" destOrd="0" presId="urn:microsoft.com/office/officeart/2005/8/layout/vProcess5"/>
    <dgm:cxn modelId="{747DBAC9-6299-476F-A1D5-9887F95387B6}" type="presParOf" srcId="{0F4AC851-5F04-4397-874B-FD0ED919D807}" destId="{2F61376F-4861-46F2-A274-4DCFD2FC76E9}" srcOrd="5" destOrd="0" presId="urn:microsoft.com/office/officeart/2005/8/layout/vProcess5"/>
    <dgm:cxn modelId="{0E2DBF0B-8474-4808-9FF7-7F0F94D0754C}" type="presParOf" srcId="{0F4AC851-5F04-4397-874B-FD0ED919D807}" destId="{0149F2CA-D0B3-4163-88D0-6A570610FE89}" srcOrd="6" destOrd="0" presId="urn:microsoft.com/office/officeart/2005/8/layout/vProcess5"/>
    <dgm:cxn modelId="{C8C8BB15-B483-43E0-8A66-50E82FD1D20F}" type="presParOf" srcId="{0F4AC851-5F04-4397-874B-FD0ED919D807}" destId="{24B664CB-EE1F-4C4F-B721-6FFD6F2006A9}" srcOrd="7" destOrd="0" presId="urn:microsoft.com/office/officeart/2005/8/layout/vProcess5"/>
    <dgm:cxn modelId="{49FFF38E-105C-435E-B474-96BAAF61B110}" type="presParOf" srcId="{0F4AC851-5F04-4397-874B-FD0ED919D807}" destId="{3A6941F5-7198-40D8-8CB7-F7B0A4BF97A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3F9862-A3DC-4A38-96C4-0A04E1C6B5A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0B06FB-31BD-4A45-90D7-77A674CBA984}">
      <dgm:prSet/>
      <dgm:spPr/>
      <dgm:t>
        <a:bodyPr/>
        <a:lstStyle/>
        <a:p>
          <a:r>
            <a:rPr lang="en-GB" b="1" dirty="0"/>
            <a:t>On-going research projects include </a:t>
          </a:r>
          <a:endParaRPr lang="en-US" b="1" dirty="0"/>
        </a:p>
      </dgm:t>
    </dgm:pt>
    <dgm:pt modelId="{C1747824-E7FD-4C32-8412-456FA2B24811}" type="parTrans" cxnId="{521D2FC2-88B4-41A6-B89A-300C5E16E270}">
      <dgm:prSet/>
      <dgm:spPr/>
      <dgm:t>
        <a:bodyPr/>
        <a:lstStyle/>
        <a:p>
          <a:endParaRPr lang="en-US"/>
        </a:p>
      </dgm:t>
    </dgm:pt>
    <dgm:pt modelId="{926D6820-342E-49EB-8D7E-9DFBDD33018D}" type="sibTrans" cxnId="{521D2FC2-88B4-41A6-B89A-300C5E16E270}">
      <dgm:prSet/>
      <dgm:spPr/>
      <dgm:t>
        <a:bodyPr/>
        <a:lstStyle/>
        <a:p>
          <a:endParaRPr lang="en-US"/>
        </a:p>
      </dgm:t>
    </dgm:pt>
    <dgm:pt modelId="{85775A53-8AF4-460D-AE4D-92A20096DEBB}">
      <dgm:prSet/>
      <dgm:spPr/>
      <dgm:t>
        <a:bodyPr/>
        <a:lstStyle/>
        <a:p>
          <a:r>
            <a:rPr lang="en-GB" b="0" dirty="0"/>
            <a:t>•   The economic and social value of UK fire and rescue services.</a:t>
          </a:r>
        </a:p>
      </dgm:t>
    </dgm:pt>
    <dgm:pt modelId="{48DB081F-C57A-4978-8BBD-C5AB7D0309EA}" type="parTrans" cxnId="{4A344FF8-207C-48E9-8B94-00B59A18AD70}">
      <dgm:prSet/>
      <dgm:spPr/>
      <dgm:t>
        <a:bodyPr/>
        <a:lstStyle/>
        <a:p>
          <a:endParaRPr lang="en-US"/>
        </a:p>
      </dgm:t>
    </dgm:pt>
    <dgm:pt modelId="{884DBD23-C545-4071-B08E-964DA4AB0561}" type="sibTrans" cxnId="{4A344FF8-207C-48E9-8B94-00B59A18AD70}">
      <dgm:prSet/>
      <dgm:spPr/>
      <dgm:t>
        <a:bodyPr/>
        <a:lstStyle/>
        <a:p>
          <a:endParaRPr lang="en-US"/>
        </a:p>
      </dgm:t>
    </dgm:pt>
    <dgm:pt modelId="{81BA62B0-1B77-457F-AA0F-B202027F1235}">
      <dgm:prSet/>
      <dgm:spPr/>
      <dgm:t>
        <a:bodyPr/>
        <a:lstStyle/>
        <a:p>
          <a:r>
            <a:rPr lang="en-GB" b="0" dirty="0"/>
            <a:t>•   Recent and proposed changes to governance, leadership, and accountability of FRS </a:t>
          </a:r>
          <a:endParaRPr lang="en-US" dirty="0"/>
        </a:p>
      </dgm:t>
    </dgm:pt>
    <dgm:pt modelId="{9816E131-3634-4EDE-B058-213C77330E72}" type="parTrans" cxnId="{F62E3511-1D78-4D81-88FD-A779BE393364}">
      <dgm:prSet/>
      <dgm:spPr/>
      <dgm:t>
        <a:bodyPr/>
        <a:lstStyle/>
        <a:p>
          <a:endParaRPr lang="en-US"/>
        </a:p>
      </dgm:t>
    </dgm:pt>
    <dgm:pt modelId="{055E959A-C1A2-4103-9D8D-6804BD04016F}" type="sibTrans" cxnId="{F62E3511-1D78-4D81-88FD-A779BE393364}">
      <dgm:prSet/>
      <dgm:spPr/>
      <dgm:t>
        <a:bodyPr/>
        <a:lstStyle/>
        <a:p>
          <a:endParaRPr lang="en-US"/>
        </a:p>
      </dgm:t>
    </dgm:pt>
    <dgm:pt modelId="{EB1A5F3E-4F88-42FE-98C9-E7E6548D5F3C}">
      <dgm:prSet/>
      <dgm:spPr/>
      <dgm:t>
        <a:bodyPr/>
        <a:lstStyle/>
        <a:p>
          <a:r>
            <a:rPr lang="en-GB" b="0" dirty="0"/>
            <a:t>•   Scrutiny and evaluation of the governments (post-2021) ‘Fire Reform’ agenda, </a:t>
          </a:r>
        </a:p>
      </dgm:t>
    </dgm:pt>
    <dgm:pt modelId="{C53A5A7D-5CDD-4E82-8B75-0F8AA96ED047}" type="parTrans" cxnId="{22CDF53D-5046-41DA-B1D3-9854B10A1B8E}">
      <dgm:prSet/>
      <dgm:spPr/>
      <dgm:t>
        <a:bodyPr/>
        <a:lstStyle/>
        <a:p>
          <a:endParaRPr lang="en-US"/>
        </a:p>
      </dgm:t>
    </dgm:pt>
    <dgm:pt modelId="{202AD6FA-C091-4256-AF87-A883E6D58A9F}" type="sibTrans" cxnId="{22CDF53D-5046-41DA-B1D3-9854B10A1B8E}">
      <dgm:prSet/>
      <dgm:spPr/>
      <dgm:t>
        <a:bodyPr/>
        <a:lstStyle/>
        <a:p>
          <a:endParaRPr lang="en-US"/>
        </a:p>
      </dgm:t>
    </dgm:pt>
    <dgm:pt modelId="{DEEA89F8-280A-48C2-93F6-4994C384B398}">
      <dgm:prSet/>
      <dgm:spPr/>
      <dgm:t>
        <a:bodyPr/>
        <a:lstStyle/>
        <a:p>
          <a:r>
            <a:rPr lang="en-GB" b="0" dirty="0"/>
            <a:t>•   The local public audit and assurance system (“no longer fit for purpose”).  </a:t>
          </a:r>
          <a:endParaRPr lang="en-US" dirty="0"/>
        </a:p>
      </dgm:t>
    </dgm:pt>
    <dgm:pt modelId="{1D98EE84-D845-47BA-9523-26181465D08B}" type="parTrans" cxnId="{DEA6D255-E845-4CE3-BEFA-D39306B7C906}">
      <dgm:prSet/>
      <dgm:spPr/>
      <dgm:t>
        <a:bodyPr/>
        <a:lstStyle/>
        <a:p>
          <a:endParaRPr lang="en-US"/>
        </a:p>
      </dgm:t>
    </dgm:pt>
    <dgm:pt modelId="{0CD67489-570F-4D88-B9A9-41CE779CCB0F}" type="sibTrans" cxnId="{DEA6D255-E845-4CE3-BEFA-D39306B7C906}">
      <dgm:prSet/>
      <dgm:spPr/>
      <dgm:t>
        <a:bodyPr/>
        <a:lstStyle/>
        <a:p>
          <a:endParaRPr lang="en-US"/>
        </a:p>
      </dgm:t>
    </dgm:pt>
    <dgm:pt modelId="{E863A1B3-4E7B-4893-BB10-7592D9343D67}" type="pres">
      <dgm:prSet presAssocID="{083F9862-A3DC-4A38-96C4-0A04E1C6B5A9}" presName="vert0" presStyleCnt="0">
        <dgm:presLayoutVars>
          <dgm:dir/>
          <dgm:animOne val="branch"/>
          <dgm:animLvl val="lvl"/>
        </dgm:presLayoutVars>
      </dgm:prSet>
      <dgm:spPr/>
    </dgm:pt>
    <dgm:pt modelId="{1BBEC318-80E0-4A84-AA7E-A868C4B35CDF}" type="pres">
      <dgm:prSet presAssocID="{F90B06FB-31BD-4A45-90D7-77A674CBA984}" presName="thickLine" presStyleLbl="alignNode1" presStyleIdx="0" presStyleCnt="5"/>
      <dgm:spPr/>
    </dgm:pt>
    <dgm:pt modelId="{6A0FEDAF-0740-45A6-B978-5C1C64DA957C}" type="pres">
      <dgm:prSet presAssocID="{F90B06FB-31BD-4A45-90D7-77A674CBA984}" presName="horz1" presStyleCnt="0"/>
      <dgm:spPr/>
    </dgm:pt>
    <dgm:pt modelId="{64D18025-01C0-452E-93DF-D796A7CF25B4}" type="pres">
      <dgm:prSet presAssocID="{F90B06FB-31BD-4A45-90D7-77A674CBA984}" presName="tx1" presStyleLbl="revTx" presStyleIdx="0" presStyleCnt="5"/>
      <dgm:spPr/>
    </dgm:pt>
    <dgm:pt modelId="{A1AC0A09-BCEF-4798-9D99-BC97E00AF38C}" type="pres">
      <dgm:prSet presAssocID="{F90B06FB-31BD-4A45-90D7-77A674CBA984}" presName="vert1" presStyleCnt="0"/>
      <dgm:spPr/>
    </dgm:pt>
    <dgm:pt modelId="{B92B4D9F-7DDC-442C-BCF7-3121F1756BC9}" type="pres">
      <dgm:prSet presAssocID="{85775A53-8AF4-460D-AE4D-92A20096DEBB}" presName="thickLine" presStyleLbl="alignNode1" presStyleIdx="1" presStyleCnt="5"/>
      <dgm:spPr/>
    </dgm:pt>
    <dgm:pt modelId="{9B2AA676-874A-4E4C-B576-091449994C08}" type="pres">
      <dgm:prSet presAssocID="{85775A53-8AF4-460D-AE4D-92A20096DEBB}" presName="horz1" presStyleCnt="0"/>
      <dgm:spPr/>
    </dgm:pt>
    <dgm:pt modelId="{5B1843AD-29F1-4735-AAB6-01A3118889BE}" type="pres">
      <dgm:prSet presAssocID="{85775A53-8AF4-460D-AE4D-92A20096DEBB}" presName="tx1" presStyleLbl="revTx" presStyleIdx="1" presStyleCnt="5"/>
      <dgm:spPr/>
    </dgm:pt>
    <dgm:pt modelId="{95E460BE-757F-4018-8490-A79DCA7C1E82}" type="pres">
      <dgm:prSet presAssocID="{85775A53-8AF4-460D-AE4D-92A20096DEBB}" presName="vert1" presStyleCnt="0"/>
      <dgm:spPr/>
    </dgm:pt>
    <dgm:pt modelId="{CD68358C-C5F9-48BE-ADFC-AF5F669D4916}" type="pres">
      <dgm:prSet presAssocID="{81BA62B0-1B77-457F-AA0F-B202027F1235}" presName="thickLine" presStyleLbl="alignNode1" presStyleIdx="2" presStyleCnt="5"/>
      <dgm:spPr/>
    </dgm:pt>
    <dgm:pt modelId="{79F082E4-7A38-4521-94C6-5964AD987E6E}" type="pres">
      <dgm:prSet presAssocID="{81BA62B0-1B77-457F-AA0F-B202027F1235}" presName="horz1" presStyleCnt="0"/>
      <dgm:spPr/>
    </dgm:pt>
    <dgm:pt modelId="{F1DDCEB6-8939-4D05-8341-59493FFD2EB7}" type="pres">
      <dgm:prSet presAssocID="{81BA62B0-1B77-457F-AA0F-B202027F1235}" presName="tx1" presStyleLbl="revTx" presStyleIdx="2" presStyleCnt="5"/>
      <dgm:spPr/>
    </dgm:pt>
    <dgm:pt modelId="{176E9BC7-C7F6-48C7-A51D-1A4B92BE40E0}" type="pres">
      <dgm:prSet presAssocID="{81BA62B0-1B77-457F-AA0F-B202027F1235}" presName="vert1" presStyleCnt="0"/>
      <dgm:spPr/>
    </dgm:pt>
    <dgm:pt modelId="{CA421E85-DDA3-4A79-9C5D-2F9065A5C328}" type="pres">
      <dgm:prSet presAssocID="{EB1A5F3E-4F88-42FE-98C9-E7E6548D5F3C}" presName="thickLine" presStyleLbl="alignNode1" presStyleIdx="3" presStyleCnt="5"/>
      <dgm:spPr/>
    </dgm:pt>
    <dgm:pt modelId="{55C64CD4-0052-4566-BAA1-B3CACF5D3A94}" type="pres">
      <dgm:prSet presAssocID="{EB1A5F3E-4F88-42FE-98C9-E7E6548D5F3C}" presName="horz1" presStyleCnt="0"/>
      <dgm:spPr/>
    </dgm:pt>
    <dgm:pt modelId="{7BD0DBD0-A850-4C56-8057-A9087DD4E41C}" type="pres">
      <dgm:prSet presAssocID="{EB1A5F3E-4F88-42FE-98C9-E7E6548D5F3C}" presName="tx1" presStyleLbl="revTx" presStyleIdx="3" presStyleCnt="5"/>
      <dgm:spPr/>
    </dgm:pt>
    <dgm:pt modelId="{5B315FBA-A589-435B-B31D-6909662075A8}" type="pres">
      <dgm:prSet presAssocID="{EB1A5F3E-4F88-42FE-98C9-E7E6548D5F3C}" presName="vert1" presStyleCnt="0"/>
      <dgm:spPr/>
    </dgm:pt>
    <dgm:pt modelId="{01B7C148-99C5-4386-BCE7-073AFFFC2B57}" type="pres">
      <dgm:prSet presAssocID="{DEEA89F8-280A-48C2-93F6-4994C384B398}" presName="thickLine" presStyleLbl="alignNode1" presStyleIdx="4" presStyleCnt="5"/>
      <dgm:spPr/>
    </dgm:pt>
    <dgm:pt modelId="{F99BBED6-CB48-4B42-BD83-FE204B29FBBE}" type="pres">
      <dgm:prSet presAssocID="{DEEA89F8-280A-48C2-93F6-4994C384B398}" presName="horz1" presStyleCnt="0"/>
      <dgm:spPr/>
    </dgm:pt>
    <dgm:pt modelId="{8BC28737-E291-4003-A90C-AACDDCB03A97}" type="pres">
      <dgm:prSet presAssocID="{DEEA89F8-280A-48C2-93F6-4994C384B398}" presName="tx1" presStyleLbl="revTx" presStyleIdx="4" presStyleCnt="5"/>
      <dgm:spPr/>
    </dgm:pt>
    <dgm:pt modelId="{A2BA4BF4-8185-404D-B2D8-CDFC12CFF885}" type="pres">
      <dgm:prSet presAssocID="{DEEA89F8-280A-48C2-93F6-4994C384B398}" presName="vert1" presStyleCnt="0"/>
      <dgm:spPr/>
    </dgm:pt>
  </dgm:ptLst>
  <dgm:cxnLst>
    <dgm:cxn modelId="{F62E3511-1D78-4D81-88FD-A779BE393364}" srcId="{083F9862-A3DC-4A38-96C4-0A04E1C6B5A9}" destId="{81BA62B0-1B77-457F-AA0F-B202027F1235}" srcOrd="2" destOrd="0" parTransId="{9816E131-3634-4EDE-B058-213C77330E72}" sibTransId="{055E959A-C1A2-4103-9D8D-6804BD04016F}"/>
    <dgm:cxn modelId="{22CDF53D-5046-41DA-B1D3-9854B10A1B8E}" srcId="{083F9862-A3DC-4A38-96C4-0A04E1C6B5A9}" destId="{EB1A5F3E-4F88-42FE-98C9-E7E6548D5F3C}" srcOrd="3" destOrd="0" parTransId="{C53A5A7D-5CDD-4E82-8B75-0F8AA96ED047}" sibTransId="{202AD6FA-C091-4256-AF87-A883E6D58A9F}"/>
    <dgm:cxn modelId="{C4907141-0D9F-456E-9BAA-168354B9293D}" type="presOf" srcId="{F90B06FB-31BD-4A45-90D7-77A674CBA984}" destId="{64D18025-01C0-452E-93DF-D796A7CF25B4}" srcOrd="0" destOrd="0" presId="urn:microsoft.com/office/officeart/2008/layout/LinedList"/>
    <dgm:cxn modelId="{6939EE48-5566-4CA7-B3EB-6A2B2D2611A4}" type="presOf" srcId="{083F9862-A3DC-4A38-96C4-0A04E1C6B5A9}" destId="{E863A1B3-4E7B-4893-BB10-7592D9343D67}" srcOrd="0" destOrd="0" presId="urn:microsoft.com/office/officeart/2008/layout/LinedList"/>
    <dgm:cxn modelId="{5ADC5B74-012E-4751-B653-0208552A6A70}" type="presOf" srcId="{EB1A5F3E-4F88-42FE-98C9-E7E6548D5F3C}" destId="{7BD0DBD0-A850-4C56-8057-A9087DD4E41C}" srcOrd="0" destOrd="0" presId="urn:microsoft.com/office/officeart/2008/layout/LinedList"/>
    <dgm:cxn modelId="{DEA6D255-E845-4CE3-BEFA-D39306B7C906}" srcId="{083F9862-A3DC-4A38-96C4-0A04E1C6B5A9}" destId="{DEEA89F8-280A-48C2-93F6-4994C384B398}" srcOrd="4" destOrd="0" parTransId="{1D98EE84-D845-47BA-9523-26181465D08B}" sibTransId="{0CD67489-570F-4D88-B9A9-41CE779CCB0F}"/>
    <dgm:cxn modelId="{E251029C-7E0F-4BD1-A1D0-A5476FA0109A}" type="presOf" srcId="{DEEA89F8-280A-48C2-93F6-4994C384B398}" destId="{8BC28737-E291-4003-A90C-AACDDCB03A97}" srcOrd="0" destOrd="0" presId="urn:microsoft.com/office/officeart/2008/layout/LinedList"/>
    <dgm:cxn modelId="{521D2FC2-88B4-41A6-B89A-300C5E16E270}" srcId="{083F9862-A3DC-4A38-96C4-0A04E1C6B5A9}" destId="{F90B06FB-31BD-4A45-90D7-77A674CBA984}" srcOrd="0" destOrd="0" parTransId="{C1747824-E7FD-4C32-8412-456FA2B24811}" sibTransId="{926D6820-342E-49EB-8D7E-9DFBDD33018D}"/>
    <dgm:cxn modelId="{5FC730C9-71F1-4FD7-BB9A-F930EF0E5D76}" type="presOf" srcId="{81BA62B0-1B77-457F-AA0F-B202027F1235}" destId="{F1DDCEB6-8939-4D05-8341-59493FFD2EB7}" srcOrd="0" destOrd="0" presId="urn:microsoft.com/office/officeart/2008/layout/LinedList"/>
    <dgm:cxn modelId="{3FCC1EE6-A928-482D-A1F4-5B83A61510DB}" type="presOf" srcId="{85775A53-8AF4-460D-AE4D-92A20096DEBB}" destId="{5B1843AD-29F1-4735-AAB6-01A3118889BE}" srcOrd="0" destOrd="0" presId="urn:microsoft.com/office/officeart/2008/layout/LinedList"/>
    <dgm:cxn modelId="{4A344FF8-207C-48E9-8B94-00B59A18AD70}" srcId="{083F9862-A3DC-4A38-96C4-0A04E1C6B5A9}" destId="{85775A53-8AF4-460D-AE4D-92A20096DEBB}" srcOrd="1" destOrd="0" parTransId="{48DB081F-C57A-4978-8BBD-C5AB7D0309EA}" sibTransId="{884DBD23-C545-4071-B08E-964DA4AB0561}"/>
    <dgm:cxn modelId="{8E17482E-D677-4682-B071-B7BE1ABF95FC}" type="presParOf" srcId="{E863A1B3-4E7B-4893-BB10-7592D9343D67}" destId="{1BBEC318-80E0-4A84-AA7E-A868C4B35CDF}" srcOrd="0" destOrd="0" presId="urn:microsoft.com/office/officeart/2008/layout/LinedList"/>
    <dgm:cxn modelId="{18E090D9-86C5-42E5-AAC0-D58BB2A7AC10}" type="presParOf" srcId="{E863A1B3-4E7B-4893-BB10-7592D9343D67}" destId="{6A0FEDAF-0740-45A6-B978-5C1C64DA957C}" srcOrd="1" destOrd="0" presId="urn:microsoft.com/office/officeart/2008/layout/LinedList"/>
    <dgm:cxn modelId="{1B5BA97C-FEC6-42E9-A700-C9E609E9F335}" type="presParOf" srcId="{6A0FEDAF-0740-45A6-B978-5C1C64DA957C}" destId="{64D18025-01C0-452E-93DF-D796A7CF25B4}" srcOrd="0" destOrd="0" presId="urn:microsoft.com/office/officeart/2008/layout/LinedList"/>
    <dgm:cxn modelId="{3DD163F3-16C3-412B-80F1-0524D3AD34F2}" type="presParOf" srcId="{6A0FEDAF-0740-45A6-B978-5C1C64DA957C}" destId="{A1AC0A09-BCEF-4798-9D99-BC97E00AF38C}" srcOrd="1" destOrd="0" presId="urn:microsoft.com/office/officeart/2008/layout/LinedList"/>
    <dgm:cxn modelId="{B8CC4F51-F856-4777-A7C6-1032B8C8C693}" type="presParOf" srcId="{E863A1B3-4E7B-4893-BB10-7592D9343D67}" destId="{B92B4D9F-7DDC-442C-BCF7-3121F1756BC9}" srcOrd="2" destOrd="0" presId="urn:microsoft.com/office/officeart/2008/layout/LinedList"/>
    <dgm:cxn modelId="{D2E43978-B0E9-4929-B2B4-08A05F6C5D62}" type="presParOf" srcId="{E863A1B3-4E7B-4893-BB10-7592D9343D67}" destId="{9B2AA676-874A-4E4C-B576-091449994C08}" srcOrd="3" destOrd="0" presId="urn:microsoft.com/office/officeart/2008/layout/LinedList"/>
    <dgm:cxn modelId="{4C3F326D-809E-4EE5-B3CD-F861849B22B3}" type="presParOf" srcId="{9B2AA676-874A-4E4C-B576-091449994C08}" destId="{5B1843AD-29F1-4735-AAB6-01A3118889BE}" srcOrd="0" destOrd="0" presId="urn:microsoft.com/office/officeart/2008/layout/LinedList"/>
    <dgm:cxn modelId="{61F48DF3-24BE-4705-99AE-DA051CA17402}" type="presParOf" srcId="{9B2AA676-874A-4E4C-B576-091449994C08}" destId="{95E460BE-757F-4018-8490-A79DCA7C1E82}" srcOrd="1" destOrd="0" presId="urn:microsoft.com/office/officeart/2008/layout/LinedList"/>
    <dgm:cxn modelId="{72767241-BADC-43BB-8CDE-D49B8090B028}" type="presParOf" srcId="{E863A1B3-4E7B-4893-BB10-7592D9343D67}" destId="{CD68358C-C5F9-48BE-ADFC-AF5F669D4916}" srcOrd="4" destOrd="0" presId="urn:microsoft.com/office/officeart/2008/layout/LinedList"/>
    <dgm:cxn modelId="{A32CC009-4A51-4BD0-8B15-FD268A5E3A3A}" type="presParOf" srcId="{E863A1B3-4E7B-4893-BB10-7592D9343D67}" destId="{79F082E4-7A38-4521-94C6-5964AD987E6E}" srcOrd="5" destOrd="0" presId="urn:microsoft.com/office/officeart/2008/layout/LinedList"/>
    <dgm:cxn modelId="{41287627-80B6-4DF9-9D20-A9613DCEAE79}" type="presParOf" srcId="{79F082E4-7A38-4521-94C6-5964AD987E6E}" destId="{F1DDCEB6-8939-4D05-8341-59493FFD2EB7}" srcOrd="0" destOrd="0" presId="urn:microsoft.com/office/officeart/2008/layout/LinedList"/>
    <dgm:cxn modelId="{1063794A-B882-4075-BDF9-759D421033C9}" type="presParOf" srcId="{79F082E4-7A38-4521-94C6-5964AD987E6E}" destId="{176E9BC7-C7F6-48C7-A51D-1A4B92BE40E0}" srcOrd="1" destOrd="0" presId="urn:microsoft.com/office/officeart/2008/layout/LinedList"/>
    <dgm:cxn modelId="{CE1ACF19-64D7-47CA-9EAB-4D1D05BFEDE1}" type="presParOf" srcId="{E863A1B3-4E7B-4893-BB10-7592D9343D67}" destId="{CA421E85-DDA3-4A79-9C5D-2F9065A5C328}" srcOrd="6" destOrd="0" presId="urn:microsoft.com/office/officeart/2008/layout/LinedList"/>
    <dgm:cxn modelId="{254C473B-C6DE-4ADC-BD04-AEF9EEC0100A}" type="presParOf" srcId="{E863A1B3-4E7B-4893-BB10-7592D9343D67}" destId="{55C64CD4-0052-4566-BAA1-B3CACF5D3A94}" srcOrd="7" destOrd="0" presId="urn:microsoft.com/office/officeart/2008/layout/LinedList"/>
    <dgm:cxn modelId="{A84D6569-890F-4767-A8E6-821AD30DBE85}" type="presParOf" srcId="{55C64CD4-0052-4566-BAA1-B3CACF5D3A94}" destId="{7BD0DBD0-A850-4C56-8057-A9087DD4E41C}" srcOrd="0" destOrd="0" presId="urn:microsoft.com/office/officeart/2008/layout/LinedList"/>
    <dgm:cxn modelId="{6EA0C7BC-4B40-466C-9071-16A15210134B}" type="presParOf" srcId="{55C64CD4-0052-4566-BAA1-B3CACF5D3A94}" destId="{5B315FBA-A589-435B-B31D-6909662075A8}" srcOrd="1" destOrd="0" presId="urn:microsoft.com/office/officeart/2008/layout/LinedList"/>
    <dgm:cxn modelId="{35ADD2F1-E1FB-44C4-843A-133F6F10D0CC}" type="presParOf" srcId="{E863A1B3-4E7B-4893-BB10-7592D9343D67}" destId="{01B7C148-99C5-4386-BCE7-073AFFFC2B57}" srcOrd="8" destOrd="0" presId="urn:microsoft.com/office/officeart/2008/layout/LinedList"/>
    <dgm:cxn modelId="{B00811D8-CC12-41C6-B4E9-D1FF1F4D8C88}" type="presParOf" srcId="{E863A1B3-4E7B-4893-BB10-7592D9343D67}" destId="{F99BBED6-CB48-4B42-BD83-FE204B29FBBE}" srcOrd="9" destOrd="0" presId="urn:microsoft.com/office/officeart/2008/layout/LinedList"/>
    <dgm:cxn modelId="{DAE03360-3B25-418E-845A-472A3FB0678C}" type="presParOf" srcId="{F99BBED6-CB48-4B42-BD83-FE204B29FBBE}" destId="{8BC28737-E291-4003-A90C-AACDDCB03A97}" srcOrd="0" destOrd="0" presId="urn:microsoft.com/office/officeart/2008/layout/LinedList"/>
    <dgm:cxn modelId="{2124EACB-5196-417A-997F-0E339DF5D11E}" type="presParOf" srcId="{F99BBED6-CB48-4B42-BD83-FE204B29FBBE}" destId="{A2BA4BF4-8185-404D-B2D8-CDFC12CFF88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3B2B9-65D5-401D-BD2B-DD564C576903}">
      <dsp:nvSpPr>
        <dsp:cNvPr id="0" name=""/>
        <dsp:cNvSpPr/>
      </dsp:nvSpPr>
      <dsp:spPr>
        <a:xfrm>
          <a:off x="-333119" y="0"/>
          <a:ext cx="6239849" cy="117759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>
              <a:solidFill>
                <a:schemeClr val="tx1"/>
              </a:solidFill>
            </a:rPr>
            <a:t>The organisation, configuration and delivery of F&amp;R Services in England and the level of public assurance that citizens have the right to expect had all (collectively) significantly deteriorated.</a:t>
          </a:r>
        </a:p>
      </dsp:txBody>
      <dsp:txXfrm>
        <a:off x="-298628" y="34491"/>
        <a:ext cx="4891319" cy="1108612"/>
      </dsp:txXfrm>
    </dsp:sp>
    <dsp:sp modelId="{1E9BF143-3B5E-4DEF-81BC-B3C0DA8B8015}">
      <dsp:nvSpPr>
        <dsp:cNvPr id="0" name=""/>
        <dsp:cNvSpPr/>
      </dsp:nvSpPr>
      <dsp:spPr>
        <a:xfrm>
          <a:off x="133545" y="1373860"/>
          <a:ext cx="6340707" cy="117759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>
              <a:solidFill>
                <a:schemeClr val="tx1"/>
              </a:solidFill>
            </a:rPr>
            <a:t>2015 commissioned by the National Audit Office to assess the improvement progress of 4 public sectors (LAs, Health, Police and F&amp;R services and then another report specifically  on F&amp;R Services  </a:t>
          </a:r>
        </a:p>
      </dsp:txBody>
      <dsp:txXfrm>
        <a:off x="168036" y="1408351"/>
        <a:ext cx="4884079" cy="1108612"/>
      </dsp:txXfrm>
    </dsp:sp>
    <dsp:sp modelId="{F8C25926-3FF2-4A08-894F-7DF19AFF76BE}">
      <dsp:nvSpPr>
        <dsp:cNvPr id="0" name=""/>
        <dsp:cNvSpPr/>
      </dsp:nvSpPr>
      <dsp:spPr>
        <a:xfrm>
          <a:off x="414289" y="2747721"/>
          <a:ext cx="6813406" cy="117759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>
              <a:solidFill>
                <a:schemeClr val="tx1"/>
              </a:solidFill>
            </a:rPr>
            <a:t>This led to chapters 2-4 of the 2017 Police and Crime Act            A new national Framework for Fire and Rescue Services,            A new external inspectorate  (</a:t>
          </a:r>
          <a:r>
            <a:rPr lang="en-GB" sz="1700" b="0" kern="1200" dirty="0">
              <a:solidFill>
                <a:schemeClr val="tx1"/>
              </a:solidFill>
            </a:rPr>
            <a:t>HMICFRS)</a:t>
          </a:r>
          <a:r>
            <a:rPr lang="en-US" sz="1700" b="0" kern="1200" dirty="0">
              <a:solidFill>
                <a:schemeClr val="tx1"/>
              </a:solidFill>
            </a:rPr>
            <a:t> all based on NBS work</a:t>
          </a:r>
        </a:p>
      </dsp:txBody>
      <dsp:txXfrm>
        <a:off x="448780" y="2782212"/>
        <a:ext cx="5253329" cy="1108612"/>
      </dsp:txXfrm>
    </dsp:sp>
    <dsp:sp modelId="{53E3C043-2950-4B09-82FB-3CB3B803F21D}">
      <dsp:nvSpPr>
        <dsp:cNvPr id="0" name=""/>
        <dsp:cNvSpPr/>
      </dsp:nvSpPr>
      <dsp:spPr>
        <a:xfrm>
          <a:off x="4951563" y="893009"/>
          <a:ext cx="765436" cy="76543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5123786" y="893009"/>
        <a:ext cx="420990" cy="575991"/>
      </dsp:txXfrm>
    </dsp:sp>
    <dsp:sp modelId="{2F61376F-4861-46F2-A274-4DCFD2FC76E9}">
      <dsp:nvSpPr>
        <dsp:cNvPr id="0" name=""/>
        <dsp:cNvSpPr/>
      </dsp:nvSpPr>
      <dsp:spPr>
        <a:xfrm>
          <a:off x="5468657" y="2259019"/>
          <a:ext cx="765436" cy="76543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5640880" y="2259019"/>
        <a:ext cx="420990" cy="5759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BEC318-80E0-4A84-AA7E-A868C4B35CDF}">
      <dsp:nvSpPr>
        <dsp:cNvPr id="0" name=""/>
        <dsp:cNvSpPr/>
      </dsp:nvSpPr>
      <dsp:spPr>
        <a:xfrm>
          <a:off x="0" y="452"/>
          <a:ext cx="113061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D18025-01C0-452E-93DF-D796A7CF25B4}">
      <dsp:nvSpPr>
        <dsp:cNvPr id="0" name=""/>
        <dsp:cNvSpPr/>
      </dsp:nvSpPr>
      <dsp:spPr>
        <a:xfrm>
          <a:off x="0" y="452"/>
          <a:ext cx="11306174" cy="741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/>
            <a:t>On-going research projects include </a:t>
          </a:r>
          <a:endParaRPr lang="en-US" sz="2500" b="1" kern="1200" dirty="0"/>
        </a:p>
      </dsp:txBody>
      <dsp:txXfrm>
        <a:off x="0" y="452"/>
        <a:ext cx="11306174" cy="741498"/>
      </dsp:txXfrm>
    </dsp:sp>
    <dsp:sp modelId="{B92B4D9F-7DDC-442C-BCF7-3121F1756BC9}">
      <dsp:nvSpPr>
        <dsp:cNvPr id="0" name=""/>
        <dsp:cNvSpPr/>
      </dsp:nvSpPr>
      <dsp:spPr>
        <a:xfrm>
          <a:off x="0" y="741951"/>
          <a:ext cx="113061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843AD-29F1-4735-AAB6-01A3118889BE}">
      <dsp:nvSpPr>
        <dsp:cNvPr id="0" name=""/>
        <dsp:cNvSpPr/>
      </dsp:nvSpPr>
      <dsp:spPr>
        <a:xfrm>
          <a:off x="0" y="741951"/>
          <a:ext cx="11306174" cy="741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0" kern="1200" dirty="0"/>
            <a:t>•   The economic and social value of UK fire and rescue services.</a:t>
          </a:r>
        </a:p>
      </dsp:txBody>
      <dsp:txXfrm>
        <a:off x="0" y="741951"/>
        <a:ext cx="11306174" cy="741498"/>
      </dsp:txXfrm>
    </dsp:sp>
    <dsp:sp modelId="{CD68358C-C5F9-48BE-ADFC-AF5F669D4916}">
      <dsp:nvSpPr>
        <dsp:cNvPr id="0" name=""/>
        <dsp:cNvSpPr/>
      </dsp:nvSpPr>
      <dsp:spPr>
        <a:xfrm>
          <a:off x="0" y="1483450"/>
          <a:ext cx="113061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DDCEB6-8939-4D05-8341-59493FFD2EB7}">
      <dsp:nvSpPr>
        <dsp:cNvPr id="0" name=""/>
        <dsp:cNvSpPr/>
      </dsp:nvSpPr>
      <dsp:spPr>
        <a:xfrm>
          <a:off x="0" y="1483450"/>
          <a:ext cx="11306174" cy="741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0" kern="1200" dirty="0"/>
            <a:t>•   Recent and proposed changes to governance, leadership, and accountability of FRS </a:t>
          </a:r>
          <a:endParaRPr lang="en-US" sz="2500" kern="1200" dirty="0"/>
        </a:p>
      </dsp:txBody>
      <dsp:txXfrm>
        <a:off x="0" y="1483450"/>
        <a:ext cx="11306174" cy="741498"/>
      </dsp:txXfrm>
    </dsp:sp>
    <dsp:sp modelId="{CA421E85-DDA3-4A79-9C5D-2F9065A5C328}">
      <dsp:nvSpPr>
        <dsp:cNvPr id="0" name=""/>
        <dsp:cNvSpPr/>
      </dsp:nvSpPr>
      <dsp:spPr>
        <a:xfrm>
          <a:off x="0" y="2224949"/>
          <a:ext cx="113061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D0DBD0-A850-4C56-8057-A9087DD4E41C}">
      <dsp:nvSpPr>
        <dsp:cNvPr id="0" name=""/>
        <dsp:cNvSpPr/>
      </dsp:nvSpPr>
      <dsp:spPr>
        <a:xfrm>
          <a:off x="0" y="2224949"/>
          <a:ext cx="11306174" cy="741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0" kern="1200" dirty="0"/>
            <a:t>•   Scrutiny and evaluation of the governments (post-2021) ‘Fire Reform’ agenda, </a:t>
          </a:r>
        </a:p>
      </dsp:txBody>
      <dsp:txXfrm>
        <a:off x="0" y="2224949"/>
        <a:ext cx="11306174" cy="741498"/>
      </dsp:txXfrm>
    </dsp:sp>
    <dsp:sp modelId="{01B7C148-99C5-4386-BCE7-073AFFFC2B57}">
      <dsp:nvSpPr>
        <dsp:cNvPr id="0" name=""/>
        <dsp:cNvSpPr/>
      </dsp:nvSpPr>
      <dsp:spPr>
        <a:xfrm>
          <a:off x="0" y="2966448"/>
          <a:ext cx="1130617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C28737-E291-4003-A90C-AACDDCB03A97}">
      <dsp:nvSpPr>
        <dsp:cNvPr id="0" name=""/>
        <dsp:cNvSpPr/>
      </dsp:nvSpPr>
      <dsp:spPr>
        <a:xfrm>
          <a:off x="0" y="2966448"/>
          <a:ext cx="11306174" cy="741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0" kern="1200" dirty="0"/>
            <a:t>•   The local public audit and assurance system (“no longer fit for purpose”).  </a:t>
          </a:r>
          <a:endParaRPr lang="en-US" sz="2500" kern="1200" dirty="0"/>
        </a:p>
      </dsp:txBody>
      <dsp:txXfrm>
        <a:off x="0" y="2966448"/>
        <a:ext cx="11306174" cy="7414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01A1C-67AF-4DD9-B282-A288A4D5EEB7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237F99-0261-4546-A365-3CAABF2B6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7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72FFBF-7D00-4C0A-A425-377F71E8D37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969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C5867-CCE9-2360-3FB1-B0A9369489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30ADCB-C9FF-EE26-2A30-6229B8C05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A3C3D-BD40-C71B-1F76-A88108EAC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9F27C-23FD-4D48-BBAE-8761C73CAD3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82D5A-BEAB-0EAA-6E2F-9D4B51441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C07E3-5F8C-89B9-55A4-33C46E92E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B3EF1-0232-4DDA-A25E-5335B8447C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86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046E3-5901-5593-2200-86086567F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AA779-4D8E-03FE-3129-BE79198C8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10FA0-61D1-3837-DF30-BF880C958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9F27C-23FD-4D48-BBAE-8761C73CAD3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8CEAB-B86B-033F-13D3-662EBB5F4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CC5EE-E3EB-C561-5451-55306B674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B3EF1-0232-4DDA-A25E-5335B8447C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628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B155D-D63A-F2FF-5E0B-69993274B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9F816-90FC-C9FB-133C-8D2EF91FB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A11FD-D4CC-CF9A-A9C6-348E76DD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9F27C-23FD-4D48-BBAE-8761C73CAD3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6578D-0B53-F92D-C8A9-81FD9C48F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C9B3D-6B9C-2D8B-3C42-6BD43C766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B3EF1-0232-4DDA-A25E-5335B8447C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942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E8AD1-F643-ADCB-7B6C-2C2060FA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03AF9-B4D9-89F1-D8FC-7A8829772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DD7BD2-1277-41C2-03C1-8292E7C78A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81327F-B675-2B4C-0E91-94D48928E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9F27C-23FD-4D48-BBAE-8761C73CAD3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4CEE8-21D2-C8A4-6E97-07E396A84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A70DBA-CBD3-CB18-6335-6013A1365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B3EF1-0232-4DDA-A25E-5335B8447C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92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F6187-B15A-E588-F127-DA28EB61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B48288-CA7F-DCD0-E064-7D477E02A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08179-031B-3FD4-0570-C4D9F3ED2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CDB3A6-3169-8969-A318-4A5874D436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C6EA0C-612F-BF99-2DB0-1AC0EB1DA6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241018-5633-9799-F33F-4F0276823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9F27C-23FD-4D48-BBAE-8761C73CAD3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9F577A-DF44-A119-7808-7F97C8892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8298AB-611B-7F1F-2256-5A6FD6FC6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B3EF1-0232-4DDA-A25E-5335B8447C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37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F2BE0-E35A-29A7-34D0-736285F87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ABE77A-EA2B-3445-19FC-EB1CA19E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9F27C-23FD-4D48-BBAE-8761C73CAD3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2BD3AA-F5B8-06E2-47BC-C7E48DF72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D338E9-DC18-8DCA-9143-65B46E826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B3EF1-0232-4DDA-A25E-5335B8447C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669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DA92DC-3A21-7022-4265-4DDF62787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9F27C-23FD-4D48-BBAE-8761C73CAD3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0BDBA1-5AC7-BAE6-A45E-405D42BD8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A41437-508C-BBB5-1203-2E8579291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B3EF1-0232-4DDA-A25E-5335B8447C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62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67067-6A9E-70CC-26B9-B697F4688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64D45-88D6-F8DA-28CF-8E27281EF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9AA75-8D14-2C5A-F85F-0DD8D5EA2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FA4FAC-33D6-FD49-0E32-B530C89CD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9F27C-23FD-4D48-BBAE-8761C73CAD3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F1C22-CDA0-435E-A382-9E9254303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98412-D7F2-746A-1FB1-60DA0AC88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B3EF1-0232-4DDA-A25E-5335B8447C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172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DF36-A489-8A6E-2B17-6EC5FB407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C6310C-1FBF-0F55-CF26-75D78CEF52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D5552-861F-143E-9A94-BEE8526EE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8E4DDA-1C17-DCCE-52D9-0FF2AFAF3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9F27C-23FD-4D48-BBAE-8761C73CAD3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FFC470-3C54-C2A8-DF5F-E16BF9F04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04A4AC-B224-EEE6-2DCD-A8488A90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B3EF1-0232-4DDA-A25E-5335B8447C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196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26842-E9B4-AEB0-3BE8-F03B31C21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B6BE0F-EE98-4708-71D9-65CC58F01B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4D209-F9DB-1B09-A31D-46E6146D9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9F27C-23FD-4D48-BBAE-8761C73CAD3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2D587-D91D-353A-A640-BF81ADA3F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ADC99-EF0B-C6CE-CA9C-478470F67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B3EF1-0232-4DDA-A25E-5335B8447C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27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14272C-A297-F4EA-036D-BCAADA675A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6B749C-C94C-E13C-C804-D78C091D1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C7759-9E99-1FFE-E909-87550ABAA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9F27C-23FD-4D48-BBAE-8761C73CAD3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1B811-8235-373E-6EF1-14EF6E4B6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4D900-A1C9-0D6C-FD77-1FD8200DB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B3EF1-0232-4DDA-A25E-5335B8447C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683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B938E-86E1-524D-B56D-5D04E8553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8D98BF-CEBB-D14E-8547-92BAC7405D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B5631-6825-EE47-9DE3-35505A846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31DA3-6F58-A842-81B1-42843F0A4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64CEF-6E52-2E4C-A8E2-0391545D4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221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6BC0A-F809-B54D-A6F1-FD27D2FBA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CA408-C697-FB48-8393-43C31AF65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B72D7-A230-2B49-9E91-F85DC5192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052A8-DEA1-F745-BE64-109CDE6AB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ABA83-733A-F74F-81CA-B5F27B03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374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96D5C-A3F5-334F-B474-E06C8D195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BD793-7ACE-4440-AF9F-9476DEF4E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197FD-FDE6-DE44-8377-640DC89BC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9FD1F-4D74-B34B-88C7-3801150A6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826A2-07BC-5A42-8A78-67893411C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965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FCA0E-A6D4-4D42-972F-5FB267D2A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73E22-1B9F-AF48-8E20-125DC24892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B76B27-A305-A544-8C45-B9946B4AC3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2DEC27-68D0-AF4F-903A-66ECB75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23C41F-1166-2D4D-A51E-24F060230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2938F-FDD6-A947-A94F-1CFEE0DB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406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F8685-9642-ED4B-8AA4-4EB8334A8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938F2-4C08-7045-B296-33A1C3124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1BDD8F-53B8-7547-B8DE-8610C801E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160E6C-9E97-7041-AB45-E366C7C550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93E25F-B635-5D40-83F2-25FA3AC40E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004A64-C742-FE49-B82C-7F7B49FD7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BDB0C3-079A-554F-AABC-0492ADA85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EEBB73-3F18-7F4A-9056-1AF4924D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475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F55B6-334C-4047-9D3E-336E63C7D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CD1E2A-58EC-584E-9084-66AE939D4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CD04E-D413-7A45-B54A-DA6C36894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255B4F-8C25-C34A-827E-4843B327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7877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39B08B-8185-6F4D-860A-708F66735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63DFD9-2BFA-4E47-97C5-7A59CA94D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E8EFC-0F03-494A-8665-ECE0BA9C7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672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5841E-98E0-5442-859A-ADE2F2B3E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FC0AC-FF52-D44E-8A1B-592586239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7FA59-56C2-FA49-B9D7-0985C5B50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D2672F-5E1A-B14A-A2B5-D1832A876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F02F73-67ED-CE46-AAAD-12E1F1940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579735-2C17-0341-B7F9-2DBAE6CF0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1282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2B544-6232-1E41-93DD-742C6D884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8A9EC0-DDFB-5340-B0E7-0FBC99DADE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DA20E-F7A4-D247-8665-7513C84F3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0ABC3-4D2E-5E4D-B7E9-D459938B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FD98A-9A2E-2B44-8AA5-FDCAA811B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F20C0F-D5F5-0E44-AA7C-FDAAA47C2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4107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CDEAF-350A-BA4A-94E9-FD08B6A4C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669BE-714B-6E48-A7A2-830064AE3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F2EA3-9CB5-4F47-BF38-F4632D23B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E0189-7219-024E-8CB4-3B3334812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692F4-872C-8F41-9EBB-B9771A54C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3794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2CBA03-BCEA-5C48-A8AC-5183E410DC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DD8E40-0408-4847-9017-9673C54DDE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3DA9F-C73D-CF40-999D-5D8A48FDB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AD290-C14E-5B4D-87C8-FEC77EE23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E95C2-0487-C241-ACDC-61213D143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2638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95D28-07F6-9F47-8128-50C443109906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F5D-95B4-ED49-9DD6-98E123507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11306174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23BD2-753E-0A47-B307-D80B3FF62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BB0FE4-66FF-0E42-841A-3EC5F7C7E6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683437-A234-3E4E-8B92-A0C560819C1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CDF1BA5-471A-8044-BDBA-890115BBFF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06233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B026E5-3198-8D4C-956B-0E8532CD57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B58F904-7080-FE43-A777-0CCCA7DE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900"/>
            <a:ext cx="5473701" cy="358774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23/07/2024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8910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9FAFA-C3E1-0844-82DB-27D43E467A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86CB3D1-E135-FD4F-A056-483535DECE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899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rgbClr val="9E0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23/07/2024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515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07DCF46-D938-064E-964C-1B90111009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8" y="6057899"/>
            <a:ext cx="5473699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23/07/2024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BEE9E80-8FF0-8441-B362-4623AB9E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339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204BD-F3EB-5842-9319-7B613DC25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11306176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2813048"/>
            <a:ext cx="11306174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8EB9E1-DFB3-5C47-B4B9-9B8765B864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AAEC381-AE42-7E44-9B48-79580631F9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F2C38B-13DA-064A-AF49-AA97B43EDAB3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1A03B6-F236-5D46-B133-E912BE6844F9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474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15887"/>
            <a:ext cx="12191999" cy="662622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CF8FDB-11E0-114D-9049-11851FC6CA6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055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1999" cy="6857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0891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C710-A668-F144-8CC5-039AD81D3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5473701" cy="370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75388" y="1989138"/>
            <a:ext cx="54737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5C41AB-1925-C846-A884-6B4D4880A2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E146BB0-D198-0847-B8BF-82032479A2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D38791-8F3B-A640-A6FC-8EC532732508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3AD13-8CBA-8648-88F4-6142126E9F9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22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0" y="2813047"/>
            <a:ext cx="5473701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1894" y="2813047"/>
            <a:ext cx="5457193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C387D1-CCDB-AA42-911D-99DAFBC813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4B35524-0F00-1A4F-8D8A-436C881006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45CF166-1A2B-F24F-9192-1EE62922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5473701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A1D5975-B545-F54E-B266-2A4DDDC8C4C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91895" y="1989139"/>
            <a:ext cx="5457193" cy="63685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F691ED-EF65-C446-B3BD-FB970876AB4D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AC6DAE-40C2-FC4C-9C8A-8F55F3ECD49F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802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D5397D-FD76-2E4F-8BFA-B5599B1CF4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07B00AC3-9B1E-2E4B-BC7B-406D8A38D1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21EC89-DA5A-2B4B-B94A-FD5D13BA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FEA125-D139-1A4D-A206-2BABBEE26DC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4871E7-C776-E845-B38B-91971ED5353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722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3" y="2813048"/>
            <a:ext cx="3529012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5C663E-9DDC-5B49-A342-3EE5169707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5743288-93C1-B747-B6D2-E62ECB66A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BBD38C-D5E6-E14C-82D7-CDA28865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4952491-1CB4-104F-95DC-3C7A95C1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E6B900-0CAE-6B4C-B741-178AD460BD32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A1B2DE-F07F-8147-AD48-234D917280D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217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572A3E-7061-AE46-B81E-7EEEF4B2F2A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21664" y="1989138"/>
            <a:ext cx="352742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5E1427-DD3F-9240-BD4A-0CC21218D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DC3E782-E2DF-224A-8EC7-F432750D9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9432BC-F7ED-AD44-955D-1B98B227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18504C-E8A7-EA43-8DA0-0CE9310D674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BB3217-4ECB-9C4E-B129-4CD1A7606E4D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9651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2" y="2813048"/>
            <a:ext cx="3529013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D979E-7EEF-5D4A-8AC3-74C6CE848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0075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2813047"/>
            <a:ext cx="3527425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43422A0-145A-7943-95AD-B9C948D26B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0076" y="2813046"/>
            <a:ext cx="3529012" cy="28844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E2A91DF-79A7-914F-947D-CF72742487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EF264802-11B4-5941-991C-96BAD56284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1D1754-6A16-0A4B-9E06-5B285B13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60B23AA-B159-A04B-A49B-76835B629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F568595-A127-5846-A037-D0819A0252E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32288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D682C8-053C-4942-93C0-CDCB02169B50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2EA856-078C-B74C-87C6-AC58462CB29C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4817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1855C3A-3FE6-774C-8B42-DE78E4C581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EFCAB50-6370-994D-BF7A-C505E83CFC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B048F09A-B384-8C49-9343-9C78BE372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632" y="1989138"/>
            <a:ext cx="9378733" cy="2372252"/>
          </a:xfrm>
          <a:prstGeom prst="rect">
            <a:avLst/>
          </a:prstGeom>
        </p:spPr>
        <p:txBody>
          <a:bodyPr lIns="0" rIns="90000" anchor="ctr" anchorCtr="0">
            <a:normAutofit/>
          </a:bodyPr>
          <a:lstStyle>
            <a:lvl1pPr algn="l">
              <a:defRPr sz="45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38F5E73-6BFD-7748-BFD6-93FCF46A7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632" y="4542366"/>
            <a:ext cx="9378733" cy="1155172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650F2B-C9D3-F54A-91EC-BEDF952B0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1010601"/>
            <a:ext cx="963720" cy="79756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AAD6DD1-3573-E54F-8768-B0CFC8AFB6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10785366" y="4899977"/>
            <a:ext cx="963720" cy="7975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4A2B9C-4747-EB44-AD6F-78827347139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4C44A-5626-1B42-B24C-44A8F39FB46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1053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BD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F07D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C1597D-B745-8C47-9BCA-19CC45F980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46D80A-BB91-1241-848B-6B912282049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B81DC7A-6B12-7D4A-B479-9DCA384957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56233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CE4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12688"/>
            <a:ext cx="11306173" cy="182539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00A6E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5D9431-5C22-DF40-B12F-3B430B2D2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97678BD-869E-C64D-BBB5-DB38A6A8CF0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EFAD923B-E667-FD45-B41A-12791D221D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04852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5B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B24E7D-7F6A-0541-9FC9-D284AAA243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1441CAE-3F74-A749-B92B-BA7301BD3CC4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3986C3D8-75F2-AF4D-852E-617DA34AB6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30749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01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69F709-E7C3-C149-A260-3C4BD44CD5DB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C6C068-799F-5647-86FD-975D93E27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635ED3-5E00-7F4E-9AE5-AF4B24A44CF5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7A12D8D-2172-A24B-A568-26FC3B4B28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017F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3536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3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D2627D-3696-4F4C-8BC6-79103D22C236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871FCE-6DA7-5549-92C6-554D5232A2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0039B7-FA62-F24C-BCFF-BA21679AD8B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E8DC3CBE-2843-1642-BD7A-5C7A9BC16E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65936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821E6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867788-B905-9E45-B992-B2C5D2894330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651983-37A2-2345-917B-4559D70F43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9B5E4C-2015-A748-95FB-CF22799B0CD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46CC34B-1499-F541-84B4-B09C59E3E2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821E69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34017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Green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6D9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D5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3AFFF2-502D-054E-B5DC-66A77A6B8A6E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73C732-A419-E840-970E-326B7FDD4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D91E44-21DE-A842-8B5E-6AD38E86E74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69BF5122-5B53-AF4A-BB6D-678ABD2D40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D533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6590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BB3F0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BB3F07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66480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E600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41080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C6D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E600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81001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B5B0A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B5B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B5B0AC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66928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B90F54-2FD9-B744-B972-C1D92C843C23}"/>
              </a:ext>
            </a:extLst>
          </p:cNvPr>
          <p:cNvSpPr/>
          <p:nvPr userDrawn="1"/>
        </p:nvSpPr>
        <p:spPr>
          <a:xfrm>
            <a:off x="1" y="431386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446B3-A205-CB44-8165-EDDF1073E3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96A658-0183-444F-91C4-2F380978AAE1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E6005B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491413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73252D-FA87-8946-98E6-F10F7EFB191B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6BD13E-6F12-BA45-881A-F273DAED03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E1A0BD-8134-9B4A-AE3E-E7C0EECCD029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9E043D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999665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818EEC-D27C-9844-8F9A-431793B5929C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E3E8BC-7439-0742-A9FC-77BBB38EF7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E62ECB-71C5-2342-A1AF-B7DAA1E1B964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230218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61F1B-EFA6-4BC1-A445-238218952066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F0B3-DBB4-43E7-81A7-2922A9C06E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6361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61F1B-EFA6-4BC1-A445-238218952066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F0B3-DBB4-43E7-81A7-2922A9C06E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0770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61F1B-EFA6-4BC1-A445-238218952066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F0B3-DBB4-43E7-81A7-2922A9C06E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450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61F1B-EFA6-4BC1-A445-238218952066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F0B3-DBB4-43E7-81A7-2922A9C06E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3050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61F1B-EFA6-4BC1-A445-238218952066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F0B3-DBB4-43E7-81A7-2922A9C06E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1218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61F1B-EFA6-4BC1-A445-238218952066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F0B3-DBB4-43E7-81A7-2922A9C06E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7942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61F1B-EFA6-4BC1-A445-238218952066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F0B3-DBB4-43E7-81A7-2922A9C06E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3075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61F1B-EFA6-4BC1-A445-238218952066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F0B3-DBB4-43E7-81A7-2922A9C06E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0453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61F1B-EFA6-4BC1-A445-238218952066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F0B3-DBB4-43E7-81A7-2922A9C06E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1831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61F1B-EFA6-4BC1-A445-238218952066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F0B3-DBB4-43E7-81A7-2922A9C06E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75505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61F1B-EFA6-4BC1-A445-238218952066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FF0B3-DBB4-43E7-81A7-2922A9C06E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36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62E116-1389-05BB-94CE-A4FD502EE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E9DE9-FC79-D41E-B7B8-6D66B3B1E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9A9DC-E0A6-9CB7-21F3-DE76407E85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9F27C-23FD-4D48-BBAE-8761C73CAD3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22B8E-7515-C767-2EDC-782ED0BFF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8CAE5-3603-8876-D076-EF8F4D16C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B3EF1-0232-4DDA-A25E-5335B8447C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746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05AD8B-641A-F24A-8144-08B397D75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9FADC-F857-6F46-81F4-631E45E90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B298F-C9D8-0D4B-B5B5-A26DB20F7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61F1B-EFA6-4BC1-A445-238218952066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507D6-ED97-7C45-9DB4-3291040C79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1129A-C1FD-C841-91BF-86903F96A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FF0B3-DBB4-43E7-81A7-2922A9C06E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098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38" r:id="rId12"/>
    <p:sldLayoutId id="2147483661" r:id="rId13"/>
    <p:sldLayoutId id="2147483662" r:id="rId14"/>
    <p:sldLayoutId id="2147483663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61F1B-EFA6-4BC1-A445-238218952066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FF0B3-DBB4-43E7-81A7-2922A9C06E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820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4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.murphy@ntu.ac.uk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C0D944-C0EE-577C-0A5B-53DE0270F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67381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59B613D-90E3-EF9D-0E11-137EDE74B87F}"/>
              </a:ext>
            </a:extLst>
          </p:cNvPr>
          <p:cNvSpPr txBox="1"/>
          <p:nvPr/>
        </p:nvSpPr>
        <p:spPr>
          <a:xfrm>
            <a:off x="642551" y="2323070"/>
            <a:ext cx="1092337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Long-term knowledge exchange </a:t>
            </a:r>
          </a:p>
          <a:p>
            <a:pPr algn="ctr"/>
            <a:r>
              <a:rPr lang="en-GB" sz="3600" b="1" dirty="0"/>
              <a:t>NBS with the Fire and Rescue Services</a:t>
            </a:r>
          </a:p>
          <a:p>
            <a:pPr algn="ctr"/>
            <a:endParaRPr lang="en-GB" sz="2400" b="1" dirty="0"/>
          </a:p>
          <a:p>
            <a:pPr algn="ctr"/>
            <a:r>
              <a:rPr lang="en-GB" sz="2400" b="1" dirty="0"/>
              <a:t>Institute for Knowledge Exchange </a:t>
            </a:r>
          </a:p>
          <a:p>
            <a:pPr algn="ctr"/>
            <a:r>
              <a:rPr lang="en-GB" sz="2400" b="1" dirty="0"/>
              <a:t>Practice Conference 2024 – Programme V1</a:t>
            </a:r>
          </a:p>
          <a:p>
            <a:pPr algn="ctr"/>
            <a:endParaRPr lang="en-GB" sz="2400" b="1" dirty="0"/>
          </a:p>
          <a:p>
            <a:endParaRPr lang="en-GB" b="1" dirty="0"/>
          </a:p>
          <a:p>
            <a:r>
              <a:rPr lang="en-GB" dirty="0"/>
              <a:t>Peter Murphy and Florian Biermann</a:t>
            </a:r>
          </a:p>
          <a:p>
            <a:endParaRPr lang="en-GB" dirty="0"/>
          </a:p>
          <a:p>
            <a:r>
              <a:rPr lang="en-GB" dirty="0"/>
              <a:t>The Emergency Services Unit of the Centre for Economics Public Policy and Management </a:t>
            </a:r>
          </a:p>
          <a:p>
            <a:r>
              <a:rPr lang="en-GB" dirty="0"/>
              <a:t>Nottingham Business School.</a:t>
            </a:r>
          </a:p>
        </p:txBody>
      </p:sp>
    </p:spTree>
    <p:extLst>
      <p:ext uri="{BB962C8B-B14F-4D97-AF65-F5344CB8AC3E}">
        <p14:creationId xmlns:p14="http://schemas.microsoft.com/office/powerpoint/2010/main" val="477704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2D7E27-7FCA-C7F1-EC11-08C70CAD8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4000" b="1" dirty="0">
                <a:solidFill>
                  <a:srgbClr val="D9154D"/>
                </a:solidFill>
                <a:latin typeface="+mn-lt"/>
              </a:rPr>
              <a:t>Our </a:t>
            </a:r>
            <a:r>
              <a:rPr lang="en-GB" sz="4000" b="1" i="1" dirty="0">
                <a:solidFill>
                  <a:srgbClr val="D9154D"/>
                </a:solidFill>
                <a:latin typeface="+mn-lt"/>
              </a:rPr>
              <a:t>Modus </a:t>
            </a:r>
            <a:r>
              <a:rPr lang="en-GB" sz="4000" b="1" i="1" dirty="0" err="1">
                <a:solidFill>
                  <a:srgbClr val="D9154D"/>
                </a:solidFill>
                <a:latin typeface="+mn-lt"/>
              </a:rPr>
              <a:t>Operendi</a:t>
            </a:r>
            <a:r>
              <a:rPr lang="en-GB" sz="4000" b="1" i="1" dirty="0">
                <a:solidFill>
                  <a:srgbClr val="D9154D"/>
                </a:solidFill>
                <a:latin typeface="+mn-lt"/>
              </a:rPr>
              <a:t>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B186E-C2C2-E7D6-8B8F-02C57F18D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873336" cy="4119172"/>
          </a:xfrm>
        </p:spPr>
        <p:txBody>
          <a:bodyPr anchor="t">
            <a:noAutofit/>
          </a:bodyPr>
          <a:lstStyle/>
          <a:p>
            <a:r>
              <a:rPr lang="en-GB" sz="1800" dirty="0"/>
              <a:t>We relate everything to the </a:t>
            </a:r>
            <a:r>
              <a:rPr lang="en-GB" sz="1800" b="1" dirty="0"/>
              <a:t>3 research areas</a:t>
            </a:r>
            <a:r>
              <a:rPr lang="en-GB" sz="1800" dirty="0"/>
              <a:t>, (A basket of on-going projects at different stages of development), while being open to new collaborators </a:t>
            </a:r>
          </a:p>
          <a:p>
            <a:r>
              <a:rPr lang="en-GB" sz="1800" dirty="0"/>
              <a:t>We constantly scan the landscape but focus on </a:t>
            </a:r>
            <a:r>
              <a:rPr lang="en-GB" sz="1800" b="1" dirty="0"/>
              <a:t>significant, contemporary and practical problems </a:t>
            </a:r>
            <a:r>
              <a:rPr lang="en-GB" sz="1800" dirty="0"/>
              <a:t>or issues,  and strategic pathways to impact </a:t>
            </a:r>
          </a:p>
          <a:p>
            <a:r>
              <a:rPr lang="en-GB" sz="1800" dirty="0"/>
              <a:t>We actively identify, network and cooperate with </a:t>
            </a:r>
            <a:r>
              <a:rPr lang="en-GB" sz="1800" b="1" dirty="0"/>
              <a:t>key stakeholders </a:t>
            </a:r>
            <a:r>
              <a:rPr lang="en-GB" sz="1800" dirty="0"/>
              <a:t>in our policy, delivery and assurance areas and escalate local outputs to national/international stage.</a:t>
            </a:r>
          </a:p>
          <a:p>
            <a:r>
              <a:rPr lang="en-GB" sz="1800" dirty="0"/>
              <a:t>We ensure we attend </a:t>
            </a:r>
            <a:r>
              <a:rPr lang="en-GB" sz="1800" b="1" dirty="0"/>
              <a:t>practice as well as academic </a:t>
            </a:r>
            <a:r>
              <a:rPr lang="en-GB" sz="1800" dirty="0"/>
              <a:t>conferences, write in professional and media outlets as well as journals.</a:t>
            </a:r>
          </a:p>
          <a:p>
            <a:r>
              <a:rPr lang="en-GB" sz="1800" dirty="0"/>
              <a:t>Small grants, KTPs (fantastic for impact), short and long research consultancies, </a:t>
            </a:r>
            <a:r>
              <a:rPr lang="en-GB" sz="1800" b="1" dirty="0"/>
              <a:t>regular collaborators </a:t>
            </a:r>
            <a:r>
              <a:rPr lang="en-GB" sz="1800" dirty="0"/>
              <a:t>from practice</a:t>
            </a:r>
          </a:p>
          <a:p>
            <a:r>
              <a:rPr lang="en-GB" sz="1800" dirty="0"/>
              <a:t>Choose what goes into the Impact Case Studies late in the REF cycle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9DF6FA-0907-B465-B740-074F6BEFB7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" b="-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74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1C070-A91B-C43A-2047-9D91365EC2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802083"/>
            <a:ext cx="11306174" cy="4255817"/>
          </a:xfrm>
        </p:spPr>
        <p:txBody>
          <a:bodyPr>
            <a:normAutofit fontScale="77500" lnSpcReduction="20000"/>
          </a:bodyPr>
          <a:lstStyle/>
          <a:p>
            <a:r>
              <a:rPr lang="en-GB" sz="2900" dirty="0"/>
              <a:t>NFRS engaged with NTU (primarily traditional PG and short course attendance) in 3 areas</a:t>
            </a:r>
            <a:r>
              <a:rPr lang="en-GB" sz="2900" b="1" dirty="0"/>
              <a:t> Fire Engineering; Psychology, and Business and Management </a:t>
            </a:r>
            <a:r>
              <a:rPr lang="en-GB" sz="2900" dirty="0"/>
              <a:t>since NBS was established 45 years ago. </a:t>
            </a:r>
          </a:p>
          <a:p>
            <a:endParaRPr lang="en-GB" sz="1300" dirty="0"/>
          </a:p>
          <a:p>
            <a:r>
              <a:rPr lang="en-GB" sz="2900" dirty="0"/>
              <a:t>In 2009 it started a </a:t>
            </a:r>
            <a:r>
              <a:rPr lang="en-GB" sz="2900" b="1" dirty="0"/>
              <a:t>KTP</a:t>
            </a:r>
            <a:r>
              <a:rPr lang="en-GB" sz="2900" dirty="0"/>
              <a:t> with Social Sciences/NBS on </a:t>
            </a:r>
            <a:r>
              <a:rPr lang="en-GB" sz="2900" b="1" dirty="0"/>
              <a:t>data and evaluation</a:t>
            </a:r>
            <a:r>
              <a:rPr lang="en-GB" sz="2900" dirty="0"/>
              <a:t>. </a:t>
            </a:r>
          </a:p>
          <a:p>
            <a:endParaRPr lang="en-GB" sz="1100" dirty="0"/>
          </a:p>
          <a:p>
            <a:r>
              <a:rPr lang="en-GB" sz="2900" dirty="0"/>
              <a:t>The 2010 general election ushered in </a:t>
            </a:r>
            <a:r>
              <a:rPr lang="en-GB" sz="2900" b="1" dirty="0"/>
              <a:t>austerity localism </a:t>
            </a:r>
            <a:r>
              <a:rPr lang="en-GB" sz="2900" dirty="0"/>
              <a:t>and in June 2010 the announcement of by a “</a:t>
            </a:r>
            <a:r>
              <a:rPr lang="en-GB" sz="2900" b="1" dirty="0"/>
              <a:t>Strategic Review of Fire and Rescue Services”.  </a:t>
            </a:r>
          </a:p>
          <a:p>
            <a:endParaRPr lang="en-GB" sz="1100" dirty="0"/>
          </a:p>
          <a:p>
            <a:r>
              <a:rPr lang="en-GB" sz="2900" dirty="0"/>
              <a:t>The 2004 Fire and Rescue Services Act required all FRS to produce a </a:t>
            </a:r>
            <a:r>
              <a:rPr lang="en-GB" sz="2900" b="1" dirty="0"/>
              <a:t>new risk assessment </a:t>
            </a:r>
            <a:r>
              <a:rPr lang="en-GB" sz="2900" dirty="0"/>
              <a:t>for their Integrated Risk Management Plans based upon a comprehensive assessment of all risks in their areas.  </a:t>
            </a:r>
          </a:p>
          <a:p>
            <a:endParaRPr lang="en-GB" sz="1100" dirty="0"/>
          </a:p>
          <a:p>
            <a:r>
              <a:rPr lang="en-GB" sz="2900" dirty="0"/>
              <a:t>The NFRS Chief Fire Officer (an alumni) approached NBS as, by that time, </a:t>
            </a:r>
            <a:r>
              <a:rPr lang="en-GB" sz="2900" b="1" dirty="0"/>
              <a:t>no service had been able to produce the new assessment for its whole  administrative area.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F80628-3C13-49B2-3076-3B3525A2A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latin typeface="+mn-lt"/>
              </a:rPr>
              <a:t>Background and context in 2010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6213E-2718-E989-F528-4F6E3E8F50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991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23718A-97CF-5C94-1AB3-50043B8D53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 approach to risk management NBS advocated was based on the </a:t>
            </a:r>
            <a:r>
              <a:rPr lang="en-GB" b="1" dirty="0"/>
              <a:t>twin principles </a:t>
            </a:r>
            <a:r>
              <a:rPr lang="en-GB" dirty="0"/>
              <a:t>of being </a:t>
            </a:r>
            <a:r>
              <a:rPr lang="en-GB" b="1" dirty="0"/>
              <a:t>‘people-centred</a:t>
            </a:r>
            <a:r>
              <a:rPr lang="en-GB" dirty="0"/>
              <a:t>’ (i.e. assessing risk to life rather than being focused on risk to property or assets as in the past)………with strategy and delivery being </a:t>
            </a:r>
            <a:r>
              <a:rPr lang="en-GB" b="1" dirty="0"/>
              <a:t>‘evidence-led’ </a:t>
            </a:r>
            <a:r>
              <a:rPr lang="en-GB" dirty="0"/>
              <a:t>(i.e. resting on robust, transparent, quality-assured, performance data that was systematically investigated and situational appropriate)</a:t>
            </a:r>
          </a:p>
          <a:p>
            <a:endParaRPr lang="en-GB" sz="900" dirty="0"/>
          </a:p>
          <a:p>
            <a:r>
              <a:rPr lang="en-GB" dirty="0"/>
              <a:t>Commissioned to investigate the </a:t>
            </a:r>
            <a:r>
              <a:rPr lang="en-GB" b="1" dirty="0"/>
              <a:t>practical implications of implementing a people-centred evidence-led regime, establish good practice and make recommendations </a:t>
            </a:r>
            <a:r>
              <a:rPr lang="en-GB" dirty="0"/>
              <a:t>for improving policy and practice at both national and local levels</a:t>
            </a:r>
          </a:p>
          <a:p>
            <a:endParaRPr lang="en-GB" sz="1000" dirty="0"/>
          </a:p>
          <a:p>
            <a:r>
              <a:rPr lang="en-GB" dirty="0"/>
              <a:t>Published by NFRS as the “Fire Cover Review” it found the service </a:t>
            </a:r>
            <a:r>
              <a:rPr lang="en-GB" b="1" dirty="0"/>
              <a:t>facing different risks </a:t>
            </a:r>
            <a:r>
              <a:rPr lang="en-GB" dirty="0"/>
              <a:t>from those identified in the past, and requiring a </a:t>
            </a:r>
            <a:r>
              <a:rPr lang="en-GB" b="1" dirty="0"/>
              <a:t>significant reconfiguration of its services </a:t>
            </a:r>
            <a:r>
              <a:rPr lang="en-GB" dirty="0"/>
              <a:t>(Murphy, Greenhalgh and Parkin 2012)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0F81320-A0F4-AD75-A73A-23B5F0428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latin typeface="+mn-lt"/>
              </a:rPr>
              <a:t>Risk Management and Service Reconfiguration (REF 2014)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ED7F49E-FEA1-CA4D-D8F4-552D8F39F4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222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E5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6" y="4428016"/>
            <a:ext cx="6594189" cy="19642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2400" b="1" dirty="0">
                <a:solidFill>
                  <a:srgbClr val="FFFFFF"/>
                </a:solidFill>
                <a:latin typeface="+mn-lt"/>
              </a:rPr>
              <a:t>REF 2014 Case Study : From Buildings to People </a:t>
            </a:r>
            <a:br>
              <a:rPr lang="en-US" sz="2100" dirty="0">
                <a:solidFill>
                  <a:srgbClr val="FFFFFF"/>
                </a:solidFill>
              </a:rPr>
            </a:br>
            <a:br>
              <a:rPr lang="en-US" sz="2100" b="1" dirty="0">
                <a:solidFill>
                  <a:srgbClr val="FFFFFF"/>
                </a:solidFill>
                <a:latin typeface="+mn-lt"/>
              </a:rPr>
            </a:br>
            <a:r>
              <a:rPr lang="en-US" sz="2100" b="1" dirty="0">
                <a:solidFill>
                  <a:srgbClr val="FFFFFF"/>
                </a:solidFill>
                <a:latin typeface="+mn-lt"/>
              </a:rPr>
              <a:t>Designing, implementing and disseminating a new risk assessment for the performance management framework for Fire and Rescue Services 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2394D14-8612-4DAB-A2C0-CC27F68EFC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2727" r="1" b="9767"/>
          <a:stretch/>
        </p:blipFill>
        <p:spPr>
          <a:xfrm>
            <a:off x="327547" y="321733"/>
            <a:ext cx="7058306" cy="410628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C590BAF-3841-4D93-B26D-EE7C2DE8A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82562" y="469900"/>
            <a:ext cx="4085181" cy="5922381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r>
              <a:rPr lang="en-US" sz="2200" b="1" dirty="0">
                <a:solidFill>
                  <a:srgbClr val="FFFFFF"/>
                </a:solidFill>
              </a:rPr>
              <a:t>Service configuration in FRS is based upon the assessment of risk – traditionally based on buildings and premises but the 2004 Act said they also had to assess risks to people and communities</a:t>
            </a:r>
          </a:p>
          <a:p>
            <a:endParaRPr lang="en-US" sz="900" b="1" dirty="0">
              <a:solidFill>
                <a:srgbClr val="FFFFFF"/>
              </a:solidFill>
            </a:endParaRPr>
          </a:p>
          <a:p>
            <a:r>
              <a:rPr lang="en-GB" sz="2200" b="1" dirty="0">
                <a:solidFill>
                  <a:srgbClr val="FFFFFF"/>
                </a:solidFill>
              </a:rPr>
              <a:t>In 2011, NFRS formally commissioned NTU to assist the re-configuration of its ‘fire cover’ based on the new approach.</a:t>
            </a:r>
          </a:p>
          <a:p>
            <a:endParaRPr lang="en-US" sz="900" b="1" dirty="0">
              <a:solidFill>
                <a:srgbClr val="FFFFFF"/>
              </a:solidFill>
            </a:endParaRPr>
          </a:p>
          <a:p>
            <a:r>
              <a:rPr lang="en-US" sz="2200" b="1" dirty="0">
                <a:solidFill>
                  <a:srgbClr val="FFFFFF"/>
                </a:solidFill>
              </a:rPr>
              <a:t>We demonstrated the benefits of the new people-centered approach to risk assessment</a:t>
            </a:r>
          </a:p>
          <a:p>
            <a:endParaRPr lang="en-US" sz="900" b="1" dirty="0">
              <a:solidFill>
                <a:srgbClr val="FFFFFF"/>
              </a:solidFill>
            </a:endParaRPr>
          </a:p>
          <a:p>
            <a:r>
              <a:rPr lang="en-US" sz="2200" b="1" dirty="0">
                <a:solidFill>
                  <a:srgbClr val="FFFFFF"/>
                </a:solidFill>
              </a:rPr>
              <a:t>New approach implemented in England,  Scotland, Wales, Ireland – other countries (Europe, N America, Australia) followed. </a:t>
            </a:r>
          </a:p>
        </p:txBody>
      </p:sp>
    </p:spTree>
    <p:extLst>
      <p:ext uri="{BB962C8B-B14F-4D97-AF65-F5344CB8AC3E}">
        <p14:creationId xmlns:p14="http://schemas.microsoft.com/office/powerpoint/2010/main" val="3411134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8" descr="A building with fire station&#10;&#10;Description automatically generated">
            <a:extLst>
              <a:ext uri="{FF2B5EF4-FFF2-40B4-BE49-F238E27FC236}">
                <a16:creationId xmlns:a16="http://schemas.microsoft.com/office/drawing/2014/main" id="{8EF0B250-4F0D-481D-806C-82BCE155FE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11" r="-1" b="20720"/>
          <a:stretch/>
        </p:blipFill>
        <p:spPr>
          <a:xfrm>
            <a:off x="1" y="4316255"/>
            <a:ext cx="6836850" cy="2541737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6BA219-A34B-0206-6B59-5C5EAD42E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50" y="3996130"/>
            <a:ext cx="5505814" cy="120366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Local Evidence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4E71D-EF4B-0373-859F-1A512C51CC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43650" y="5486400"/>
            <a:ext cx="5505814" cy="799185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0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Central Fire Station and London Road Fire Station in Nottingham</a:t>
            </a:r>
          </a:p>
        </p:txBody>
      </p:sp>
      <p:pic>
        <p:nvPicPr>
          <p:cNvPr id="21" name="Content Placeholder 20" descr="A building under construction with a road and cars&#10;&#10;Description automatically generated">
            <a:extLst>
              <a:ext uri="{FF2B5EF4-FFF2-40B4-BE49-F238E27FC236}">
                <a16:creationId xmlns:a16="http://schemas.microsoft.com/office/drawing/2014/main" id="{88270703-536E-40DE-631D-FA4F35C71D1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966"/>
          <a:stretch/>
        </p:blipFill>
        <p:spPr>
          <a:xfrm>
            <a:off x="0" y="0"/>
            <a:ext cx="7534275" cy="4197350"/>
          </a:xfrm>
          <a:custGeom>
            <a:avLst/>
            <a:gdLst/>
            <a:ahLst/>
            <a:cxnLst/>
            <a:rect l="l" t="t" r="r" b="b"/>
            <a:pathLst>
              <a:path w="7534640" h="4197368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509063" y="4095753"/>
                  <a:pt x="4453918" y="4128339"/>
                  <a:pt x="4430941" y="4172622"/>
                </a:cubicBezTo>
                <a:lnTo>
                  <a:pt x="4423415" y="4197368"/>
                </a:lnTo>
                <a:lnTo>
                  <a:pt x="0" y="4197368"/>
                </a:lnTo>
                <a:close/>
              </a:path>
            </a:pathLst>
          </a:custGeom>
        </p:spPr>
      </p:pic>
      <p:pic>
        <p:nvPicPr>
          <p:cNvPr id="25" name="Content Placeholder 24" descr="A building with a fire station&#10;&#10;Description automatically generated">
            <a:extLst>
              <a:ext uri="{FF2B5EF4-FFF2-40B4-BE49-F238E27FC236}">
                <a16:creationId xmlns:a16="http://schemas.microsoft.com/office/drawing/2014/main" id="{69BFE81A-455C-98AB-1918-DA76CBB0080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7" r="-1" b="-1"/>
          <a:stretch/>
        </p:blipFill>
        <p:spPr>
          <a:xfrm>
            <a:off x="7653338" y="0"/>
            <a:ext cx="4538662" cy="3876675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66317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2E1D7B-24C9-4983-B3E8-03711521C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66578"/>
            <a:ext cx="11139854" cy="139929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GB" sz="28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REF 2021: Improving policy, delivery and assurance in Fire and Rescue Services.</a:t>
            </a:r>
            <a:br>
              <a:rPr lang="en-GB" sz="28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br>
              <a:rPr lang="en-GB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GB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“</a:t>
            </a:r>
            <a:r>
              <a:rPr lang="en-GB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Deteriorating Policy and Delivery of </a:t>
            </a:r>
            <a:r>
              <a:rPr lang="en-US" sz="2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Fire and Rescue Services 2010- 2015 “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8" y="2310834"/>
            <a:ext cx="12212665" cy="438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49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5437" y="329184"/>
            <a:ext cx="7525265" cy="1783080"/>
          </a:xfrm>
        </p:spPr>
        <p:txBody>
          <a:bodyPr anchor="b">
            <a:normAutofit/>
          </a:bodyPr>
          <a:lstStyle/>
          <a:p>
            <a:r>
              <a:rPr lang="en-GB" sz="2800" b="1" dirty="0">
                <a:latin typeface="+mn-lt"/>
              </a:rPr>
              <a:t>Deteriorating policy and delivery of Fire and Rescue Services (compromising the safety of the public) continued to 2020.</a:t>
            </a:r>
          </a:p>
        </p:txBody>
      </p:sp>
      <p:pic>
        <p:nvPicPr>
          <p:cNvPr id="4" name="Picture 3" descr="A fire truck on the street&#10;&#10;Description automatically generated">
            <a:extLst>
              <a:ext uri="{FF2B5EF4-FFF2-40B4-BE49-F238E27FC236}">
                <a16:creationId xmlns:a16="http://schemas.microsoft.com/office/drawing/2014/main" id="{EDAD4D5A-E11F-CC22-081E-A12A0A0ACB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3" r="25788"/>
          <a:stretch/>
        </p:blipFill>
        <p:spPr>
          <a:xfrm>
            <a:off x="19" y="1"/>
            <a:ext cx="4243589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9E58D1-5D69-4557-9722-FEAC7E7789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2238625"/>
              </p:ext>
            </p:extLst>
          </p:nvPr>
        </p:nvGraphicFramePr>
        <p:xfrm>
          <a:off x="4654296" y="2603500"/>
          <a:ext cx="6894576" cy="3925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95868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3A1FA3-60FA-4455-7154-2C0002F005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2217106"/>
            <a:ext cx="11306174" cy="362002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The organisation, configuration and delivery of F&amp;R Services had been significantly changed by NTU research since 2010 with direct changes in </a:t>
            </a:r>
          </a:p>
          <a:p>
            <a:endParaRPr lang="en-GB" dirty="0"/>
          </a:p>
          <a:p>
            <a:pPr lvl="1"/>
            <a:r>
              <a:rPr lang="en-GB" dirty="0"/>
              <a:t>Primary and secondary legislation; central and local public policy and government guidance explicitly (but not limited to) Chapters 2-4 of the Policing and Crime Act 2017 which relate to Fire Services.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Public assurance, accountability and transparency arrangements within the sector, including (but not limited to) the creation of new national institutions, and a new national delivery framework.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996AA0-298A-56B6-A871-42E4FE58F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b="1" dirty="0">
                <a:latin typeface="+mn-lt"/>
              </a:rPr>
              <a:t>REF 2021</a:t>
            </a:r>
            <a:br>
              <a:rPr lang="en-GB" dirty="0"/>
            </a:br>
            <a:r>
              <a:rPr lang="en-GB" sz="3100" dirty="0"/>
              <a:t>(“</a:t>
            </a:r>
            <a:r>
              <a:rPr lang="en-GB" sz="3100" b="1" dirty="0">
                <a:latin typeface="+mn-lt"/>
              </a:rPr>
              <a:t>Improving policy, delivery and assurance in Fire and Rescue Services”)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64ACE8-9E32-D43F-425A-7966AA69F7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551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AC3039EF-B5FF-8D8E-BBD2-6F3EF61A090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29357167"/>
              </p:ext>
            </p:extLst>
          </p:nvPr>
        </p:nvGraphicFramePr>
        <p:xfrm>
          <a:off x="442913" y="1989138"/>
          <a:ext cx="11306175" cy="370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B69C881-D2CC-2162-5405-254AEA912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REF2029: 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 Service Reform in England 2021-2024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D8CAA-2FCC-E167-5648-36A3AC6BCB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9" descr="A group of people in orange and yellow uniforms walking next to a van&#10;&#10;Description automatically generated">
            <a:extLst>
              <a:ext uri="{FF2B5EF4-FFF2-40B4-BE49-F238E27FC236}">
                <a16:creationId xmlns:a16="http://schemas.microsoft.com/office/drawing/2014/main" id="{6E79A817-7C54-6CC1-0169-3C000F4E08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329" y="431212"/>
            <a:ext cx="3031671" cy="232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2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E9D157-71EE-BDA2-41DA-4835F78D32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692876"/>
            <a:ext cx="11306174" cy="4004662"/>
          </a:xfrm>
        </p:spPr>
        <p:txBody>
          <a:bodyPr/>
          <a:lstStyle/>
          <a:p>
            <a:r>
              <a:rPr lang="en-GB" dirty="0"/>
              <a:t>Two/Three slides from Florian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8D3DD64-93E2-7923-C6B4-3FB5520CA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economic and social value of fire and rescue services</a:t>
            </a:r>
            <a:br>
              <a:rPr lang="en-GB" dirty="0"/>
            </a:b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46028-144A-12C3-477F-E479A50AAE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401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BE07B38-B968-4A4A-A06F-13DAE48F43A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88392759"/>
              </p:ext>
            </p:extLst>
          </p:nvPr>
        </p:nvGraphicFramePr>
        <p:xfrm>
          <a:off x="442913" y="1556285"/>
          <a:ext cx="11306173" cy="5014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24247">
                  <a:extLst>
                    <a:ext uri="{9D8B030D-6E8A-4147-A177-3AD203B41FA5}">
                      <a16:colId xmlns:a16="http://schemas.microsoft.com/office/drawing/2014/main" val="2819463057"/>
                    </a:ext>
                  </a:extLst>
                </a:gridCol>
                <a:gridCol w="1232209">
                  <a:extLst>
                    <a:ext uri="{9D8B030D-6E8A-4147-A177-3AD203B41FA5}">
                      <a16:colId xmlns:a16="http://schemas.microsoft.com/office/drawing/2014/main" val="734820781"/>
                    </a:ext>
                  </a:extLst>
                </a:gridCol>
                <a:gridCol w="1166666">
                  <a:extLst>
                    <a:ext uri="{9D8B030D-6E8A-4147-A177-3AD203B41FA5}">
                      <a16:colId xmlns:a16="http://schemas.microsoft.com/office/drawing/2014/main" val="3312367639"/>
                    </a:ext>
                  </a:extLst>
                </a:gridCol>
                <a:gridCol w="1183051">
                  <a:extLst>
                    <a:ext uri="{9D8B030D-6E8A-4147-A177-3AD203B41FA5}">
                      <a16:colId xmlns:a16="http://schemas.microsoft.com/office/drawing/2014/main" val="2866659901"/>
                    </a:ext>
                  </a:extLst>
                </a:gridCol>
              </a:tblGrid>
              <a:tr h="501477">
                <a:tc>
                  <a:txBody>
                    <a:bodyPr/>
                    <a:lstStyle/>
                    <a:p>
                      <a:r>
                        <a:rPr lang="en-GB" sz="2000" dirty="0"/>
                        <a:t>Change or issue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Yes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Partial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No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469787"/>
                  </a:ext>
                </a:extLst>
              </a:tr>
              <a:tr h="501477">
                <a:tc>
                  <a:txBody>
                    <a:bodyPr/>
                    <a:lstStyle/>
                    <a:p>
                      <a:r>
                        <a:rPr lang="en-GB" dirty="0"/>
                        <a:t>Role clarifications and operational Independence for CFO.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308757"/>
                  </a:ext>
                </a:extLst>
              </a:tr>
              <a:tr h="501477">
                <a:tc>
                  <a:txBody>
                    <a:bodyPr/>
                    <a:lstStyle/>
                    <a:p>
                      <a:r>
                        <a:rPr lang="en-GB" dirty="0"/>
                        <a:t>Joined up working and inter-agency collaboration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303068"/>
                  </a:ext>
                </a:extLst>
              </a:tr>
              <a:tr h="501477">
                <a:tc>
                  <a:txBody>
                    <a:bodyPr/>
                    <a:lstStyle/>
                    <a:p>
                      <a:r>
                        <a:rPr lang="en-GB" dirty="0"/>
                        <a:t>Revisiting Building Regulations and Enforcement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022515"/>
                  </a:ext>
                </a:extLst>
              </a:tr>
              <a:tr h="501477">
                <a:tc>
                  <a:txBody>
                    <a:bodyPr/>
                    <a:lstStyle/>
                    <a:p>
                      <a:r>
                        <a:rPr lang="en-GB" dirty="0"/>
                        <a:t>Improved Data, Information, and Standards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969076"/>
                  </a:ext>
                </a:extLst>
              </a:tr>
              <a:tr h="501477">
                <a:tc>
                  <a:txBody>
                    <a:bodyPr/>
                    <a:lstStyle/>
                    <a:p>
                      <a:r>
                        <a:rPr lang="en-GB" dirty="0"/>
                        <a:t>Restructuring of Financial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284394"/>
                  </a:ext>
                </a:extLst>
              </a:tr>
              <a:tr h="501477">
                <a:tc>
                  <a:txBody>
                    <a:bodyPr/>
                    <a:lstStyle/>
                    <a:p>
                      <a:r>
                        <a:rPr lang="en-GB" dirty="0"/>
                        <a:t>New local public audit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60267"/>
                  </a:ext>
                </a:extLst>
              </a:tr>
              <a:tr h="501477">
                <a:tc>
                  <a:txBody>
                    <a:bodyPr/>
                    <a:lstStyle/>
                    <a:p>
                      <a:r>
                        <a:rPr lang="en-GB" dirty="0"/>
                        <a:t>Corporate or Governance Inspection added to inspection regime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53425"/>
                  </a:ext>
                </a:extLst>
              </a:tr>
              <a:tr h="501477">
                <a:tc>
                  <a:txBody>
                    <a:bodyPr/>
                    <a:lstStyle/>
                    <a:p>
                      <a:r>
                        <a:rPr lang="en-GB" dirty="0"/>
                        <a:t>National negotiating machinery reform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135238"/>
                  </a:ext>
                </a:extLst>
              </a:tr>
              <a:tr h="501477">
                <a:tc>
                  <a:txBody>
                    <a:bodyPr/>
                    <a:lstStyle/>
                    <a:p>
                      <a:r>
                        <a:rPr lang="en-GB" dirty="0"/>
                        <a:t>Mandatory PFCCs and Boundary Changes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860418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CE4FDEC-62E6-41A3-A290-2FEF4EE4F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5" cy="756184"/>
          </a:xfrm>
        </p:spPr>
        <p:txBody>
          <a:bodyPr>
            <a:normAutofit/>
          </a:bodyPr>
          <a:lstStyle/>
          <a:p>
            <a:r>
              <a:rPr lang="en-GB" sz="3600" b="1" dirty="0">
                <a:latin typeface="+mn-lt"/>
              </a:rPr>
              <a:t>NBS predictions for reform in 2022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854D3-F600-07A7-B77C-22A59FFD65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EC5EA1-3FB4-4A04-9608-1D0FF0D06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310" y="2056952"/>
            <a:ext cx="695459" cy="4346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D69AF2-0077-470E-AB24-197E40854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310" y="2538329"/>
            <a:ext cx="695004" cy="5166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648A5E-4B04-464E-AF67-1530A8F01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9024" y="3067075"/>
            <a:ext cx="695004" cy="4328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2FD7AD-F735-4B6A-B4A1-BE065AC11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6518" y="3580630"/>
            <a:ext cx="695004" cy="4328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AF6F02-FBA0-41BE-81B8-94C389330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6581" y="4084407"/>
            <a:ext cx="647447" cy="4328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BCB900-C59E-463F-9D0E-2C253240E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326" y="4559214"/>
            <a:ext cx="695004" cy="4328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C1FEE6-5EDA-4E0D-8FF6-7A1618016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0925" y="5119043"/>
            <a:ext cx="695004" cy="4328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D60C041-F724-4407-A1EC-68074A22C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326" y="5492735"/>
            <a:ext cx="695004" cy="5110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A200E1-FAA9-419A-BA33-95CAFD3E3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326" y="6020873"/>
            <a:ext cx="695004" cy="51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53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BE07B38-B968-4A4A-A06F-13DAE48F43A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62653476"/>
              </p:ext>
            </p:extLst>
          </p:nvPr>
        </p:nvGraphicFramePr>
        <p:xfrm>
          <a:off x="442913" y="1540043"/>
          <a:ext cx="11306173" cy="515825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724247">
                  <a:extLst>
                    <a:ext uri="{9D8B030D-6E8A-4147-A177-3AD203B41FA5}">
                      <a16:colId xmlns:a16="http://schemas.microsoft.com/office/drawing/2014/main" val="2819463057"/>
                    </a:ext>
                  </a:extLst>
                </a:gridCol>
                <a:gridCol w="1232209">
                  <a:extLst>
                    <a:ext uri="{9D8B030D-6E8A-4147-A177-3AD203B41FA5}">
                      <a16:colId xmlns:a16="http://schemas.microsoft.com/office/drawing/2014/main" val="734820781"/>
                    </a:ext>
                  </a:extLst>
                </a:gridCol>
                <a:gridCol w="1166666">
                  <a:extLst>
                    <a:ext uri="{9D8B030D-6E8A-4147-A177-3AD203B41FA5}">
                      <a16:colId xmlns:a16="http://schemas.microsoft.com/office/drawing/2014/main" val="3312367639"/>
                    </a:ext>
                  </a:extLst>
                </a:gridCol>
                <a:gridCol w="1183051">
                  <a:extLst>
                    <a:ext uri="{9D8B030D-6E8A-4147-A177-3AD203B41FA5}">
                      <a16:colId xmlns:a16="http://schemas.microsoft.com/office/drawing/2014/main" val="2866659901"/>
                    </a:ext>
                  </a:extLst>
                </a:gridCol>
              </a:tblGrid>
              <a:tr h="453106">
                <a:tc>
                  <a:txBody>
                    <a:bodyPr/>
                    <a:lstStyle/>
                    <a:p>
                      <a:r>
                        <a:rPr lang="en-GB" b="1" dirty="0"/>
                        <a:t>Change or issue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    Yes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Partial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469787"/>
                  </a:ext>
                </a:extLst>
              </a:tr>
              <a:tr h="678402">
                <a:tc>
                  <a:txBody>
                    <a:bodyPr/>
                    <a:lstStyle/>
                    <a:p>
                      <a:r>
                        <a:rPr lang="en-GB" dirty="0"/>
                        <a:t>Role clarifications/operational independence for CFO/clarify strategic and operational boundaries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308757"/>
                  </a:ext>
                </a:extLst>
              </a:tr>
              <a:tr h="453106">
                <a:tc>
                  <a:txBody>
                    <a:bodyPr/>
                    <a:lstStyle/>
                    <a:p>
                      <a:r>
                        <a:rPr lang="en-GB" dirty="0"/>
                        <a:t>Joined up working and inter-agency collaboration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303068"/>
                  </a:ext>
                </a:extLst>
              </a:tr>
              <a:tr h="629710">
                <a:tc>
                  <a:txBody>
                    <a:bodyPr/>
                    <a:lstStyle/>
                    <a:p>
                      <a:r>
                        <a:rPr lang="en-GB" dirty="0"/>
                        <a:t>Revisiting Building Regulations, Fire Safety Order and Fire Enforcement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022515"/>
                  </a:ext>
                </a:extLst>
              </a:tr>
              <a:tr h="453106">
                <a:tc>
                  <a:txBody>
                    <a:bodyPr/>
                    <a:lstStyle/>
                    <a:p>
                      <a:r>
                        <a:rPr lang="en-GB" dirty="0"/>
                        <a:t>Improved Data, Information, and Standards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969076"/>
                  </a:ext>
                </a:extLst>
              </a:tr>
              <a:tr h="453106">
                <a:tc>
                  <a:txBody>
                    <a:bodyPr/>
                    <a:lstStyle/>
                    <a:p>
                      <a:r>
                        <a:rPr lang="en-GB" dirty="0"/>
                        <a:t>Restructuring of Financial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284394"/>
                  </a:ext>
                </a:extLst>
              </a:tr>
              <a:tr h="453106">
                <a:tc>
                  <a:txBody>
                    <a:bodyPr/>
                    <a:lstStyle/>
                    <a:p>
                      <a:r>
                        <a:rPr lang="en-GB" dirty="0"/>
                        <a:t>New local public audit arrangements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60267"/>
                  </a:ext>
                </a:extLst>
              </a:tr>
              <a:tr h="453106">
                <a:tc>
                  <a:txBody>
                    <a:bodyPr/>
                    <a:lstStyle/>
                    <a:p>
                      <a:r>
                        <a:rPr lang="en-GB" dirty="0"/>
                        <a:t>Corporate or Governance Inspection added to inspection regime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53425"/>
                  </a:ext>
                </a:extLst>
              </a:tr>
              <a:tr h="453106">
                <a:tc>
                  <a:txBody>
                    <a:bodyPr/>
                    <a:lstStyle/>
                    <a:p>
                      <a:r>
                        <a:rPr lang="en-GB" dirty="0"/>
                        <a:t>National negotiating machinery reform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135238"/>
                  </a:ext>
                </a:extLst>
              </a:tr>
              <a:tr h="678402">
                <a:tc>
                  <a:txBody>
                    <a:bodyPr/>
                    <a:lstStyle/>
                    <a:p>
                      <a:r>
                        <a:rPr lang="en-GB" dirty="0"/>
                        <a:t>Discretionary rather than mandatory PFCCs but an increase in boundary changes (with more Combined Authority Mayors)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860418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CE4FDEC-62E6-41A3-A290-2FEF4EE4F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751041"/>
          </a:xfrm>
        </p:spPr>
        <p:txBody>
          <a:bodyPr>
            <a:normAutofit/>
          </a:bodyPr>
          <a:lstStyle/>
          <a:p>
            <a:r>
              <a:rPr lang="en-GB" sz="3600" b="1" dirty="0">
                <a:latin typeface="+mn-lt"/>
              </a:rPr>
              <a:t>Predictions changed by 2023.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60163C-DB2F-915D-6CA4-C8D3791E44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09545" y="6057900"/>
            <a:ext cx="1139542" cy="368888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EC5EA1-3FB4-4A04-9608-1D0FF0D06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777" y="2095191"/>
            <a:ext cx="695459" cy="4346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D69AF2-0077-470E-AB24-197E40854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232" y="2659221"/>
            <a:ext cx="695004" cy="5166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648A5E-4B04-464E-AF67-1530A8F01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6518" y="3189798"/>
            <a:ext cx="695004" cy="4328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2FD7AD-F735-4B6A-B4A1-BE065AC11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6518" y="3757446"/>
            <a:ext cx="695004" cy="4328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AF6F02-FBA0-41BE-81B8-94C389330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6581" y="4242914"/>
            <a:ext cx="695004" cy="4405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BCB900-C59E-463F-9D0E-2C253240E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3170" y="4607459"/>
            <a:ext cx="695004" cy="5166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C1FEE6-5EDA-4E0D-8FF6-7A1618016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6581" y="5079188"/>
            <a:ext cx="695004" cy="4328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D60C041-F724-4407-A1EC-68074A22C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3097" y="5490251"/>
            <a:ext cx="695004" cy="52411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A200E1-FAA9-419A-BA33-95CAFD3E3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232" y="6057900"/>
            <a:ext cx="695004" cy="51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4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1FDC86-A56A-17EF-CA03-66620040A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Strategic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Omissions</a:t>
            </a:r>
            <a:r>
              <a:rPr lang="en-GB" sz="40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E1E03-BD4B-55E9-40A7-999A6F5D4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549" y="649480"/>
            <a:ext cx="7094552" cy="5546047"/>
          </a:xfrm>
        </p:spPr>
        <p:txBody>
          <a:bodyPr anchor="ctr">
            <a:normAutofit/>
          </a:bodyPr>
          <a:lstStyle/>
          <a:p>
            <a:r>
              <a:rPr lang="en-GB" sz="2400" b="1" dirty="0"/>
              <a:t>Funding and Resourcing: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dirty="0"/>
              <a:t>Financial Support from HMG in short, medium and long-term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dirty="0"/>
              <a:t>Concepts of  financial sustainability and resilience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sz="2000" dirty="0"/>
          </a:p>
          <a:p>
            <a:r>
              <a:rPr lang="en-GB" sz="2400" b="1" dirty="0"/>
              <a:t>Review of organisational landscape responsibilities and inter-relationships.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dirty="0"/>
              <a:t>National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dirty="0"/>
              <a:t>Local 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GB" sz="2000" dirty="0"/>
          </a:p>
          <a:p>
            <a:r>
              <a:rPr lang="en-GB" sz="2400" b="1" dirty="0"/>
              <a:t>Improvements to internal and external scrutiny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dirty="0"/>
              <a:t>Improved internal scrutiny requirements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dirty="0"/>
              <a:t>Government Intervention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dirty="0"/>
              <a:t>External Inspection  </a:t>
            </a:r>
          </a:p>
        </p:txBody>
      </p:sp>
    </p:spTree>
    <p:extLst>
      <p:ext uri="{BB962C8B-B14F-4D97-AF65-F5344CB8AC3E}">
        <p14:creationId xmlns:p14="http://schemas.microsoft.com/office/powerpoint/2010/main" val="2259379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9B2C3BC-F233-4716-9533-1DA60B7348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1950" r="12938"/>
          <a:stretch/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73051E0-0EFA-42DD-92AA-45944B9EF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b="1" dirty="0">
                <a:solidFill>
                  <a:schemeClr val="tx1"/>
                </a:solidFill>
                <a:latin typeface="+mn-lt"/>
                <a:cs typeface="+mj-cs"/>
              </a:rPr>
              <a:t>Questions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1051B-4DE7-487C-95D3-5F04C7D5A5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68557" y="3429000"/>
            <a:ext cx="5444382" cy="2713383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+mn-lt"/>
                <a:cs typeface="+mn-cs"/>
              </a:rPr>
              <a:t>Contact </a:t>
            </a:r>
          </a:p>
          <a:p>
            <a:pPr algn="l">
              <a:lnSpc>
                <a:spcPct val="90000"/>
              </a:lnSpc>
            </a:pPr>
            <a:endParaRPr lang="en-US" sz="2400" b="1" dirty="0">
              <a:solidFill>
                <a:srgbClr val="6B9F25"/>
              </a:solidFill>
              <a:latin typeface="+mn-lt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Peter.murphy@ntu.ac.uk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 </a:t>
            </a: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343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1168</Words>
  <Application>Microsoft Office PowerPoint</Application>
  <PresentationFormat>Widescreen</PresentationFormat>
  <Paragraphs>111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 Theme</vt:lpstr>
      <vt:lpstr>5_Office Theme</vt:lpstr>
      <vt:lpstr>2_Office Theme</vt:lpstr>
      <vt:lpstr>PowerPoint Presentation</vt:lpstr>
      <vt:lpstr>Our Modus Operendi </vt:lpstr>
      <vt:lpstr>Background and context in 2010</vt:lpstr>
      <vt:lpstr>Risk Management and Service Reconfiguration (REF 2014)</vt:lpstr>
      <vt:lpstr>REF 2014 Case Study : From Buildings to People   Designing, implementing and disseminating a new risk assessment for the performance management framework for Fire and Rescue Services </vt:lpstr>
      <vt:lpstr>Local Evidence </vt:lpstr>
      <vt:lpstr>REF 2021: Improving policy, delivery and assurance in Fire and Rescue Services.  “Deteriorating Policy and Delivery of Fire and Rescue Services 2010- 2015 “</vt:lpstr>
      <vt:lpstr>Deteriorating policy and delivery of Fire and Rescue Services (compromising the safety of the public) continued to 2020.</vt:lpstr>
      <vt:lpstr>REF 2021 (“Improving policy, delivery and assurance in Fire and Rescue Services”)</vt:lpstr>
      <vt:lpstr>REF2029: Fire Service Reform in England 2021-2024</vt:lpstr>
      <vt:lpstr>The economic and social value of fire and rescue services </vt:lpstr>
      <vt:lpstr>NBS predictions for reform in 2022</vt:lpstr>
      <vt:lpstr>Predictions changed by 2023. </vt:lpstr>
      <vt:lpstr>Strategic Omissions 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Institute for Knowledge Exchange Practice   Leading in Practice,  The leadership/progression programme”</dc:title>
  <dc:creator>Murphy, Peter</dc:creator>
  <cp:lastModifiedBy>Gallacher, Jonathan</cp:lastModifiedBy>
  <cp:revision>26</cp:revision>
  <dcterms:created xsi:type="dcterms:W3CDTF">2024-01-04T14:59:59Z</dcterms:created>
  <dcterms:modified xsi:type="dcterms:W3CDTF">2024-07-23T13:16:55Z</dcterms:modified>
</cp:coreProperties>
</file>