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7" r:id="rId4"/>
    <p:sldMasterId id="2147483729" r:id="rId5"/>
  </p:sldMasterIdLst>
  <p:notesMasterIdLst>
    <p:notesMasterId r:id="rId25"/>
  </p:notesMasterIdLst>
  <p:sldIdLst>
    <p:sldId id="362" r:id="rId6"/>
    <p:sldId id="333" r:id="rId7"/>
    <p:sldId id="316" r:id="rId8"/>
    <p:sldId id="349" r:id="rId9"/>
    <p:sldId id="350" r:id="rId10"/>
    <p:sldId id="351" r:id="rId11"/>
    <p:sldId id="354" r:id="rId12"/>
    <p:sldId id="352" r:id="rId13"/>
    <p:sldId id="355" r:id="rId14"/>
    <p:sldId id="353" r:id="rId15"/>
    <p:sldId id="358" r:id="rId16"/>
    <p:sldId id="356" r:id="rId17"/>
    <p:sldId id="357" r:id="rId18"/>
    <p:sldId id="327" r:id="rId19"/>
    <p:sldId id="360" r:id="rId20"/>
    <p:sldId id="359" r:id="rId21"/>
    <p:sldId id="361" r:id="rId22"/>
    <p:sldId id="337" r:id="rId23"/>
    <p:sldId id="346"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26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1DA1B6-962B-4CC7-8CF9-9DC85410D06A}" v="1636" dt="2023-09-21T10:20:45.7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73" autoAdjust="0"/>
    <p:restoredTop sz="94660"/>
  </p:normalViewPr>
  <p:slideViewPr>
    <p:cSldViewPr snapToGrid="0">
      <p:cViewPr varScale="1">
        <p:scale>
          <a:sx n="97" d="100"/>
          <a:sy n="97" d="100"/>
        </p:scale>
        <p:origin x="264" y="78"/>
      </p:cViewPr>
      <p:guideLst/>
    </p:cSldViewPr>
  </p:slideViewPr>
  <p:notesTextViewPr>
    <p:cViewPr>
      <p:scale>
        <a:sx n="1" d="1"/>
        <a:sy n="1" d="1"/>
      </p:scale>
      <p:origin x="0" y="0"/>
    </p:cViewPr>
  </p:notesTextViewPr>
  <p:sorterViewPr>
    <p:cViewPr>
      <p:scale>
        <a:sx n="100" d="100"/>
        <a:sy n="100" d="100"/>
      </p:scale>
      <p:origin x="0" y="-142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35E765-CBE2-43DB-AE91-CF81F4475DCC}"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4E2B37DE-DEFD-4EE7-83BC-AD01F51874E3}">
      <dgm:prSet custT="1"/>
      <dgm:spPr/>
      <dgm:t>
        <a:bodyPr/>
        <a:lstStyle/>
        <a:p>
          <a:r>
            <a:rPr lang="en-US" sz="2000"/>
            <a:t>People on probation supervision are </a:t>
          </a:r>
          <a:r>
            <a:rPr lang="en-US" sz="2000" b="1">
              <a:solidFill>
                <a:schemeClr val="tx1"/>
              </a:solidFill>
            </a:rPr>
            <a:t>9-13 times </a:t>
          </a:r>
          <a:r>
            <a:rPr lang="en-US" sz="2000"/>
            <a:t>more likely to die from suicide than the general population</a:t>
          </a:r>
        </a:p>
        <a:p>
          <a:r>
            <a:rPr lang="en-US" sz="1400" i="1"/>
            <a:t>[systematic review, Sirdifield et al., 2020]</a:t>
          </a:r>
        </a:p>
      </dgm:t>
    </dgm:pt>
    <dgm:pt modelId="{B0728EEF-8903-484E-991B-F5F899E917CA}" type="parTrans" cxnId="{6E6A81E3-0957-4BB3-971E-DCF96CCF3498}">
      <dgm:prSet/>
      <dgm:spPr/>
      <dgm:t>
        <a:bodyPr/>
        <a:lstStyle/>
        <a:p>
          <a:endParaRPr lang="en-US"/>
        </a:p>
      </dgm:t>
    </dgm:pt>
    <dgm:pt modelId="{B283CED9-6FBB-4B6E-A5D2-DCBC6235DF22}" type="sibTrans" cxnId="{6E6A81E3-0957-4BB3-971E-DCF96CCF3498}">
      <dgm:prSet/>
      <dgm:spPr/>
      <dgm:t>
        <a:bodyPr/>
        <a:lstStyle/>
        <a:p>
          <a:endParaRPr lang="en-US"/>
        </a:p>
      </dgm:t>
    </dgm:pt>
    <dgm:pt modelId="{26BB09C1-8397-4B69-AE9F-E060E9036C46}">
      <dgm:prSet custT="1"/>
      <dgm:spPr/>
      <dgm:t>
        <a:bodyPr/>
        <a:lstStyle/>
        <a:p>
          <a:r>
            <a:rPr lang="en-US" sz="2000"/>
            <a:t>32% of people on probation had attempted suicide at some point in their lives. </a:t>
          </a:r>
        </a:p>
        <a:p>
          <a:r>
            <a:rPr lang="en-US" sz="1400" i="1"/>
            <a:t>[Pluck &amp; Brooker, 2014]</a:t>
          </a:r>
        </a:p>
      </dgm:t>
    </dgm:pt>
    <dgm:pt modelId="{413D74E9-875C-443A-9E55-655DD4178083}" type="parTrans" cxnId="{E2ABB425-EB50-478C-AA7D-B6DA196A9537}">
      <dgm:prSet/>
      <dgm:spPr/>
      <dgm:t>
        <a:bodyPr/>
        <a:lstStyle/>
        <a:p>
          <a:endParaRPr lang="en-US"/>
        </a:p>
      </dgm:t>
    </dgm:pt>
    <dgm:pt modelId="{74793D14-2D97-46A3-830F-9BC7661E0001}" type="sibTrans" cxnId="{E2ABB425-EB50-478C-AA7D-B6DA196A9537}">
      <dgm:prSet/>
      <dgm:spPr/>
      <dgm:t>
        <a:bodyPr/>
        <a:lstStyle/>
        <a:p>
          <a:endParaRPr lang="en-US"/>
        </a:p>
      </dgm:t>
    </dgm:pt>
    <dgm:pt modelId="{97618456-CEE7-4106-8F40-DB91670D5022}">
      <dgm:prSet custT="1"/>
      <dgm:spPr/>
      <dgm:t>
        <a:bodyPr/>
        <a:lstStyle/>
        <a:p>
          <a:r>
            <a:rPr lang="en-US" sz="2000"/>
            <a:t>Rates of current suicide ideation (USA) are between 10-13% of people on probation</a:t>
          </a:r>
        </a:p>
        <a:p>
          <a:r>
            <a:rPr lang="en-US" sz="1400"/>
            <a:t>[</a:t>
          </a:r>
          <a:r>
            <a:rPr lang="en-US" sz="1400" i="1"/>
            <a:t>Carderelli et al, 2015; Yu and Sung, 2015]</a:t>
          </a:r>
        </a:p>
      </dgm:t>
    </dgm:pt>
    <dgm:pt modelId="{094FA18B-9A5B-4A6D-BEEE-9DDD5886FB7B}" type="parTrans" cxnId="{F62DA60C-1EF4-4EF9-BD47-F4B62846555A}">
      <dgm:prSet/>
      <dgm:spPr/>
      <dgm:t>
        <a:bodyPr/>
        <a:lstStyle/>
        <a:p>
          <a:endParaRPr lang="en-US"/>
        </a:p>
      </dgm:t>
    </dgm:pt>
    <dgm:pt modelId="{A090D813-7503-404B-92C7-81A57A095722}" type="sibTrans" cxnId="{F62DA60C-1EF4-4EF9-BD47-F4B62846555A}">
      <dgm:prSet/>
      <dgm:spPr/>
      <dgm:t>
        <a:bodyPr/>
        <a:lstStyle/>
        <a:p>
          <a:endParaRPr lang="en-US"/>
        </a:p>
      </dgm:t>
    </dgm:pt>
    <dgm:pt modelId="{95B7F2D1-83A0-4F5E-A682-685A1737F6AE}">
      <dgm:prSet custT="1"/>
      <dgm:spPr/>
      <dgm:t>
        <a:bodyPr/>
        <a:lstStyle/>
        <a:p>
          <a:pPr algn="ctr"/>
          <a:r>
            <a:rPr lang="en-GB" sz="2400"/>
            <a:t>People under probation supervision are at increased risk of premature mortality – at least as great as people in custody. </a:t>
          </a:r>
        </a:p>
        <a:p>
          <a:pPr algn="ctr"/>
          <a:r>
            <a:rPr lang="en-US" sz="2400" i="0"/>
            <a:t>Non-natural causes of death account for 50-80% of deaths in this population</a:t>
          </a:r>
          <a:endParaRPr lang="en-GB" sz="2400" dirty="0"/>
        </a:p>
      </dgm:t>
    </dgm:pt>
    <dgm:pt modelId="{97B678E6-3A81-4B4A-98CB-0851F4935BD2}" type="parTrans" cxnId="{E0B76C3C-E6A6-4408-97E2-36C4DFAB0E1F}">
      <dgm:prSet/>
      <dgm:spPr/>
      <dgm:t>
        <a:bodyPr/>
        <a:lstStyle/>
        <a:p>
          <a:endParaRPr lang="en-GB"/>
        </a:p>
      </dgm:t>
    </dgm:pt>
    <dgm:pt modelId="{D256F919-3ADD-44CB-B930-F52D0DA1C9D6}" type="sibTrans" cxnId="{E0B76C3C-E6A6-4408-97E2-36C4DFAB0E1F}">
      <dgm:prSet/>
      <dgm:spPr/>
      <dgm:t>
        <a:bodyPr/>
        <a:lstStyle/>
        <a:p>
          <a:endParaRPr lang="en-GB"/>
        </a:p>
      </dgm:t>
    </dgm:pt>
    <dgm:pt modelId="{C26B1A12-7C16-46FA-898B-7ABA7C14DE04}" type="pres">
      <dgm:prSet presAssocID="{9735E765-CBE2-43DB-AE91-CF81F4475DCC}" presName="linear" presStyleCnt="0">
        <dgm:presLayoutVars>
          <dgm:animLvl val="lvl"/>
          <dgm:resizeHandles val="exact"/>
        </dgm:presLayoutVars>
      </dgm:prSet>
      <dgm:spPr/>
    </dgm:pt>
    <dgm:pt modelId="{E70733FF-A64C-47CA-8A01-BA97AEB2B002}" type="pres">
      <dgm:prSet presAssocID="{95B7F2D1-83A0-4F5E-A682-685A1737F6AE}" presName="parentText" presStyleLbl="node1" presStyleIdx="0" presStyleCnt="4" custScaleY="157718">
        <dgm:presLayoutVars>
          <dgm:chMax val="0"/>
          <dgm:bulletEnabled val="1"/>
        </dgm:presLayoutVars>
      </dgm:prSet>
      <dgm:spPr/>
    </dgm:pt>
    <dgm:pt modelId="{495B142F-C3B9-4899-A63E-074597F3FD90}" type="pres">
      <dgm:prSet presAssocID="{D256F919-3ADD-44CB-B930-F52D0DA1C9D6}" presName="spacer" presStyleCnt="0"/>
      <dgm:spPr/>
    </dgm:pt>
    <dgm:pt modelId="{DA68AF9C-6F93-4214-9C11-9BBC5919AAF6}" type="pres">
      <dgm:prSet presAssocID="{4E2B37DE-DEFD-4EE7-83BC-AD01F51874E3}" presName="parentText" presStyleLbl="node1" presStyleIdx="1" presStyleCnt="4">
        <dgm:presLayoutVars>
          <dgm:chMax val="0"/>
          <dgm:bulletEnabled val="1"/>
        </dgm:presLayoutVars>
      </dgm:prSet>
      <dgm:spPr/>
    </dgm:pt>
    <dgm:pt modelId="{F9504B88-5576-4F99-A7DA-48FD3CB10FBA}" type="pres">
      <dgm:prSet presAssocID="{B283CED9-6FBB-4B6E-A5D2-DCBC6235DF22}" presName="spacer" presStyleCnt="0"/>
      <dgm:spPr/>
    </dgm:pt>
    <dgm:pt modelId="{383F3FFE-EF71-437F-BBDB-D08FA5F0E02E}" type="pres">
      <dgm:prSet presAssocID="{26BB09C1-8397-4B69-AE9F-E060E9036C46}" presName="parentText" presStyleLbl="node1" presStyleIdx="2" presStyleCnt="4">
        <dgm:presLayoutVars>
          <dgm:chMax val="0"/>
          <dgm:bulletEnabled val="1"/>
        </dgm:presLayoutVars>
      </dgm:prSet>
      <dgm:spPr/>
    </dgm:pt>
    <dgm:pt modelId="{A82C74C8-358E-4945-8347-B985A3D150BE}" type="pres">
      <dgm:prSet presAssocID="{74793D14-2D97-46A3-830F-9BC7661E0001}" presName="spacer" presStyleCnt="0"/>
      <dgm:spPr/>
    </dgm:pt>
    <dgm:pt modelId="{D3D476A8-8236-4FFB-AC2E-67359138CB93}" type="pres">
      <dgm:prSet presAssocID="{97618456-CEE7-4106-8F40-DB91670D5022}" presName="parentText" presStyleLbl="node1" presStyleIdx="3" presStyleCnt="4">
        <dgm:presLayoutVars>
          <dgm:chMax val="0"/>
          <dgm:bulletEnabled val="1"/>
        </dgm:presLayoutVars>
      </dgm:prSet>
      <dgm:spPr/>
    </dgm:pt>
  </dgm:ptLst>
  <dgm:cxnLst>
    <dgm:cxn modelId="{F62DA60C-1EF4-4EF9-BD47-F4B62846555A}" srcId="{9735E765-CBE2-43DB-AE91-CF81F4475DCC}" destId="{97618456-CEE7-4106-8F40-DB91670D5022}" srcOrd="3" destOrd="0" parTransId="{094FA18B-9A5B-4A6D-BEEE-9DDD5886FB7B}" sibTransId="{A090D813-7503-404B-92C7-81A57A095722}"/>
    <dgm:cxn modelId="{E2ABB425-EB50-478C-AA7D-B6DA196A9537}" srcId="{9735E765-CBE2-43DB-AE91-CF81F4475DCC}" destId="{26BB09C1-8397-4B69-AE9F-E060E9036C46}" srcOrd="2" destOrd="0" parTransId="{413D74E9-875C-443A-9E55-655DD4178083}" sibTransId="{74793D14-2D97-46A3-830F-9BC7661E0001}"/>
    <dgm:cxn modelId="{E0B76C3C-E6A6-4408-97E2-36C4DFAB0E1F}" srcId="{9735E765-CBE2-43DB-AE91-CF81F4475DCC}" destId="{95B7F2D1-83A0-4F5E-A682-685A1737F6AE}" srcOrd="0" destOrd="0" parTransId="{97B678E6-3A81-4B4A-98CB-0851F4935BD2}" sibTransId="{D256F919-3ADD-44CB-B930-F52D0DA1C9D6}"/>
    <dgm:cxn modelId="{D854055B-412C-4566-B919-7EC73AAAD3E6}" type="presOf" srcId="{9735E765-CBE2-43DB-AE91-CF81F4475DCC}" destId="{C26B1A12-7C16-46FA-898B-7ABA7C14DE04}" srcOrd="0" destOrd="0" presId="urn:microsoft.com/office/officeart/2005/8/layout/vList2"/>
    <dgm:cxn modelId="{45C5B7A1-E95F-4622-BA48-EE3AA65DF6C8}" type="presOf" srcId="{95B7F2D1-83A0-4F5E-A682-685A1737F6AE}" destId="{E70733FF-A64C-47CA-8A01-BA97AEB2B002}" srcOrd="0" destOrd="0" presId="urn:microsoft.com/office/officeart/2005/8/layout/vList2"/>
    <dgm:cxn modelId="{6E6A81E3-0957-4BB3-971E-DCF96CCF3498}" srcId="{9735E765-CBE2-43DB-AE91-CF81F4475DCC}" destId="{4E2B37DE-DEFD-4EE7-83BC-AD01F51874E3}" srcOrd="1" destOrd="0" parTransId="{B0728EEF-8903-484E-991B-F5F899E917CA}" sibTransId="{B283CED9-6FBB-4B6E-A5D2-DCBC6235DF22}"/>
    <dgm:cxn modelId="{46918DE6-4024-4EBC-86F6-B908C0CA3882}" type="presOf" srcId="{26BB09C1-8397-4B69-AE9F-E060E9036C46}" destId="{383F3FFE-EF71-437F-BBDB-D08FA5F0E02E}" srcOrd="0" destOrd="0" presId="urn:microsoft.com/office/officeart/2005/8/layout/vList2"/>
    <dgm:cxn modelId="{4A17A9EF-EC1B-485F-A788-6EA3532DFCC2}" type="presOf" srcId="{4E2B37DE-DEFD-4EE7-83BC-AD01F51874E3}" destId="{DA68AF9C-6F93-4214-9C11-9BBC5919AAF6}" srcOrd="0" destOrd="0" presId="urn:microsoft.com/office/officeart/2005/8/layout/vList2"/>
    <dgm:cxn modelId="{71F3D9F5-F8C6-45AF-A25B-74C317B50880}" type="presOf" srcId="{97618456-CEE7-4106-8F40-DB91670D5022}" destId="{D3D476A8-8236-4FFB-AC2E-67359138CB93}" srcOrd="0" destOrd="0" presId="urn:microsoft.com/office/officeart/2005/8/layout/vList2"/>
    <dgm:cxn modelId="{4229485B-D4DD-42ED-834E-7C5276D2EB04}" type="presParOf" srcId="{C26B1A12-7C16-46FA-898B-7ABA7C14DE04}" destId="{E70733FF-A64C-47CA-8A01-BA97AEB2B002}" srcOrd="0" destOrd="0" presId="urn:microsoft.com/office/officeart/2005/8/layout/vList2"/>
    <dgm:cxn modelId="{E51C9565-FADF-491E-8A1C-F989C2F74018}" type="presParOf" srcId="{C26B1A12-7C16-46FA-898B-7ABA7C14DE04}" destId="{495B142F-C3B9-4899-A63E-074597F3FD90}" srcOrd="1" destOrd="0" presId="urn:microsoft.com/office/officeart/2005/8/layout/vList2"/>
    <dgm:cxn modelId="{27A5ACF3-40DB-4BD4-AA79-B925463B86CB}" type="presParOf" srcId="{C26B1A12-7C16-46FA-898B-7ABA7C14DE04}" destId="{DA68AF9C-6F93-4214-9C11-9BBC5919AAF6}" srcOrd="2" destOrd="0" presId="urn:microsoft.com/office/officeart/2005/8/layout/vList2"/>
    <dgm:cxn modelId="{6ADB081B-FB15-4CD6-A1C4-03FAB0583090}" type="presParOf" srcId="{C26B1A12-7C16-46FA-898B-7ABA7C14DE04}" destId="{F9504B88-5576-4F99-A7DA-48FD3CB10FBA}" srcOrd="3" destOrd="0" presId="urn:microsoft.com/office/officeart/2005/8/layout/vList2"/>
    <dgm:cxn modelId="{D9F6BFEC-75B1-4F02-A899-A52C6E2F5441}" type="presParOf" srcId="{C26B1A12-7C16-46FA-898B-7ABA7C14DE04}" destId="{383F3FFE-EF71-437F-BBDB-D08FA5F0E02E}" srcOrd="4" destOrd="0" presId="urn:microsoft.com/office/officeart/2005/8/layout/vList2"/>
    <dgm:cxn modelId="{C54D8FCA-3FCB-40A6-94E0-FBB3B4F4D6D2}" type="presParOf" srcId="{C26B1A12-7C16-46FA-898B-7ABA7C14DE04}" destId="{A82C74C8-358E-4945-8347-B985A3D150BE}" srcOrd="5" destOrd="0" presId="urn:microsoft.com/office/officeart/2005/8/layout/vList2"/>
    <dgm:cxn modelId="{E8076756-989F-4595-8BCB-CB6572601787}" type="presParOf" srcId="{C26B1A12-7C16-46FA-898B-7ABA7C14DE04}" destId="{D3D476A8-8236-4FFB-AC2E-67359138CB93}" srcOrd="6" destOrd="0" presId="urn:microsoft.com/office/officeart/2005/8/layout/vList2"/>
  </dgm:cxnLst>
  <dgm:bg>
    <a:gradFill>
      <a:gsLst>
        <a:gs pos="18000">
          <a:schemeClr val="accent6">
            <a:lumMod val="20000"/>
            <a:lumOff val="80000"/>
          </a:schemeClr>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C22AFF-4F8C-4544-A70D-A1D1C5861C1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FB30FCDA-63A0-4B63-95A5-54C0144BDD18}">
      <dgm:prSet/>
      <dgm:spPr/>
      <dgm:t>
        <a:bodyPr/>
        <a:lstStyle/>
        <a:p>
          <a:r>
            <a:rPr lang="en-GB" b="1" dirty="0"/>
            <a:t>Whether specific factors are uniquely related to suicide compared with other causes of death. </a:t>
          </a:r>
          <a:endParaRPr lang="en-US" dirty="0"/>
        </a:p>
      </dgm:t>
    </dgm:pt>
    <dgm:pt modelId="{DB3F031C-586E-43E0-884B-6E757AA07D39}" type="parTrans" cxnId="{124E15F6-E159-441B-B00B-3828297A5E73}">
      <dgm:prSet/>
      <dgm:spPr/>
      <dgm:t>
        <a:bodyPr/>
        <a:lstStyle/>
        <a:p>
          <a:endParaRPr lang="en-US"/>
        </a:p>
      </dgm:t>
    </dgm:pt>
    <dgm:pt modelId="{E04B60A2-8435-4799-A120-1CB6BAB29BB0}" type="sibTrans" cxnId="{124E15F6-E159-441B-B00B-3828297A5E73}">
      <dgm:prSet/>
      <dgm:spPr/>
      <dgm:t>
        <a:bodyPr/>
        <a:lstStyle/>
        <a:p>
          <a:endParaRPr lang="en-US"/>
        </a:p>
      </dgm:t>
    </dgm:pt>
    <dgm:pt modelId="{5D61F224-1EB9-4D8D-9A26-EC372786701D}">
      <dgm:prSet/>
      <dgm:spPr/>
      <dgm:t>
        <a:bodyPr/>
        <a:lstStyle/>
        <a:p>
          <a:r>
            <a:rPr lang="en-GB" b="1"/>
            <a:t>Whether there are differentials in the time to death post-custody or post-sentencing, dependent on the cause of death.</a:t>
          </a:r>
          <a:endParaRPr lang="en-US"/>
        </a:p>
      </dgm:t>
    </dgm:pt>
    <dgm:pt modelId="{576F8295-027E-482B-B5B4-753BDC813D7F}" type="parTrans" cxnId="{AD7F9B39-4D9A-49B8-84F1-4CD739346EE1}">
      <dgm:prSet/>
      <dgm:spPr/>
      <dgm:t>
        <a:bodyPr/>
        <a:lstStyle/>
        <a:p>
          <a:endParaRPr lang="en-US"/>
        </a:p>
      </dgm:t>
    </dgm:pt>
    <dgm:pt modelId="{13D0EBE9-54B9-4E2D-85B2-BE846B7872E5}" type="sibTrans" cxnId="{AD7F9B39-4D9A-49B8-84F1-4CD739346EE1}">
      <dgm:prSet/>
      <dgm:spPr/>
      <dgm:t>
        <a:bodyPr/>
        <a:lstStyle/>
        <a:p>
          <a:endParaRPr lang="en-US"/>
        </a:p>
      </dgm:t>
    </dgm:pt>
    <dgm:pt modelId="{D9FE63BE-EC34-4F79-ACEB-8B428E49E0E4}">
      <dgm:prSet/>
      <dgm:spPr/>
      <dgm:t>
        <a:bodyPr/>
        <a:lstStyle/>
        <a:p>
          <a:r>
            <a:rPr lang="en-GB" b="1"/>
            <a:t>Which factors uniquely associate with suicide, within a partial correlation network, and whether there are different partial correlations based on type of sentence (post-custody release versus a community sentence).</a:t>
          </a:r>
          <a:endParaRPr lang="en-US"/>
        </a:p>
      </dgm:t>
    </dgm:pt>
    <dgm:pt modelId="{8566A6CE-EE54-467F-8182-DE8ACE94C5CF}" type="parTrans" cxnId="{F440A0B3-D325-4ED2-BF53-2E09189CC013}">
      <dgm:prSet/>
      <dgm:spPr/>
      <dgm:t>
        <a:bodyPr/>
        <a:lstStyle/>
        <a:p>
          <a:endParaRPr lang="en-US"/>
        </a:p>
      </dgm:t>
    </dgm:pt>
    <dgm:pt modelId="{5D8C23A2-FA07-47D7-8874-0DEE2D4CF595}" type="sibTrans" cxnId="{F440A0B3-D325-4ED2-BF53-2E09189CC013}">
      <dgm:prSet/>
      <dgm:spPr/>
      <dgm:t>
        <a:bodyPr/>
        <a:lstStyle/>
        <a:p>
          <a:endParaRPr lang="en-US"/>
        </a:p>
      </dgm:t>
    </dgm:pt>
    <dgm:pt modelId="{84C2099C-2829-46C6-BA5D-041DCF9C7920}" type="pres">
      <dgm:prSet presAssocID="{49C22AFF-4F8C-4544-A70D-A1D1C5861C12}" presName="vert0" presStyleCnt="0">
        <dgm:presLayoutVars>
          <dgm:dir/>
          <dgm:animOne val="branch"/>
          <dgm:animLvl val="lvl"/>
        </dgm:presLayoutVars>
      </dgm:prSet>
      <dgm:spPr/>
    </dgm:pt>
    <dgm:pt modelId="{8C5AF45A-AFD3-4F20-8E93-0EB77AF78BCE}" type="pres">
      <dgm:prSet presAssocID="{FB30FCDA-63A0-4B63-95A5-54C0144BDD18}" presName="thickLine" presStyleLbl="alignNode1" presStyleIdx="0" presStyleCnt="3"/>
      <dgm:spPr/>
    </dgm:pt>
    <dgm:pt modelId="{ADA294B4-36BA-47F4-A8F0-E32ECB0D765F}" type="pres">
      <dgm:prSet presAssocID="{FB30FCDA-63A0-4B63-95A5-54C0144BDD18}" presName="horz1" presStyleCnt="0"/>
      <dgm:spPr/>
    </dgm:pt>
    <dgm:pt modelId="{007445AB-2E44-420F-A0EA-B9D090F7019B}" type="pres">
      <dgm:prSet presAssocID="{FB30FCDA-63A0-4B63-95A5-54C0144BDD18}" presName="tx1" presStyleLbl="revTx" presStyleIdx="0" presStyleCnt="3"/>
      <dgm:spPr/>
    </dgm:pt>
    <dgm:pt modelId="{84E692D7-F610-4F0A-8C7C-33F026087265}" type="pres">
      <dgm:prSet presAssocID="{FB30FCDA-63A0-4B63-95A5-54C0144BDD18}" presName="vert1" presStyleCnt="0"/>
      <dgm:spPr/>
    </dgm:pt>
    <dgm:pt modelId="{36C95011-C264-4645-BFCF-740561480D8A}" type="pres">
      <dgm:prSet presAssocID="{5D61F224-1EB9-4D8D-9A26-EC372786701D}" presName="thickLine" presStyleLbl="alignNode1" presStyleIdx="1" presStyleCnt="3"/>
      <dgm:spPr/>
    </dgm:pt>
    <dgm:pt modelId="{42D4818C-752D-4998-A806-C58931147A5B}" type="pres">
      <dgm:prSet presAssocID="{5D61F224-1EB9-4D8D-9A26-EC372786701D}" presName="horz1" presStyleCnt="0"/>
      <dgm:spPr/>
    </dgm:pt>
    <dgm:pt modelId="{0D50E432-29A0-4449-8172-756BFB887EC6}" type="pres">
      <dgm:prSet presAssocID="{5D61F224-1EB9-4D8D-9A26-EC372786701D}" presName="tx1" presStyleLbl="revTx" presStyleIdx="1" presStyleCnt="3"/>
      <dgm:spPr/>
    </dgm:pt>
    <dgm:pt modelId="{7A7BB000-2C59-4B17-93F3-27962FC68C94}" type="pres">
      <dgm:prSet presAssocID="{5D61F224-1EB9-4D8D-9A26-EC372786701D}" presName="vert1" presStyleCnt="0"/>
      <dgm:spPr/>
    </dgm:pt>
    <dgm:pt modelId="{B4673EC5-46B1-45EF-969D-EEE556F681E2}" type="pres">
      <dgm:prSet presAssocID="{D9FE63BE-EC34-4F79-ACEB-8B428E49E0E4}" presName="thickLine" presStyleLbl="alignNode1" presStyleIdx="2" presStyleCnt="3"/>
      <dgm:spPr/>
    </dgm:pt>
    <dgm:pt modelId="{5F9626DD-16B9-4F9E-9E5A-53977C3B4615}" type="pres">
      <dgm:prSet presAssocID="{D9FE63BE-EC34-4F79-ACEB-8B428E49E0E4}" presName="horz1" presStyleCnt="0"/>
      <dgm:spPr/>
    </dgm:pt>
    <dgm:pt modelId="{6753F1D9-1E84-4442-BC4B-E9E3CAEA1822}" type="pres">
      <dgm:prSet presAssocID="{D9FE63BE-EC34-4F79-ACEB-8B428E49E0E4}" presName="tx1" presStyleLbl="revTx" presStyleIdx="2" presStyleCnt="3"/>
      <dgm:spPr/>
    </dgm:pt>
    <dgm:pt modelId="{D6C0AA79-5F61-4D6E-9D9C-999BEF338153}" type="pres">
      <dgm:prSet presAssocID="{D9FE63BE-EC34-4F79-ACEB-8B428E49E0E4}" presName="vert1" presStyleCnt="0"/>
      <dgm:spPr/>
    </dgm:pt>
  </dgm:ptLst>
  <dgm:cxnLst>
    <dgm:cxn modelId="{AD7F9B39-4D9A-49B8-84F1-4CD739346EE1}" srcId="{49C22AFF-4F8C-4544-A70D-A1D1C5861C12}" destId="{5D61F224-1EB9-4D8D-9A26-EC372786701D}" srcOrd="1" destOrd="0" parTransId="{576F8295-027E-482B-B5B4-753BDC813D7F}" sibTransId="{13D0EBE9-54B9-4E2D-85B2-BE846B7872E5}"/>
    <dgm:cxn modelId="{2AB2EF3B-DE52-4D57-AB9F-BB396C3EAC24}" type="presOf" srcId="{FB30FCDA-63A0-4B63-95A5-54C0144BDD18}" destId="{007445AB-2E44-420F-A0EA-B9D090F7019B}" srcOrd="0" destOrd="0" presId="urn:microsoft.com/office/officeart/2008/layout/LinedList"/>
    <dgm:cxn modelId="{8827C43C-ADB7-4125-9565-5C3A6E828C79}" type="presOf" srcId="{49C22AFF-4F8C-4544-A70D-A1D1C5861C12}" destId="{84C2099C-2829-46C6-BA5D-041DCF9C7920}" srcOrd="0" destOrd="0" presId="urn:microsoft.com/office/officeart/2008/layout/LinedList"/>
    <dgm:cxn modelId="{F440A0B3-D325-4ED2-BF53-2E09189CC013}" srcId="{49C22AFF-4F8C-4544-A70D-A1D1C5861C12}" destId="{D9FE63BE-EC34-4F79-ACEB-8B428E49E0E4}" srcOrd="2" destOrd="0" parTransId="{8566A6CE-EE54-467F-8182-DE8ACE94C5CF}" sibTransId="{5D8C23A2-FA07-47D7-8874-0DEE2D4CF595}"/>
    <dgm:cxn modelId="{375A02BD-D720-4DB0-857C-69576070B19F}" type="presOf" srcId="{5D61F224-1EB9-4D8D-9A26-EC372786701D}" destId="{0D50E432-29A0-4449-8172-756BFB887EC6}" srcOrd="0" destOrd="0" presId="urn:microsoft.com/office/officeart/2008/layout/LinedList"/>
    <dgm:cxn modelId="{D1D161D7-6C6F-4675-8BC9-AC6A85918620}" type="presOf" srcId="{D9FE63BE-EC34-4F79-ACEB-8B428E49E0E4}" destId="{6753F1D9-1E84-4442-BC4B-E9E3CAEA1822}" srcOrd="0" destOrd="0" presId="urn:microsoft.com/office/officeart/2008/layout/LinedList"/>
    <dgm:cxn modelId="{124E15F6-E159-441B-B00B-3828297A5E73}" srcId="{49C22AFF-4F8C-4544-A70D-A1D1C5861C12}" destId="{FB30FCDA-63A0-4B63-95A5-54C0144BDD18}" srcOrd="0" destOrd="0" parTransId="{DB3F031C-586E-43E0-884B-6E757AA07D39}" sibTransId="{E04B60A2-8435-4799-A120-1CB6BAB29BB0}"/>
    <dgm:cxn modelId="{5F792C63-DE1A-4D95-9558-ADF1025C0A68}" type="presParOf" srcId="{84C2099C-2829-46C6-BA5D-041DCF9C7920}" destId="{8C5AF45A-AFD3-4F20-8E93-0EB77AF78BCE}" srcOrd="0" destOrd="0" presId="urn:microsoft.com/office/officeart/2008/layout/LinedList"/>
    <dgm:cxn modelId="{D0C5FA9F-175B-4DB0-8770-A7234AB7D945}" type="presParOf" srcId="{84C2099C-2829-46C6-BA5D-041DCF9C7920}" destId="{ADA294B4-36BA-47F4-A8F0-E32ECB0D765F}" srcOrd="1" destOrd="0" presId="urn:microsoft.com/office/officeart/2008/layout/LinedList"/>
    <dgm:cxn modelId="{37228163-1FE0-4C5A-A984-B9D211F3C350}" type="presParOf" srcId="{ADA294B4-36BA-47F4-A8F0-E32ECB0D765F}" destId="{007445AB-2E44-420F-A0EA-B9D090F7019B}" srcOrd="0" destOrd="0" presId="urn:microsoft.com/office/officeart/2008/layout/LinedList"/>
    <dgm:cxn modelId="{E4E9E7B8-771A-4A49-9C70-78159CDC5239}" type="presParOf" srcId="{ADA294B4-36BA-47F4-A8F0-E32ECB0D765F}" destId="{84E692D7-F610-4F0A-8C7C-33F026087265}" srcOrd="1" destOrd="0" presId="urn:microsoft.com/office/officeart/2008/layout/LinedList"/>
    <dgm:cxn modelId="{E6332B19-B444-44A6-A2D1-A3299A70924D}" type="presParOf" srcId="{84C2099C-2829-46C6-BA5D-041DCF9C7920}" destId="{36C95011-C264-4645-BFCF-740561480D8A}" srcOrd="2" destOrd="0" presId="urn:microsoft.com/office/officeart/2008/layout/LinedList"/>
    <dgm:cxn modelId="{523EFBFA-DF7D-4C40-95B7-21CA023AC2C7}" type="presParOf" srcId="{84C2099C-2829-46C6-BA5D-041DCF9C7920}" destId="{42D4818C-752D-4998-A806-C58931147A5B}" srcOrd="3" destOrd="0" presId="urn:microsoft.com/office/officeart/2008/layout/LinedList"/>
    <dgm:cxn modelId="{7A062525-71BE-454E-8B4D-E13B7DD7ED1D}" type="presParOf" srcId="{42D4818C-752D-4998-A806-C58931147A5B}" destId="{0D50E432-29A0-4449-8172-756BFB887EC6}" srcOrd="0" destOrd="0" presId="urn:microsoft.com/office/officeart/2008/layout/LinedList"/>
    <dgm:cxn modelId="{E14688B5-96A1-4AE3-A1DD-C6D10BF0BC82}" type="presParOf" srcId="{42D4818C-752D-4998-A806-C58931147A5B}" destId="{7A7BB000-2C59-4B17-93F3-27962FC68C94}" srcOrd="1" destOrd="0" presId="urn:microsoft.com/office/officeart/2008/layout/LinedList"/>
    <dgm:cxn modelId="{FB5FE3EC-B904-4459-844F-B953CD910516}" type="presParOf" srcId="{84C2099C-2829-46C6-BA5D-041DCF9C7920}" destId="{B4673EC5-46B1-45EF-969D-EEE556F681E2}" srcOrd="4" destOrd="0" presId="urn:microsoft.com/office/officeart/2008/layout/LinedList"/>
    <dgm:cxn modelId="{F4F4392B-8C31-4BA4-838C-AD8739FE5667}" type="presParOf" srcId="{84C2099C-2829-46C6-BA5D-041DCF9C7920}" destId="{5F9626DD-16B9-4F9E-9E5A-53977C3B4615}" srcOrd="5" destOrd="0" presId="urn:microsoft.com/office/officeart/2008/layout/LinedList"/>
    <dgm:cxn modelId="{2D1FC29D-CC60-4017-9EF1-0B74F71D66F0}" type="presParOf" srcId="{5F9626DD-16B9-4F9E-9E5A-53977C3B4615}" destId="{6753F1D9-1E84-4442-BC4B-E9E3CAEA1822}" srcOrd="0" destOrd="0" presId="urn:microsoft.com/office/officeart/2008/layout/LinedList"/>
    <dgm:cxn modelId="{3AF5F134-14E2-4387-AC70-5C94550DA05F}" type="presParOf" srcId="{5F9626DD-16B9-4F9E-9E5A-53977C3B4615}" destId="{D6C0AA79-5F61-4D6E-9D9C-999BEF33815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0733FF-A64C-47CA-8A01-BA97AEB2B002}">
      <dsp:nvSpPr>
        <dsp:cNvPr id="0" name=""/>
        <dsp:cNvSpPr/>
      </dsp:nvSpPr>
      <dsp:spPr>
        <a:xfrm>
          <a:off x="0" y="1249"/>
          <a:ext cx="11306174" cy="155535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People under probation supervision are at increased risk of premature mortality – at least as great as people in custody. </a:t>
          </a:r>
        </a:p>
        <a:p>
          <a:pPr marL="0" lvl="0" indent="0" algn="ctr" defTabSz="1066800">
            <a:lnSpc>
              <a:spcPct val="90000"/>
            </a:lnSpc>
            <a:spcBef>
              <a:spcPct val="0"/>
            </a:spcBef>
            <a:spcAft>
              <a:spcPct val="35000"/>
            </a:spcAft>
            <a:buNone/>
          </a:pPr>
          <a:r>
            <a:rPr lang="en-US" sz="2400" i="0" kern="1200"/>
            <a:t>Non-natural causes of death account for 50-80% of deaths in this population</a:t>
          </a:r>
          <a:endParaRPr lang="en-GB" sz="2400" kern="1200" dirty="0"/>
        </a:p>
      </dsp:txBody>
      <dsp:txXfrm>
        <a:off x="75926" y="77175"/>
        <a:ext cx="11154322" cy="1403498"/>
      </dsp:txXfrm>
    </dsp:sp>
    <dsp:sp modelId="{DA68AF9C-6F93-4214-9C11-9BBC5919AAF6}">
      <dsp:nvSpPr>
        <dsp:cNvPr id="0" name=""/>
        <dsp:cNvSpPr/>
      </dsp:nvSpPr>
      <dsp:spPr>
        <a:xfrm>
          <a:off x="0" y="1566233"/>
          <a:ext cx="11306174" cy="986159"/>
        </a:xfrm>
        <a:prstGeom prst="roundRect">
          <a:avLst/>
        </a:prstGeom>
        <a:solidFill>
          <a:schemeClr val="accent5">
            <a:hueOff val="262483"/>
            <a:satOff val="14096"/>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People on probation supervision are </a:t>
          </a:r>
          <a:r>
            <a:rPr lang="en-US" sz="2000" b="1" kern="1200">
              <a:solidFill>
                <a:schemeClr val="tx1"/>
              </a:solidFill>
            </a:rPr>
            <a:t>9-13 times </a:t>
          </a:r>
          <a:r>
            <a:rPr lang="en-US" sz="2000" kern="1200"/>
            <a:t>more likely to die from suicide than the general population</a:t>
          </a:r>
        </a:p>
        <a:p>
          <a:pPr marL="0" lvl="0" indent="0" algn="l" defTabSz="889000">
            <a:lnSpc>
              <a:spcPct val="90000"/>
            </a:lnSpc>
            <a:spcBef>
              <a:spcPct val="0"/>
            </a:spcBef>
            <a:spcAft>
              <a:spcPct val="35000"/>
            </a:spcAft>
            <a:buNone/>
          </a:pPr>
          <a:r>
            <a:rPr lang="en-US" sz="1400" i="1" kern="1200"/>
            <a:t>[systematic review, Sirdifield et al., 2020]</a:t>
          </a:r>
        </a:p>
      </dsp:txBody>
      <dsp:txXfrm>
        <a:off x="48140" y="1614373"/>
        <a:ext cx="11209894" cy="889879"/>
      </dsp:txXfrm>
    </dsp:sp>
    <dsp:sp modelId="{383F3FFE-EF71-437F-BBDB-D08FA5F0E02E}">
      <dsp:nvSpPr>
        <dsp:cNvPr id="0" name=""/>
        <dsp:cNvSpPr/>
      </dsp:nvSpPr>
      <dsp:spPr>
        <a:xfrm>
          <a:off x="0" y="2562025"/>
          <a:ext cx="11306174" cy="986159"/>
        </a:xfrm>
        <a:prstGeom prst="roundRect">
          <a:avLst/>
        </a:prstGeom>
        <a:solidFill>
          <a:schemeClr val="accent5">
            <a:hueOff val="524966"/>
            <a:satOff val="28192"/>
            <a:lumOff val="-10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32% of people on probation had attempted suicide at some point in their lives. </a:t>
          </a:r>
        </a:p>
        <a:p>
          <a:pPr marL="0" lvl="0" indent="0" algn="l" defTabSz="889000">
            <a:lnSpc>
              <a:spcPct val="90000"/>
            </a:lnSpc>
            <a:spcBef>
              <a:spcPct val="0"/>
            </a:spcBef>
            <a:spcAft>
              <a:spcPct val="35000"/>
            </a:spcAft>
            <a:buNone/>
          </a:pPr>
          <a:r>
            <a:rPr lang="en-US" sz="1400" i="1" kern="1200"/>
            <a:t>[Pluck &amp; Brooker, 2014]</a:t>
          </a:r>
        </a:p>
      </dsp:txBody>
      <dsp:txXfrm>
        <a:off x="48140" y="2610165"/>
        <a:ext cx="11209894" cy="889879"/>
      </dsp:txXfrm>
    </dsp:sp>
    <dsp:sp modelId="{D3D476A8-8236-4FFB-AC2E-67359138CB93}">
      <dsp:nvSpPr>
        <dsp:cNvPr id="0" name=""/>
        <dsp:cNvSpPr/>
      </dsp:nvSpPr>
      <dsp:spPr>
        <a:xfrm>
          <a:off x="0" y="3557817"/>
          <a:ext cx="11306174" cy="986159"/>
        </a:xfrm>
        <a:prstGeom prst="roundRect">
          <a:avLst/>
        </a:prstGeom>
        <a:solidFill>
          <a:schemeClr val="accent5">
            <a:hueOff val="787450"/>
            <a:satOff val="42288"/>
            <a:lumOff val="-1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Rates of current suicide ideation (USA) are between 10-13% of people on probation</a:t>
          </a:r>
        </a:p>
        <a:p>
          <a:pPr marL="0" lvl="0" indent="0" algn="l" defTabSz="889000">
            <a:lnSpc>
              <a:spcPct val="90000"/>
            </a:lnSpc>
            <a:spcBef>
              <a:spcPct val="0"/>
            </a:spcBef>
            <a:spcAft>
              <a:spcPct val="35000"/>
            </a:spcAft>
            <a:buNone/>
          </a:pPr>
          <a:r>
            <a:rPr lang="en-US" sz="1400" kern="1200"/>
            <a:t>[</a:t>
          </a:r>
          <a:r>
            <a:rPr lang="en-US" sz="1400" i="1" kern="1200"/>
            <a:t>Carderelli et al, 2015; Yu and Sung, 2015]</a:t>
          </a:r>
        </a:p>
      </dsp:txBody>
      <dsp:txXfrm>
        <a:off x="48140" y="3605957"/>
        <a:ext cx="11209894" cy="8898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5AF45A-AFD3-4F20-8E93-0EB77AF78BCE}">
      <dsp:nvSpPr>
        <dsp:cNvPr id="0" name=""/>
        <dsp:cNvSpPr/>
      </dsp:nvSpPr>
      <dsp:spPr>
        <a:xfrm>
          <a:off x="0" y="1810"/>
          <a:ext cx="1130617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7445AB-2E44-420F-A0EA-B9D090F7019B}">
      <dsp:nvSpPr>
        <dsp:cNvPr id="0" name=""/>
        <dsp:cNvSpPr/>
      </dsp:nvSpPr>
      <dsp:spPr>
        <a:xfrm>
          <a:off x="0" y="1810"/>
          <a:ext cx="11306174" cy="1234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b="1" kern="1200" dirty="0"/>
            <a:t>Whether specific factors are uniquely related to suicide compared with other causes of death. </a:t>
          </a:r>
          <a:endParaRPr lang="en-US" sz="2400" kern="1200" dirty="0"/>
        </a:p>
      </dsp:txBody>
      <dsp:txXfrm>
        <a:off x="0" y="1810"/>
        <a:ext cx="11306174" cy="1234926"/>
      </dsp:txXfrm>
    </dsp:sp>
    <dsp:sp modelId="{36C95011-C264-4645-BFCF-740561480D8A}">
      <dsp:nvSpPr>
        <dsp:cNvPr id="0" name=""/>
        <dsp:cNvSpPr/>
      </dsp:nvSpPr>
      <dsp:spPr>
        <a:xfrm>
          <a:off x="0" y="1236736"/>
          <a:ext cx="1130617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50E432-29A0-4449-8172-756BFB887EC6}">
      <dsp:nvSpPr>
        <dsp:cNvPr id="0" name=""/>
        <dsp:cNvSpPr/>
      </dsp:nvSpPr>
      <dsp:spPr>
        <a:xfrm>
          <a:off x="0" y="1236736"/>
          <a:ext cx="11306174" cy="1234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b="1" kern="1200"/>
            <a:t>Whether there are differentials in the time to death post-custody or post-sentencing, dependent on the cause of death.</a:t>
          </a:r>
          <a:endParaRPr lang="en-US" sz="2400" kern="1200"/>
        </a:p>
      </dsp:txBody>
      <dsp:txXfrm>
        <a:off x="0" y="1236736"/>
        <a:ext cx="11306174" cy="1234926"/>
      </dsp:txXfrm>
    </dsp:sp>
    <dsp:sp modelId="{B4673EC5-46B1-45EF-969D-EEE556F681E2}">
      <dsp:nvSpPr>
        <dsp:cNvPr id="0" name=""/>
        <dsp:cNvSpPr/>
      </dsp:nvSpPr>
      <dsp:spPr>
        <a:xfrm>
          <a:off x="0" y="2471663"/>
          <a:ext cx="1130617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53F1D9-1E84-4442-BC4B-E9E3CAEA1822}">
      <dsp:nvSpPr>
        <dsp:cNvPr id="0" name=""/>
        <dsp:cNvSpPr/>
      </dsp:nvSpPr>
      <dsp:spPr>
        <a:xfrm>
          <a:off x="0" y="2471663"/>
          <a:ext cx="11306174" cy="1234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b="1" kern="1200"/>
            <a:t>Which factors uniquely associate with suicide, within a partial correlation network, and whether there are different partial correlations based on type of sentence (post-custody release versus a community sentence).</a:t>
          </a:r>
          <a:endParaRPr lang="en-US" sz="2400" kern="1200"/>
        </a:p>
      </dsp:txBody>
      <dsp:txXfrm>
        <a:off x="0" y="2471663"/>
        <a:ext cx="11306174" cy="123492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D7971D-2B8E-44B7-930C-291E747B0592}" type="datetimeFigureOut">
              <a:rPr lang="en-GB" smtClean="0"/>
              <a:t>26/06/2024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7E1F7E-4A08-429E-BE0B-6EAB63E9A95C}" type="slidenum">
              <a:rPr lang="en-GB" smtClean="0"/>
              <a:t>‹#›</a:t>
            </a:fld>
            <a:endParaRPr lang="en-GB"/>
          </a:p>
        </p:txBody>
      </p:sp>
    </p:spTree>
    <p:extLst>
      <p:ext uri="{BB962C8B-B14F-4D97-AF65-F5344CB8AC3E}">
        <p14:creationId xmlns:p14="http://schemas.microsoft.com/office/powerpoint/2010/main" val="1041806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EB46B8FB-F6A2-5F47-A6CD-A7E17E69270F}"/>
              </a:ext>
            </a:extLst>
          </p:cNvPr>
          <p:cNvGrpSpPr/>
          <p:nvPr/>
        </p:nvGrpSpPr>
        <p:grpSpPr>
          <a:xfrm>
            <a:off x="6201388" y="0"/>
            <a:ext cx="5990612" cy="6858001"/>
            <a:chOff x="6201388" y="0"/>
            <a:chExt cx="5990612" cy="6858001"/>
          </a:xfrm>
        </p:grpSpPr>
        <p:sp>
          <p:nvSpPr>
            <p:cNvPr id="45" name="Oval 44">
              <a:extLst>
                <a:ext uri="{FF2B5EF4-FFF2-40B4-BE49-F238E27FC236}">
                  <a16:creationId xmlns:a16="http://schemas.microsoft.com/office/drawing/2014/main" id="{419BDE93-3EC2-4E4D-BC0B-417378F49EDA}"/>
                </a:ext>
              </a:extLst>
            </p:cNvPr>
            <p:cNvSpPr/>
            <p:nvPr/>
          </p:nvSpPr>
          <p:spPr>
            <a:xfrm>
              <a:off x="6201388"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a:extLst>
                <a:ext uri="{FF2B5EF4-FFF2-40B4-BE49-F238E27FC236}">
                  <a16:creationId xmlns:a16="http://schemas.microsoft.com/office/drawing/2014/main" id="{FE21F82F-1EE5-8240-97F8-387DF0253FCE}"/>
                </a:ext>
              </a:extLst>
            </p:cNvPr>
            <p:cNvSpPr/>
            <p:nvPr/>
          </p:nvSpPr>
          <p:spPr>
            <a:xfrm>
              <a:off x="6201389" y="1"/>
              <a:ext cx="1130725" cy="565575"/>
            </a:xfrm>
            <a:custGeom>
              <a:avLst/>
              <a:gdLst>
                <a:gd name="connsiteX0" fmla="*/ 21 w 1130725"/>
                <a:gd name="connsiteY0" fmla="*/ 0 h 565575"/>
                <a:gd name="connsiteX1" fmla="*/ 1130704 w 1130725"/>
                <a:gd name="connsiteY1" fmla="*/ 0 h 565575"/>
                <a:gd name="connsiteX2" fmla="*/ 1130725 w 1130725"/>
                <a:gd name="connsiteY2" fmla="*/ 213 h 565575"/>
                <a:gd name="connsiteX3" fmla="*/ 565362 w 1130725"/>
                <a:gd name="connsiteY3" fmla="*/ 565575 h 565575"/>
                <a:gd name="connsiteX4" fmla="*/ 0 w 1130725"/>
                <a:gd name="connsiteY4" fmla="*/ 213 h 56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5" h="565575">
                  <a:moveTo>
                    <a:pt x="21" y="0"/>
                  </a:moveTo>
                  <a:lnTo>
                    <a:pt x="1130704" y="0"/>
                  </a:lnTo>
                  <a:lnTo>
                    <a:pt x="1130725" y="213"/>
                  </a:lnTo>
                  <a:cubicBezTo>
                    <a:pt x="1130725" y="312454"/>
                    <a:pt x="877604" y="565575"/>
                    <a:pt x="565362" y="565575"/>
                  </a:cubicBezTo>
                  <a:cubicBezTo>
                    <a:pt x="253121" y="565575"/>
                    <a:pt x="0" y="312454"/>
                    <a:pt x="0" y="21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Freeform 48">
              <a:extLst>
                <a:ext uri="{FF2B5EF4-FFF2-40B4-BE49-F238E27FC236}">
                  <a16:creationId xmlns:a16="http://schemas.microsoft.com/office/drawing/2014/main" id="{AE1903E3-6B5F-6B4C-9A1F-62628A050AEB}"/>
                </a:ext>
              </a:extLst>
            </p:cNvPr>
            <p:cNvSpPr/>
            <p:nvPr/>
          </p:nvSpPr>
          <p:spPr>
            <a:xfrm>
              <a:off x="7564255" y="6292426"/>
              <a:ext cx="1130723" cy="565575"/>
            </a:xfrm>
            <a:custGeom>
              <a:avLst/>
              <a:gdLst>
                <a:gd name="connsiteX0" fmla="*/ 565362 w 1130723"/>
                <a:gd name="connsiteY0" fmla="*/ 0 h 565575"/>
                <a:gd name="connsiteX1" fmla="*/ 1130723 w 1130723"/>
                <a:gd name="connsiteY1" fmla="*/ 565362 h 565575"/>
                <a:gd name="connsiteX2" fmla="*/ 1130702 w 1130723"/>
                <a:gd name="connsiteY2" fmla="*/ 565575 h 565575"/>
                <a:gd name="connsiteX3" fmla="*/ 21 w 1130723"/>
                <a:gd name="connsiteY3" fmla="*/ 565575 h 565575"/>
                <a:gd name="connsiteX4" fmla="*/ 0 w 1130723"/>
                <a:gd name="connsiteY4" fmla="*/ 565362 h 565575"/>
                <a:gd name="connsiteX5" fmla="*/ 565362 w 1130723"/>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3" h="565575">
                  <a:moveTo>
                    <a:pt x="565362" y="0"/>
                  </a:moveTo>
                  <a:cubicBezTo>
                    <a:pt x="877602" y="0"/>
                    <a:pt x="1130723" y="253121"/>
                    <a:pt x="1130723" y="565362"/>
                  </a:cubicBezTo>
                  <a:lnTo>
                    <a:pt x="1130702" y="565575"/>
                  </a:lnTo>
                  <a:lnTo>
                    <a:pt x="21" y="565575"/>
                  </a:lnTo>
                  <a:lnTo>
                    <a:pt x="0" y="565362"/>
                  </a:lnTo>
                  <a:cubicBezTo>
                    <a:pt x="0" y="253121"/>
                    <a:pt x="253120"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Oval 50">
              <a:extLst>
                <a:ext uri="{FF2B5EF4-FFF2-40B4-BE49-F238E27FC236}">
                  <a16:creationId xmlns:a16="http://schemas.microsoft.com/office/drawing/2014/main" id="{F7C55863-3B37-0743-B001-1A970033FBA8}"/>
                </a:ext>
              </a:extLst>
            </p:cNvPr>
            <p:cNvSpPr/>
            <p:nvPr/>
          </p:nvSpPr>
          <p:spPr>
            <a:xfrm>
              <a:off x="7564253"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932B4C24-3A58-924C-B79A-D961EF7C2C48}"/>
                </a:ext>
              </a:extLst>
            </p:cNvPr>
            <p:cNvSpPr/>
            <p:nvPr/>
          </p:nvSpPr>
          <p:spPr>
            <a:xfrm>
              <a:off x="7564253" y="2177881"/>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21EF52E0-D2CF-544F-93A6-4D7B45A0483A}"/>
                </a:ext>
              </a:extLst>
            </p:cNvPr>
            <p:cNvSpPr/>
            <p:nvPr/>
          </p:nvSpPr>
          <p:spPr>
            <a:xfrm>
              <a:off x="7564253" y="806366"/>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Freeform 63">
              <a:extLst>
                <a:ext uri="{FF2B5EF4-FFF2-40B4-BE49-F238E27FC236}">
                  <a16:creationId xmlns:a16="http://schemas.microsoft.com/office/drawing/2014/main" id="{6966CFE5-1C8C-2E4F-9B2D-A8438F5A5322}"/>
                </a:ext>
              </a:extLst>
            </p:cNvPr>
            <p:cNvSpPr/>
            <p:nvPr/>
          </p:nvSpPr>
          <p:spPr>
            <a:xfrm>
              <a:off x="7564254" y="1"/>
              <a:ext cx="1130725" cy="565575"/>
            </a:xfrm>
            <a:custGeom>
              <a:avLst/>
              <a:gdLst>
                <a:gd name="connsiteX0" fmla="*/ 21 w 1130725"/>
                <a:gd name="connsiteY0" fmla="*/ 0 h 565575"/>
                <a:gd name="connsiteX1" fmla="*/ 1130704 w 1130725"/>
                <a:gd name="connsiteY1" fmla="*/ 0 h 565575"/>
                <a:gd name="connsiteX2" fmla="*/ 1130725 w 1130725"/>
                <a:gd name="connsiteY2" fmla="*/ 213 h 565575"/>
                <a:gd name="connsiteX3" fmla="*/ 565363 w 1130725"/>
                <a:gd name="connsiteY3" fmla="*/ 565575 h 565575"/>
                <a:gd name="connsiteX4" fmla="*/ 0 w 1130725"/>
                <a:gd name="connsiteY4" fmla="*/ 213 h 56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5" h="565575">
                  <a:moveTo>
                    <a:pt x="21" y="0"/>
                  </a:moveTo>
                  <a:lnTo>
                    <a:pt x="1130704" y="0"/>
                  </a:lnTo>
                  <a:lnTo>
                    <a:pt x="1130725" y="213"/>
                  </a:lnTo>
                  <a:cubicBezTo>
                    <a:pt x="1130725" y="312454"/>
                    <a:pt x="877603" y="565575"/>
                    <a:pt x="565363" y="565575"/>
                  </a:cubicBezTo>
                  <a:cubicBezTo>
                    <a:pt x="253121" y="565575"/>
                    <a:pt x="0" y="312454"/>
                    <a:pt x="0" y="21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5" name="Freeform 64">
              <a:extLst>
                <a:ext uri="{FF2B5EF4-FFF2-40B4-BE49-F238E27FC236}">
                  <a16:creationId xmlns:a16="http://schemas.microsoft.com/office/drawing/2014/main" id="{9FD29EF3-A5B2-554A-A307-6BE1BCE8AF03}"/>
                </a:ext>
              </a:extLst>
            </p:cNvPr>
            <p:cNvSpPr/>
            <p:nvPr/>
          </p:nvSpPr>
          <p:spPr>
            <a:xfrm>
              <a:off x="8927118" y="6292426"/>
              <a:ext cx="1130724" cy="565575"/>
            </a:xfrm>
            <a:custGeom>
              <a:avLst/>
              <a:gdLst>
                <a:gd name="connsiteX0" fmla="*/ 565362 w 1130724"/>
                <a:gd name="connsiteY0" fmla="*/ 0 h 565575"/>
                <a:gd name="connsiteX1" fmla="*/ 1130724 w 1130724"/>
                <a:gd name="connsiteY1" fmla="*/ 565362 h 565575"/>
                <a:gd name="connsiteX2" fmla="*/ 1130703 w 1130724"/>
                <a:gd name="connsiteY2" fmla="*/ 565575 h 565575"/>
                <a:gd name="connsiteX3" fmla="*/ 22 w 1130724"/>
                <a:gd name="connsiteY3" fmla="*/ 565575 h 565575"/>
                <a:gd name="connsiteX4" fmla="*/ 0 w 1130724"/>
                <a:gd name="connsiteY4" fmla="*/ 565362 h 565575"/>
                <a:gd name="connsiteX5" fmla="*/ 565362 w 1130724"/>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75">
                  <a:moveTo>
                    <a:pt x="565362" y="0"/>
                  </a:moveTo>
                  <a:cubicBezTo>
                    <a:pt x="877603" y="0"/>
                    <a:pt x="1130724" y="253121"/>
                    <a:pt x="1130724" y="565362"/>
                  </a:cubicBezTo>
                  <a:lnTo>
                    <a:pt x="1130703" y="565575"/>
                  </a:lnTo>
                  <a:lnTo>
                    <a:pt x="22" y="565575"/>
                  </a:lnTo>
                  <a:lnTo>
                    <a:pt x="0" y="565362"/>
                  </a:lnTo>
                  <a:cubicBezTo>
                    <a:pt x="0" y="253121"/>
                    <a:pt x="253121" y="0"/>
                    <a:pt x="56536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7" name="Oval 66">
              <a:extLst>
                <a:ext uri="{FF2B5EF4-FFF2-40B4-BE49-F238E27FC236}">
                  <a16:creationId xmlns:a16="http://schemas.microsoft.com/office/drawing/2014/main" id="{AC1ECAD8-0CF2-934D-AA1E-C108208CDE6F}"/>
                </a:ext>
              </a:extLst>
            </p:cNvPr>
            <p:cNvSpPr/>
            <p:nvPr/>
          </p:nvSpPr>
          <p:spPr>
            <a:xfrm>
              <a:off x="8927118" y="4920911"/>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DB14DED1-3A58-8C4D-902E-2A9F34043F61}"/>
                </a:ext>
              </a:extLst>
            </p:cNvPr>
            <p:cNvSpPr/>
            <p:nvPr/>
          </p:nvSpPr>
          <p:spPr>
            <a:xfrm>
              <a:off x="8927118" y="3549396"/>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65D65157-5719-0341-A807-A8956595FB4C}"/>
                </a:ext>
              </a:extLst>
            </p:cNvPr>
            <p:cNvSpPr/>
            <p:nvPr/>
          </p:nvSpPr>
          <p:spPr>
            <a:xfrm>
              <a:off x="8927118" y="2177881"/>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A7F23F74-B777-2A4C-8EF9-E798880D5942}"/>
                </a:ext>
              </a:extLst>
            </p:cNvPr>
            <p:cNvSpPr/>
            <p:nvPr/>
          </p:nvSpPr>
          <p:spPr>
            <a:xfrm>
              <a:off x="8927118" y="80636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a:extLst>
                <a:ext uri="{FF2B5EF4-FFF2-40B4-BE49-F238E27FC236}">
                  <a16:creationId xmlns:a16="http://schemas.microsoft.com/office/drawing/2014/main" id="{E3B9A050-0AE1-1D4B-A2AC-6EEF64B106D9}"/>
                </a:ext>
              </a:extLst>
            </p:cNvPr>
            <p:cNvSpPr/>
            <p:nvPr/>
          </p:nvSpPr>
          <p:spPr>
            <a:xfrm>
              <a:off x="8927117" y="0"/>
              <a:ext cx="1130726" cy="565576"/>
            </a:xfrm>
            <a:custGeom>
              <a:avLst/>
              <a:gdLst>
                <a:gd name="connsiteX0" fmla="*/ 22 w 1130726"/>
                <a:gd name="connsiteY0" fmla="*/ 0 h 565576"/>
                <a:gd name="connsiteX1" fmla="*/ 1130704 w 1130726"/>
                <a:gd name="connsiteY1" fmla="*/ 0 h 565576"/>
                <a:gd name="connsiteX2" fmla="*/ 1130726 w 1130726"/>
                <a:gd name="connsiteY2" fmla="*/ 214 h 565576"/>
                <a:gd name="connsiteX3" fmla="*/ 565363 w 1130726"/>
                <a:gd name="connsiteY3" fmla="*/ 565576 h 565576"/>
                <a:gd name="connsiteX4" fmla="*/ 0 w 1130726"/>
                <a:gd name="connsiteY4" fmla="*/ 214 h 565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6" h="565576">
                  <a:moveTo>
                    <a:pt x="22" y="0"/>
                  </a:moveTo>
                  <a:lnTo>
                    <a:pt x="1130704" y="0"/>
                  </a:lnTo>
                  <a:lnTo>
                    <a:pt x="1130726" y="214"/>
                  </a:lnTo>
                  <a:cubicBezTo>
                    <a:pt x="1130726" y="312455"/>
                    <a:pt x="877604" y="565576"/>
                    <a:pt x="565363" y="565576"/>
                  </a:cubicBezTo>
                  <a:cubicBezTo>
                    <a:pt x="253122" y="565576"/>
                    <a:pt x="0" y="312455"/>
                    <a:pt x="0" y="21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Freeform 71">
              <a:extLst>
                <a:ext uri="{FF2B5EF4-FFF2-40B4-BE49-F238E27FC236}">
                  <a16:creationId xmlns:a16="http://schemas.microsoft.com/office/drawing/2014/main" id="{C424FE38-F803-8D47-BF56-1B18EC2B1F03}"/>
                </a:ext>
              </a:extLst>
            </p:cNvPr>
            <p:cNvSpPr/>
            <p:nvPr/>
          </p:nvSpPr>
          <p:spPr>
            <a:xfrm>
              <a:off x="10289984" y="6292426"/>
              <a:ext cx="1130724" cy="565575"/>
            </a:xfrm>
            <a:custGeom>
              <a:avLst/>
              <a:gdLst>
                <a:gd name="connsiteX0" fmla="*/ 565362 w 1130724"/>
                <a:gd name="connsiteY0" fmla="*/ 0 h 565575"/>
                <a:gd name="connsiteX1" fmla="*/ 1130724 w 1130724"/>
                <a:gd name="connsiteY1" fmla="*/ 565362 h 565575"/>
                <a:gd name="connsiteX2" fmla="*/ 1130703 w 1130724"/>
                <a:gd name="connsiteY2" fmla="*/ 565575 h 565575"/>
                <a:gd name="connsiteX3" fmla="*/ 21 w 1130724"/>
                <a:gd name="connsiteY3" fmla="*/ 565575 h 565575"/>
                <a:gd name="connsiteX4" fmla="*/ 0 w 1130724"/>
                <a:gd name="connsiteY4" fmla="*/ 565362 h 565575"/>
                <a:gd name="connsiteX5" fmla="*/ 565362 w 1130724"/>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75">
                  <a:moveTo>
                    <a:pt x="565362" y="0"/>
                  </a:moveTo>
                  <a:cubicBezTo>
                    <a:pt x="877603" y="0"/>
                    <a:pt x="1130724" y="253121"/>
                    <a:pt x="1130724" y="565362"/>
                  </a:cubicBezTo>
                  <a:lnTo>
                    <a:pt x="1130703" y="565575"/>
                  </a:lnTo>
                  <a:lnTo>
                    <a:pt x="21" y="565575"/>
                  </a:lnTo>
                  <a:lnTo>
                    <a:pt x="0" y="565362"/>
                  </a:lnTo>
                  <a:cubicBezTo>
                    <a:pt x="0" y="253121"/>
                    <a:pt x="253121"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3" name="Oval 72">
              <a:extLst>
                <a:ext uri="{FF2B5EF4-FFF2-40B4-BE49-F238E27FC236}">
                  <a16:creationId xmlns:a16="http://schemas.microsoft.com/office/drawing/2014/main" id="{E37187F2-9212-0641-97D0-1ACD50B748A8}"/>
                </a:ext>
              </a:extLst>
            </p:cNvPr>
            <p:cNvSpPr/>
            <p:nvPr/>
          </p:nvSpPr>
          <p:spPr>
            <a:xfrm>
              <a:off x="10289984" y="4920911"/>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C760C651-2AC4-564E-BEAA-AB7FAFE7F79F}"/>
                </a:ext>
              </a:extLst>
            </p:cNvPr>
            <p:cNvSpPr/>
            <p:nvPr/>
          </p:nvSpPr>
          <p:spPr>
            <a:xfrm>
              <a:off x="10289984"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58B0A1B8-5BA3-3548-9511-B4904D05264B}"/>
                </a:ext>
              </a:extLst>
            </p:cNvPr>
            <p:cNvSpPr/>
            <p:nvPr/>
          </p:nvSpPr>
          <p:spPr>
            <a:xfrm>
              <a:off x="10289984" y="80636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reeform 75">
              <a:extLst>
                <a:ext uri="{FF2B5EF4-FFF2-40B4-BE49-F238E27FC236}">
                  <a16:creationId xmlns:a16="http://schemas.microsoft.com/office/drawing/2014/main" id="{424CD779-EE9A-214D-9488-767327E373AA}"/>
                </a:ext>
              </a:extLst>
            </p:cNvPr>
            <p:cNvSpPr/>
            <p:nvPr/>
          </p:nvSpPr>
          <p:spPr>
            <a:xfrm>
              <a:off x="10289983" y="0"/>
              <a:ext cx="1130726" cy="565576"/>
            </a:xfrm>
            <a:custGeom>
              <a:avLst/>
              <a:gdLst>
                <a:gd name="connsiteX0" fmla="*/ 21 w 1130726"/>
                <a:gd name="connsiteY0" fmla="*/ 0 h 565576"/>
                <a:gd name="connsiteX1" fmla="*/ 1130704 w 1130726"/>
                <a:gd name="connsiteY1" fmla="*/ 0 h 565576"/>
                <a:gd name="connsiteX2" fmla="*/ 1130726 w 1130726"/>
                <a:gd name="connsiteY2" fmla="*/ 214 h 565576"/>
                <a:gd name="connsiteX3" fmla="*/ 565363 w 1130726"/>
                <a:gd name="connsiteY3" fmla="*/ 565576 h 565576"/>
                <a:gd name="connsiteX4" fmla="*/ 0 w 1130726"/>
                <a:gd name="connsiteY4" fmla="*/ 214 h 565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6" h="565576">
                  <a:moveTo>
                    <a:pt x="21" y="0"/>
                  </a:moveTo>
                  <a:lnTo>
                    <a:pt x="1130704" y="0"/>
                  </a:lnTo>
                  <a:lnTo>
                    <a:pt x="1130726" y="214"/>
                  </a:lnTo>
                  <a:cubicBezTo>
                    <a:pt x="1130726" y="312455"/>
                    <a:pt x="877604" y="565576"/>
                    <a:pt x="565363" y="565576"/>
                  </a:cubicBezTo>
                  <a:cubicBezTo>
                    <a:pt x="253122" y="565576"/>
                    <a:pt x="0" y="312455"/>
                    <a:pt x="0" y="21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76">
              <a:extLst>
                <a:ext uri="{FF2B5EF4-FFF2-40B4-BE49-F238E27FC236}">
                  <a16:creationId xmlns:a16="http://schemas.microsoft.com/office/drawing/2014/main" id="{630D08C6-9EFB-8540-875F-2A55DED2AAE3}"/>
                </a:ext>
              </a:extLst>
            </p:cNvPr>
            <p:cNvSpPr/>
            <p:nvPr/>
          </p:nvSpPr>
          <p:spPr>
            <a:xfrm>
              <a:off x="11652854" y="6295069"/>
              <a:ext cx="539146" cy="562931"/>
            </a:xfrm>
            <a:custGeom>
              <a:avLst/>
              <a:gdLst>
                <a:gd name="connsiteX0" fmla="*/ 539146 w 539146"/>
                <a:gd name="connsiteY0" fmla="*/ 0 h 562931"/>
                <a:gd name="connsiteX1" fmla="*/ 539146 w 539146"/>
                <a:gd name="connsiteY1" fmla="*/ 562931 h 562931"/>
                <a:gd name="connsiteX2" fmla="*/ 21 w 539146"/>
                <a:gd name="connsiteY2" fmla="*/ 562931 h 562931"/>
                <a:gd name="connsiteX3" fmla="*/ 0 w 539146"/>
                <a:gd name="connsiteY3" fmla="*/ 562719 h 562931"/>
                <a:gd name="connsiteX4" fmla="*/ 451422 w 539146"/>
                <a:gd name="connsiteY4" fmla="*/ 8843 h 562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6" h="562931">
                  <a:moveTo>
                    <a:pt x="539146" y="0"/>
                  </a:moveTo>
                  <a:lnTo>
                    <a:pt x="539146" y="562931"/>
                  </a:lnTo>
                  <a:lnTo>
                    <a:pt x="21" y="562931"/>
                  </a:lnTo>
                  <a:lnTo>
                    <a:pt x="0" y="562719"/>
                  </a:lnTo>
                  <a:cubicBezTo>
                    <a:pt x="0" y="289508"/>
                    <a:pt x="193796" y="61561"/>
                    <a:pt x="451422"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8" name="Freeform 77">
              <a:extLst>
                <a:ext uri="{FF2B5EF4-FFF2-40B4-BE49-F238E27FC236}">
                  <a16:creationId xmlns:a16="http://schemas.microsoft.com/office/drawing/2014/main" id="{D7E8DA86-1294-4641-9C52-6E153150641C}"/>
                </a:ext>
              </a:extLst>
            </p:cNvPr>
            <p:cNvSpPr/>
            <p:nvPr/>
          </p:nvSpPr>
          <p:spPr>
            <a:xfrm>
              <a:off x="11652853" y="4923555"/>
              <a:ext cx="539147" cy="1125439"/>
            </a:xfrm>
            <a:custGeom>
              <a:avLst/>
              <a:gdLst>
                <a:gd name="connsiteX0" fmla="*/ 539147 w 539147"/>
                <a:gd name="connsiteY0" fmla="*/ 0 h 1125439"/>
                <a:gd name="connsiteX1" fmla="*/ 539147 w 539147"/>
                <a:gd name="connsiteY1" fmla="*/ 1125439 h 1125439"/>
                <a:gd name="connsiteX2" fmla="*/ 451423 w 539147"/>
                <a:gd name="connsiteY2" fmla="*/ 1116595 h 1125439"/>
                <a:gd name="connsiteX3" fmla="*/ 0 w 539147"/>
                <a:gd name="connsiteY3" fmla="*/ 562719 h 1125439"/>
                <a:gd name="connsiteX4" fmla="*/ 451423 w 539147"/>
                <a:gd name="connsiteY4" fmla="*/ 8843 h 1125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9">
                  <a:moveTo>
                    <a:pt x="539147" y="0"/>
                  </a:moveTo>
                  <a:lnTo>
                    <a:pt x="539147" y="1125439"/>
                  </a:lnTo>
                  <a:lnTo>
                    <a:pt x="451423" y="1116595"/>
                  </a:lnTo>
                  <a:cubicBezTo>
                    <a:pt x="193797" y="1063877"/>
                    <a:pt x="0" y="835930"/>
                    <a:pt x="0" y="562719"/>
                  </a:cubicBezTo>
                  <a:cubicBezTo>
                    <a:pt x="0" y="289508"/>
                    <a:pt x="193797" y="61561"/>
                    <a:pt x="451423" y="884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78">
              <a:extLst>
                <a:ext uri="{FF2B5EF4-FFF2-40B4-BE49-F238E27FC236}">
                  <a16:creationId xmlns:a16="http://schemas.microsoft.com/office/drawing/2014/main" id="{011063C9-2A43-3348-A018-F27FACAA778D}"/>
                </a:ext>
              </a:extLst>
            </p:cNvPr>
            <p:cNvSpPr/>
            <p:nvPr/>
          </p:nvSpPr>
          <p:spPr>
            <a:xfrm>
              <a:off x="11652853" y="3552039"/>
              <a:ext cx="539147" cy="1125438"/>
            </a:xfrm>
            <a:custGeom>
              <a:avLst/>
              <a:gdLst>
                <a:gd name="connsiteX0" fmla="*/ 539147 w 539147"/>
                <a:gd name="connsiteY0" fmla="*/ 0 h 1125438"/>
                <a:gd name="connsiteX1" fmla="*/ 539147 w 539147"/>
                <a:gd name="connsiteY1" fmla="*/ 1125438 h 1125438"/>
                <a:gd name="connsiteX2" fmla="*/ 451423 w 539147"/>
                <a:gd name="connsiteY2" fmla="*/ 1116595 h 1125438"/>
                <a:gd name="connsiteX3" fmla="*/ 0 w 539147"/>
                <a:gd name="connsiteY3" fmla="*/ 562719 h 1125438"/>
                <a:gd name="connsiteX4" fmla="*/ 451423 w 539147"/>
                <a:gd name="connsiteY4" fmla="*/ 8843 h 112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8">
                  <a:moveTo>
                    <a:pt x="539147" y="0"/>
                  </a:moveTo>
                  <a:lnTo>
                    <a:pt x="539147" y="1125438"/>
                  </a:lnTo>
                  <a:lnTo>
                    <a:pt x="451423" y="1116595"/>
                  </a:lnTo>
                  <a:cubicBezTo>
                    <a:pt x="193797" y="1063877"/>
                    <a:pt x="0" y="835930"/>
                    <a:pt x="0" y="562719"/>
                  </a:cubicBezTo>
                  <a:cubicBezTo>
                    <a:pt x="0" y="289508"/>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0" name="Freeform 79">
              <a:extLst>
                <a:ext uri="{FF2B5EF4-FFF2-40B4-BE49-F238E27FC236}">
                  <a16:creationId xmlns:a16="http://schemas.microsoft.com/office/drawing/2014/main" id="{EE85C7DE-D965-244F-BD95-3A05FF4AAC61}"/>
                </a:ext>
              </a:extLst>
            </p:cNvPr>
            <p:cNvSpPr/>
            <p:nvPr/>
          </p:nvSpPr>
          <p:spPr>
            <a:xfrm>
              <a:off x="11652853" y="2180524"/>
              <a:ext cx="539147" cy="1125438"/>
            </a:xfrm>
            <a:custGeom>
              <a:avLst/>
              <a:gdLst>
                <a:gd name="connsiteX0" fmla="*/ 539147 w 539147"/>
                <a:gd name="connsiteY0" fmla="*/ 0 h 1125438"/>
                <a:gd name="connsiteX1" fmla="*/ 539147 w 539147"/>
                <a:gd name="connsiteY1" fmla="*/ 1125438 h 1125438"/>
                <a:gd name="connsiteX2" fmla="*/ 451423 w 539147"/>
                <a:gd name="connsiteY2" fmla="*/ 1116595 h 1125438"/>
                <a:gd name="connsiteX3" fmla="*/ 0 w 539147"/>
                <a:gd name="connsiteY3" fmla="*/ 562719 h 1125438"/>
                <a:gd name="connsiteX4" fmla="*/ 451423 w 539147"/>
                <a:gd name="connsiteY4" fmla="*/ 8843 h 112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8">
                  <a:moveTo>
                    <a:pt x="539147" y="0"/>
                  </a:moveTo>
                  <a:lnTo>
                    <a:pt x="539147" y="1125438"/>
                  </a:lnTo>
                  <a:lnTo>
                    <a:pt x="451423" y="1116595"/>
                  </a:lnTo>
                  <a:cubicBezTo>
                    <a:pt x="193797" y="1063877"/>
                    <a:pt x="0" y="835930"/>
                    <a:pt x="0" y="562719"/>
                  </a:cubicBezTo>
                  <a:cubicBezTo>
                    <a:pt x="0" y="289509"/>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1" name="Freeform 80">
              <a:extLst>
                <a:ext uri="{FF2B5EF4-FFF2-40B4-BE49-F238E27FC236}">
                  <a16:creationId xmlns:a16="http://schemas.microsoft.com/office/drawing/2014/main" id="{315A1389-149A-3342-A863-637D42FDB28D}"/>
                </a:ext>
              </a:extLst>
            </p:cNvPr>
            <p:cNvSpPr/>
            <p:nvPr/>
          </p:nvSpPr>
          <p:spPr>
            <a:xfrm>
              <a:off x="11652853" y="809010"/>
              <a:ext cx="539147" cy="1125439"/>
            </a:xfrm>
            <a:custGeom>
              <a:avLst/>
              <a:gdLst>
                <a:gd name="connsiteX0" fmla="*/ 539147 w 539147"/>
                <a:gd name="connsiteY0" fmla="*/ 0 h 1125439"/>
                <a:gd name="connsiteX1" fmla="*/ 539147 w 539147"/>
                <a:gd name="connsiteY1" fmla="*/ 1125439 h 1125439"/>
                <a:gd name="connsiteX2" fmla="*/ 451423 w 539147"/>
                <a:gd name="connsiteY2" fmla="*/ 1116595 h 1125439"/>
                <a:gd name="connsiteX3" fmla="*/ 0 w 539147"/>
                <a:gd name="connsiteY3" fmla="*/ 562719 h 1125439"/>
                <a:gd name="connsiteX4" fmla="*/ 451423 w 539147"/>
                <a:gd name="connsiteY4" fmla="*/ 8843 h 1125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9">
                  <a:moveTo>
                    <a:pt x="539147" y="0"/>
                  </a:moveTo>
                  <a:lnTo>
                    <a:pt x="539147" y="1125439"/>
                  </a:lnTo>
                  <a:lnTo>
                    <a:pt x="451423" y="1116595"/>
                  </a:lnTo>
                  <a:cubicBezTo>
                    <a:pt x="193797" y="1063877"/>
                    <a:pt x="0" y="835930"/>
                    <a:pt x="0" y="562719"/>
                  </a:cubicBezTo>
                  <a:cubicBezTo>
                    <a:pt x="0" y="289508"/>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2" name="Freeform 81">
              <a:extLst>
                <a:ext uri="{FF2B5EF4-FFF2-40B4-BE49-F238E27FC236}">
                  <a16:creationId xmlns:a16="http://schemas.microsoft.com/office/drawing/2014/main" id="{B149CC6F-B6C6-BE46-B451-1BF7D47A8936}"/>
                </a:ext>
              </a:extLst>
            </p:cNvPr>
            <p:cNvSpPr/>
            <p:nvPr/>
          </p:nvSpPr>
          <p:spPr>
            <a:xfrm>
              <a:off x="11652853" y="1"/>
              <a:ext cx="539147" cy="562933"/>
            </a:xfrm>
            <a:custGeom>
              <a:avLst/>
              <a:gdLst>
                <a:gd name="connsiteX0" fmla="*/ 22 w 539147"/>
                <a:gd name="connsiteY0" fmla="*/ 0 h 562933"/>
                <a:gd name="connsiteX1" fmla="*/ 539147 w 539147"/>
                <a:gd name="connsiteY1" fmla="*/ 0 h 562933"/>
                <a:gd name="connsiteX2" fmla="*/ 539147 w 539147"/>
                <a:gd name="connsiteY2" fmla="*/ 562933 h 562933"/>
                <a:gd name="connsiteX3" fmla="*/ 451423 w 539147"/>
                <a:gd name="connsiteY3" fmla="*/ 554090 h 562933"/>
                <a:gd name="connsiteX4" fmla="*/ 0 w 539147"/>
                <a:gd name="connsiteY4" fmla="*/ 214 h 56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562933">
                  <a:moveTo>
                    <a:pt x="22" y="0"/>
                  </a:moveTo>
                  <a:lnTo>
                    <a:pt x="539147" y="0"/>
                  </a:lnTo>
                  <a:lnTo>
                    <a:pt x="539147" y="562933"/>
                  </a:lnTo>
                  <a:lnTo>
                    <a:pt x="451423" y="554090"/>
                  </a:lnTo>
                  <a:cubicBezTo>
                    <a:pt x="193797" y="501372"/>
                    <a:pt x="0" y="273425"/>
                    <a:pt x="0" y="21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CDAB39E9-6F50-3F4B-9DDB-FC0E0CA993A6}"/>
              </a:ext>
            </a:extLst>
          </p:cNvPr>
          <p:cNvSpPr>
            <a:spLocks noGrp="1"/>
          </p:cNvSpPr>
          <p:nvPr>
            <p:ph type="ctrTitle"/>
          </p:nvPr>
        </p:nvSpPr>
        <p:spPr>
          <a:xfrm>
            <a:off x="565150" y="768334"/>
            <a:ext cx="5066001" cy="2866405"/>
          </a:xfrm>
        </p:spPr>
        <p:txBody>
          <a:bodyPr anchor="t"/>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A6B2C33E-E9A6-304D-BBCB-97AD0B213CE0}"/>
              </a:ext>
            </a:extLst>
          </p:cNvPr>
          <p:cNvSpPr>
            <a:spLocks noGrp="1"/>
          </p:cNvSpPr>
          <p:nvPr>
            <p:ph type="subTitle" idx="1"/>
          </p:nvPr>
        </p:nvSpPr>
        <p:spPr>
          <a:xfrm>
            <a:off x="565150" y="4283239"/>
            <a:ext cx="5066001" cy="1475177"/>
          </a:xfrm>
        </p:spPr>
        <p:txBody>
          <a:bodyPr anchor="b"/>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29C75C4-E533-BE48-B528-D1A278BC39A3}"/>
              </a:ext>
            </a:extLst>
          </p:cNvPr>
          <p:cNvSpPr>
            <a:spLocks noGrp="1"/>
          </p:cNvSpPr>
          <p:nvPr>
            <p:ph type="dt" sz="half" idx="10"/>
          </p:nvPr>
        </p:nvSpPr>
        <p:spPr>
          <a:xfrm>
            <a:off x="566928" y="457200"/>
            <a:ext cx="3608205" cy="365125"/>
          </a:xfrm>
        </p:spPr>
        <p:txBody>
          <a:bodyPr/>
          <a:lstStyle>
            <a:lvl1pPr algn="l">
              <a:defRPr/>
            </a:lvl1pPr>
          </a:lstStyle>
          <a:p>
            <a:pPr algn="l"/>
            <a:fld id="{A5B0A250-5CC0-1746-B209-08E8B0DAE6AF}" type="datetimeFigureOut">
              <a:rPr lang="en-US" smtClean="0"/>
              <a:pPr algn="l"/>
              <a:t>6/26/2024</a:t>
            </a:fld>
            <a:endParaRPr lang="en-US" dirty="0"/>
          </a:p>
        </p:txBody>
      </p:sp>
      <p:sp>
        <p:nvSpPr>
          <p:cNvPr id="5" name="Footer Placeholder 4">
            <a:extLst>
              <a:ext uri="{FF2B5EF4-FFF2-40B4-BE49-F238E27FC236}">
                <a16:creationId xmlns:a16="http://schemas.microsoft.com/office/drawing/2014/main" id="{8F09BA8A-EF83-434D-A90E-0805D1104A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FCFDDE0-90B9-AD4E-B0EB-E7464FA9CDF2}"/>
              </a:ext>
            </a:extLst>
          </p:cNvPr>
          <p:cNvSpPr>
            <a:spLocks noGrp="1"/>
          </p:cNvSpPr>
          <p:nvPr>
            <p:ph type="sldNum" sz="quarter" idx="12"/>
          </p:nvPr>
        </p:nvSpPr>
        <p:spPr>
          <a:xfrm>
            <a:off x="4817335" y="6141085"/>
            <a:ext cx="813816" cy="365125"/>
          </a:xfrm>
        </p:spPr>
        <p:txBody>
          <a:bodyPr/>
          <a:lstStyle/>
          <a:p>
            <a:fld id="{49ABCAEC-7D34-E549-A96E-FCEDAADBE4B0}" type="slidenum">
              <a:rPr lang="en-US" smtClean="0"/>
              <a:t>‹#›</a:t>
            </a:fld>
            <a:endParaRPr lang="en-US" dirty="0"/>
          </a:p>
        </p:txBody>
      </p:sp>
      <p:cxnSp>
        <p:nvCxnSpPr>
          <p:cNvPr id="7" name="Straight Connector 6">
            <a:extLst>
              <a:ext uri="{FF2B5EF4-FFF2-40B4-BE49-F238E27FC236}">
                <a16:creationId xmlns:a16="http://schemas.microsoft.com/office/drawing/2014/main" id="{D33A3282-0389-C547-8CA6-7F3E7F27B34D}"/>
              </a:ext>
            </a:extLst>
          </p:cNvPr>
          <p:cNvCxnSpPr>
            <a:cxnSpLocks/>
          </p:cNvCxnSpPr>
          <p:nvPr/>
        </p:nvCxnSpPr>
        <p:spPr>
          <a:xfrm>
            <a:off x="565150" y="6087110"/>
            <a:ext cx="506600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785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F0CAFDA3-320A-C24D-A7A1-20C1267EC987}"/>
              </a:ext>
            </a:extLst>
          </p:cNvPr>
          <p:cNvGrpSpPr/>
          <p:nvPr/>
        </p:nvGrpSpPr>
        <p:grpSpPr>
          <a:xfrm>
            <a:off x="8928528" y="0"/>
            <a:ext cx="3263472" cy="6858000"/>
            <a:chOff x="8928528" y="0"/>
            <a:chExt cx="3263472" cy="6858000"/>
          </a:xfrm>
        </p:grpSpPr>
        <p:sp>
          <p:nvSpPr>
            <p:cNvPr id="23" name="Oval 22">
              <a:extLst>
                <a:ext uri="{FF2B5EF4-FFF2-40B4-BE49-F238E27FC236}">
                  <a16:creationId xmlns:a16="http://schemas.microsoft.com/office/drawing/2014/main" id="{D2411669-6E2C-2243-99CD-6BC9D724FA1F}"/>
                </a:ext>
              </a:extLst>
            </p:cNvPr>
            <p:cNvSpPr/>
            <p:nvPr/>
          </p:nvSpPr>
          <p:spPr>
            <a:xfrm>
              <a:off x="8928528"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C4E0C522-0F40-ED44-A700-F1BCD1CF74F5}"/>
                </a:ext>
              </a:extLst>
            </p:cNvPr>
            <p:cNvSpPr/>
            <p:nvPr/>
          </p:nvSpPr>
          <p:spPr>
            <a:xfrm>
              <a:off x="8928528" y="0"/>
              <a:ext cx="1130724" cy="565573"/>
            </a:xfrm>
            <a:custGeom>
              <a:avLst/>
              <a:gdLst>
                <a:gd name="connsiteX0" fmla="*/ 22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2"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B79B4380-CBEC-C341-A10E-5EF9A8597959}"/>
                </a:ext>
              </a:extLst>
            </p:cNvPr>
            <p:cNvSpPr/>
            <p:nvPr/>
          </p:nvSpPr>
          <p:spPr>
            <a:xfrm>
              <a:off x="10291391" y="6292417"/>
              <a:ext cx="1130724" cy="565583"/>
            </a:xfrm>
            <a:custGeom>
              <a:avLst/>
              <a:gdLst>
                <a:gd name="connsiteX0" fmla="*/ 565362 w 1130724"/>
                <a:gd name="connsiteY0" fmla="*/ 0 h 565583"/>
                <a:gd name="connsiteX1" fmla="*/ 1130724 w 1130724"/>
                <a:gd name="connsiteY1" fmla="*/ 565362 h 565583"/>
                <a:gd name="connsiteX2" fmla="*/ 1130702 w 1130724"/>
                <a:gd name="connsiteY2" fmla="*/ 565583 h 565583"/>
                <a:gd name="connsiteX3" fmla="*/ 22 w 1130724"/>
                <a:gd name="connsiteY3" fmla="*/ 565583 h 565583"/>
                <a:gd name="connsiteX4" fmla="*/ 0 w 1130724"/>
                <a:gd name="connsiteY4" fmla="*/ 565362 h 565583"/>
                <a:gd name="connsiteX5" fmla="*/ 565362 w 1130724"/>
                <a:gd name="connsiteY5" fmla="*/ 0 h 56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83">
                  <a:moveTo>
                    <a:pt x="565362" y="0"/>
                  </a:moveTo>
                  <a:cubicBezTo>
                    <a:pt x="877603" y="0"/>
                    <a:pt x="1130724" y="253121"/>
                    <a:pt x="1130724" y="565362"/>
                  </a:cubicBezTo>
                  <a:lnTo>
                    <a:pt x="1130702" y="565583"/>
                  </a:lnTo>
                  <a:lnTo>
                    <a:pt x="22" y="565583"/>
                  </a:lnTo>
                  <a:lnTo>
                    <a:pt x="0" y="565362"/>
                  </a:lnTo>
                  <a:cubicBezTo>
                    <a:pt x="0" y="253121"/>
                    <a:pt x="253121"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Oval 25">
              <a:extLst>
                <a:ext uri="{FF2B5EF4-FFF2-40B4-BE49-F238E27FC236}">
                  <a16:creationId xmlns:a16="http://schemas.microsoft.com/office/drawing/2014/main" id="{F04AD70E-5490-4C4E-A05D-D67949C51A74}"/>
                </a:ext>
              </a:extLst>
            </p:cNvPr>
            <p:cNvSpPr/>
            <p:nvPr/>
          </p:nvSpPr>
          <p:spPr>
            <a:xfrm>
              <a:off x="10291392"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128A8883-9F24-0047-92B7-45B3D2E7D9C0}"/>
                </a:ext>
              </a:extLst>
            </p:cNvPr>
            <p:cNvSpPr/>
            <p:nvPr/>
          </p:nvSpPr>
          <p:spPr>
            <a:xfrm>
              <a:off x="10291392" y="2177876"/>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AAC3A3BB-FD2C-FB44-9478-FA87EF229D37}"/>
                </a:ext>
              </a:extLst>
            </p:cNvPr>
            <p:cNvSpPr/>
            <p:nvPr/>
          </p:nvSpPr>
          <p:spPr>
            <a:xfrm>
              <a:off x="10291392" y="806363"/>
              <a:ext cx="1130724" cy="113072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BF46B3B1-E981-BB40-B916-51A6D3851969}"/>
                </a:ext>
              </a:extLst>
            </p:cNvPr>
            <p:cNvSpPr/>
            <p:nvPr/>
          </p:nvSpPr>
          <p:spPr>
            <a:xfrm>
              <a:off x="10291392"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29">
              <a:extLst>
                <a:ext uri="{FF2B5EF4-FFF2-40B4-BE49-F238E27FC236}">
                  <a16:creationId xmlns:a16="http://schemas.microsoft.com/office/drawing/2014/main" id="{EA7DAE92-7D6B-B042-83BE-047C8EC322A0}"/>
                </a:ext>
              </a:extLst>
            </p:cNvPr>
            <p:cNvSpPr/>
            <p:nvPr/>
          </p:nvSpPr>
          <p:spPr>
            <a:xfrm>
              <a:off x="11654256" y="6295201"/>
              <a:ext cx="537744" cy="562799"/>
            </a:xfrm>
            <a:custGeom>
              <a:avLst/>
              <a:gdLst>
                <a:gd name="connsiteX0" fmla="*/ 537744 w 537744"/>
                <a:gd name="connsiteY0" fmla="*/ 0 h 562799"/>
                <a:gd name="connsiteX1" fmla="*/ 537744 w 537744"/>
                <a:gd name="connsiteY1" fmla="*/ 562799 h 562799"/>
                <a:gd name="connsiteX2" fmla="*/ 22 w 537744"/>
                <a:gd name="connsiteY2" fmla="*/ 562799 h 562799"/>
                <a:gd name="connsiteX3" fmla="*/ 0 w 537744"/>
                <a:gd name="connsiteY3" fmla="*/ 562578 h 562799"/>
                <a:gd name="connsiteX4" fmla="*/ 451422 w 537744"/>
                <a:gd name="connsiteY4" fmla="*/ 8702 h 562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562799">
                  <a:moveTo>
                    <a:pt x="537744" y="0"/>
                  </a:moveTo>
                  <a:lnTo>
                    <a:pt x="537744" y="562799"/>
                  </a:lnTo>
                  <a:lnTo>
                    <a:pt x="22" y="562799"/>
                  </a:lnTo>
                  <a:lnTo>
                    <a:pt x="0" y="562578"/>
                  </a:ln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30">
              <a:extLst>
                <a:ext uri="{FF2B5EF4-FFF2-40B4-BE49-F238E27FC236}">
                  <a16:creationId xmlns:a16="http://schemas.microsoft.com/office/drawing/2014/main" id="{06AADCE6-4277-EA49-AF23-63B53CA6772A}"/>
                </a:ext>
              </a:extLst>
            </p:cNvPr>
            <p:cNvSpPr/>
            <p:nvPr/>
          </p:nvSpPr>
          <p:spPr>
            <a:xfrm>
              <a:off x="11654256" y="4923687"/>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31">
              <a:extLst>
                <a:ext uri="{FF2B5EF4-FFF2-40B4-BE49-F238E27FC236}">
                  <a16:creationId xmlns:a16="http://schemas.microsoft.com/office/drawing/2014/main" id="{58CEA343-047B-DF4E-A7A8-881C7740EA36}"/>
                </a:ext>
              </a:extLst>
            </p:cNvPr>
            <p:cNvSpPr/>
            <p:nvPr/>
          </p:nvSpPr>
          <p:spPr>
            <a:xfrm>
              <a:off x="11654256" y="3552173"/>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32">
              <a:extLst>
                <a:ext uri="{FF2B5EF4-FFF2-40B4-BE49-F238E27FC236}">
                  <a16:creationId xmlns:a16="http://schemas.microsoft.com/office/drawing/2014/main" id="{FCCBAA07-17CE-2740-AA04-AEDA5EAD2796}"/>
                </a:ext>
              </a:extLst>
            </p:cNvPr>
            <p:cNvSpPr/>
            <p:nvPr/>
          </p:nvSpPr>
          <p:spPr>
            <a:xfrm>
              <a:off x="11654256" y="2180659"/>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33">
              <a:extLst>
                <a:ext uri="{FF2B5EF4-FFF2-40B4-BE49-F238E27FC236}">
                  <a16:creationId xmlns:a16="http://schemas.microsoft.com/office/drawing/2014/main" id="{BF15C430-7951-6040-BD4C-4E996E94480E}"/>
                </a:ext>
              </a:extLst>
            </p:cNvPr>
            <p:cNvSpPr/>
            <p:nvPr/>
          </p:nvSpPr>
          <p:spPr>
            <a:xfrm>
              <a:off x="11654256" y="809146"/>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34">
              <a:extLst>
                <a:ext uri="{FF2B5EF4-FFF2-40B4-BE49-F238E27FC236}">
                  <a16:creationId xmlns:a16="http://schemas.microsoft.com/office/drawing/2014/main" id="{0B3467F9-370D-5C4C-9EDE-E0CA0E401568}"/>
                </a:ext>
              </a:extLst>
            </p:cNvPr>
            <p:cNvSpPr/>
            <p:nvPr/>
          </p:nvSpPr>
          <p:spPr>
            <a:xfrm>
              <a:off x="11654256" y="0"/>
              <a:ext cx="537744" cy="562788"/>
            </a:xfrm>
            <a:custGeom>
              <a:avLst/>
              <a:gdLst>
                <a:gd name="connsiteX0" fmla="*/ 21 w 537744"/>
                <a:gd name="connsiteY0" fmla="*/ 0 h 562788"/>
                <a:gd name="connsiteX1" fmla="*/ 537744 w 537744"/>
                <a:gd name="connsiteY1" fmla="*/ 0 h 562788"/>
                <a:gd name="connsiteX2" fmla="*/ 537744 w 537744"/>
                <a:gd name="connsiteY2" fmla="*/ 562788 h 562788"/>
                <a:gd name="connsiteX3" fmla="*/ 451422 w 537744"/>
                <a:gd name="connsiteY3" fmla="*/ 554086 h 562788"/>
                <a:gd name="connsiteX4" fmla="*/ 0 w 537744"/>
                <a:gd name="connsiteY4" fmla="*/ 211 h 562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562788">
                  <a:moveTo>
                    <a:pt x="21" y="0"/>
                  </a:moveTo>
                  <a:lnTo>
                    <a:pt x="537744" y="0"/>
                  </a:lnTo>
                  <a:lnTo>
                    <a:pt x="537744" y="562788"/>
                  </a:lnTo>
                  <a:lnTo>
                    <a:pt x="451422" y="554086"/>
                  </a:lnTo>
                  <a:cubicBezTo>
                    <a:pt x="193796" y="501368"/>
                    <a:pt x="0" y="273421"/>
                    <a:pt x="0" y="21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B652A1E4-52BA-534C-AECC-35C3CF44F861}"/>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8315675-65B4-E14F-9785-663A83B7B6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676A1E-2332-684F-BDD2-687C166BDEC0}"/>
              </a:ext>
            </a:extLst>
          </p:cNvPr>
          <p:cNvSpPr>
            <a:spLocks noGrp="1"/>
          </p:cNvSpPr>
          <p:nvPr>
            <p:ph type="dt" sz="half" idx="10"/>
          </p:nvPr>
        </p:nvSpPr>
        <p:spPr/>
        <p:txBody>
          <a:bodyPr/>
          <a:lstStyle/>
          <a:p>
            <a:fld id="{A5B0A250-5CC0-1746-B209-08E8B0DAE6AF}" type="datetimeFigureOut">
              <a:rPr lang="en-US" smtClean="0"/>
              <a:t>6/26/2024</a:t>
            </a:fld>
            <a:endParaRPr lang="en-US" dirty="0"/>
          </a:p>
        </p:txBody>
      </p:sp>
      <p:sp>
        <p:nvSpPr>
          <p:cNvPr id="5" name="Footer Placeholder 4">
            <a:extLst>
              <a:ext uri="{FF2B5EF4-FFF2-40B4-BE49-F238E27FC236}">
                <a16:creationId xmlns:a16="http://schemas.microsoft.com/office/drawing/2014/main" id="{22BB8CB0-B7BE-7D4F-B254-8A2F8AEC273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3E5A569-A063-8E40-B703-82B11D2A988A}"/>
              </a:ext>
            </a:extLst>
          </p:cNvPr>
          <p:cNvSpPr>
            <a:spLocks noGrp="1"/>
          </p:cNvSpPr>
          <p:nvPr>
            <p:ph type="sldNum" sz="quarter" idx="12"/>
          </p:nvPr>
        </p:nvSpPr>
        <p:spPr>
          <a:xfrm>
            <a:off x="7087169" y="6141085"/>
            <a:ext cx="813816" cy="365125"/>
          </a:xfrm>
        </p:spPr>
        <p:txBody>
          <a:bodyPr/>
          <a:lstStyle/>
          <a:p>
            <a:fld id="{49ABCAEC-7D34-E549-A96E-FCEDAADBE4B0}" type="slidenum">
              <a:rPr lang="en-US" smtClean="0"/>
              <a:t>‹#›</a:t>
            </a:fld>
            <a:endParaRPr lang="en-US"/>
          </a:p>
        </p:txBody>
      </p:sp>
      <p:cxnSp>
        <p:nvCxnSpPr>
          <p:cNvPr id="7" name="Straight Connector 6">
            <a:extLst>
              <a:ext uri="{FF2B5EF4-FFF2-40B4-BE49-F238E27FC236}">
                <a16:creationId xmlns:a16="http://schemas.microsoft.com/office/drawing/2014/main" id="{8231D73A-BA91-794F-8C09-4F4B41A6D08B}"/>
              </a:ext>
            </a:extLst>
          </p:cNvPr>
          <p:cNvCxnSpPr>
            <a:cxnSpLocks/>
          </p:cNvCxnSpPr>
          <p:nvPr/>
        </p:nvCxnSpPr>
        <p:spPr>
          <a:xfrm>
            <a:off x="565150" y="6087110"/>
            <a:ext cx="733583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7891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3ABDDED5-B489-454D-A72D-46C9473AB018}"/>
              </a:ext>
            </a:extLst>
          </p:cNvPr>
          <p:cNvGrpSpPr/>
          <p:nvPr/>
        </p:nvGrpSpPr>
        <p:grpSpPr>
          <a:xfrm>
            <a:off x="6201388" y="0"/>
            <a:ext cx="5990612" cy="6858001"/>
            <a:chOff x="6201388" y="0"/>
            <a:chExt cx="5990612" cy="6858001"/>
          </a:xfrm>
        </p:grpSpPr>
        <p:sp>
          <p:nvSpPr>
            <p:cNvPr id="40" name="Oval 39">
              <a:extLst>
                <a:ext uri="{FF2B5EF4-FFF2-40B4-BE49-F238E27FC236}">
                  <a16:creationId xmlns:a16="http://schemas.microsoft.com/office/drawing/2014/main" id="{E6338A9A-49A1-B04D-B479-43604A5CD6D5}"/>
                </a:ext>
              </a:extLst>
            </p:cNvPr>
            <p:cNvSpPr/>
            <p:nvPr/>
          </p:nvSpPr>
          <p:spPr>
            <a:xfrm>
              <a:off x="6201388"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40">
              <a:extLst>
                <a:ext uri="{FF2B5EF4-FFF2-40B4-BE49-F238E27FC236}">
                  <a16:creationId xmlns:a16="http://schemas.microsoft.com/office/drawing/2014/main" id="{3151B6D8-101B-F34D-992A-1668DB5D0067}"/>
                </a:ext>
              </a:extLst>
            </p:cNvPr>
            <p:cNvSpPr/>
            <p:nvPr/>
          </p:nvSpPr>
          <p:spPr>
            <a:xfrm>
              <a:off x="6201389" y="1"/>
              <a:ext cx="1130725" cy="565575"/>
            </a:xfrm>
            <a:custGeom>
              <a:avLst/>
              <a:gdLst>
                <a:gd name="connsiteX0" fmla="*/ 21 w 1130725"/>
                <a:gd name="connsiteY0" fmla="*/ 0 h 565575"/>
                <a:gd name="connsiteX1" fmla="*/ 1130704 w 1130725"/>
                <a:gd name="connsiteY1" fmla="*/ 0 h 565575"/>
                <a:gd name="connsiteX2" fmla="*/ 1130725 w 1130725"/>
                <a:gd name="connsiteY2" fmla="*/ 213 h 565575"/>
                <a:gd name="connsiteX3" fmla="*/ 565362 w 1130725"/>
                <a:gd name="connsiteY3" fmla="*/ 565575 h 565575"/>
                <a:gd name="connsiteX4" fmla="*/ 0 w 1130725"/>
                <a:gd name="connsiteY4" fmla="*/ 213 h 56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5" h="565575">
                  <a:moveTo>
                    <a:pt x="21" y="0"/>
                  </a:moveTo>
                  <a:lnTo>
                    <a:pt x="1130704" y="0"/>
                  </a:lnTo>
                  <a:lnTo>
                    <a:pt x="1130725" y="213"/>
                  </a:lnTo>
                  <a:cubicBezTo>
                    <a:pt x="1130725" y="312454"/>
                    <a:pt x="877604" y="565575"/>
                    <a:pt x="565362" y="565575"/>
                  </a:cubicBezTo>
                  <a:cubicBezTo>
                    <a:pt x="253121" y="565575"/>
                    <a:pt x="0" y="312454"/>
                    <a:pt x="0" y="21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2" name="Freeform 41">
              <a:extLst>
                <a:ext uri="{FF2B5EF4-FFF2-40B4-BE49-F238E27FC236}">
                  <a16:creationId xmlns:a16="http://schemas.microsoft.com/office/drawing/2014/main" id="{21D4DE71-EB1A-E74C-9364-5FEC5377F4EF}"/>
                </a:ext>
              </a:extLst>
            </p:cNvPr>
            <p:cNvSpPr/>
            <p:nvPr/>
          </p:nvSpPr>
          <p:spPr>
            <a:xfrm>
              <a:off x="7564255" y="6292426"/>
              <a:ext cx="1130723" cy="565575"/>
            </a:xfrm>
            <a:custGeom>
              <a:avLst/>
              <a:gdLst>
                <a:gd name="connsiteX0" fmla="*/ 565362 w 1130723"/>
                <a:gd name="connsiteY0" fmla="*/ 0 h 565575"/>
                <a:gd name="connsiteX1" fmla="*/ 1130723 w 1130723"/>
                <a:gd name="connsiteY1" fmla="*/ 565362 h 565575"/>
                <a:gd name="connsiteX2" fmla="*/ 1130702 w 1130723"/>
                <a:gd name="connsiteY2" fmla="*/ 565575 h 565575"/>
                <a:gd name="connsiteX3" fmla="*/ 21 w 1130723"/>
                <a:gd name="connsiteY3" fmla="*/ 565575 h 565575"/>
                <a:gd name="connsiteX4" fmla="*/ 0 w 1130723"/>
                <a:gd name="connsiteY4" fmla="*/ 565362 h 565575"/>
                <a:gd name="connsiteX5" fmla="*/ 565362 w 1130723"/>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3" h="565575">
                  <a:moveTo>
                    <a:pt x="565362" y="0"/>
                  </a:moveTo>
                  <a:cubicBezTo>
                    <a:pt x="877602" y="0"/>
                    <a:pt x="1130723" y="253121"/>
                    <a:pt x="1130723" y="565362"/>
                  </a:cubicBezTo>
                  <a:lnTo>
                    <a:pt x="1130702" y="565575"/>
                  </a:lnTo>
                  <a:lnTo>
                    <a:pt x="21" y="565575"/>
                  </a:lnTo>
                  <a:lnTo>
                    <a:pt x="0" y="565362"/>
                  </a:lnTo>
                  <a:cubicBezTo>
                    <a:pt x="0" y="253121"/>
                    <a:pt x="253120"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Oval 42">
              <a:extLst>
                <a:ext uri="{FF2B5EF4-FFF2-40B4-BE49-F238E27FC236}">
                  <a16:creationId xmlns:a16="http://schemas.microsoft.com/office/drawing/2014/main" id="{BD99A5CD-9D3A-DA46-AD96-34B9DB522051}"/>
                </a:ext>
              </a:extLst>
            </p:cNvPr>
            <p:cNvSpPr/>
            <p:nvPr/>
          </p:nvSpPr>
          <p:spPr>
            <a:xfrm>
              <a:off x="7564253"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E6537DF9-74F2-924C-9B63-22B100C80C92}"/>
                </a:ext>
              </a:extLst>
            </p:cNvPr>
            <p:cNvSpPr/>
            <p:nvPr/>
          </p:nvSpPr>
          <p:spPr>
            <a:xfrm>
              <a:off x="7564253" y="2177881"/>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D7655457-8E4D-F34C-A595-66A45E9C3A1F}"/>
                </a:ext>
              </a:extLst>
            </p:cNvPr>
            <p:cNvSpPr/>
            <p:nvPr/>
          </p:nvSpPr>
          <p:spPr>
            <a:xfrm>
              <a:off x="7564253" y="806366"/>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a:extLst>
                <a:ext uri="{FF2B5EF4-FFF2-40B4-BE49-F238E27FC236}">
                  <a16:creationId xmlns:a16="http://schemas.microsoft.com/office/drawing/2014/main" id="{FB0E8D2C-8947-E44C-BC5F-F81B083DAA3E}"/>
                </a:ext>
              </a:extLst>
            </p:cNvPr>
            <p:cNvSpPr/>
            <p:nvPr/>
          </p:nvSpPr>
          <p:spPr>
            <a:xfrm>
              <a:off x="7564254" y="1"/>
              <a:ext cx="1130725" cy="565575"/>
            </a:xfrm>
            <a:custGeom>
              <a:avLst/>
              <a:gdLst>
                <a:gd name="connsiteX0" fmla="*/ 21 w 1130725"/>
                <a:gd name="connsiteY0" fmla="*/ 0 h 565575"/>
                <a:gd name="connsiteX1" fmla="*/ 1130704 w 1130725"/>
                <a:gd name="connsiteY1" fmla="*/ 0 h 565575"/>
                <a:gd name="connsiteX2" fmla="*/ 1130725 w 1130725"/>
                <a:gd name="connsiteY2" fmla="*/ 213 h 565575"/>
                <a:gd name="connsiteX3" fmla="*/ 565363 w 1130725"/>
                <a:gd name="connsiteY3" fmla="*/ 565575 h 565575"/>
                <a:gd name="connsiteX4" fmla="*/ 0 w 1130725"/>
                <a:gd name="connsiteY4" fmla="*/ 213 h 56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5" h="565575">
                  <a:moveTo>
                    <a:pt x="21" y="0"/>
                  </a:moveTo>
                  <a:lnTo>
                    <a:pt x="1130704" y="0"/>
                  </a:lnTo>
                  <a:lnTo>
                    <a:pt x="1130725" y="213"/>
                  </a:lnTo>
                  <a:cubicBezTo>
                    <a:pt x="1130725" y="312454"/>
                    <a:pt x="877603" y="565575"/>
                    <a:pt x="565363" y="565575"/>
                  </a:cubicBezTo>
                  <a:cubicBezTo>
                    <a:pt x="253121" y="565575"/>
                    <a:pt x="0" y="312454"/>
                    <a:pt x="0" y="21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Freeform 46">
              <a:extLst>
                <a:ext uri="{FF2B5EF4-FFF2-40B4-BE49-F238E27FC236}">
                  <a16:creationId xmlns:a16="http://schemas.microsoft.com/office/drawing/2014/main" id="{ED57F45D-85B8-AC49-A2BA-E941F1BE7F15}"/>
                </a:ext>
              </a:extLst>
            </p:cNvPr>
            <p:cNvSpPr/>
            <p:nvPr/>
          </p:nvSpPr>
          <p:spPr>
            <a:xfrm>
              <a:off x="8927118" y="6292426"/>
              <a:ext cx="1130724" cy="565575"/>
            </a:xfrm>
            <a:custGeom>
              <a:avLst/>
              <a:gdLst>
                <a:gd name="connsiteX0" fmla="*/ 565362 w 1130724"/>
                <a:gd name="connsiteY0" fmla="*/ 0 h 565575"/>
                <a:gd name="connsiteX1" fmla="*/ 1130724 w 1130724"/>
                <a:gd name="connsiteY1" fmla="*/ 565362 h 565575"/>
                <a:gd name="connsiteX2" fmla="*/ 1130703 w 1130724"/>
                <a:gd name="connsiteY2" fmla="*/ 565575 h 565575"/>
                <a:gd name="connsiteX3" fmla="*/ 22 w 1130724"/>
                <a:gd name="connsiteY3" fmla="*/ 565575 h 565575"/>
                <a:gd name="connsiteX4" fmla="*/ 0 w 1130724"/>
                <a:gd name="connsiteY4" fmla="*/ 565362 h 565575"/>
                <a:gd name="connsiteX5" fmla="*/ 565362 w 1130724"/>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75">
                  <a:moveTo>
                    <a:pt x="565362" y="0"/>
                  </a:moveTo>
                  <a:cubicBezTo>
                    <a:pt x="877603" y="0"/>
                    <a:pt x="1130724" y="253121"/>
                    <a:pt x="1130724" y="565362"/>
                  </a:cubicBezTo>
                  <a:lnTo>
                    <a:pt x="1130703" y="565575"/>
                  </a:lnTo>
                  <a:lnTo>
                    <a:pt x="22" y="565575"/>
                  </a:lnTo>
                  <a:lnTo>
                    <a:pt x="0" y="565362"/>
                  </a:lnTo>
                  <a:cubicBezTo>
                    <a:pt x="0" y="253121"/>
                    <a:pt x="253121" y="0"/>
                    <a:pt x="56536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Oval 47">
              <a:extLst>
                <a:ext uri="{FF2B5EF4-FFF2-40B4-BE49-F238E27FC236}">
                  <a16:creationId xmlns:a16="http://schemas.microsoft.com/office/drawing/2014/main" id="{DA576359-CAE3-634C-8DF8-A834BCD7D668}"/>
                </a:ext>
              </a:extLst>
            </p:cNvPr>
            <p:cNvSpPr/>
            <p:nvPr/>
          </p:nvSpPr>
          <p:spPr>
            <a:xfrm>
              <a:off x="8927118" y="4920911"/>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16343F35-6601-BD4A-B9A5-25361D0453D2}"/>
                </a:ext>
              </a:extLst>
            </p:cNvPr>
            <p:cNvSpPr/>
            <p:nvPr/>
          </p:nvSpPr>
          <p:spPr>
            <a:xfrm>
              <a:off x="8927118" y="3549396"/>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5ED1C169-DCD9-9C4B-91B1-519621155A64}"/>
                </a:ext>
              </a:extLst>
            </p:cNvPr>
            <p:cNvSpPr/>
            <p:nvPr/>
          </p:nvSpPr>
          <p:spPr>
            <a:xfrm>
              <a:off x="8927118" y="2177881"/>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32328AC7-E0BC-0E46-A25B-11D523EC8100}"/>
                </a:ext>
              </a:extLst>
            </p:cNvPr>
            <p:cNvSpPr/>
            <p:nvPr/>
          </p:nvSpPr>
          <p:spPr>
            <a:xfrm>
              <a:off x="8927118" y="80636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51">
              <a:extLst>
                <a:ext uri="{FF2B5EF4-FFF2-40B4-BE49-F238E27FC236}">
                  <a16:creationId xmlns:a16="http://schemas.microsoft.com/office/drawing/2014/main" id="{32BBE02A-588F-6C4D-B310-694098C6A340}"/>
                </a:ext>
              </a:extLst>
            </p:cNvPr>
            <p:cNvSpPr/>
            <p:nvPr/>
          </p:nvSpPr>
          <p:spPr>
            <a:xfrm>
              <a:off x="8927117" y="0"/>
              <a:ext cx="1130726" cy="565576"/>
            </a:xfrm>
            <a:custGeom>
              <a:avLst/>
              <a:gdLst>
                <a:gd name="connsiteX0" fmla="*/ 22 w 1130726"/>
                <a:gd name="connsiteY0" fmla="*/ 0 h 565576"/>
                <a:gd name="connsiteX1" fmla="*/ 1130704 w 1130726"/>
                <a:gd name="connsiteY1" fmla="*/ 0 h 565576"/>
                <a:gd name="connsiteX2" fmla="*/ 1130726 w 1130726"/>
                <a:gd name="connsiteY2" fmla="*/ 214 h 565576"/>
                <a:gd name="connsiteX3" fmla="*/ 565363 w 1130726"/>
                <a:gd name="connsiteY3" fmla="*/ 565576 h 565576"/>
                <a:gd name="connsiteX4" fmla="*/ 0 w 1130726"/>
                <a:gd name="connsiteY4" fmla="*/ 214 h 565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6" h="565576">
                  <a:moveTo>
                    <a:pt x="22" y="0"/>
                  </a:moveTo>
                  <a:lnTo>
                    <a:pt x="1130704" y="0"/>
                  </a:lnTo>
                  <a:lnTo>
                    <a:pt x="1130726" y="214"/>
                  </a:lnTo>
                  <a:cubicBezTo>
                    <a:pt x="1130726" y="312455"/>
                    <a:pt x="877604" y="565576"/>
                    <a:pt x="565363" y="565576"/>
                  </a:cubicBezTo>
                  <a:cubicBezTo>
                    <a:pt x="253122" y="565576"/>
                    <a:pt x="0" y="312455"/>
                    <a:pt x="0" y="21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52">
              <a:extLst>
                <a:ext uri="{FF2B5EF4-FFF2-40B4-BE49-F238E27FC236}">
                  <a16:creationId xmlns:a16="http://schemas.microsoft.com/office/drawing/2014/main" id="{6751D5A0-C90A-0A44-8654-CFE1B719B353}"/>
                </a:ext>
              </a:extLst>
            </p:cNvPr>
            <p:cNvSpPr/>
            <p:nvPr/>
          </p:nvSpPr>
          <p:spPr>
            <a:xfrm>
              <a:off x="10289984" y="6292426"/>
              <a:ext cx="1130724" cy="565575"/>
            </a:xfrm>
            <a:custGeom>
              <a:avLst/>
              <a:gdLst>
                <a:gd name="connsiteX0" fmla="*/ 565362 w 1130724"/>
                <a:gd name="connsiteY0" fmla="*/ 0 h 565575"/>
                <a:gd name="connsiteX1" fmla="*/ 1130724 w 1130724"/>
                <a:gd name="connsiteY1" fmla="*/ 565362 h 565575"/>
                <a:gd name="connsiteX2" fmla="*/ 1130703 w 1130724"/>
                <a:gd name="connsiteY2" fmla="*/ 565575 h 565575"/>
                <a:gd name="connsiteX3" fmla="*/ 21 w 1130724"/>
                <a:gd name="connsiteY3" fmla="*/ 565575 h 565575"/>
                <a:gd name="connsiteX4" fmla="*/ 0 w 1130724"/>
                <a:gd name="connsiteY4" fmla="*/ 565362 h 565575"/>
                <a:gd name="connsiteX5" fmla="*/ 565362 w 1130724"/>
                <a:gd name="connsiteY5" fmla="*/ 0 h 56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75">
                  <a:moveTo>
                    <a:pt x="565362" y="0"/>
                  </a:moveTo>
                  <a:cubicBezTo>
                    <a:pt x="877603" y="0"/>
                    <a:pt x="1130724" y="253121"/>
                    <a:pt x="1130724" y="565362"/>
                  </a:cubicBezTo>
                  <a:lnTo>
                    <a:pt x="1130703" y="565575"/>
                  </a:lnTo>
                  <a:lnTo>
                    <a:pt x="21" y="565575"/>
                  </a:lnTo>
                  <a:lnTo>
                    <a:pt x="0" y="565362"/>
                  </a:lnTo>
                  <a:cubicBezTo>
                    <a:pt x="0" y="253121"/>
                    <a:pt x="253121"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4" name="Oval 53">
              <a:extLst>
                <a:ext uri="{FF2B5EF4-FFF2-40B4-BE49-F238E27FC236}">
                  <a16:creationId xmlns:a16="http://schemas.microsoft.com/office/drawing/2014/main" id="{0F0FA086-0D80-B74A-9B37-5EACDE30D61F}"/>
                </a:ext>
              </a:extLst>
            </p:cNvPr>
            <p:cNvSpPr/>
            <p:nvPr/>
          </p:nvSpPr>
          <p:spPr>
            <a:xfrm>
              <a:off x="10289984" y="4920911"/>
              <a:ext cx="1130725" cy="11307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7022E302-2A55-8844-A50B-DC16D075E16B}"/>
                </a:ext>
              </a:extLst>
            </p:cNvPr>
            <p:cNvSpPr/>
            <p:nvPr/>
          </p:nvSpPr>
          <p:spPr>
            <a:xfrm>
              <a:off x="10289984" y="354939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F4B325F5-A048-2843-A40B-3B2B31ECED76}"/>
                </a:ext>
              </a:extLst>
            </p:cNvPr>
            <p:cNvSpPr/>
            <p:nvPr/>
          </p:nvSpPr>
          <p:spPr>
            <a:xfrm>
              <a:off x="10289984" y="806366"/>
              <a:ext cx="1130725" cy="11307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56">
              <a:extLst>
                <a:ext uri="{FF2B5EF4-FFF2-40B4-BE49-F238E27FC236}">
                  <a16:creationId xmlns:a16="http://schemas.microsoft.com/office/drawing/2014/main" id="{7707B616-7E85-5442-B46B-AF9426A7A0E9}"/>
                </a:ext>
              </a:extLst>
            </p:cNvPr>
            <p:cNvSpPr/>
            <p:nvPr/>
          </p:nvSpPr>
          <p:spPr>
            <a:xfrm>
              <a:off x="10289983" y="0"/>
              <a:ext cx="1130726" cy="565576"/>
            </a:xfrm>
            <a:custGeom>
              <a:avLst/>
              <a:gdLst>
                <a:gd name="connsiteX0" fmla="*/ 21 w 1130726"/>
                <a:gd name="connsiteY0" fmla="*/ 0 h 565576"/>
                <a:gd name="connsiteX1" fmla="*/ 1130704 w 1130726"/>
                <a:gd name="connsiteY1" fmla="*/ 0 h 565576"/>
                <a:gd name="connsiteX2" fmla="*/ 1130726 w 1130726"/>
                <a:gd name="connsiteY2" fmla="*/ 214 h 565576"/>
                <a:gd name="connsiteX3" fmla="*/ 565363 w 1130726"/>
                <a:gd name="connsiteY3" fmla="*/ 565576 h 565576"/>
                <a:gd name="connsiteX4" fmla="*/ 0 w 1130726"/>
                <a:gd name="connsiteY4" fmla="*/ 214 h 565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6" h="565576">
                  <a:moveTo>
                    <a:pt x="21" y="0"/>
                  </a:moveTo>
                  <a:lnTo>
                    <a:pt x="1130704" y="0"/>
                  </a:lnTo>
                  <a:lnTo>
                    <a:pt x="1130726" y="214"/>
                  </a:lnTo>
                  <a:cubicBezTo>
                    <a:pt x="1130726" y="312455"/>
                    <a:pt x="877604" y="565576"/>
                    <a:pt x="565363" y="565576"/>
                  </a:cubicBezTo>
                  <a:cubicBezTo>
                    <a:pt x="253122" y="565576"/>
                    <a:pt x="0" y="312455"/>
                    <a:pt x="0" y="21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8" name="Freeform 57">
              <a:extLst>
                <a:ext uri="{FF2B5EF4-FFF2-40B4-BE49-F238E27FC236}">
                  <a16:creationId xmlns:a16="http://schemas.microsoft.com/office/drawing/2014/main" id="{08914A00-D181-5847-A150-77CE67F94369}"/>
                </a:ext>
              </a:extLst>
            </p:cNvPr>
            <p:cNvSpPr/>
            <p:nvPr/>
          </p:nvSpPr>
          <p:spPr>
            <a:xfrm>
              <a:off x="11652854" y="6295069"/>
              <a:ext cx="539146" cy="562931"/>
            </a:xfrm>
            <a:custGeom>
              <a:avLst/>
              <a:gdLst>
                <a:gd name="connsiteX0" fmla="*/ 539146 w 539146"/>
                <a:gd name="connsiteY0" fmla="*/ 0 h 562931"/>
                <a:gd name="connsiteX1" fmla="*/ 539146 w 539146"/>
                <a:gd name="connsiteY1" fmla="*/ 562931 h 562931"/>
                <a:gd name="connsiteX2" fmla="*/ 21 w 539146"/>
                <a:gd name="connsiteY2" fmla="*/ 562931 h 562931"/>
                <a:gd name="connsiteX3" fmla="*/ 0 w 539146"/>
                <a:gd name="connsiteY3" fmla="*/ 562719 h 562931"/>
                <a:gd name="connsiteX4" fmla="*/ 451422 w 539146"/>
                <a:gd name="connsiteY4" fmla="*/ 8843 h 562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6" h="562931">
                  <a:moveTo>
                    <a:pt x="539146" y="0"/>
                  </a:moveTo>
                  <a:lnTo>
                    <a:pt x="539146" y="562931"/>
                  </a:lnTo>
                  <a:lnTo>
                    <a:pt x="21" y="562931"/>
                  </a:lnTo>
                  <a:lnTo>
                    <a:pt x="0" y="562719"/>
                  </a:lnTo>
                  <a:cubicBezTo>
                    <a:pt x="0" y="289508"/>
                    <a:pt x="193796" y="61561"/>
                    <a:pt x="451422"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9" name="Freeform 58">
              <a:extLst>
                <a:ext uri="{FF2B5EF4-FFF2-40B4-BE49-F238E27FC236}">
                  <a16:creationId xmlns:a16="http://schemas.microsoft.com/office/drawing/2014/main" id="{DAF2D976-5F49-2848-B465-C85708A6D706}"/>
                </a:ext>
              </a:extLst>
            </p:cNvPr>
            <p:cNvSpPr/>
            <p:nvPr/>
          </p:nvSpPr>
          <p:spPr>
            <a:xfrm>
              <a:off x="11652853" y="4923555"/>
              <a:ext cx="539147" cy="1125439"/>
            </a:xfrm>
            <a:custGeom>
              <a:avLst/>
              <a:gdLst>
                <a:gd name="connsiteX0" fmla="*/ 539147 w 539147"/>
                <a:gd name="connsiteY0" fmla="*/ 0 h 1125439"/>
                <a:gd name="connsiteX1" fmla="*/ 539147 w 539147"/>
                <a:gd name="connsiteY1" fmla="*/ 1125439 h 1125439"/>
                <a:gd name="connsiteX2" fmla="*/ 451423 w 539147"/>
                <a:gd name="connsiteY2" fmla="*/ 1116595 h 1125439"/>
                <a:gd name="connsiteX3" fmla="*/ 0 w 539147"/>
                <a:gd name="connsiteY3" fmla="*/ 562719 h 1125439"/>
                <a:gd name="connsiteX4" fmla="*/ 451423 w 539147"/>
                <a:gd name="connsiteY4" fmla="*/ 8843 h 1125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9">
                  <a:moveTo>
                    <a:pt x="539147" y="0"/>
                  </a:moveTo>
                  <a:lnTo>
                    <a:pt x="539147" y="1125439"/>
                  </a:lnTo>
                  <a:lnTo>
                    <a:pt x="451423" y="1116595"/>
                  </a:lnTo>
                  <a:cubicBezTo>
                    <a:pt x="193797" y="1063877"/>
                    <a:pt x="0" y="835930"/>
                    <a:pt x="0" y="562719"/>
                  </a:cubicBezTo>
                  <a:cubicBezTo>
                    <a:pt x="0" y="289508"/>
                    <a:pt x="193797" y="61561"/>
                    <a:pt x="451423" y="884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Freeform 59">
              <a:extLst>
                <a:ext uri="{FF2B5EF4-FFF2-40B4-BE49-F238E27FC236}">
                  <a16:creationId xmlns:a16="http://schemas.microsoft.com/office/drawing/2014/main" id="{5E333474-B850-354C-A2E2-01735C948D47}"/>
                </a:ext>
              </a:extLst>
            </p:cNvPr>
            <p:cNvSpPr/>
            <p:nvPr/>
          </p:nvSpPr>
          <p:spPr>
            <a:xfrm>
              <a:off x="11652853" y="3552039"/>
              <a:ext cx="539147" cy="1125438"/>
            </a:xfrm>
            <a:custGeom>
              <a:avLst/>
              <a:gdLst>
                <a:gd name="connsiteX0" fmla="*/ 539147 w 539147"/>
                <a:gd name="connsiteY0" fmla="*/ 0 h 1125438"/>
                <a:gd name="connsiteX1" fmla="*/ 539147 w 539147"/>
                <a:gd name="connsiteY1" fmla="*/ 1125438 h 1125438"/>
                <a:gd name="connsiteX2" fmla="*/ 451423 w 539147"/>
                <a:gd name="connsiteY2" fmla="*/ 1116595 h 1125438"/>
                <a:gd name="connsiteX3" fmla="*/ 0 w 539147"/>
                <a:gd name="connsiteY3" fmla="*/ 562719 h 1125438"/>
                <a:gd name="connsiteX4" fmla="*/ 451423 w 539147"/>
                <a:gd name="connsiteY4" fmla="*/ 8843 h 112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8">
                  <a:moveTo>
                    <a:pt x="539147" y="0"/>
                  </a:moveTo>
                  <a:lnTo>
                    <a:pt x="539147" y="1125438"/>
                  </a:lnTo>
                  <a:lnTo>
                    <a:pt x="451423" y="1116595"/>
                  </a:lnTo>
                  <a:cubicBezTo>
                    <a:pt x="193797" y="1063877"/>
                    <a:pt x="0" y="835930"/>
                    <a:pt x="0" y="562719"/>
                  </a:cubicBezTo>
                  <a:cubicBezTo>
                    <a:pt x="0" y="289508"/>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 name="Freeform 60">
              <a:extLst>
                <a:ext uri="{FF2B5EF4-FFF2-40B4-BE49-F238E27FC236}">
                  <a16:creationId xmlns:a16="http://schemas.microsoft.com/office/drawing/2014/main" id="{BC25646C-71B3-4A44-A4FE-C3CABE5580BB}"/>
                </a:ext>
              </a:extLst>
            </p:cNvPr>
            <p:cNvSpPr/>
            <p:nvPr/>
          </p:nvSpPr>
          <p:spPr>
            <a:xfrm>
              <a:off x="11652853" y="2180524"/>
              <a:ext cx="539147" cy="1125438"/>
            </a:xfrm>
            <a:custGeom>
              <a:avLst/>
              <a:gdLst>
                <a:gd name="connsiteX0" fmla="*/ 539147 w 539147"/>
                <a:gd name="connsiteY0" fmla="*/ 0 h 1125438"/>
                <a:gd name="connsiteX1" fmla="*/ 539147 w 539147"/>
                <a:gd name="connsiteY1" fmla="*/ 1125438 h 1125438"/>
                <a:gd name="connsiteX2" fmla="*/ 451423 w 539147"/>
                <a:gd name="connsiteY2" fmla="*/ 1116595 h 1125438"/>
                <a:gd name="connsiteX3" fmla="*/ 0 w 539147"/>
                <a:gd name="connsiteY3" fmla="*/ 562719 h 1125438"/>
                <a:gd name="connsiteX4" fmla="*/ 451423 w 539147"/>
                <a:gd name="connsiteY4" fmla="*/ 8843 h 1125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8">
                  <a:moveTo>
                    <a:pt x="539147" y="0"/>
                  </a:moveTo>
                  <a:lnTo>
                    <a:pt x="539147" y="1125438"/>
                  </a:lnTo>
                  <a:lnTo>
                    <a:pt x="451423" y="1116595"/>
                  </a:lnTo>
                  <a:cubicBezTo>
                    <a:pt x="193797" y="1063877"/>
                    <a:pt x="0" y="835930"/>
                    <a:pt x="0" y="562719"/>
                  </a:cubicBezTo>
                  <a:cubicBezTo>
                    <a:pt x="0" y="289509"/>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2" name="Freeform 61">
              <a:extLst>
                <a:ext uri="{FF2B5EF4-FFF2-40B4-BE49-F238E27FC236}">
                  <a16:creationId xmlns:a16="http://schemas.microsoft.com/office/drawing/2014/main" id="{B598CFE9-67EE-E342-9EF7-F40A1E0BE59E}"/>
                </a:ext>
              </a:extLst>
            </p:cNvPr>
            <p:cNvSpPr/>
            <p:nvPr/>
          </p:nvSpPr>
          <p:spPr>
            <a:xfrm>
              <a:off x="11652853" y="809010"/>
              <a:ext cx="539147" cy="1125439"/>
            </a:xfrm>
            <a:custGeom>
              <a:avLst/>
              <a:gdLst>
                <a:gd name="connsiteX0" fmla="*/ 539147 w 539147"/>
                <a:gd name="connsiteY0" fmla="*/ 0 h 1125439"/>
                <a:gd name="connsiteX1" fmla="*/ 539147 w 539147"/>
                <a:gd name="connsiteY1" fmla="*/ 1125439 h 1125439"/>
                <a:gd name="connsiteX2" fmla="*/ 451423 w 539147"/>
                <a:gd name="connsiteY2" fmla="*/ 1116595 h 1125439"/>
                <a:gd name="connsiteX3" fmla="*/ 0 w 539147"/>
                <a:gd name="connsiteY3" fmla="*/ 562719 h 1125439"/>
                <a:gd name="connsiteX4" fmla="*/ 451423 w 539147"/>
                <a:gd name="connsiteY4" fmla="*/ 8843 h 1125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1125439">
                  <a:moveTo>
                    <a:pt x="539147" y="0"/>
                  </a:moveTo>
                  <a:lnTo>
                    <a:pt x="539147" y="1125439"/>
                  </a:lnTo>
                  <a:lnTo>
                    <a:pt x="451423" y="1116595"/>
                  </a:lnTo>
                  <a:cubicBezTo>
                    <a:pt x="193797" y="1063877"/>
                    <a:pt x="0" y="835930"/>
                    <a:pt x="0" y="562719"/>
                  </a:cubicBezTo>
                  <a:cubicBezTo>
                    <a:pt x="0" y="289508"/>
                    <a:pt x="193797" y="61561"/>
                    <a:pt x="451423" y="88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3" name="Freeform 62">
              <a:extLst>
                <a:ext uri="{FF2B5EF4-FFF2-40B4-BE49-F238E27FC236}">
                  <a16:creationId xmlns:a16="http://schemas.microsoft.com/office/drawing/2014/main" id="{1E29AD13-94FE-1349-A28E-10F6E780F510}"/>
                </a:ext>
              </a:extLst>
            </p:cNvPr>
            <p:cNvSpPr/>
            <p:nvPr/>
          </p:nvSpPr>
          <p:spPr>
            <a:xfrm>
              <a:off x="11652853" y="1"/>
              <a:ext cx="539147" cy="562933"/>
            </a:xfrm>
            <a:custGeom>
              <a:avLst/>
              <a:gdLst>
                <a:gd name="connsiteX0" fmla="*/ 22 w 539147"/>
                <a:gd name="connsiteY0" fmla="*/ 0 h 562933"/>
                <a:gd name="connsiteX1" fmla="*/ 539147 w 539147"/>
                <a:gd name="connsiteY1" fmla="*/ 0 h 562933"/>
                <a:gd name="connsiteX2" fmla="*/ 539147 w 539147"/>
                <a:gd name="connsiteY2" fmla="*/ 562933 h 562933"/>
                <a:gd name="connsiteX3" fmla="*/ 451423 w 539147"/>
                <a:gd name="connsiteY3" fmla="*/ 554090 h 562933"/>
                <a:gd name="connsiteX4" fmla="*/ 0 w 539147"/>
                <a:gd name="connsiteY4" fmla="*/ 214 h 562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47" h="562933">
                  <a:moveTo>
                    <a:pt x="22" y="0"/>
                  </a:moveTo>
                  <a:lnTo>
                    <a:pt x="539147" y="0"/>
                  </a:lnTo>
                  <a:lnTo>
                    <a:pt x="539147" y="562933"/>
                  </a:lnTo>
                  <a:lnTo>
                    <a:pt x="451423" y="554090"/>
                  </a:lnTo>
                  <a:cubicBezTo>
                    <a:pt x="193797" y="501372"/>
                    <a:pt x="0" y="273425"/>
                    <a:pt x="0" y="21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B650648E-B4D5-4145-84E7-46B5793EA68B}"/>
              </a:ext>
            </a:extLst>
          </p:cNvPr>
          <p:cNvSpPr>
            <a:spLocks noGrp="1"/>
          </p:cNvSpPr>
          <p:nvPr>
            <p:ph type="title"/>
          </p:nvPr>
        </p:nvSpPr>
        <p:spPr>
          <a:xfrm>
            <a:off x="565150" y="768351"/>
            <a:ext cx="5066001" cy="2334768"/>
          </a:xfrm>
        </p:spPr>
        <p:txBody>
          <a:bodyPr anchor="t"/>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E3B92A6-7558-3148-B855-5BC58B4159C5}"/>
              </a:ext>
            </a:extLst>
          </p:cNvPr>
          <p:cNvSpPr>
            <a:spLocks noGrp="1"/>
          </p:cNvSpPr>
          <p:nvPr>
            <p:ph type="body" idx="1"/>
          </p:nvPr>
        </p:nvSpPr>
        <p:spPr>
          <a:xfrm>
            <a:off x="565150" y="4255453"/>
            <a:ext cx="5066001" cy="1500187"/>
          </a:xfrm>
        </p:spPr>
        <p:txBody>
          <a:bodyPr anchor="b"/>
          <a:lstStyle>
            <a:lvl1pPr marL="0" indent="0">
              <a:buNone/>
              <a:defRPr sz="2400">
                <a:solidFill>
                  <a:schemeClr val="bg1">
                    <a:lumMod val="6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3A0B541-D211-974B-97FE-C1F9473ABE9D}"/>
              </a:ext>
            </a:extLst>
          </p:cNvPr>
          <p:cNvSpPr>
            <a:spLocks noGrp="1"/>
          </p:cNvSpPr>
          <p:nvPr>
            <p:ph type="dt" sz="half" idx="10"/>
          </p:nvPr>
        </p:nvSpPr>
        <p:spPr/>
        <p:txBody>
          <a:bodyPr/>
          <a:lstStyle/>
          <a:p>
            <a:fld id="{A5B0A250-5CC0-1746-B209-08E8B0DAE6AF}" type="datetimeFigureOut">
              <a:rPr lang="en-US" smtClean="0"/>
              <a:t>6/26/2024</a:t>
            </a:fld>
            <a:endParaRPr lang="en-US" dirty="0"/>
          </a:p>
        </p:txBody>
      </p:sp>
      <p:sp>
        <p:nvSpPr>
          <p:cNvPr id="5" name="Footer Placeholder 4">
            <a:extLst>
              <a:ext uri="{FF2B5EF4-FFF2-40B4-BE49-F238E27FC236}">
                <a16:creationId xmlns:a16="http://schemas.microsoft.com/office/drawing/2014/main" id="{A1727FB0-D95A-D543-8E29-6E5F22B491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89C4404-F49D-9F48-A10B-1F60870B4450}"/>
              </a:ext>
            </a:extLst>
          </p:cNvPr>
          <p:cNvSpPr>
            <a:spLocks noGrp="1"/>
          </p:cNvSpPr>
          <p:nvPr>
            <p:ph type="sldNum" sz="quarter" idx="12"/>
          </p:nvPr>
        </p:nvSpPr>
        <p:spPr>
          <a:xfrm>
            <a:off x="4817335" y="6141085"/>
            <a:ext cx="813816" cy="365125"/>
          </a:xfrm>
        </p:spPr>
        <p:txBody>
          <a:bodyPr/>
          <a:lstStyle/>
          <a:p>
            <a:fld id="{49ABCAEC-7D34-E549-A96E-FCEDAADBE4B0}" type="slidenum">
              <a:rPr lang="en-US" smtClean="0"/>
              <a:t>‹#›</a:t>
            </a:fld>
            <a:endParaRPr lang="en-US" dirty="0"/>
          </a:p>
        </p:txBody>
      </p:sp>
      <p:cxnSp>
        <p:nvCxnSpPr>
          <p:cNvPr id="7" name="Straight Connector 6">
            <a:extLst>
              <a:ext uri="{FF2B5EF4-FFF2-40B4-BE49-F238E27FC236}">
                <a16:creationId xmlns:a16="http://schemas.microsoft.com/office/drawing/2014/main" id="{2D6A1FD1-D82F-3141-8687-8D7C0631C215}"/>
              </a:ext>
            </a:extLst>
          </p:cNvPr>
          <p:cNvCxnSpPr>
            <a:cxnSpLocks/>
          </p:cNvCxnSpPr>
          <p:nvPr/>
        </p:nvCxnSpPr>
        <p:spPr>
          <a:xfrm>
            <a:off x="565150" y="6087110"/>
            <a:ext cx="506600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2781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42ECFEB-12CF-4C4F-BC8A-5816C27CA565}"/>
              </a:ext>
            </a:extLst>
          </p:cNvPr>
          <p:cNvGrpSpPr/>
          <p:nvPr/>
        </p:nvGrpSpPr>
        <p:grpSpPr>
          <a:xfrm>
            <a:off x="10290315" y="0"/>
            <a:ext cx="1901686" cy="6858000"/>
            <a:chOff x="10290315" y="0"/>
            <a:chExt cx="1901686" cy="6858000"/>
          </a:xfrm>
        </p:grpSpPr>
        <p:sp>
          <p:nvSpPr>
            <p:cNvPr id="18" name="Oval 17">
              <a:extLst>
                <a:ext uri="{FF2B5EF4-FFF2-40B4-BE49-F238E27FC236}">
                  <a16:creationId xmlns:a16="http://schemas.microsoft.com/office/drawing/2014/main" id="{626C9482-2804-144B-88B2-0AF191BD757D}"/>
                </a:ext>
              </a:extLst>
            </p:cNvPr>
            <p:cNvSpPr/>
            <p:nvPr/>
          </p:nvSpPr>
          <p:spPr>
            <a:xfrm>
              <a:off x="10290315"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71363F79-96BD-9240-86E2-DF26C9C2437D}"/>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153F0BF1-DA57-1D49-82F0-802F4D385A85}"/>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8CD42A1B-A03A-C946-8A2A-CE437EA433FD}"/>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5591FE00-3AAF-9B4B-8107-E94D50828227}"/>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149E92E9-89A7-4842-B271-411C7DF75D2D}"/>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23">
              <a:extLst>
                <a:ext uri="{FF2B5EF4-FFF2-40B4-BE49-F238E27FC236}">
                  <a16:creationId xmlns:a16="http://schemas.microsoft.com/office/drawing/2014/main" id="{4DC29C99-0841-9F46-AB1A-E9751DFE4487}"/>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EE0AB684-BDA8-014B-8DCC-125F8B8DCEE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540E05-0F5F-6243-AD57-66BFC33ADBAC}"/>
              </a:ext>
            </a:extLst>
          </p:cNvPr>
          <p:cNvSpPr>
            <a:spLocks noGrp="1"/>
          </p:cNvSpPr>
          <p:nvPr>
            <p:ph sz="half" idx="1"/>
          </p:nvPr>
        </p:nvSpPr>
        <p:spPr>
          <a:xfrm>
            <a:off x="562851" y="2365755"/>
            <a:ext cx="5239512" cy="33954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170B3A4-11FE-D94C-9B93-255E36231064}"/>
              </a:ext>
            </a:extLst>
          </p:cNvPr>
          <p:cNvSpPr>
            <a:spLocks noGrp="1"/>
          </p:cNvSpPr>
          <p:nvPr>
            <p:ph sz="half" idx="2"/>
          </p:nvPr>
        </p:nvSpPr>
        <p:spPr>
          <a:xfrm>
            <a:off x="6389638" y="2365755"/>
            <a:ext cx="5239512" cy="33954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D67BEEAF-F881-6E48-84AF-E5CEEF1C7167}"/>
              </a:ext>
            </a:extLst>
          </p:cNvPr>
          <p:cNvSpPr>
            <a:spLocks noGrp="1"/>
          </p:cNvSpPr>
          <p:nvPr>
            <p:ph type="dt" sz="half" idx="10"/>
          </p:nvPr>
        </p:nvSpPr>
        <p:spPr/>
        <p:txBody>
          <a:bodyPr/>
          <a:lstStyle/>
          <a:p>
            <a:fld id="{A5B0A250-5CC0-1746-B209-08E8B0DAE6AF}" type="datetimeFigureOut">
              <a:rPr lang="en-US" smtClean="0"/>
              <a:t>6/26/2024</a:t>
            </a:fld>
            <a:endParaRPr lang="en-US" dirty="0"/>
          </a:p>
        </p:txBody>
      </p:sp>
      <p:sp>
        <p:nvSpPr>
          <p:cNvPr id="6" name="Footer Placeholder 5">
            <a:extLst>
              <a:ext uri="{FF2B5EF4-FFF2-40B4-BE49-F238E27FC236}">
                <a16:creationId xmlns:a16="http://schemas.microsoft.com/office/drawing/2014/main" id="{9C472753-1CC3-9244-9AF0-6927018A64F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4DD55D0-FCC7-AC42-9810-9B49E3348958}"/>
              </a:ext>
            </a:extLst>
          </p:cNvPr>
          <p:cNvSpPr>
            <a:spLocks noGrp="1"/>
          </p:cNvSpPr>
          <p:nvPr>
            <p:ph type="sldNum" sz="quarter" idx="12"/>
          </p:nvPr>
        </p:nvSpPr>
        <p:spPr/>
        <p:txBody>
          <a:bodyPr/>
          <a:lstStyle/>
          <a:p>
            <a:fld id="{49ABCAEC-7D34-E549-A96E-FCEDAADBE4B0}" type="slidenum">
              <a:rPr lang="en-US" smtClean="0"/>
              <a:t>‹#›</a:t>
            </a:fld>
            <a:endParaRPr lang="en-US" dirty="0"/>
          </a:p>
        </p:txBody>
      </p:sp>
      <p:cxnSp>
        <p:nvCxnSpPr>
          <p:cNvPr id="8" name="Straight Connector 7">
            <a:extLst>
              <a:ext uri="{FF2B5EF4-FFF2-40B4-BE49-F238E27FC236}">
                <a16:creationId xmlns:a16="http://schemas.microsoft.com/office/drawing/2014/main" id="{5FC736C3-88FB-244C-83B8-B2856998D221}"/>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8089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7D16A9C-7411-5242-A59C-816B8907E3BE}"/>
              </a:ext>
            </a:extLst>
          </p:cNvPr>
          <p:cNvGrpSpPr/>
          <p:nvPr/>
        </p:nvGrpSpPr>
        <p:grpSpPr>
          <a:xfrm>
            <a:off x="10290315" y="0"/>
            <a:ext cx="1901686" cy="6858000"/>
            <a:chOff x="10290315" y="0"/>
            <a:chExt cx="1901686" cy="6858000"/>
          </a:xfrm>
        </p:grpSpPr>
        <p:sp>
          <p:nvSpPr>
            <p:cNvPr id="20" name="Oval 19">
              <a:extLst>
                <a:ext uri="{FF2B5EF4-FFF2-40B4-BE49-F238E27FC236}">
                  <a16:creationId xmlns:a16="http://schemas.microsoft.com/office/drawing/2014/main" id="{A997260B-7D44-7049-B605-7FD6E6CE5612}"/>
                </a:ext>
              </a:extLst>
            </p:cNvPr>
            <p:cNvSpPr/>
            <p:nvPr/>
          </p:nvSpPr>
          <p:spPr>
            <a:xfrm>
              <a:off x="10290315"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a:extLst>
                <a:ext uri="{FF2B5EF4-FFF2-40B4-BE49-F238E27FC236}">
                  <a16:creationId xmlns:a16="http://schemas.microsoft.com/office/drawing/2014/main" id="{5D6AF601-77C3-D74A-B1E5-7F33703A6927}"/>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4DFCA921-0F9E-2E41-A285-75409E25501A}"/>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120B9E03-438B-FC42-9DA1-835D5BC3FE88}"/>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23">
              <a:extLst>
                <a:ext uri="{FF2B5EF4-FFF2-40B4-BE49-F238E27FC236}">
                  <a16:creationId xmlns:a16="http://schemas.microsoft.com/office/drawing/2014/main" id="{4D670E1F-61CD-8940-A898-6D5092A78BB9}"/>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080C64CF-0C6A-3449-9709-AE038C4A7995}"/>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25">
              <a:extLst>
                <a:ext uri="{FF2B5EF4-FFF2-40B4-BE49-F238E27FC236}">
                  <a16:creationId xmlns:a16="http://schemas.microsoft.com/office/drawing/2014/main" id="{FEC46D5B-957F-A24C-8E36-CC71F660EC8B}"/>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9058182F-7B5E-FD42-AFC6-A3848D8332AC}"/>
              </a:ext>
            </a:extLst>
          </p:cNvPr>
          <p:cNvSpPr>
            <a:spLocks noGrp="1"/>
          </p:cNvSpPr>
          <p:nvPr>
            <p:ph type="title"/>
          </p:nvPr>
        </p:nvSpPr>
        <p:spPr>
          <a:xfrm>
            <a:off x="566928" y="768096"/>
            <a:ext cx="7333488" cy="1271016"/>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FD9E4DE-75C0-C841-A68D-9D7BBAD76C5E}"/>
              </a:ext>
            </a:extLst>
          </p:cNvPr>
          <p:cNvSpPr>
            <a:spLocks noGrp="1"/>
          </p:cNvSpPr>
          <p:nvPr>
            <p:ph type="body" idx="1"/>
          </p:nvPr>
        </p:nvSpPr>
        <p:spPr>
          <a:xfrm>
            <a:off x="562149" y="2365756"/>
            <a:ext cx="52395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B5C87F7-356E-9E43-97A0-D972B22853DA}"/>
              </a:ext>
            </a:extLst>
          </p:cNvPr>
          <p:cNvSpPr>
            <a:spLocks noGrp="1"/>
          </p:cNvSpPr>
          <p:nvPr>
            <p:ph sz="half" idx="2"/>
          </p:nvPr>
        </p:nvSpPr>
        <p:spPr>
          <a:xfrm>
            <a:off x="562149" y="3189668"/>
            <a:ext cx="5239512" cy="2571557"/>
          </a:xfrm>
        </p:spPr>
        <p:txBody>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DAB4C28-30CB-CC4E-A25E-F4FEFA49BCA5}"/>
              </a:ext>
            </a:extLst>
          </p:cNvPr>
          <p:cNvSpPr>
            <a:spLocks noGrp="1"/>
          </p:cNvSpPr>
          <p:nvPr>
            <p:ph type="body" sz="quarter" idx="3"/>
          </p:nvPr>
        </p:nvSpPr>
        <p:spPr>
          <a:xfrm>
            <a:off x="6383066" y="2365756"/>
            <a:ext cx="52395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9ED0191-963B-1E4C-BEC5-9B42E39514A3}"/>
              </a:ext>
            </a:extLst>
          </p:cNvPr>
          <p:cNvSpPr>
            <a:spLocks noGrp="1"/>
          </p:cNvSpPr>
          <p:nvPr>
            <p:ph sz="quarter" idx="4"/>
          </p:nvPr>
        </p:nvSpPr>
        <p:spPr>
          <a:xfrm>
            <a:off x="6383066" y="3189668"/>
            <a:ext cx="5239512" cy="2571557"/>
          </a:xfrm>
        </p:spPr>
        <p:txBody>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F0E0BED-3EB7-BB4A-A556-FA967FB0115F}"/>
              </a:ext>
            </a:extLst>
          </p:cNvPr>
          <p:cNvSpPr>
            <a:spLocks noGrp="1"/>
          </p:cNvSpPr>
          <p:nvPr>
            <p:ph type="dt" sz="half" idx="10"/>
          </p:nvPr>
        </p:nvSpPr>
        <p:spPr/>
        <p:txBody>
          <a:bodyPr/>
          <a:lstStyle/>
          <a:p>
            <a:fld id="{A5B0A250-5CC0-1746-B209-08E8B0DAE6AF}" type="datetimeFigureOut">
              <a:rPr lang="en-US" smtClean="0"/>
              <a:t>6/26/2024</a:t>
            </a:fld>
            <a:endParaRPr lang="en-US" dirty="0"/>
          </a:p>
        </p:txBody>
      </p:sp>
      <p:sp>
        <p:nvSpPr>
          <p:cNvPr id="8" name="Footer Placeholder 7">
            <a:extLst>
              <a:ext uri="{FF2B5EF4-FFF2-40B4-BE49-F238E27FC236}">
                <a16:creationId xmlns:a16="http://schemas.microsoft.com/office/drawing/2014/main" id="{B6A2466A-4D90-174C-B382-AC4674D7215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6EADE49-8082-214B-9742-5EE8DA2E9FFE}"/>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10" name="Straight Connector 9">
            <a:extLst>
              <a:ext uri="{FF2B5EF4-FFF2-40B4-BE49-F238E27FC236}">
                <a16:creationId xmlns:a16="http://schemas.microsoft.com/office/drawing/2014/main" id="{75E39200-18D5-014B-BAB8-FF5D0BA15E0C}"/>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8388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D7DF52F6-A06E-0343-95B8-DAAC38DB4B8C}"/>
              </a:ext>
            </a:extLst>
          </p:cNvPr>
          <p:cNvGrpSpPr/>
          <p:nvPr/>
        </p:nvGrpSpPr>
        <p:grpSpPr>
          <a:xfrm>
            <a:off x="10290315" y="0"/>
            <a:ext cx="1901686" cy="6858000"/>
            <a:chOff x="10290315" y="0"/>
            <a:chExt cx="1901686" cy="6858000"/>
          </a:xfrm>
        </p:grpSpPr>
        <p:sp>
          <p:nvSpPr>
            <p:cNvPr id="16" name="Oval 15">
              <a:extLst>
                <a:ext uri="{FF2B5EF4-FFF2-40B4-BE49-F238E27FC236}">
                  <a16:creationId xmlns:a16="http://schemas.microsoft.com/office/drawing/2014/main" id="{67092C52-7052-0749-9DA0-9374DBF495AE}"/>
                </a:ext>
              </a:extLst>
            </p:cNvPr>
            <p:cNvSpPr/>
            <p:nvPr/>
          </p:nvSpPr>
          <p:spPr>
            <a:xfrm>
              <a:off x="10290315"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a:extLst>
                <a:ext uri="{FF2B5EF4-FFF2-40B4-BE49-F238E27FC236}">
                  <a16:creationId xmlns:a16="http://schemas.microsoft.com/office/drawing/2014/main" id="{C64E1C2F-81E1-C44D-859C-946596C950F2}"/>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17">
              <a:extLst>
                <a:ext uri="{FF2B5EF4-FFF2-40B4-BE49-F238E27FC236}">
                  <a16:creationId xmlns:a16="http://schemas.microsoft.com/office/drawing/2014/main" id="{53626485-4263-0A44-9561-E278A7056C33}"/>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7D45AAB5-3CCC-DE4A-A962-3702911B55CC}"/>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8CAFB16F-8EDE-D44F-A51E-34EDC41E7404}"/>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DCD51329-732C-BB4C-98E5-715BAF9F8853}"/>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192B5D44-BC55-AF4C-984D-C8231B22F80B}"/>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DFA1E9E2-564E-7049-A22F-BB5B876BABB5}"/>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B6359D05-C08D-7747-B2FC-3F62B3357315}"/>
              </a:ext>
            </a:extLst>
          </p:cNvPr>
          <p:cNvSpPr>
            <a:spLocks noGrp="1"/>
          </p:cNvSpPr>
          <p:nvPr>
            <p:ph type="dt" sz="half" idx="10"/>
          </p:nvPr>
        </p:nvSpPr>
        <p:spPr/>
        <p:txBody>
          <a:bodyPr/>
          <a:lstStyle/>
          <a:p>
            <a:fld id="{A5B0A250-5CC0-1746-B209-08E8B0DAE6AF}" type="datetimeFigureOut">
              <a:rPr lang="en-US" smtClean="0"/>
              <a:t>6/26/2024</a:t>
            </a:fld>
            <a:endParaRPr lang="en-US" dirty="0"/>
          </a:p>
        </p:txBody>
      </p:sp>
      <p:sp>
        <p:nvSpPr>
          <p:cNvPr id="4" name="Footer Placeholder 3">
            <a:extLst>
              <a:ext uri="{FF2B5EF4-FFF2-40B4-BE49-F238E27FC236}">
                <a16:creationId xmlns:a16="http://schemas.microsoft.com/office/drawing/2014/main" id="{8E2FF615-BB08-A844-B689-BAA7C504074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63A67D-F96F-4849-8C83-49CC3A6539BB}"/>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6" name="Straight Connector 5">
            <a:extLst>
              <a:ext uri="{FF2B5EF4-FFF2-40B4-BE49-F238E27FC236}">
                <a16:creationId xmlns:a16="http://schemas.microsoft.com/office/drawing/2014/main" id="{1DCFAAB9-2B6B-8D4C-A748-433E2C393EA6}"/>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010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798BCA70-D63D-40F6-B9B3-4E49B96E27FB}"/>
              </a:ext>
            </a:extLst>
          </p:cNvPr>
          <p:cNvSpPr>
            <a:spLocks noGrp="1"/>
          </p:cNvSpPr>
          <p:nvPr>
            <p:ph type="dt" sz="half" idx="10"/>
          </p:nvPr>
        </p:nvSpPr>
        <p:spPr/>
        <p:txBody>
          <a:bodyPr/>
          <a:lstStyle/>
          <a:p>
            <a:fld id="{A5B0A250-5CC0-1746-B209-08E8B0DAE6AF}" type="datetimeFigureOut">
              <a:rPr lang="en-US" smtClean="0"/>
              <a:pPr/>
              <a:t>6/26/2024</a:t>
            </a:fld>
            <a:endParaRPr lang="en-US" dirty="0"/>
          </a:p>
        </p:txBody>
      </p:sp>
      <p:sp>
        <p:nvSpPr>
          <p:cNvPr id="6" name="Footer Placeholder 5">
            <a:extLst>
              <a:ext uri="{FF2B5EF4-FFF2-40B4-BE49-F238E27FC236}">
                <a16:creationId xmlns:a16="http://schemas.microsoft.com/office/drawing/2014/main" id="{72F12559-BD91-4904-A24A-0CF0A2324A0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B658BB7-74A5-4A6F-A0FF-021E68F02BFF}"/>
              </a:ext>
            </a:extLst>
          </p:cNvPr>
          <p:cNvSpPr>
            <a:spLocks noGrp="1"/>
          </p:cNvSpPr>
          <p:nvPr>
            <p:ph type="sldNum" sz="quarter" idx="12"/>
          </p:nvPr>
        </p:nvSpPr>
        <p:spPr/>
        <p:txBody>
          <a:bodyPr/>
          <a:lstStyle/>
          <a:p>
            <a:fld id="{49ABCAEC-7D34-E549-A96E-FCEDAADBE4B0}" type="slidenum">
              <a:rPr lang="en-US" smtClean="0"/>
              <a:pPr/>
              <a:t>‹#›</a:t>
            </a:fld>
            <a:endParaRPr lang="en-US" dirty="0"/>
          </a:p>
        </p:txBody>
      </p:sp>
    </p:spTree>
    <p:extLst>
      <p:ext uri="{BB962C8B-B14F-4D97-AF65-F5344CB8AC3E}">
        <p14:creationId xmlns:p14="http://schemas.microsoft.com/office/powerpoint/2010/main" val="1744874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D0914A35-7AAF-4B42-9C68-47A633EFD9D0}"/>
              </a:ext>
            </a:extLst>
          </p:cNvPr>
          <p:cNvGrpSpPr/>
          <p:nvPr/>
        </p:nvGrpSpPr>
        <p:grpSpPr>
          <a:xfrm>
            <a:off x="10290315" y="0"/>
            <a:ext cx="1901686" cy="6858000"/>
            <a:chOff x="10290315" y="0"/>
            <a:chExt cx="1901686" cy="6858000"/>
          </a:xfrm>
        </p:grpSpPr>
        <p:sp>
          <p:nvSpPr>
            <p:cNvPr id="18" name="Freeform 17">
              <a:extLst>
                <a:ext uri="{FF2B5EF4-FFF2-40B4-BE49-F238E27FC236}">
                  <a16:creationId xmlns:a16="http://schemas.microsoft.com/office/drawing/2014/main" id="{DABCED79-0E70-FB4D-ABF2-D859BF5556E4}"/>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8364885D-A3A4-5144-AB4E-7624F27287E6}"/>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D22073D5-CC72-0549-BD26-F7AF9851BE45}"/>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1827A049-C9FD-554E-9B01-F151B0D9E86B}"/>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76832559-4D18-8744-AB91-9FCFAB732477}"/>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BF97A623-E5DC-1B44-B687-8643B9F0D741}"/>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3637BBE1-2C82-4E45-B5C5-35E07B05EA4E}"/>
              </a:ext>
            </a:extLst>
          </p:cNvPr>
          <p:cNvSpPr>
            <a:spLocks noGrp="1"/>
          </p:cNvSpPr>
          <p:nvPr>
            <p:ph type="title"/>
          </p:nvPr>
        </p:nvSpPr>
        <p:spPr>
          <a:xfrm>
            <a:off x="565151" y="764973"/>
            <a:ext cx="3609982" cy="1395043"/>
          </a:xfrm>
        </p:spPr>
        <p:txBody>
          <a:bodyPr anchor="t"/>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54201F2E-A734-364B-8A7D-990D6B8893D0}"/>
              </a:ext>
            </a:extLst>
          </p:cNvPr>
          <p:cNvSpPr>
            <a:spLocks noGrp="1"/>
          </p:cNvSpPr>
          <p:nvPr>
            <p:ph idx="1"/>
          </p:nvPr>
        </p:nvSpPr>
        <p:spPr>
          <a:xfrm>
            <a:off x="5104832" y="770890"/>
            <a:ext cx="6112517" cy="4800570"/>
          </a:xfrm>
        </p:spPr>
        <p:txBody>
          <a:bodyPr/>
          <a:lstStyle>
            <a:lvl1pPr>
              <a:defRPr sz="2800"/>
            </a:lvl1pPr>
            <a:lvl2pPr>
              <a:defRPr sz="24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D57CBAD9-5515-1748-8E77-F48160F4ED1C}"/>
              </a:ext>
            </a:extLst>
          </p:cNvPr>
          <p:cNvSpPr>
            <a:spLocks noGrp="1"/>
          </p:cNvSpPr>
          <p:nvPr>
            <p:ph type="body" sz="half" idx="2"/>
          </p:nvPr>
        </p:nvSpPr>
        <p:spPr>
          <a:xfrm>
            <a:off x="565150" y="2160016"/>
            <a:ext cx="3609983" cy="37089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A6C22B-80D4-AA42-9999-401E37B469C0}"/>
              </a:ext>
            </a:extLst>
          </p:cNvPr>
          <p:cNvSpPr>
            <a:spLocks noGrp="1"/>
          </p:cNvSpPr>
          <p:nvPr>
            <p:ph type="dt" sz="half" idx="10"/>
          </p:nvPr>
        </p:nvSpPr>
        <p:spPr/>
        <p:txBody>
          <a:bodyPr/>
          <a:lstStyle/>
          <a:p>
            <a:fld id="{A5B0A250-5CC0-1746-B209-08E8B0DAE6AF}" type="datetimeFigureOut">
              <a:rPr lang="en-US" smtClean="0"/>
              <a:t>6/26/2024</a:t>
            </a:fld>
            <a:endParaRPr lang="en-US" dirty="0"/>
          </a:p>
        </p:txBody>
      </p:sp>
      <p:sp>
        <p:nvSpPr>
          <p:cNvPr id="6" name="Footer Placeholder 5">
            <a:extLst>
              <a:ext uri="{FF2B5EF4-FFF2-40B4-BE49-F238E27FC236}">
                <a16:creationId xmlns:a16="http://schemas.microsoft.com/office/drawing/2014/main" id="{03055DE4-33E8-7F4B-9334-95EA60845C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470FA5-21EE-D742-8F01-C1BAE0FDB064}"/>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8" name="Straight Connector 7">
            <a:extLst>
              <a:ext uri="{FF2B5EF4-FFF2-40B4-BE49-F238E27FC236}">
                <a16:creationId xmlns:a16="http://schemas.microsoft.com/office/drawing/2014/main" id="{BEF966AA-D7DF-F84D-80D4-E216A641B005}"/>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6072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210D391A-F01E-4947-8A01-95438AA0B323}"/>
              </a:ext>
            </a:extLst>
          </p:cNvPr>
          <p:cNvGrpSpPr/>
          <p:nvPr/>
        </p:nvGrpSpPr>
        <p:grpSpPr>
          <a:xfrm>
            <a:off x="10290315" y="0"/>
            <a:ext cx="1901686" cy="6858000"/>
            <a:chOff x="10290315" y="0"/>
            <a:chExt cx="1901686" cy="6858000"/>
          </a:xfrm>
        </p:grpSpPr>
        <p:sp>
          <p:nvSpPr>
            <p:cNvPr id="17" name="Oval 16">
              <a:extLst>
                <a:ext uri="{FF2B5EF4-FFF2-40B4-BE49-F238E27FC236}">
                  <a16:creationId xmlns:a16="http://schemas.microsoft.com/office/drawing/2014/main" id="{7D499306-B4E0-064D-8F6C-96E9C4BD04DA}"/>
                </a:ext>
              </a:extLst>
            </p:cNvPr>
            <p:cNvSpPr/>
            <p:nvPr/>
          </p:nvSpPr>
          <p:spPr>
            <a:xfrm>
              <a:off x="10290315" y="806362"/>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a:extLst>
                <a:ext uri="{FF2B5EF4-FFF2-40B4-BE49-F238E27FC236}">
                  <a16:creationId xmlns:a16="http://schemas.microsoft.com/office/drawing/2014/main" id="{AF3D0241-0A21-8047-8CE3-B3FDD5FDF719}"/>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13083F97-6891-0447-957C-AB0834B826D2}"/>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B2EF7D75-E7C1-5147-A03B-3EC641CF3B08}"/>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A6D7CA94-94B4-C140-8C68-01C0ADFA1C71}"/>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211CD629-C318-A848-BDDE-BBA9465EBF9D}"/>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2A5AC1F8-1370-E946-977E-E4CFC6947BAB}"/>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64CEE63B-B967-0A48-9623-2203767609F4}"/>
              </a:ext>
            </a:extLst>
          </p:cNvPr>
          <p:cNvSpPr>
            <a:spLocks noGrp="1"/>
          </p:cNvSpPr>
          <p:nvPr>
            <p:ph type="title"/>
          </p:nvPr>
        </p:nvSpPr>
        <p:spPr>
          <a:xfrm>
            <a:off x="565150" y="770889"/>
            <a:ext cx="3609983" cy="1389127"/>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9211F680-28C8-FA44-9CD5-20709DA02EA0}"/>
              </a:ext>
            </a:extLst>
          </p:cNvPr>
          <p:cNvSpPr>
            <a:spLocks noGrp="1"/>
          </p:cNvSpPr>
          <p:nvPr>
            <p:ph type="pic" idx="1"/>
          </p:nvPr>
        </p:nvSpPr>
        <p:spPr>
          <a:xfrm>
            <a:off x="5223838" y="890816"/>
            <a:ext cx="6060136" cy="4870411"/>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BD507CD-197E-BB4C-83A6-DA3FC97A22C2}"/>
              </a:ext>
            </a:extLst>
          </p:cNvPr>
          <p:cNvSpPr>
            <a:spLocks noGrp="1"/>
          </p:cNvSpPr>
          <p:nvPr>
            <p:ph type="body" sz="half" idx="2"/>
          </p:nvPr>
        </p:nvSpPr>
        <p:spPr>
          <a:xfrm>
            <a:off x="565150" y="2160016"/>
            <a:ext cx="3609983" cy="360121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59E00AC-DF6C-D548-8A06-D6269BDB0A41}"/>
              </a:ext>
            </a:extLst>
          </p:cNvPr>
          <p:cNvSpPr>
            <a:spLocks noGrp="1"/>
          </p:cNvSpPr>
          <p:nvPr>
            <p:ph type="dt" sz="half" idx="10"/>
          </p:nvPr>
        </p:nvSpPr>
        <p:spPr/>
        <p:txBody>
          <a:bodyPr/>
          <a:lstStyle/>
          <a:p>
            <a:fld id="{A5B0A250-5CC0-1746-B209-08E8B0DAE6AF}" type="datetimeFigureOut">
              <a:rPr lang="en-US" smtClean="0"/>
              <a:t>6/26/2024</a:t>
            </a:fld>
            <a:endParaRPr lang="en-US" dirty="0"/>
          </a:p>
        </p:txBody>
      </p:sp>
      <p:sp>
        <p:nvSpPr>
          <p:cNvPr id="6" name="Footer Placeholder 5">
            <a:extLst>
              <a:ext uri="{FF2B5EF4-FFF2-40B4-BE49-F238E27FC236}">
                <a16:creationId xmlns:a16="http://schemas.microsoft.com/office/drawing/2014/main" id="{F8ED113B-57D4-9A4F-BFE0-2A3963B425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0D9954-FA18-8948-AA52-21CED059476D}"/>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8" name="Straight Connector 7">
            <a:extLst>
              <a:ext uri="{FF2B5EF4-FFF2-40B4-BE49-F238E27FC236}">
                <a16:creationId xmlns:a16="http://schemas.microsoft.com/office/drawing/2014/main" id="{5E3EB25D-2379-5040-B990-1C99B0B7D931}"/>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4524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7ED46EE4-CE67-DD46-A751-9FEA049A22B8}"/>
              </a:ext>
            </a:extLst>
          </p:cNvPr>
          <p:cNvGrpSpPr/>
          <p:nvPr/>
        </p:nvGrpSpPr>
        <p:grpSpPr>
          <a:xfrm>
            <a:off x="8928528" y="0"/>
            <a:ext cx="3263472" cy="6858000"/>
            <a:chOff x="8928528" y="0"/>
            <a:chExt cx="3263472" cy="6858000"/>
          </a:xfrm>
        </p:grpSpPr>
        <p:sp>
          <p:nvSpPr>
            <p:cNvPr id="23" name="Oval 22">
              <a:extLst>
                <a:ext uri="{FF2B5EF4-FFF2-40B4-BE49-F238E27FC236}">
                  <a16:creationId xmlns:a16="http://schemas.microsoft.com/office/drawing/2014/main" id="{955C5B70-D34F-8A49-B220-808CE2BBB7F3}"/>
                </a:ext>
              </a:extLst>
            </p:cNvPr>
            <p:cNvSpPr/>
            <p:nvPr/>
          </p:nvSpPr>
          <p:spPr>
            <a:xfrm>
              <a:off x="8928528" y="491812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4BBFE624-6DBD-8541-B43B-180C0AFA21F0}"/>
                </a:ext>
              </a:extLst>
            </p:cNvPr>
            <p:cNvSpPr/>
            <p:nvPr/>
          </p:nvSpPr>
          <p:spPr>
            <a:xfrm>
              <a:off x="8928528" y="0"/>
              <a:ext cx="1130724" cy="565573"/>
            </a:xfrm>
            <a:custGeom>
              <a:avLst/>
              <a:gdLst>
                <a:gd name="connsiteX0" fmla="*/ 22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2"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6E01AC23-2120-A542-B140-5A29AA27A2C8}"/>
                </a:ext>
              </a:extLst>
            </p:cNvPr>
            <p:cNvSpPr/>
            <p:nvPr/>
          </p:nvSpPr>
          <p:spPr>
            <a:xfrm>
              <a:off x="10291391" y="6292417"/>
              <a:ext cx="1130724" cy="565583"/>
            </a:xfrm>
            <a:custGeom>
              <a:avLst/>
              <a:gdLst>
                <a:gd name="connsiteX0" fmla="*/ 565362 w 1130724"/>
                <a:gd name="connsiteY0" fmla="*/ 0 h 565583"/>
                <a:gd name="connsiteX1" fmla="*/ 1130724 w 1130724"/>
                <a:gd name="connsiteY1" fmla="*/ 565362 h 565583"/>
                <a:gd name="connsiteX2" fmla="*/ 1130702 w 1130724"/>
                <a:gd name="connsiteY2" fmla="*/ 565583 h 565583"/>
                <a:gd name="connsiteX3" fmla="*/ 22 w 1130724"/>
                <a:gd name="connsiteY3" fmla="*/ 565583 h 565583"/>
                <a:gd name="connsiteX4" fmla="*/ 0 w 1130724"/>
                <a:gd name="connsiteY4" fmla="*/ 565362 h 565583"/>
                <a:gd name="connsiteX5" fmla="*/ 565362 w 1130724"/>
                <a:gd name="connsiteY5" fmla="*/ 0 h 56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724" h="565583">
                  <a:moveTo>
                    <a:pt x="565362" y="0"/>
                  </a:moveTo>
                  <a:cubicBezTo>
                    <a:pt x="877603" y="0"/>
                    <a:pt x="1130724" y="253121"/>
                    <a:pt x="1130724" y="565362"/>
                  </a:cubicBezTo>
                  <a:lnTo>
                    <a:pt x="1130702" y="565583"/>
                  </a:lnTo>
                  <a:lnTo>
                    <a:pt x="22" y="565583"/>
                  </a:lnTo>
                  <a:lnTo>
                    <a:pt x="0" y="565362"/>
                  </a:lnTo>
                  <a:cubicBezTo>
                    <a:pt x="0" y="253121"/>
                    <a:pt x="253121" y="0"/>
                    <a:pt x="56536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Oval 25">
              <a:extLst>
                <a:ext uri="{FF2B5EF4-FFF2-40B4-BE49-F238E27FC236}">
                  <a16:creationId xmlns:a16="http://schemas.microsoft.com/office/drawing/2014/main" id="{154689C0-9C35-9B4D-906B-DA287DA55A38}"/>
                </a:ext>
              </a:extLst>
            </p:cNvPr>
            <p:cNvSpPr/>
            <p:nvPr/>
          </p:nvSpPr>
          <p:spPr>
            <a:xfrm>
              <a:off x="10291392" y="3549390"/>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696570F0-11E0-6147-9053-E3A4B5DBA0E4}"/>
                </a:ext>
              </a:extLst>
            </p:cNvPr>
            <p:cNvSpPr/>
            <p:nvPr/>
          </p:nvSpPr>
          <p:spPr>
            <a:xfrm>
              <a:off x="10291392" y="2177876"/>
              <a:ext cx="1130724" cy="113072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9BDD97F6-A366-B54A-B889-42E97AFEDE37}"/>
                </a:ext>
              </a:extLst>
            </p:cNvPr>
            <p:cNvSpPr/>
            <p:nvPr/>
          </p:nvSpPr>
          <p:spPr>
            <a:xfrm>
              <a:off x="10291392" y="806363"/>
              <a:ext cx="1130724" cy="113072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58E853BC-EE80-374B-B823-8D51A948C4CF}"/>
                </a:ext>
              </a:extLst>
            </p:cNvPr>
            <p:cNvSpPr/>
            <p:nvPr/>
          </p:nvSpPr>
          <p:spPr>
            <a:xfrm>
              <a:off x="10291392"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29">
              <a:extLst>
                <a:ext uri="{FF2B5EF4-FFF2-40B4-BE49-F238E27FC236}">
                  <a16:creationId xmlns:a16="http://schemas.microsoft.com/office/drawing/2014/main" id="{4B5B70B1-649D-9848-B5D4-6DE04D55F5F0}"/>
                </a:ext>
              </a:extLst>
            </p:cNvPr>
            <p:cNvSpPr/>
            <p:nvPr/>
          </p:nvSpPr>
          <p:spPr>
            <a:xfrm>
              <a:off x="11654256" y="6295201"/>
              <a:ext cx="537744" cy="562799"/>
            </a:xfrm>
            <a:custGeom>
              <a:avLst/>
              <a:gdLst>
                <a:gd name="connsiteX0" fmla="*/ 537744 w 537744"/>
                <a:gd name="connsiteY0" fmla="*/ 0 h 562799"/>
                <a:gd name="connsiteX1" fmla="*/ 537744 w 537744"/>
                <a:gd name="connsiteY1" fmla="*/ 562799 h 562799"/>
                <a:gd name="connsiteX2" fmla="*/ 22 w 537744"/>
                <a:gd name="connsiteY2" fmla="*/ 562799 h 562799"/>
                <a:gd name="connsiteX3" fmla="*/ 0 w 537744"/>
                <a:gd name="connsiteY3" fmla="*/ 562578 h 562799"/>
                <a:gd name="connsiteX4" fmla="*/ 451422 w 537744"/>
                <a:gd name="connsiteY4" fmla="*/ 8702 h 562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562799">
                  <a:moveTo>
                    <a:pt x="537744" y="0"/>
                  </a:moveTo>
                  <a:lnTo>
                    <a:pt x="537744" y="562799"/>
                  </a:lnTo>
                  <a:lnTo>
                    <a:pt x="22" y="562799"/>
                  </a:lnTo>
                  <a:lnTo>
                    <a:pt x="0" y="562578"/>
                  </a:ln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30">
              <a:extLst>
                <a:ext uri="{FF2B5EF4-FFF2-40B4-BE49-F238E27FC236}">
                  <a16:creationId xmlns:a16="http://schemas.microsoft.com/office/drawing/2014/main" id="{46A2092A-2157-0A49-937F-BBAE14687DE7}"/>
                </a:ext>
              </a:extLst>
            </p:cNvPr>
            <p:cNvSpPr/>
            <p:nvPr/>
          </p:nvSpPr>
          <p:spPr>
            <a:xfrm>
              <a:off x="11654256" y="4923687"/>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31">
              <a:extLst>
                <a:ext uri="{FF2B5EF4-FFF2-40B4-BE49-F238E27FC236}">
                  <a16:creationId xmlns:a16="http://schemas.microsoft.com/office/drawing/2014/main" id="{F092371E-D526-AF43-816F-F7AEBA9FF166}"/>
                </a:ext>
              </a:extLst>
            </p:cNvPr>
            <p:cNvSpPr/>
            <p:nvPr/>
          </p:nvSpPr>
          <p:spPr>
            <a:xfrm>
              <a:off x="11654256" y="3552173"/>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32">
              <a:extLst>
                <a:ext uri="{FF2B5EF4-FFF2-40B4-BE49-F238E27FC236}">
                  <a16:creationId xmlns:a16="http://schemas.microsoft.com/office/drawing/2014/main" id="{06995714-B51E-E84A-9FD5-3AD33004E517}"/>
                </a:ext>
              </a:extLst>
            </p:cNvPr>
            <p:cNvSpPr/>
            <p:nvPr/>
          </p:nvSpPr>
          <p:spPr>
            <a:xfrm>
              <a:off x="11654256" y="2180659"/>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33">
              <a:extLst>
                <a:ext uri="{FF2B5EF4-FFF2-40B4-BE49-F238E27FC236}">
                  <a16:creationId xmlns:a16="http://schemas.microsoft.com/office/drawing/2014/main" id="{0FDB0CC5-76AA-6E44-8376-4EE649C1DE42}"/>
                </a:ext>
              </a:extLst>
            </p:cNvPr>
            <p:cNvSpPr/>
            <p:nvPr/>
          </p:nvSpPr>
          <p:spPr>
            <a:xfrm>
              <a:off x="11654256" y="809146"/>
              <a:ext cx="537744" cy="1125156"/>
            </a:xfrm>
            <a:custGeom>
              <a:avLst/>
              <a:gdLst>
                <a:gd name="connsiteX0" fmla="*/ 537744 w 537744"/>
                <a:gd name="connsiteY0" fmla="*/ 0 h 1125156"/>
                <a:gd name="connsiteX1" fmla="*/ 537744 w 537744"/>
                <a:gd name="connsiteY1" fmla="*/ 1125156 h 1125156"/>
                <a:gd name="connsiteX2" fmla="*/ 451422 w 537744"/>
                <a:gd name="connsiteY2" fmla="*/ 1116454 h 1125156"/>
                <a:gd name="connsiteX3" fmla="*/ 0 w 537744"/>
                <a:gd name="connsiteY3" fmla="*/ 562578 h 1125156"/>
                <a:gd name="connsiteX4" fmla="*/ 451422 w 537744"/>
                <a:gd name="connsiteY4" fmla="*/ 8702 h 1125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1125156">
                  <a:moveTo>
                    <a:pt x="537744" y="0"/>
                  </a:moveTo>
                  <a:lnTo>
                    <a:pt x="537744" y="1125156"/>
                  </a:lnTo>
                  <a:lnTo>
                    <a:pt x="451422" y="1116454"/>
                  </a:lnTo>
                  <a:cubicBezTo>
                    <a:pt x="193796" y="1063736"/>
                    <a:pt x="0" y="835789"/>
                    <a:pt x="0" y="562578"/>
                  </a:cubicBezTo>
                  <a:cubicBezTo>
                    <a:pt x="0" y="289367"/>
                    <a:pt x="193796" y="61420"/>
                    <a:pt x="451422" y="870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34">
              <a:extLst>
                <a:ext uri="{FF2B5EF4-FFF2-40B4-BE49-F238E27FC236}">
                  <a16:creationId xmlns:a16="http://schemas.microsoft.com/office/drawing/2014/main" id="{3D981F0B-8982-1C45-8D7C-30E744003823}"/>
                </a:ext>
              </a:extLst>
            </p:cNvPr>
            <p:cNvSpPr/>
            <p:nvPr/>
          </p:nvSpPr>
          <p:spPr>
            <a:xfrm>
              <a:off x="11654256" y="0"/>
              <a:ext cx="537744" cy="562788"/>
            </a:xfrm>
            <a:custGeom>
              <a:avLst/>
              <a:gdLst>
                <a:gd name="connsiteX0" fmla="*/ 21 w 537744"/>
                <a:gd name="connsiteY0" fmla="*/ 0 h 562788"/>
                <a:gd name="connsiteX1" fmla="*/ 537744 w 537744"/>
                <a:gd name="connsiteY1" fmla="*/ 0 h 562788"/>
                <a:gd name="connsiteX2" fmla="*/ 537744 w 537744"/>
                <a:gd name="connsiteY2" fmla="*/ 562788 h 562788"/>
                <a:gd name="connsiteX3" fmla="*/ 451422 w 537744"/>
                <a:gd name="connsiteY3" fmla="*/ 554086 h 562788"/>
                <a:gd name="connsiteX4" fmla="*/ 0 w 537744"/>
                <a:gd name="connsiteY4" fmla="*/ 211 h 562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744" h="562788">
                  <a:moveTo>
                    <a:pt x="21" y="0"/>
                  </a:moveTo>
                  <a:lnTo>
                    <a:pt x="537744" y="0"/>
                  </a:lnTo>
                  <a:lnTo>
                    <a:pt x="537744" y="562788"/>
                  </a:lnTo>
                  <a:lnTo>
                    <a:pt x="451422" y="554086"/>
                  </a:lnTo>
                  <a:cubicBezTo>
                    <a:pt x="193796" y="501368"/>
                    <a:pt x="0" y="273421"/>
                    <a:pt x="0" y="21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DF76EEB7-1E87-0447-8CD6-DD220CF4EE59}"/>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BA8AE526-3A03-9B41-8C9F-27156E701C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D08D72-182D-C947-B3F7-B74948D0849B}"/>
              </a:ext>
            </a:extLst>
          </p:cNvPr>
          <p:cNvSpPr>
            <a:spLocks noGrp="1"/>
          </p:cNvSpPr>
          <p:nvPr>
            <p:ph type="dt" sz="half" idx="10"/>
          </p:nvPr>
        </p:nvSpPr>
        <p:spPr/>
        <p:txBody>
          <a:bodyPr/>
          <a:lstStyle/>
          <a:p>
            <a:fld id="{A5B0A250-5CC0-1746-B209-08E8B0DAE6AF}" type="datetimeFigureOut">
              <a:rPr lang="en-US" smtClean="0"/>
              <a:t>6/26/2024</a:t>
            </a:fld>
            <a:endParaRPr lang="en-US" dirty="0"/>
          </a:p>
        </p:txBody>
      </p:sp>
      <p:sp>
        <p:nvSpPr>
          <p:cNvPr id="5" name="Footer Placeholder 4">
            <a:extLst>
              <a:ext uri="{FF2B5EF4-FFF2-40B4-BE49-F238E27FC236}">
                <a16:creationId xmlns:a16="http://schemas.microsoft.com/office/drawing/2014/main" id="{B076E396-D059-AF4D-A1D9-C1347978AAD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F8845B6-87C0-2F4A-8146-00E911CDF70D}"/>
              </a:ext>
            </a:extLst>
          </p:cNvPr>
          <p:cNvSpPr>
            <a:spLocks noGrp="1"/>
          </p:cNvSpPr>
          <p:nvPr>
            <p:ph type="sldNum" sz="quarter" idx="12"/>
          </p:nvPr>
        </p:nvSpPr>
        <p:spPr>
          <a:xfrm>
            <a:off x="7086480" y="6141085"/>
            <a:ext cx="813816" cy="365125"/>
          </a:xfrm>
        </p:spPr>
        <p:txBody>
          <a:bodyPr/>
          <a:lstStyle/>
          <a:p>
            <a:fld id="{49ABCAEC-7D34-E549-A96E-FCEDAADBE4B0}" type="slidenum">
              <a:rPr lang="en-US" smtClean="0"/>
              <a:t>‹#›</a:t>
            </a:fld>
            <a:endParaRPr lang="en-US"/>
          </a:p>
        </p:txBody>
      </p:sp>
      <p:cxnSp>
        <p:nvCxnSpPr>
          <p:cNvPr id="7" name="Straight Connector 6">
            <a:extLst>
              <a:ext uri="{FF2B5EF4-FFF2-40B4-BE49-F238E27FC236}">
                <a16:creationId xmlns:a16="http://schemas.microsoft.com/office/drawing/2014/main" id="{A78A912D-4325-C449-BF2E-F331A221C695}"/>
              </a:ext>
            </a:extLst>
          </p:cNvPr>
          <p:cNvCxnSpPr>
            <a:cxnSpLocks/>
          </p:cNvCxnSpPr>
          <p:nvPr/>
        </p:nvCxnSpPr>
        <p:spPr>
          <a:xfrm>
            <a:off x="565150" y="6087110"/>
            <a:ext cx="733514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2922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C3803ECC-8207-244B-8051-94AA5304EDD9}"/>
              </a:ext>
            </a:extLst>
          </p:cNvPr>
          <p:cNvGrpSpPr/>
          <p:nvPr/>
        </p:nvGrpSpPr>
        <p:grpSpPr>
          <a:xfrm>
            <a:off x="10290315" y="0"/>
            <a:ext cx="1901686" cy="6858000"/>
            <a:chOff x="10290315" y="0"/>
            <a:chExt cx="1901686" cy="6858000"/>
          </a:xfrm>
        </p:grpSpPr>
        <p:sp>
          <p:nvSpPr>
            <p:cNvPr id="17" name="Freeform 16">
              <a:extLst>
                <a:ext uri="{FF2B5EF4-FFF2-40B4-BE49-F238E27FC236}">
                  <a16:creationId xmlns:a16="http://schemas.microsoft.com/office/drawing/2014/main" id="{CF2E8536-821C-3846-A152-2001B7BA4BC9}"/>
                </a:ext>
              </a:extLst>
            </p:cNvPr>
            <p:cNvSpPr/>
            <p:nvPr/>
          </p:nvSpPr>
          <p:spPr>
            <a:xfrm>
              <a:off x="10290315" y="0"/>
              <a:ext cx="1130724" cy="565573"/>
            </a:xfrm>
            <a:custGeom>
              <a:avLst/>
              <a:gdLst>
                <a:gd name="connsiteX0" fmla="*/ 21 w 1130724"/>
                <a:gd name="connsiteY0" fmla="*/ 0 h 565573"/>
                <a:gd name="connsiteX1" fmla="*/ 1130703 w 1130724"/>
                <a:gd name="connsiteY1" fmla="*/ 0 h 565573"/>
                <a:gd name="connsiteX2" fmla="*/ 1130724 w 1130724"/>
                <a:gd name="connsiteY2" fmla="*/ 211 h 565573"/>
                <a:gd name="connsiteX3" fmla="*/ 565362 w 1130724"/>
                <a:gd name="connsiteY3" fmla="*/ 565573 h 565573"/>
                <a:gd name="connsiteX4" fmla="*/ 0 w 1130724"/>
                <a:gd name="connsiteY4" fmla="*/ 211 h 565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724" h="565573">
                  <a:moveTo>
                    <a:pt x="21" y="0"/>
                  </a:moveTo>
                  <a:lnTo>
                    <a:pt x="1130703" y="0"/>
                  </a:lnTo>
                  <a:lnTo>
                    <a:pt x="1130724" y="211"/>
                  </a:lnTo>
                  <a:cubicBezTo>
                    <a:pt x="1130724" y="312452"/>
                    <a:pt x="877603" y="565573"/>
                    <a:pt x="565362" y="565573"/>
                  </a:cubicBezTo>
                  <a:cubicBezTo>
                    <a:pt x="253121" y="565573"/>
                    <a:pt x="0" y="31245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17">
              <a:extLst>
                <a:ext uri="{FF2B5EF4-FFF2-40B4-BE49-F238E27FC236}">
                  <a16:creationId xmlns:a16="http://schemas.microsoft.com/office/drawing/2014/main" id="{57A02781-FFB4-C04E-97FB-78D26A9E8F1C}"/>
                </a:ext>
              </a:extLst>
            </p:cNvPr>
            <p:cNvSpPr/>
            <p:nvPr/>
          </p:nvSpPr>
          <p:spPr>
            <a:xfrm>
              <a:off x="11653180" y="6295093"/>
              <a:ext cx="538821" cy="562907"/>
            </a:xfrm>
            <a:custGeom>
              <a:avLst/>
              <a:gdLst>
                <a:gd name="connsiteX0" fmla="*/ 538821 w 538821"/>
                <a:gd name="connsiteY0" fmla="*/ 0 h 562907"/>
                <a:gd name="connsiteX1" fmla="*/ 538821 w 538821"/>
                <a:gd name="connsiteY1" fmla="*/ 562907 h 562907"/>
                <a:gd name="connsiteX2" fmla="*/ 22 w 538821"/>
                <a:gd name="connsiteY2" fmla="*/ 562907 h 562907"/>
                <a:gd name="connsiteX3" fmla="*/ 0 w 538821"/>
                <a:gd name="connsiteY3" fmla="*/ 562686 h 562907"/>
                <a:gd name="connsiteX4" fmla="*/ 451422 w 538821"/>
                <a:gd name="connsiteY4" fmla="*/ 8810 h 56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907">
                  <a:moveTo>
                    <a:pt x="538821" y="0"/>
                  </a:moveTo>
                  <a:lnTo>
                    <a:pt x="538821" y="562907"/>
                  </a:lnTo>
                  <a:lnTo>
                    <a:pt x="22" y="562907"/>
                  </a:lnTo>
                  <a:lnTo>
                    <a:pt x="0" y="562686"/>
                  </a:ln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14C29607-37D2-7A4B-98E2-2C851CD6776C}"/>
                </a:ext>
              </a:extLst>
            </p:cNvPr>
            <p:cNvSpPr/>
            <p:nvPr/>
          </p:nvSpPr>
          <p:spPr>
            <a:xfrm>
              <a:off x="11653180" y="3552066"/>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19">
              <a:extLst>
                <a:ext uri="{FF2B5EF4-FFF2-40B4-BE49-F238E27FC236}">
                  <a16:creationId xmlns:a16="http://schemas.microsoft.com/office/drawing/2014/main" id="{D12FC7BA-80CC-1C4E-B268-B3EEA08137F1}"/>
                </a:ext>
              </a:extLst>
            </p:cNvPr>
            <p:cNvSpPr/>
            <p:nvPr/>
          </p:nvSpPr>
          <p:spPr>
            <a:xfrm>
              <a:off x="11653180" y="2180552"/>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BEBC8FB1-96B9-D84A-BD2A-BC8410EBE012}"/>
                </a:ext>
              </a:extLst>
            </p:cNvPr>
            <p:cNvSpPr/>
            <p:nvPr/>
          </p:nvSpPr>
          <p:spPr>
            <a:xfrm>
              <a:off x="11653180" y="809039"/>
              <a:ext cx="538821" cy="1125373"/>
            </a:xfrm>
            <a:custGeom>
              <a:avLst/>
              <a:gdLst>
                <a:gd name="connsiteX0" fmla="*/ 538821 w 538821"/>
                <a:gd name="connsiteY0" fmla="*/ 0 h 1125373"/>
                <a:gd name="connsiteX1" fmla="*/ 538821 w 538821"/>
                <a:gd name="connsiteY1" fmla="*/ 1125373 h 1125373"/>
                <a:gd name="connsiteX2" fmla="*/ 451422 w 538821"/>
                <a:gd name="connsiteY2" fmla="*/ 1116562 h 1125373"/>
                <a:gd name="connsiteX3" fmla="*/ 0 w 538821"/>
                <a:gd name="connsiteY3" fmla="*/ 562686 h 1125373"/>
                <a:gd name="connsiteX4" fmla="*/ 451422 w 538821"/>
                <a:gd name="connsiteY4" fmla="*/ 8810 h 1125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1125373">
                  <a:moveTo>
                    <a:pt x="538821" y="0"/>
                  </a:moveTo>
                  <a:lnTo>
                    <a:pt x="538821" y="1125373"/>
                  </a:lnTo>
                  <a:lnTo>
                    <a:pt x="451422" y="1116562"/>
                  </a:lnTo>
                  <a:cubicBezTo>
                    <a:pt x="193796" y="1063844"/>
                    <a:pt x="0" y="835897"/>
                    <a:pt x="0" y="562686"/>
                  </a:cubicBezTo>
                  <a:cubicBezTo>
                    <a:pt x="0" y="289475"/>
                    <a:pt x="193796" y="61528"/>
                    <a:pt x="451422" y="881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21">
              <a:extLst>
                <a:ext uri="{FF2B5EF4-FFF2-40B4-BE49-F238E27FC236}">
                  <a16:creationId xmlns:a16="http://schemas.microsoft.com/office/drawing/2014/main" id="{5A8455B4-A778-B44D-A7E8-C45A4846D9F7}"/>
                </a:ext>
              </a:extLst>
            </p:cNvPr>
            <p:cNvSpPr/>
            <p:nvPr/>
          </p:nvSpPr>
          <p:spPr>
            <a:xfrm>
              <a:off x="11653180" y="0"/>
              <a:ext cx="538821" cy="562898"/>
            </a:xfrm>
            <a:custGeom>
              <a:avLst/>
              <a:gdLst>
                <a:gd name="connsiteX0" fmla="*/ 21 w 538821"/>
                <a:gd name="connsiteY0" fmla="*/ 0 h 562898"/>
                <a:gd name="connsiteX1" fmla="*/ 538821 w 538821"/>
                <a:gd name="connsiteY1" fmla="*/ 0 h 562898"/>
                <a:gd name="connsiteX2" fmla="*/ 538821 w 538821"/>
                <a:gd name="connsiteY2" fmla="*/ 562898 h 562898"/>
                <a:gd name="connsiteX3" fmla="*/ 451422 w 538821"/>
                <a:gd name="connsiteY3" fmla="*/ 554087 h 562898"/>
                <a:gd name="connsiteX4" fmla="*/ 0 w 538821"/>
                <a:gd name="connsiteY4" fmla="*/ 211 h 56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821" h="562898">
                  <a:moveTo>
                    <a:pt x="21" y="0"/>
                  </a:moveTo>
                  <a:lnTo>
                    <a:pt x="538821" y="0"/>
                  </a:lnTo>
                  <a:lnTo>
                    <a:pt x="538821" y="562898"/>
                  </a:lnTo>
                  <a:lnTo>
                    <a:pt x="451422" y="554087"/>
                  </a:lnTo>
                  <a:cubicBezTo>
                    <a:pt x="193796" y="501369"/>
                    <a:pt x="0" y="273422"/>
                    <a:pt x="0" y="211"/>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Vertical Title 1">
            <a:extLst>
              <a:ext uri="{FF2B5EF4-FFF2-40B4-BE49-F238E27FC236}">
                <a16:creationId xmlns:a16="http://schemas.microsoft.com/office/drawing/2014/main" id="{B0407CCA-80EF-2B45-8F8C-7D5796A61BC0}"/>
              </a:ext>
            </a:extLst>
          </p:cNvPr>
          <p:cNvSpPr>
            <a:spLocks noGrp="1"/>
          </p:cNvSpPr>
          <p:nvPr>
            <p:ph type="title" orient="vert"/>
          </p:nvPr>
        </p:nvSpPr>
        <p:spPr>
          <a:xfrm>
            <a:off x="8950095" y="976630"/>
            <a:ext cx="2268507" cy="478459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AA221C3-F2D3-FC4F-938B-4C4CAC7370B1}"/>
              </a:ext>
            </a:extLst>
          </p:cNvPr>
          <p:cNvSpPr>
            <a:spLocks noGrp="1"/>
          </p:cNvSpPr>
          <p:nvPr>
            <p:ph type="body" orient="vert" idx="1"/>
          </p:nvPr>
        </p:nvSpPr>
        <p:spPr>
          <a:xfrm>
            <a:off x="565150" y="976630"/>
            <a:ext cx="8264057" cy="478459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B061B46-3E9A-AC48-8C84-5B46EA1EC583}"/>
              </a:ext>
            </a:extLst>
          </p:cNvPr>
          <p:cNvSpPr>
            <a:spLocks noGrp="1"/>
          </p:cNvSpPr>
          <p:nvPr>
            <p:ph type="dt" sz="half" idx="10"/>
          </p:nvPr>
        </p:nvSpPr>
        <p:spPr/>
        <p:txBody>
          <a:bodyPr/>
          <a:lstStyle/>
          <a:p>
            <a:fld id="{A5B0A250-5CC0-1746-B209-08E8B0DAE6AF}" type="datetimeFigureOut">
              <a:rPr lang="en-US" smtClean="0"/>
              <a:t>6/26/2024</a:t>
            </a:fld>
            <a:endParaRPr lang="en-US"/>
          </a:p>
        </p:txBody>
      </p:sp>
      <p:sp>
        <p:nvSpPr>
          <p:cNvPr id="5" name="Footer Placeholder 4">
            <a:extLst>
              <a:ext uri="{FF2B5EF4-FFF2-40B4-BE49-F238E27FC236}">
                <a16:creationId xmlns:a16="http://schemas.microsoft.com/office/drawing/2014/main" id="{369F8F49-5859-714C-8EE1-61A74F324E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2B6F69-3FFA-D94F-BA99-873D36F7F69D}"/>
              </a:ext>
            </a:extLst>
          </p:cNvPr>
          <p:cNvSpPr>
            <a:spLocks noGrp="1"/>
          </p:cNvSpPr>
          <p:nvPr>
            <p:ph type="sldNum" sz="quarter" idx="12"/>
          </p:nvPr>
        </p:nvSpPr>
        <p:spPr/>
        <p:txBody>
          <a:bodyPr/>
          <a:lstStyle/>
          <a:p>
            <a:fld id="{49ABCAEC-7D34-E549-A96E-FCEDAADBE4B0}" type="slidenum">
              <a:rPr lang="en-US" smtClean="0"/>
              <a:t>‹#›</a:t>
            </a:fld>
            <a:endParaRPr lang="en-US"/>
          </a:p>
        </p:txBody>
      </p:sp>
      <p:cxnSp>
        <p:nvCxnSpPr>
          <p:cNvPr id="7" name="Straight Connector 6">
            <a:extLst>
              <a:ext uri="{FF2B5EF4-FFF2-40B4-BE49-F238E27FC236}">
                <a16:creationId xmlns:a16="http://schemas.microsoft.com/office/drawing/2014/main" id="{C31B40EC-87DB-A64F-9D4B-98A86F7CEFFF}"/>
              </a:ext>
            </a:extLst>
          </p:cNvPr>
          <p:cNvCxnSpPr>
            <a:cxnSpLocks/>
          </p:cNvCxnSpPr>
          <p:nvPr/>
        </p:nvCxnSpPr>
        <p:spPr>
          <a:xfrm>
            <a:off x="565150" y="6087110"/>
            <a:ext cx="110583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47550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0967962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701580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6/26/2024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171006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6/26/2024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89677853"/>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6/26/2024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946930754"/>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6/26/2024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08599228"/>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6/26/2024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961275342"/>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6/26/2024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198931068"/>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6/26/2024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98481848"/>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857609034"/>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76376859"/>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8432859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D32D1-BD1B-9B41-AF84-030CA4A06A90}"/>
              </a:ext>
            </a:extLst>
          </p:cNvPr>
          <p:cNvSpPr>
            <a:spLocks noGrp="1"/>
          </p:cNvSpPr>
          <p:nvPr>
            <p:ph type="title" hasCustomPrompt="1"/>
          </p:nvPr>
        </p:nvSpPr>
        <p:spPr>
          <a:xfrm>
            <a:off x="446049" y="365125"/>
            <a:ext cx="11306750" cy="1325563"/>
          </a:xfrm>
          <a:prstGeom prst="rect">
            <a:avLst/>
          </a:prstGeom>
        </p:spPr>
        <p:txBody>
          <a:bodyPr/>
          <a:lstStyle>
            <a:lvl1pPr>
              <a:defRPr sz="2400"/>
            </a:lvl1pPr>
          </a:lstStyle>
          <a:p>
            <a:r>
              <a:rPr lang="en-GB"/>
              <a:t>Presentation title one column / picture</a:t>
            </a:r>
            <a:endParaRPr lang="en-US"/>
          </a:p>
        </p:txBody>
      </p:sp>
      <p:sp>
        <p:nvSpPr>
          <p:cNvPr id="3" name="Content Placeholder 2">
            <a:extLst>
              <a:ext uri="{FF2B5EF4-FFF2-40B4-BE49-F238E27FC236}">
                <a16:creationId xmlns:a16="http://schemas.microsoft.com/office/drawing/2014/main" id="{B51772C9-68D0-404D-9CC2-150EE9B0DC26}"/>
              </a:ext>
            </a:extLst>
          </p:cNvPr>
          <p:cNvSpPr>
            <a:spLocks noGrp="1"/>
          </p:cNvSpPr>
          <p:nvPr>
            <p:ph sz="half" idx="1"/>
          </p:nvPr>
        </p:nvSpPr>
        <p:spPr>
          <a:xfrm>
            <a:off x="446049" y="1825625"/>
            <a:ext cx="11306750" cy="4351338"/>
          </a:xfrm>
          <a:prstGeom prst="rect">
            <a:avLst/>
          </a:prstGeom>
        </p:spPr>
        <p:txBody>
          <a:bodyPr/>
          <a:lstStyle>
            <a:lvl1pPr>
              <a:buNone/>
              <a:defRPr sz="2400"/>
            </a:lvl1pPr>
          </a:lstStyle>
          <a:p>
            <a:pPr lvl="0"/>
            <a:r>
              <a:rPr lang="en-US"/>
              <a:t>Click to edit Master text styles</a:t>
            </a:r>
          </a:p>
        </p:txBody>
      </p:sp>
    </p:spTree>
    <p:extLst>
      <p:ext uri="{BB962C8B-B14F-4D97-AF65-F5344CB8AC3E}">
        <p14:creationId xmlns:p14="http://schemas.microsoft.com/office/powerpoint/2010/main" val="28662144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45814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rcRect/>
          <a:stretch/>
        </p:blipFill>
        <p:spPr>
          <a:xfrm>
            <a:off x="442913" y="801048"/>
            <a:ext cx="3427412" cy="1008062"/>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2260075457"/>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rcRect/>
          <a:stretch/>
        </p:blipFill>
        <p:spPr>
          <a:xfrm>
            <a:off x="442913" y="801048"/>
            <a:ext cx="3427412" cy="1008062"/>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1353361660"/>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01048"/>
            <a:ext cx="3427412" cy="1008062"/>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870903287"/>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01048"/>
            <a:ext cx="3427412" cy="1008062"/>
          </a:xfrm>
          <a:prstGeom prst="rect">
            <a:avLst/>
          </a:prstGeom>
        </p:spPr>
      </p:pic>
    </p:spTree>
    <p:extLst>
      <p:ext uri="{BB962C8B-B14F-4D97-AF65-F5344CB8AC3E}">
        <p14:creationId xmlns:p14="http://schemas.microsoft.com/office/powerpoint/2010/main" val="221598790"/>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06630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6678210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6183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57842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246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24472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38582815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30137383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8534335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15549142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34468775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31126926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31267561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21697486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14901958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30066271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rcRect/>
          <a:stretch/>
        </p:blipFill>
        <p:spPr>
          <a:xfrm>
            <a:off x="442913" y="801048"/>
            <a:ext cx="3427412" cy="1008062"/>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00268142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rcRect/>
          <a:stretch/>
        </p:blipFill>
        <p:spPr>
          <a:xfrm>
            <a:off x="442913" y="801048"/>
            <a:ext cx="3427412" cy="1008062"/>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36212425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08296A4-9FA0-3A40-A16A-24E06DFFD123}"/>
              </a:ext>
            </a:extLst>
          </p:cNvPr>
          <p:cNvSpPr>
            <a:spLocks noGrp="1"/>
          </p:cNvSpPr>
          <p:nvPr>
            <p:ph type="title" hasCustomPrompt="1"/>
          </p:nvPr>
        </p:nvSpPr>
        <p:spPr>
          <a:xfrm>
            <a:off x="439385" y="2101929"/>
            <a:ext cx="11313413" cy="535648"/>
          </a:xfrm>
          <a:prstGeom prst="rect">
            <a:avLst/>
          </a:prstGeom>
        </p:spPr>
        <p:txBody>
          <a:bodyPr/>
          <a:lstStyle>
            <a:lvl1pPr>
              <a:defRPr sz="3600" b="1">
                <a:solidFill>
                  <a:srgbClr val="7030A0"/>
                </a:solidFill>
              </a:defRPr>
            </a:lvl1pPr>
          </a:lstStyle>
          <a:p>
            <a:r>
              <a:rPr lang="en-GB"/>
              <a:t>Section divider goes here</a:t>
            </a:r>
            <a:endParaRPr lang="en-US"/>
          </a:p>
        </p:txBody>
      </p:sp>
      <p:sp>
        <p:nvSpPr>
          <p:cNvPr id="10" name="Content Placeholder 2">
            <a:extLst>
              <a:ext uri="{FF2B5EF4-FFF2-40B4-BE49-F238E27FC236}">
                <a16:creationId xmlns:a16="http://schemas.microsoft.com/office/drawing/2014/main" id="{A7B03276-F0E3-3B48-8A60-2BC9ACE1A068}"/>
              </a:ext>
            </a:extLst>
          </p:cNvPr>
          <p:cNvSpPr>
            <a:spLocks noGrp="1"/>
          </p:cNvSpPr>
          <p:nvPr>
            <p:ph idx="1" hasCustomPrompt="1"/>
          </p:nvPr>
        </p:nvSpPr>
        <p:spPr>
          <a:xfrm>
            <a:off x="439385" y="2767846"/>
            <a:ext cx="11313413" cy="365126"/>
          </a:xfrm>
          <a:prstGeom prst="rect">
            <a:avLst/>
          </a:prstGeom>
        </p:spPr>
        <p:txBody>
          <a:bodyPr/>
          <a:lstStyle>
            <a:lvl1pPr>
              <a:buFontTx/>
              <a:buNone/>
              <a:defRPr sz="2400">
                <a:solidFill>
                  <a:srgbClr val="7030A0"/>
                </a:solidFill>
                <a:latin typeface="+mj-lt"/>
              </a:defRPr>
            </a:lvl1pPr>
            <a:lvl2pPr>
              <a:buFontTx/>
              <a:buNone/>
              <a:defRPr>
                <a:solidFill>
                  <a:srgbClr val="7030A0"/>
                </a:solidFill>
                <a:latin typeface="+mj-lt"/>
              </a:defRPr>
            </a:lvl2pPr>
            <a:lvl3pPr>
              <a:buFontTx/>
              <a:buNone/>
              <a:defRPr>
                <a:solidFill>
                  <a:srgbClr val="7030A0"/>
                </a:solidFill>
                <a:latin typeface="+mj-lt"/>
              </a:defRPr>
            </a:lvl3pPr>
            <a:lvl4pPr>
              <a:buFontTx/>
              <a:buNone/>
              <a:defRPr>
                <a:solidFill>
                  <a:srgbClr val="7030A0"/>
                </a:solidFill>
                <a:latin typeface="+mj-lt"/>
              </a:defRPr>
            </a:lvl4pPr>
            <a:lvl5pPr>
              <a:buFontTx/>
              <a:buNone/>
              <a:defRPr>
                <a:solidFill>
                  <a:srgbClr val="7030A0"/>
                </a:solidFill>
                <a:latin typeface="+mj-lt"/>
              </a:defRPr>
            </a:lvl5pPr>
          </a:lstStyle>
          <a:p>
            <a:pPr lvl="0"/>
            <a:r>
              <a:rPr lang="en-GB"/>
              <a:t>Subtitle goes here</a:t>
            </a:r>
          </a:p>
        </p:txBody>
      </p:sp>
    </p:spTree>
    <p:extLst>
      <p:ext uri="{BB962C8B-B14F-4D97-AF65-F5344CB8AC3E}">
        <p14:creationId xmlns:p14="http://schemas.microsoft.com/office/powerpoint/2010/main" val="1364934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8" Type="http://schemas.openxmlformats.org/officeDocument/2006/relationships/slideLayout" Target="../slideLayouts/slideLayout19.xml"/><Relationship Id="rId3"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0D98E2-86CE-4D4F-9F8F-17C83D19A271}"/>
              </a:ext>
            </a:extLst>
          </p:cNvPr>
          <p:cNvSpPr>
            <a:spLocks noGrp="1"/>
          </p:cNvSpPr>
          <p:nvPr>
            <p:ph type="title"/>
          </p:nvPr>
        </p:nvSpPr>
        <p:spPr>
          <a:xfrm>
            <a:off x="565150" y="770890"/>
            <a:ext cx="7335835" cy="1268984"/>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8804B4F2-48A4-A140-B59B-7A2ED9FD4653}"/>
              </a:ext>
            </a:extLst>
          </p:cNvPr>
          <p:cNvSpPr>
            <a:spLocks noGrp="1"/>
          </p:cNvSpPr>
          <p:nvPr>
            <p:ph type="body" idx="1"/>
          </p:nvPr>
        </p:nvSpPr>
        <p:spPr>
          <a:xfrm>
            <a:off x="565150" y="2160016"/>
            <a:ext cx="7335835" cy="36012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FCF4A7E-D5FF-BF48-8E01-8F46150ABFD5}"/>
              </a:ext>
            </a:extLst>
          </p:cNvPr>
          <p:cNvSpPr>
            <a:spLocks noGrp="1"/>
          </p:cNvSpPr>
          <p:nvPr>
            <p:ph type="dt" sz="half" idx="2"/>
          </p:nvPr>
        </p:nvSpPr>
        <p:spPr>
          <a:xfrm>
            <a:off x="566928" y="457200"/>
            <a:ext cx="3608205" cy="365125"/>
          </a:xfrm>
          <a:prstGeom prst="rect">
            <a:avLst/>
          </a:prstGeom>
        </p:spPr>
        <p:txBody>
          <a:bodyPr vert="horz" lIns="91440" tIns="45720" rIns="91440" bIns="45720" rtlCol="0" anchor="ctr"/>
          <a:lstStyle>
            <a:lvl1pPr algn="l">
              <a:defRPr sz="1050" b="0" i="0">
                <a:solidFill>
                  <a:schemeClr val="tx1">
                    <a:tint val="75000"/>
                  </a:schemeClr>
                </a:solidFill>
                <a:latin typeface="+mn-lt"/>
              </a:defRPr>
            </a:lvl1pPr>
          </a:lstStyle>
          <a:p>
            <a:fld id="{A5B0A250-5CC0-1746-B209-08E8B0DAE6AF}" type="datetimeFigureOut">
              <a:rPr lang="en-US" smtClean="0"/>
              <a:pPr/>
              <a:t>6/26/2024</a:t>
            </a:fld>
            <a:endParaRPr lang="en-US" dirty="0"/>
          </a:p>
        </p:txBody>
      </p:sp>
      <p:sp>
        <p:nvSpPr>
          <p:cNvPr id="5" name="Footer Placeholder 4">
            <a:extLst>
              <a:ext uri="{FF2B5EF4-FFF2-40B4-BE49-F238E27FC236}">
                <a16:creationId xmlns:a16="http://schemas.microsoft.com/office/drawing/2014/main" id="{CA131757-5039-BF46-B47A-50DA8FFBC078}"/>
              </a:ext>
            </a:extLst>
          </p:cNvPr>
          <p:cNvSpPr>
            <a:spLocks noGrp="1"/>
          </p:cNvSpPr>
          <p:nvPr>
            <p:ph type="ftr" sz="quarter" idx="3"/>
          </p:nvPr>
        </p:nvSpPr>
        <p:spPr>
          <a:xfrm>
            <a:off x="565150" y="6141085"/>
            <a:ext cx="3608205" cy="365125"/>
          </a:xfrm>
          <a:prstGeom prst="rect">
            <a:avLst/>
          </a:prstGeom>
        </p:spPr>
        <p:txBody>
          <a:bodyPr vert="horz" lIns="91440" tIns="45720" rIns="91440" bIns="45720" rtlCol="0" anchor="ctr"/>
          <a:lstStyle>
            <a:lvl1pPr algn="l">
              <a:defRPr sz="1050" b="0" i="0">
                <a:solidFill>
                  <a:schemeClr val="tx1">
                    <a:tint val="75000"/>
                  </a:schemeClr>
                </a:solidFill>
                <a:latin typeface="+mn-lt"/>
              </a:defRPr>
            </a:lvl1pPr>
          </a:lstStyle>
          <a:p>
            <a:endParaRPr lang="en-US" dirty="0"/>
          </a:p>
        </p:txBody>
      </p:sp>
      <p:sp>
        <p:nvSpPr>
          <p:cNvPr id="6" name="Slide Number Placeholder 5">
            <a:extLst>
              <a:ext uri="{FF2B5EF4-FFF2-40B4-BE49-F238E27FC236}">
                <a16:creationId xmlns:a16="http://schemas.microsoft.com/office/drawing/2014/main" id="{AA83FD16-4337-B940-905E-D20A26FD483A}"/>
              </a:ext>
            </a:extLst>
          </p:cNvPr>
          <p:cNvSpPr>
            <a:spLocks noGrp="1"/>
          </p:cNvSpPr>
          <p:nvPr>
            <p:ph type="sldNum" sz="quarter" idx="4"/>
          </p:nvPr>
        </p:nvSpPr>
        <p:spPr>
          <a:xfrm>
            <a:off x="10809678" y="6141085"/>
            <a:ext cx="813816" cy="365125"/>
          </a:xfrm>
          <a:prstGeom prst="rect">
            <a:avLst/>
          </a:prstGeom>
        </p:spPr>
        <p:txBody>
          <a:bodyPr vert="horz" lIns="91440" tIns="45720" rIns="91440" bIns="45720" rtlCol="0" anchor="ctr"/>
          <a:lstStyle>
            <a:lvl1pPr algn="r">
              <a:defRPr sz="1050" b="0" i="0">
                <a:solidFill>
                  <a:schemeClr val="tx1">
                    <a:tint val="75000"/>
                  </a:schemeClr>
                </a:solidFill>
                <a:latin typeface="+mn-lt"/>
              </a:defRPr>
            </a:lvl1pPr>
          </a:lstStyle>
          <a:p>
            <a:fld id="{49ABCAEC-7D34-E549-A96E-FCEDAADBE4B0}" type="slidenum">
              <a:rPr lang="en-US" smtClean="0"/>
              <a:pPr/>
              <a:t>‹#›</a:t>
            </a:fld>
            <a:endParaRPr lang="en-US" dirty="0"/>
          </a:p>
        </p:txBody>
      </p:sp>
    </p:spTree>
    <p:extLst>
      <p:ext uri="{BB962C8B-B14F-4D97-AF65-F5344CB8AC3E}">
        <p14:creationId xmlns:p14="http://schemas.microsoft.com/office/powerpoint/2010/main" val="3029007591"/>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xStyles>
    <p:titleStyle>
      <a:lvl1pPr algn="l" defTabSz="914400" rtl="0" eaLnBrk="1" latinLnBrk="0" hangingPunct="1">
        <a:lnSpc>
          <a:spcPct val="100000"/>
        </a:lnSpc>
        <a:spcBef>
          <a:spcPct val="0"/>
        </a:spcBef>
        <a:buNone/>
        <a:defRPr sz="4000" b="1"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9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100000"/>
        </a:lnSpc>
        <a:spcBef>
          <a:spcPts val="900"/>
        </a:spcBef>
        <a:buFont typeface="Arial" panose="020B0604020202020204" pitchFamily="34" charset="0"/>
        <a:buChar char="•"/>
        <a:defRPr sz="2000" b="0" i="0" kern="1200">
          <a:solidFill>
            <a:schemeClr val="tx1"/>
          </a:solidFill>
          <a:latin typeface="+mn-lt"/>
          <a:ea typeface="+mn-ea"/>
          <a:cs typeface="+mn-cs"/>
        </a:defRPr>
      </a:lvl2pPr>
      <a:lvl3pPr marL="1143000" indent="-228600" algn="l" defTabSz="914400" rtl="0" eaLnBrk="1" latinLnBrk="0" hangingPunct="1">
        <a:lnSpc>
          <a:spcPct val="100000"/>
        </a:lnSpc>
        <a:spcBef>
          <a:spcPts val="900"/>
        </a:spcBef>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100000"/>
        </a:lnSpc>
        <a:spcBef>
          <a:spcPts val="900"/>
        </a:spcBef>
        <a:buFont typeface="Arial" panose="020B0604020202020204" pitchFamily="34" charset="0"/>
        <a:buChar char="•"/>
        <a:defRPr sz="1600" b="0" i="0" kern="1200">
          <a:solidFill>
            <a:schemeClr val="tx1"/>
          </a:solidFill>
          <a:latin typeface="+mn-lt"/>
          <a:ea typeface="+mn-ea"/>
          <a:cs typeface="+mn-cs"/>
        </a:defRPr>
      </a:lvl4pPr>
      <a:lvl5pPr marL="2057400" indent="-228600"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6/26/2024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3137999447"/>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4" r:id="rId14"/>
    <p:sldLayoutId id="2147483715" r:id="rId15"/>
    <p:sldLayoutId id="2147483666" r:id="rId16"/>
    <p:sldLayoutId id="2147483667" r:id="rId17"/>
    <p:sldLayoutId id="2147483668" r:id="rId18"/>
    <p:sldLayoutId id="2147483670" r:id="rId19"/>
    <p:sldLayoutId id="2147483672" r:id="rId20"/>
    <p:sldLayoutId id="2147483675" r:id="rId21"/>
    <p:sldLayoutId id="2147483676" r:id="rId22"/>
    <p:sldLayoutId id="2147483677" r:id="rId23"/>
    <p:sldLayoutId id="2147483678" r:id="rId24"/>
    <p:sldLayoutId id="2147483680" r:id="rId25"/>
    <p:sldLayoutId id="2147483681" r:id="rId26"/>
    <p:sldLayoutId id="2147483683" r:id="rId27"/>
    <p:sldLayoutId id="2147483684" r:id="rId28"/>
    <p:sldLayoutId id="2147483685" r:id="rId29"/>
    <p:sldLayoutId id="2147483686" r:id="rId30"/>
    <p:sldLayoutId id="2147483687" r:id="rId31"/>
    <p:sldLayoutId id="2147483688" r:id="rId32"/>
    <p:sldLayoutId id="2147483689" r:id="rId33"/>
    <p:sldLayoutId id="2147483690" r:id="rId34"/>
    <p:sldLayoutId id="2147483691" r:id="rId35"/>
    <p:sldLayoutId id="2147483693" r:id="rId36"/>
    <p:sldLayoutId id="2147483662" r:id="rId37"/>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4.xml"/><Relationship Id="rId6" Type="http://schemas.openxmlformats.org/officeDocument/2006/relationships/hyperlink" Target="https://creativecommons.org/licenses/by-nc/3.0/" TargetMode="External"/><Relationship Id="rId5" Type="http://schemas.openxmlformats.org/officeDocument/2006/relationships/hyperlink" Target="https://www.pngall.com/warning-sign-png" TargetMode="Externa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s://www.gov.uk/government/publications/reporting-and-reviewing-deaths-under-probation-supervision-policy-framework" TargetMode="External"/><Relationship Id="rId7" Type="http://schemas.openxmlformats.org/officeDocument/2006/relationships/hyperlink" Target="https://eur03.safelinks.protection.outlook.com/?url=https%3A%2F%2Fwww.probation-institute.org%2Fnews%2Flearning-from-deaths-under-probation-supervision&amp;data=05%7C01%7CKaren.slade%40ntu.ac.uk%7Cc327192c17404e658aa408db68d462ee%7C8acbc2c5c8ed42c78169ba438a0dbe2f%7C1%7C0%7C638219033706858361%7CUnknown%7CTWFpbGZsb3d8eyJWIjoiMC4wLjAwMDAiLCJQIjoiV2luMzIiLCJBTiI6Ik1haWwiLCJXVCI6Mn0%3D%7C3000%7C%7C%7C&amp;sdata=JXIUEi8IDiPQBFBTD87hruInnQJms8MFCnTXDlTHj7k%3D&amp;reserved=0" TargetMode="External"/><Relationship Id="rId2" Type="http://schemas.openxmlformats.org/officeDocument/2006/relationships/hyperlink" Target="https://www.gov.uk/government/collections/death-of-offenders-in-the-community" TargetMode="External"/><Relationship Id="rId1" Type="http://schemas.openxmlformats.org/officeDocument/2006/relationships/slideLayout" Target="../slideLayouts/slideLayout32.xml"/><Relationship Id="rId6" Type="http://schemas.openxmlformats.org/officeDocument/2006/relationships/image" Target="../media/image16.png"/><Relationship Id="rId5" Type="http://schemas.openxmlformats.org/officeDocument/2006/relationships/hyperlink" Target="https://irep.ntu.ac.uk/id/eprint/45894" TargetMode="Externa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hyperlink" Target="mailto:Karen.slade1@justice.gov.uk" TargetMode="External"/><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8.png"/><Relationship Id="rId4" Type="http://schemas.openxmlformats.org/officeDocument/2006/relationships/hyperlink" Target="mailto:karen.Satinder@ntu.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pic>
        <p:nvPicPr>
          <p:cNvPr id="4" name="Picture 3" descr="A blue abstract watercolor pattern on a white background">
            <a:extLst>
              <a:ext uri="{FF2B5EF4-FFF2-40B4-BE49-F238E27FC236}">
                <a16:creationId xmlns:a16="http://schemas.microsoft.com/office/drawing/2014/main" id="{4743BF67-F4D3-8694-749F-A1B37A4EBC54}"/>
              </a:ext>
            </a:extLst>
          </p:cNvPr>
          <p:cNvPicPr>
            <a:picLocks noChangeAspect="1"/>
          </p:cNvPicPr>
          <p:nvPr/>
        </p:nvPicPr>
        <p:blipFill rotWithShape="1">
          <a:blip r:embed="rId2"/>
          <a:srcRect t="15605" r="-2" b="-2"/>
          <a:stretch/>
        </p:blipFill>
        <p:spPr>
          <a:xfrm>
            <a:off x="134920" y="-2"/>
            <a:ext cx="12191980" cy="6857999"/>
          </a:xfrm>
          <a:prstGeom prst="rect">
            <a:avLst/>
          </a:prstGeom>
        </p:spPr>
      </p:pic>
      <p:sp>
        <p:nvSpPr>
          <p:cNvPr id="11" name="Rectangle">
            <a:extLst>
              <a:ext uri="{FF2B5EF4-FFF2-40B4-BE49-F238E27FC236}">
                <a16:creationId xmlns:a16="http://schemas.microsoft.com/office/drawing/2014/main" id="{B4F75AE3-A3AC-DE4C-98FE-EC9DC3BF8D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67217" cy="6858000"/>
          </a:xfrm>
          <a:prstGeom prst="rect">
            <a:avLst/>
          </a:prstGeom>
          <a:gradFill flip="none" rotWithShape="1">
            <a:gsLst>
              <a:gs pos="31000">
                <a:schemeClr val="bg1">
                  <a:alpha val="80000"/>
                </a:schemeClr>
              </a:gs>
              <a:gs pos="0">
                <a:schemeClr val="bg1"/>
              </a:gs>
              <a:gs pos="100000">
                <a:schemeClr val="bg1">
                  <a:alpha val="34000"/>
                </a:schemeClr>
              </a:gs>
            </a:gsLst>
            <a:path path="circle">
              <a:fillToRect r="100000" b="100000"/>
            </a:path>
            <a:tileRect l="-100000" t="-100000"/>
          </a:gradFill>
          <a:ln w="12700">
            <a:miter lim="400000"/>
          </a:ln>
        </p:spPr>
        <p:txBody>
          <a:bodyPr lIns="50800" tIns="50800" rIns="50800" bIns="508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all" spc="0" normalizeH="0" baseline="0" noProof="0" dirty="0">
              <a:ln>
                <a:noFill/>
              </a:ln>
              <a:solidFill>
                <a:srgbClr val="FFFFFF"/>
              </a:solidFill>
              <a:effectLst/>
              <a:uLnTx/>
              <a:uFillTx/>
              <a:latin typeface="Neue Haas Grotesk Text Pro"/>
              <a:ea typeface="+mn-ea"/>
              <a:cs typeface="+mn-cs"/>
              <a:sym typeface="Avenir Next"/>
            </a:endParaRPr>
          </a:p>
        </p:txBody>
      </p:sp>
      <p:sp>
        <p:nvSpPr>
          <p:cNvPr id="2" name="Title 1"/>
          <p:cNvSpPr>
            <a:spLocks noGrp="1"/>
          </p:cNvSpPr>
          <p:nvPr>
            <p:ph type="ctrTitle"/>
          </p:nvPr>
        </p:nvSpPr>
        <p:spPr>
          <a:xfrm>
            <a:off x="74488" y="2210646"/>
            <a:ext cx="5115861" cy="2866405"/>
          </a:xfrm>
        </p:spPr>
        <p:txBody>
          <a:bodyPr vert="horz" lIns="91440" tIns="45720" rIns="91440" bIns="45720" rtlCol="0" anchor="t">
            <a:noAutofit/>
          </a:bodyPr>
          <a:lstStyle/>
          <a:p>
            <a:pPr algn="ctr"/>
            <a:r>
              <a:rPr lang="en-US" sz="3200" b="1" kern="0" dirty="0">
                <a:effectLst/>
                <a:latin typeface="Calibri" panose="020F0502020204030204" pitchFamily="34" charset="0"/>
                <a:ea typeface="Times New Roman" panose="02020603050405020304" pitchFamily="18" charset="0"/>
                <a:cs typeface="Times New Roman" panose="02020603050405020304" pitchFamily="18" charset="0"/>
              </a:rPr>
              <a:t>Suicide in adults under supervision of probation services: Causes, risk factors, and opportunities for prevention</a:t>
            </a:r>
            <a:br>
              <a:rPr lang="en-GB" sz="3600" dirty="0">
                <a:latin typeface="Univers"/>
                <a:ea typeface="+mj-lt"/>
                <a:cs typeface="+mj-lt"/>
              </a:rPr>
            </a:br>
            <a:br>
              <a:rPr lang="en-GB" sz="3600" dirty="0">
                <a:latin typeface="Univers"/>
                <a:ea typeface="+mj-lt"/>
                <a:cs typeface="+mj-lt"/>
              </a:rPr>
            </a:br>
            <a:r>
              <a:rPr lang="en-GB" sz="1200" b="0" dirty="0">
                <a:latin typeface="Univers"/>
                <a:ea typeface="+mj-lt"/>
                <a:cs typeface="+mj-lt"/>
              </a:rPr>
              <a:t>Based on a paper under review with Health and Justice</a:t>
            </a:r>
            <a:endParaRPr lang="en-US" sz="1200" b="0" dirty="0">
              <a:latin typeface="Univers"/>
            </a:endParaRPr>
          </a:p>
        </p:txBody>
      </p:sp>
      <p:sp>
        <p:nvSpPr>
          <p:cNvPr id="3" name="Subtitle 2"/>
          <p:cNvSpPr>
            <a:spLocks noGrp="1"/>
          </p:cNvSpPr>
          <p:nvPr>
            <p:ph type="subTitle" idx="1"/>
          </p:nvPr>
        </p:nvSpPr>
        <p:spPr>
          <a:xfrm>
            <a:off x="5487699" y="3211626"/>
            <a:ext cx="6715396" cy="2035900"/>
          </a:xfrm>
        </p:spPr>
        <p:txBody>
          <a:bodyPr>
            <a:normAutofit fontScale="85000" lnSpcReduction="10000"/>
          </a:bodyPr>
          <a:lstStyle/>
          <a:p>
            <a:r>
              <a:rPr lang="en-GB" b="1" dirty="0">
                <a:solidFill>
                  <a:schemeClr val="bg1"/>
                </a:solidFill>
              </a:rPr>
              <a:t>Professor Karen Slade</a:t>
            </a:r>
          </a:p>
          <a:p>
            <a:r>
              <a:rPr lang="en-GB" b="1" dirty="0">
                <a:solidFill>
                  <a:schemeClr val="bg1"/>
                </a:solidFill>
              </a:rPr>
              <a:t>Dr Lucy Justice, Frederica Martijn and Prof Thom Baguley</a:t>
            </a:r>
          </a:p>
          <a:p>
            <a:endParaRPr lang="en-GB" b="1" dirty="0">
              <a:solidFill>
                <a:schemeClr val="bg1"/>
              </a:solidFill>
            </a:endParaRPr>
          </a:p>
          <a:p>
            <a:pPr>
              <a:lnSpc>
                <a:spcPct val="160000"/>
              </a:lnSpc>
            </a:pPr>
            <a:r>
              <a:rPr lang="en-GB" sz="2100" b="1" dirty="0">
                <a:solidFill>
                  <a:schemeClr val="bg1"/>
                </a:solidFill>
              </a:rPr>
              <a:t>NTU Psychology &amp; </a:t>
            </a:r>
          </a:p>
          <a:p>
            <a:pPr>
              <a:lnSpc>
                <a:spcPct val="160000"/>
              </a:lnSpc>
            </a:pPr>
            <a:r>
              <a:rPr lang="en-GB" sz="2100" b="1" dirty="0">
                <a:solidFill>
                  <a:schemeClr val="bg1"/>
                </a:solidFill>
              </a:rPr>
              <a:t>HMPPS Strategic Lead for deaths under supervision</a:t>
            </a:r>
          </a:p>
        </p:txBody>
      </p:sp>
      <p:cxnSp>
        <p:nvCxnSpPr>
          <p:cNvPr id="13" name="Straight Connector 12">
            <a:extLst>
              <a:ext uri="{FF2B5EF4-FFF2-40B4-BE49-F238E27FC236}">
                <a16:creationId xmlns:a16="http://schemas.microsoft.com/office/drawing/2014/main" id="{41C79BB7-CCAB-2243-9830-5569626C4D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5150" y="6087110"/>
            <a:ext cx="413453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44406D7A-DB1A-D940-8AD1-93FAF9DD71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1746" y="0"/>
            <a:ext cx="1900254" cy="6858000"/>
            <a:chOff x="10291746" y="0"/>
            <a:chExt cx="1900254" cy="6858000"/>
          </a:xfrm>
        </p:grpSpPr>
        <p:sp>
          <p:nvSpPr>
            <p:cNvPr id="16" name="Freeform 40">
              <a:extLst>
                <a:ext uri="{FF2B5EF4-FFF2-40B4-BE49-F238E27FC236}">
                  <a16:creationId xmlns:a16="http://schemas.microsoft.com/office/drawing/2014/main" id="{D0F85DF7-431B-BE45-B932-0E22FC3F8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5829" y="809310"/>
              <a:ext cx="536171" cy="1124839"/>
            </a:xfrm>
            <a:custGeom>
              <a:avLst/>
              <a:gdLst>
                <a:gd name="connsiteX0" fmla="*/ 536171 w 536171"/>
                <a:gd name="connsiteY0" fmla="*/ 0 h 1124839"/>
                <a:gd name="connsiteX1" fmla="*/ 536171 w 536171"/>
                <a:gd name="connsiteY1" fmla="*/ 1124839 h 1124839"/>
                <a:gd name="connsiteX2" fmla="*/ 451423 w 536171"/>
                <a:gd name="connsiteY2" fmla="*/ 1116295 h 1124839"/>
                <a:gd name="connsiteX3" fmla="*/ 0 w 536171"/>
                <a:gd name="connsiteY3" fmla="*/ 562419 h 1124839"/>
                <a:gd name="connsiteX4" fmla="*/ 451423 w 536171"/>
                <a:gd name="connsiteY4" fmla="*/ 8543 h 1124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171" h="1124839">
                  <a:moveTo>
                    <a:pt x="536171" y="0"/>
                  </a:moveTo>
                  <a:lnTo>
                    <a:pt x="536171" y="1124839"/>
                  </a:lnTo>
                  <a:lnTo>
                    <a:pt x="451423" y="1116295"/>
                  </a:lnTo>
                  <a:cubicBezTo>
                    <a:pt x="193797" y="1063577"/>
                    <a:pt x="0" y="835630"/>
                    <a:pt x="0" y="562419"/>
                  </a:cubicBezTo>
                  <a:cubicBezTo>
                    <a:pt x="0" y="289208"/>
                    <a:pt x="193797" y="61261"/>
                    <a:pt x="451423" y="8543"/>
                  </a:cubicBezTo>
                  <a:close/>
                </a:path>
              </a:pathLst>
            </a:custGeom>
            <a:solidFill>
              <a:srgbClr val="E8108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sp>
          <p:nvSpPr>
            <p:cNvPr id="17" name="Freeform 41">
              <a:extLst>
                <a:ext uri="{FF2B5EF4-FFF2-40B4-BE49-F238E27FC236}">
                  <a16:creationId xmlns:a16="http://schemas.microsoft.com/office/drawing/2014/main" id="{BEA0AA89-2965-2A44-B84E-51C748B2D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1748" y="0"/>
              <a:ext cx="1130725" cy="565362"/>
            </a:xfrm>
            <a:custGeom>
              <a:avLst/>
              <a:gdLst>
                <a:gd name="connsiteX0" fmla="*/ 0 w 1130725"/>
                <a:gd name="connsiteY0" fmla="*/ 0 h 565362"/>
                <a:gd name="connsiteX1" fmla="*/ 25420 w 1130725"/>
                <a:gd name="connsiteY1" fmla="*/ 0 h 565362"/>
                <a:gd name="connsiteX2" fmla="*/ 36369 w 1130725"/>
                <a:gd name="connsiteY2" fmla="*/ 108609 h 565362"/>
                <a:gd name="connsiteX3" fmla="*/ 565363 w 1130725"/>
                <a:gd name="connsiteY3" fmla="*/ 539750 h 565362"/>
                <a:gd name="connsiteX4" fmla="*/ 1094356 w 1130725"/>
                <a:gd name="connsiteY4" fmla="*/ 108609 h 565362"/>
                <a:gd name="connsiteX5" fmla="*/ 1105305 w 1130725"/>
                <a:gd name="connsiteY5" fmla="*/ 0 h 565362"/>
                <a:gd name="connsiteX6" fmla="*/ 1130725 w 1130725"/>
                <a:gd name="connsiteY6" fmla="*/ 0 h 565362"/>
                <a:gd name="connsiteX7" fmla="*/ 565363 w 1130725"/>
                <a:gd name="connsiteY7" fmla="*/ 565362 h 565362"/>
                <a:gd name="connsiteX8" fmla="*/ 0 w 1130725"/>
                <a:gd name="connsiteY8" fmla="*/ 0 h 565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0725" h="565362">
                  <a:moveTo>
                    <a:pt x="0" y="0"/>
                  </a:moveTo>
                  <a:lnTo>
                    <a:pt x="25420" y="0"/>
                  </a:lnTo>
                  <a:lnTo>
                    <a:pt x="36369" y="108609"/>
                  </a:lnTo>
                  <a:cubicBezTo>
                    <a:pt x="86718" y="354660"/>
                    <a:pt x="304425" y="539750"/>
                    <a:pt x="565363" y="539750"/>
                  </a:cubicBezTo>
                  <a:cubicBezTo>
                    <a:pt x="826300" y="539750"/>
                    <a:pt x="1044007" y="354660"/>
                    <a:pt x="1094356" y="108609"/>
                  </a:cubicBezTo>
                  <a:lnTo>
                    <a:pt x="1105305" y="0"/>
                  </a:lnTo>
                  <a:lnTo>
                    <a:pt x="1130725" y="0"/>
                  </a:lnTo>
                  <a:cubicBezTo>
                    <a:pt x="1130725" y="312241"/>
                    <a:pt x="877604" y="565362"/>
                    <a:pt x="565363" y="565362"/>
                  </a:cubicBezTo>
                  <a:cubicBezTo>
                    <a:pt x="253121" y="565362"/>
                    <a:pt x="0" y="312241"/>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sp>
          <p:nvSpPr>
            <p:cNvPr id="18" name="Freeform 42">
              <a:extLst>
                <a:ext uri="{FF2B5EF4-FFF2-40B4-BE49-F238E27FC236}">
                  <a16:creationId xmlns:a16="http://schemas.microsoft.com/office/drawing/2014/main" id="{7EC47259-887A-FD48-989C-42BC5A3C98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6578" y="0"/>
              <a:ext cx="535422" cy="562344"/>
            </a:xfrm>
            <a:custGeom>
              <a:avLst/>
              <a:gdLst>
                <a:gd name="connsiteX0" fmla="*/ 0 w 535422"/>
                <a:gd name="connsiteY0" fmla="*/ 0 h 562344"/>
                <a:gd name="connsiteX1" fmla="*/ 25421 w 535422"/>
                <a:gd name="connsiteY1" fmla="*/ 0 h 562344"/>
                <a:gd name="connsiteX2" fmla="*/ 36370 w 535422"/>
                <a:gd name="connsiteY2" fmla="*/ 108609 h 562344"/>
                <a:gd name="connsiteX3" fmla="*/ 469781 w 535422"/>
                <a:gd name="connsiteY3" fmla="*/ 531316 h 562344"/>
                <a:gd name="connsiteX4" fmla="*/ 535422 w 535422"/>
                <a:gd name="connsiteY4" fmla="*/ 537108 h 562344"/>
                <a:gd name="connsiteX5" fmla="*/ 535422 w 535422"/>
                <a:gd name="connsiteY5" fmla="*/ 562344 h 562344"/>
                <a:gd name="connsiteX6" fmla="*/ 451424 w 535422"/>
                <a:gd name="connsiteY6" fmla="*/ 553876 h 562344"/>
                <a:gd name="connsiteX7" fmla="*/ 0 w 535422"/>
                <a:gd name="connsiteY7" fmla="*/ 0 h 56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22" h="562344">
                  <a:moveTo>
                    <a:pt x="0" y="0"/>
                  </a:moveTo>
                  <a:lnTo>
                    <a:pt x="25421" y="0"/>
                  </a:lnTo>
                  <a:lnTo>
                    <a:pt x="36370" y="108609"/>
                  </a:lnTo>
                  <a:cubicBezTo>
                    <a:pt x="80425" y="323904"/>
                    <a:pt x="252614" y="492525"/>
                    <a:pt x="469781" y="531316"/>
                  </a:cubicBezTo>
                  <a:lnTo>
                    <a:pt x="535422" y="537108"/>
                  </a:lnTo>
                  <a:lnTo>
                    <a:pt x="535422" y="562344"/>
                  </a:lnTo>
                  <a:lnTo>
                    <a:pt x="451424" y="553876"/>
                  </a:lnTo>
                  <a:cubicBezTo>
                    <a:pt x="193797" y="501158"/>
                    <a:pt x="0" y="273211"/>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sp>
          <p:nvSpPr>
            <p:cNvPr id="19" name="Freeform 43">
              <a:extLst>
                <a:ext uri="{FF2B5EF4-FFF2-40B4-BE49-F238E27FC236}">
                  <a16:creationId xmlns:a16="http://schemas.microsoft.com/office/drawing/2014/main" id="{16E261C3-18BE-934F-8A2B-59BE70AE2F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6578" y="2181112"/>
              <a:ext cx="535422" cy="1124687"/>
            </a:xfrm>
            <a:custGeom>
              <a:avLst/>
              <a:gdLst>
                <a:gd name="connsiteX0" fmla="*/ 535422 w 535422"/>
                <a:gd name="connsiteY0" fmla="*/ 0 h 1124687"/>
                <a:gd name="connsiteX1" fmla="*/ 535422 w 535422"/>
                <a:gd name="connsiteY1" fmla="*/ 25186 h 1124687"/>
                <a:gd name="connsiteX2" fmla="*/ 456541 w 535422"/>
                <a:gd name="connsiteY2" fmla="*/ 33138 h 1124687"/>
                <a:gd name="connsiteX3" fmla="*/ 25399 w 535422"/>
                <a:gd name="connsiteY3" fmla="*/ 562130 h 1124687"/>
                <a:gd name="connsiteX4" fmla="*/ 456541 w 535422"/>
                <a:gd name="connsiteY4" fmla="*/ 1091123 h 1124687"/>
                <a:gd name="connsiteX5" fmla="*/ 535422 w 535422"/>
                <a:gd name="connsiteY5" fmla="*/ 1099075 h 1124687"/>
                <a:gd name="connsiteX6" fmla="*/ 535422 w 535422"/>
                <a:gd name="connsiteY6" fmla="*/ 1124687 h 1124687"/>
                <a:gd name="connsiteX7" fmla="*/ 451423 w 535422"/>
                <a:gd name="connsiteY7" fmla="*/ 1116219 h 1124687"/>
                <a:gd name="connsiteX8" fmla="*/ 0 w 535422"/>
                <a:gd name="connsiteY8" fmla="*/ 562343 h 1124687"/>
                <a:gd name="connsiteX9" fmla="*/ 451423 w 535422"/>
                <a:gd name="connsiteY9" fmla="*/ 8468 h 11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422" h="1124687">
                  <a:moveTo>
                    <a:pt x="535422" y="0"/>
                  </a:moveTo>
                  <a:lnTo>
                    <a:pt x="535422" y="25186"/>
                  </a:lnTo>
                  <a:lnTo>
                    <a:pt x="456541" y="33138"/>
                  </a:lnTo>
                  <a:cubicBezTo>
                    <a:pt x="210489" y="83487"/>
                    <a:pt x="25399" y="301194"/>
                    <a:pt x="25399" y="562130"/>
                  </a:cubicBezTo>
                  <a:cubicBezTo>
                    <a:pt x="25399" y="823067"/>
                    <a:pt x="210489" y="1040774"/>
                    <a:pt x="456541" y="1091123"/>
                  </a:cubicBezTo>
                  <a:lnTo>
                    <a:pt x="535422" y="1099075"/>
                  </a:lnTo>
                  <a:lnTo>
                    <a:pt x="535422" y="1124687"/>
                  </a:lnTo>
                  <a:lnTo>
                    <a:pt x="451423" y="1116219"/>
                  </a:lnTo>
                  <a:cubicBezTo>
                    <a:pt x="193797" y="1063501"/>
                    <a:pt x="0" y="835554"/>
                    <a:pt x="0" y="562343"/>
                  </a:cubicBezTo>
                  <a:cubicBezTo>
                    <a:pt x="0" y="289132"/>
                    <a:pt x="193797" y="61185"/>
                    <a:pt x="451423" y="8468"/>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sp>
          <p:nvSpPr>
            <p:cNvPr id="20" name="Freeform 44">
              <a:extLst>
                <a:ext uri="{FF2B5EF4-FFF2-40B4-BE49-F238E27FC236}">
                  <a16:creationId xmlns:a16="http://schemas.microsoft.com/office/drawing/2014/main" id="{35A2267B-0862-A24E-87D2-6CE5187CF9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1746" y="806365"/>
              <a:ext cx="1130726" cy="1130724"/>
            </a:xfrm>
            <a:custGeom>
              <a:avLst/>
              <a:gdLst>
                <a:gd name="connsiteX0" fmla="*/ 565363 w 1130726"/>
                <a:gd name="connsiteY0" fmla="*/ 25186 h 1130724"/>
                <a:gd name="connsiteX1" fmla="*/ 25399 w 1130726"/>
                <a:gd name="connsiteY1" fmla="*/ 565149 h 1130724"/>
                <a:gd name="connsiteX2" fmla="*/ 565363 w 1130726"/>
                <a:gd name="connsiteY2" fmla="*/ 1105112 h 1130724"/>
                <a:gd name="connsiteX3" fmla="*/ 1105327 w 1130726"/>
                <a:gd name="connsiteY3" fmla="*/ 565149 h 1130724"/>
                <a:gd name="connsiteX4" fmla="*/ 565363 w 1130726"/>
                <a:gd name="connsiteY4" fmla="*/ 25186 h 1130724"/>
                <a:gd name="connsiteX5" fmla="*/ 565363 w 1130726"/>
                <a:gd name="connsiteY5" fmla="*/ 0 h 1130724"/>
                <a:gd name="connsiteX6" fmla="*/ 1130726 w 1130726"/>
                <a:gd name="connsiteY6" fmla="*/ 565362 h 1130724"/>
                <a:gd name="connsiteX7" fmla="*/ 565363 w 1130726"/>
                <a:gd name="connsiteY7" fmla="*/ 1130724 h 1130724"/>
                <a:gd name="connsiteX8" fmla="*/ 0 w 1130726"/>
                <a:gd name="connsiteY8" fmla="*/ 565362 h 1130724"/>
                <a:gd name="connsiteX9" fmla="*/ 565363 w 1130726"/>
                <a:gd name="connsiteY9" fmla="*/ 0 h 1130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0726" h="1130724">
                  <a:moveTo>
                    <a:pt x="565363" y="25186"/>
                  </a:moveTo>
                  <a:cubicBezTo>
                    <a:pt x="267149" y="25186"/>
                    <a:pt x="25399" y="266936"/>
                    <a:pt x="25399" y="565149"/>
                  </a:cubicBezTo>
                  <a:cubicBezTo>
                    <a:pt x="25399" y="863362"/>
                    <a:pt x="267149" y="1105112"/>
                    <a:pt x="565363" y="1105112"/>
                  </a:cubicBezTo>
                  <a:cubicBezTo>
                    <a:pt x="863577" y="1105112"/>
                    <a:pt x="1105327" y="863362"/>
                    <a:pt x="1105327" y="565149"/>
                  </a:cubicBezTo>
                  <a:cubicBezTo>
                    <a:pt x="1105327" y="266936"/>
                    <a:pt x="863577" y="25186"/>
                    <a:pt x="565363" y="25186"/>
                  </a:cubicBezTo>
                  <a:close/>
                  <a:moveTo>
                    <a:pt x="565363" y="0"/>
                  </a:moveTo>
                  <a:cubicBezTo>
                    <a:pt x="877604" y="0"/>
                    <a:pt x="1130726" y="253121"/>
                    <a:pt x="1130726" y="565362"/>
                  </a:cubicBezTo>
                  <a:cubicBezTo>
                    <a:pt x="1130726" y="877603"/>
                    <a:pt x="877604" y="1130724"/>
                    <a:pt x="565363" y="1130724"/>
                  </a:cubicBezTo>
                  <a:cubicBezTo>
                    <a:pt x="253122" y="1130724"/>
                    <a:pt x="0" y="877603"/>
                    <a:pt x="0" y="565362"/>
                  </a:cubicBezTo>
                  <a:cubicBezTo>
                    <a:pt x="0" y="253121"/>
                    <a:pt x="253122" y="0"/>
                    <a:pt x="565363"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sp>
          <p:nvSpPr>
            <p:cNvPr id="21" name="Freeform 45">
              <a:extLst>
                <a:ext uri="{FF2B5EF4-FFF2-40B4-BE49-F238E27FC236}">
                  <a16:creationId xmlns:a16="http://schemas.microsoft.com/office/drawing/2014/main" id="{A404A0DE-A076-8C4E-B8D4-EBC9453377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6578" y="3552837"/>
              <a:ext cx="535422" cy="1124688"/>
            </a:xfrm>
            <a:custGeom>
              <a:avLst/>
              <a:gdLst>
                <a:gd name="connsiteX0" fmla="*/ 535422 w 535422"/>
                <a:gd name="connsiteY0" fmla="*/ 0 h 1124688"/>
                <a:gd name="connsiteX1" fmla="*/ 535422 w 535422"/>
                <a:gd name="connsiteY1" fmla="*/ 25186 h 1124688"/>
                <a:gd name="connsiteX2" fmla="*/ 456541 w 535422"/>
                <a:gd name="connsiteY2" fmla="*/ 33138 h 1124688"/>
                <a:gd name="connsiteX3" fmla="*/ 25399 w 535422"/>
                <a:gd name="connsiteY3" fmla="*/ 562131 h 1124688"/>
                <a:gd name="connsiteX4" fmla="*/ 456541 w 535422"/>
                <a:gd name="connsiteY4" fmla="*/ 1091124 h 1124688"/>
                <a:gd name="connsiteX5" fmla="*/ 535422 w 535422"/>
                <a:gd name="connsiteY5" fmla="*/ 1099076 h 1124688"/>
                <a:gd name="connsiteX6" fmla="*/ 535422 w 535422"/>
                <a:gd name="connsiteY6" fmla="*/ 1124688 h 1124688"/>
                <a:gd name="connsiteX7" fmla="*/ 451423 w 535422"/>
                <a:gd name="connsiteY7" fmla="*/ 1116220 h 1124688"/>
                <a:gd name="connsiteX8" fmla="*/ 0 w 535422"/>
                <a:gd name="connsiteY8" fmla="*/ 562344 h 1124688"/>
                <a:gd name="connsiteX9" fmla="*/ 451423 w 535422"/>
                <a:gd name="connsiteY9" fmla="*/ 8468 h 112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422" h="1124688">
                  <a:moveTo>
                    <a:pt x="535422" y="0"/>
                  </a:moveTo>
                  <a:lnTo>
                    <a:pt x="535422" y="25186"/>
                  </a:lnTo>
                  <a:lnTo>
                    <a:pt x="456541" y="33138"/>
                  </a:lnTo>
                  <a:cubicBezTo>
                    <a:pt x="210489" y="83488"/>
                    <a:pt x="25399" y="301195"/>
                    <a:pt x="25399" y="562131"/>
                  </a:cubicBezTo>
                  <a:cubicBezTo>
                    <a:pt x="25399" y="823068"/>
                    <a:pt x="210489" y="1040775"/>
                    <a:pt x="456541" y="1091124"/>
                  </a:cubicBezTo>
                  <a:lnTo>
                    <a:pt x="535422" y="1099076"/>
                  </a:lnTo>
                  <a:lnTo>
                    <a:pt x="535422" y="1124688"/>
                  </a:lnTo>
                  <a:lnTo>
                    <a:pt x="451423" y="1116220"/>
                  </a:lnTo>
                  <a:cubicBezTo>
                    <a:pt x="193797" y="1063502"/>
                    <a:pt x="0" y="835555"/>
                    <a:pt x="0" y="562344"/>
                  </a:cubicBezTo>
                  <a:cubicBezTo>
                    <a:pt x="0" y="289133"/>
                    <a:pt x="193797" y="61186"/>
                    <a:pt x="451423" y="8468"/>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sp>
          <p:nvSpPr>
            <p:cNvPr id="22" name="Freeform 53">
              <a:extLst>
                <a:ext uri="{FF2B5EF4-FFF2-40B4-BE49-F238E27FC236}">
                  <a16:creationId xmlns:a16="http://schemas.microsoft.com/office/drawing/2014/main" id="{9EED6D73-C275-3347-BB66-C839642572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6642" y="6295916"/>
              <a:ext cx="535358" cy="562084"/>
            </a:xfrm>
            <a:custGeom>
              <a:avLst/>
              <a:gdLst>
                <a:gd name="connsiteX0" fmla="*/ 535358 w 535358"/>
                <a:gd name="connsiteY0" fmla="*/ 0 h 562084"/>
                <a:gd name="connsiteX1" fmla="*/ 535358 w 535358"/>
                <a:gd name="connsiteY1" fmla="*/ 25186 h 562084"/>
                <a:gd name="connsiteX2" fmla="*/ 469717 w 535358"/>
                <a:gd name="connsiteY2" fmla="*/ 30978 h 562084"/>
                <a:gd name="connsiteX3" fmla="*/ 36306 w 535358"/>
                <a:gd name="connsiteY3" fmla="*/ 453686 h 562084"/>
                <a:gd name="connsiteX4" fmla="*/ 25378 w 535358"/>
                <a:gd name="connsiteY4" fmla="*/ 562084 h 562084"/>
                <a:gd name="connsiteX5" fmla="*/ 0 w 535358"/>
                <a:gd name="connsiteY5" fmla="*/ 562084 h 562084"/>
                <a:gd name="connsiteX6" fmla="*/ 11423 w 535358"/>
                <a:gd name="connsiteY6" fmla="*/ 448780 h 562084"/>
                <a:gd name="connsiteX7" fmla="*/ 465221 w 535358"/>
                <a:gd name="connsiteY7" fmla="*/ 6189 h 562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358" h="562084">
                  <a:moveTo>
                    <a:pt x="535358" y="0"/>
                  </a:moveTo>
                  <a:lnTo>
                    <a:pt x="535358" y="25186"/>
                  </a:lnTo>
                  <a:lnTo>
                    <a:pt x="469717" y="30978"/>
                  </a:lnTo>
                  <a:cubicBezTo>
                    <a:pt x="252550" y="69769"/>
                    <a:pt x="80361" y="238391"/>
                    <a:pt x="36306" y="453686"/>
                  </a:cubicBezTo>
                  <a:lnTo>
                    <a:pt x="25378" y="562084"/>
                  </a:lnTo>
                  <a:lnTo>
                    <a:pt x="0" y="562084"/>
                  </a:lnTo>
                  <a:lnTo>
                    <a:pt x="11423" y="448780"/>
                  </a:lnTo>
                  <a:cubicBezTo>
                    <a:pt x="57551" y="223357"/>
                    <a:pt x="237840" y="46805"/>
                    <a:pt x="465221" y="618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grpSp>
      <p:pic>
        <p:nvPicPr>
          <p:cNvPr id="5" name="Picture 5">
            <a:extLst>
              <a:ext uri="{FF2B5EF4-FFF2-40B4-BE49-F238E27FC236}">
                <a16:creationId xmlns:a16="http://schemas.microsoft.com/office/drawing/2014/main" id="{3745554A-4259-B432-5471-2E487E81C1E2}"/>
              </a:ext>
            </a:extLst>
          </p:cNvPr>
          <p:cNvPicPr>
            <a:picLocks noChangeAspect="1"/>
          </p:cNvPicPr>
          <p:nvPr/>
        </p:nvPicPr>
        <p:blipFill>
          <a:blip r:embed="rId3"/>
          <a:stretch>
            <a:fillRect/>
          </a:stretch>
        </p:blipFill>
        <p:spPr>
          <a:xfrm>
            <a:off x="123825" y="142748"/>
            <a:ext cx="2743200" cy="800355"/>
          </a:xfrm>
          <a:prstGeom prst="rect">
            <a:avLst/>
          </a:prstGeom>
        </p:spPr>
      </p:pic>
      <p:pic>
        <p:nvPicPr>
          <p:cNvPr id="6" name="Picture 5">
            <a:extLst>
              <a:ext uri="{FF2B5EF4-FFF2-40B4-BE49-F238E27FC236}">
                <a16:creationId xmlns:a16="http://schemas.microsoft.com/office/drawing/2014/main" id="{0C01C14C-B86A-8430-7609-DFCBF6ECE747}"/>
              </a:ext>
            </a:extLst>
          </p:cNvPr>
          <p:cNvPicPr>
            <a:picLocks noChangeAspect="1"/>
          </p:cNvPicPr>
          <p:nvPr/>
        </p:nvPicPr>
        <p:blipFill>
          <a:blip r:embed="rId4"/>
          <a:stretch>
            <a:fillRect/>
          </a:stretch>
        </p:blipFill>
        <p:spPr>
          <a:xfrm>
            <a:off x="9656621" y="5327771"/>
            <a:ext cx="2670279" cy="1530229"/>
          </a:xfrm>
          <a:prstGeom prst="rect">
            <a:avLst/>
          </a:prstGeom>
        </p:spPr>
      </p:pic>
    </p:spTree>
    <p:extLst>
      <p:ext uri="{BB962C8B-B14F-4D97-AF65-F5344CB8AC3E}">
        <p14:creationId xmlns:p14="http://schemas.microsoft.com/office/powerpoint/2010/main" val="402823937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8528751-8E36-250E-D830-26F18E19E882}"/>
              </a:ext>
            </a:extLst>
          </p:cNvPr>
          <p:cNvSpPr>
            <a:spLocks noGrp="1"/>
          </p:cNvSpPr>
          <p:nvPr>
            <p:ph sz="half" idx="1"/>
          </p:nvPr>
        </p:nvSpPr>
        <p:spPr/>
        <p:txBody>
          <a:bodyPr>
            <a:normAutofit lnSpcReduction="10000"/>
          </a:bodyPr>
          <a:lstStyle/>
          <a:p>
            <a:pPr marL="0" indent="0">
              <a:buNone/>
            </a:pPr>
            <a:r>
              <a:rPr lang="en-GB" dirty="0"/>
              <a:t>Probation in England and Wales </a:t>
            </a:r>
            <a:r>
              <a:rPr lang="en-GB"/>
              <a:t>(E&amp;W) supervise people </a:t>
            </a:r>
            <a:r>
              <a:rPr lang="en-GB" dirty="0"/>
              <a:t>subject to a court ordered community sentence or post-custody supervision/licence</a:t>
            </a:r>
            <a:r>
              <a:rPr lang="en-GB"/>
              <a:t>.</a:t>
            </a:r>
          </a:p>
          <a:p>
            <a:pPr marL="0" indent="0">
              <a:buNone/>
            </a:pPr>
            <a:r>
              <a:rPr lang="en-GB"/>
              <a:t>They provide risk management related to offending behaviour and responsible for enforcing </a:t>
            </a:r>
            <a:r>
              <a:rPr lang="en-GB" dirty="0"/>
              <a:t>Orders </a:t>
            </a:r>
            <a:r>
              <a:rPr lang="en-GB"/>
              <a:t>of the court</a:t>
            </a:r>
          </a:p>
          <a:p>
            <a:pPr marL="0" indent="0">
              <a:buNone/>
            </a:pPr>
            <a:r>
              <a:rPr lang="en-GB"/>
              <a:t>At any point in time around 168,000 people are subject to </a:t>
            </a:r>
            <a:r>
              <a:rPr lang="en-GB" dirty="0"/>
              <a:t>community </a:t>
            </a:r>
            <a:r>
              <a:rPr lang="en-GB"/>
              <a:t>supervision in E&amp;W.</a:t>
            </a:r>
          </a:p>
          <a:p>
            <a:pPr marL="0" indent="0">
              <a:buNone/>
            </a:pPr>
            <a:r>
              <a:rPr lang="en-GB"/>
              <a:t>Very few jurisdictions publish data on probation deaths and far more limited research internationally around suicide in this population – and almost none on the community sentenced.</a:t>
            </a:r>
          </a:p>
          <a:p>
            <a:pPr marL="0" indent="0">
              <a:buNone/>
            </a:pPr>
            <a:endParaRPr lang="en-GB"/>
          </a:p>
          <a:p>
            <a:pPr marL="0" indent="0">
              <a:buNone/>
            </a:pPr>
            <a:endParaRPr lang="en-GB"/>
          </a:p>
        </p:txBody>
      </p:sp>
      <p:sp>
        <p:nvSpPr>
          <p:cNvPr id="4" name="Title 3">
            <a:extLst>
              <a:ext uri="{FF2B5EF4-FFF2-40B4-BE49-F238E27FC236}">
                <a16:creationId xmlns:a16="http://schemas.microsoft.com/office/drawing/2014/main" id="{FAD4797A-D4E3-477A-D75F-52645F4396B6}"/>
              </a:ext>
            </a:extLst>
          </p:cNvPr>
          <p:cNvSpPr>
            <a:spLocks noGrp="1"/>
          </p:cNvSpPr>
          <p:nvPr>
            <p:ph type="title"/>
          </p:nvPr>
        </p:nvSpPr>
        <p:spPr/>
        <p:txBody>
          <a:bodyPr>
            <a:normAutofit/>
          </a:bodyPr>
          <a:lstStyle/>
          <a:p>
            <a:r>
              <a:rPr lang="en-GB"/>
              <a:t>Background</a:t>
            </a:r>
            <a:endParaRPr lang="en-GB" dirty="0"/>
          </a:p>
        </p:txBody>
      </p:sp>
      <p:sp>
        <p:nvSpPr>
          <p:cNvPr id="6" name="Text Placeholder 5">
            <a:extLst>
              <a:ext uri="{FF2B5EF4-FFF2-40B4-BE49-F238E27FC236}">
                <a16:creationId xmlns:a16="http://schemas.microsoft.com/office/drawing/2014/main" id="{B106781B-DEA4-A612-6B99-491DA61B75F9}"/>
              </a:ext>
            </a:extLst>
          </p:cNvPr>
          <p:cNvSpPr>
            <a:spLocks noGrp="1"/>
          </p:cNvSpPr>
          <p:nvPr>
            <p:ph type="body" sz="quarter" idx="10"/>
          </p:nvPr>
        </p:nvSpPr>
        <p:spPr>
          <a:xfrm>
            <a:off x="5590903" y="6057900"/>
            <a:ext cx="6158183" cy="586740"/>
          </a:xfrm>
        </p:spPr>
        <p:txBody>
          <a:bodyPr/>
          <a:lstStyle/>
          <a:p>
            <a:endParaRPr lang="en-GB" dirty="0"/>
          </a:p>
        </p:txBody>
      </p:sp>
    </p:spTree>
    <p:extLst>
      <p:ext uri="{BB962C8B-B14F-4D97-AF65-F5344CB8AC3E}">
        <p14:creationId xmlns:p14="http://schemas.microsoft.com/office/powerpoint/2010/main" val="3028984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a:gsLst>
            <a:gs pos="37000">
              <a:schemeClr val="bg1"/>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22" name="Content Placeholder 2">
            <a:extLst>
              <a:ext uri="{FF2B5EF4-FFF2-40B4-BE49-F238E27FC236}">
                <a16:creationId xmlns:a16="http://schemas.microsoft.com/office/drawing/2014/main" id="{0ADB4BB1-1991-A1FD-0399-2471E3B0A13F}"/>
              </a:ext>
            </a:extLst>
          </p:cNvPr>
          <p:cNvGraphicFramePr>
            <a:graphicFrameLocks noGrp="1"/>
          </p:cNvGraphicFramePr>
          <p:nvPr>
            <p:ph sz="half" idx="1"/>
            <p:extLst>
              <p:ext uri="{D42A27DB-BD31-4B8C-83A1-F6EECF244321}">
                <p14:modId xmlns:p14="http://schemas.microsoft.com/office/powerpoint/2010/main" val="940764730"/>
              </p:ext>
            </p:extLst>
          </p:nvPr>
        </p:nvGraphicFramePr>
        <p:xfrm>
          <a:off x="442913" y="1989138"/>
          <a:ext cx="11306175" cy="45452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6536972A-1B6F-1F6E-65C5-31D0451AA545}"/>
              </a:ext>
            </a:extLst>
          </p:cNvPr>
          <p:cNvSpPr>
            <a:spLocks noGrp="1"/>
          </p:cNvSpPr>
          <p:nvPr>
            <p:ph type="title"/>
          </p:nvPr>
        </p:nvSpPr>
        <p:spPr>
          <a:solidFill>
            <a:schemeClr val="accent6"/>
          </a:solidFill>
        </p:spPr>
        <p:txBody>
          <a:bodyPr vert="horz" lIns="91440" tIns="45720" rIns="91440" bIns="45720" rtlCol="0" anchor="ctr">
            <a:normAutofit/>
          </a:bodyPr>
          <a:lstStyle/>
          <a:p>
            <a:pPr algn="ctr"/>
            <a:r>
              <a:rPr lang="en-US" sz="4400" kern="1200">
                <a:solidFill>
                  <a:schemeClr val="bg1"/>
                </a:solidFill>
                <a:latin typeface="+mj-lt"/>
                <a:ea typeface="+mj-ea"/>
                <a:cs typeface="+mj-cs"/>
              </a:rPr>
              <a:t>Prevalence</a:t>
            </a:r>
          </a:p>
        </p:txBody>
      </p:sp>
      <p:sp>
        <p:nvSpPr>
          <p:cNvPr id="4" name="Text Placeholder 3">
            <a:extLst>
              <a:ext uri="{FF2B5EF4-FFF2-40B4-BE49-F238E27FC236}">
                <a16:creationId xmlns:a16="http://schemas.microsoft.com/office/drawing/2014/main" id="{B744D277-D517-89A4-089E-EDF3948EEE85}"/>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407583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CB512C-E6EF-AE6A-B711-B70464A04664}"/>
              </a:ext>
            </a:extLst>
          </p:cNvPr>
          <p:cNvSpPr>
            <a:spLocks noGrp="1"/>
          </p:cNvSpPr>
          <p:nvPr>
            <p:ph sz="half" idx="1"/>
          </p:nvPr>
        </p:nvSpPr>
        <p:spPr>
          <a:xfrm>
            <a:off x="230016" y="1413786"/>
            <a:ext cx="11731964" cy="4267823"/>
          </a:xfrm>
        </p:spPr>
        <p:txBody>
          <a:bodyPr>
            <a:noAutofit/>
          </a:bodyPr>
          <a:lstStyle/>
          <a:p>
            <a:pPr marL="0" indent="0">
              <a:buNone/>
            </a:pPr>
            <a:r>
              <a:rPr lang="en-GB" sz="2000" dirty="0"/>
              <a:t>There is an acute elevation of mortality in the first month after release from prison (</a:t>
            </a:r>
            <a:r>
              <a:rPr lang="en-GB" sz="2000" dirty="0">
                <a:effectLst/>
                <a:ea typeface="Calibri" panose="020F0502020204030204" pitchFamily="34" charset="0"/>
              </a:rPr>
              <a:t>Pratt et al., 2006) – dominated by drug-related deaths but suggestions also of suicide.</a:t>
            </a:r>
          </a:p>
          <a:p>
            <a:pPr marL="0" indent="0">
              <a:buNone/>
            </a:pPr>
            <a:r>
              <a:rPr lang="en-GB" sz="2000" b="1" dirty="0">
                <a:ea typeface="Calibri" panose="020F0502020204030204" pitchFamily="34" charset="0"/>
              </a:rPr>
              <a:t>Why?</a:t>
            </a:r>
            <a:endParaRPr lang="en-GB" sz="2000" b="1" dirty="0">
              <a:effectLst/>
              <a:ea typeface="Calibri" panose="020F0502020204030204" pitchFamily="34" charset="0"/>
            </a:endParaRPr>
          </a:p>
          <a:p>
            <a:r>
              <a:rPr lang="en-GB" sz="2000" dirty="0">
                <a:effectLst/>
                <a:ea typeface="Calibri" panose="020F0502020204030204" pitchFamily="34" charset="0"/>
              </a:rPr>
              <a:t>Around 44,000-64,000 people are released from custody in E&amp;W each year (MoJ, 2022) with many facing difficulties during the return to the community associated with premature mortality e.g., homelessness or temporary housing, debts, difficulties in accessing healthcare, and unemployment (</a:t>
            </a:r>
            <a:r>
              <a:rPr lang="en-GB" sz="2000" dirty="0" err="1">
                <a:effectLst/>
                <a:ea typeface="Calibri" panose="020F0502020204030204" pitchFamily="34" charset="0"/>
              </a:rPr>
              <a:t>Gelsthorpe</a:t>
            </a:r>
            <a:r>
              <a:rPr lang="en-GB" sz="2000" dirty="0">
                <a:effectLst/>
                <a:ea typeface="Calibri" panose="020F0502020204030204" pitchFamily="34" charset="0"/>
              </a:rPr>
              <a:t> et al., 2010; Social Exclusion Unit, 2002). </a:t>
            </a:r>
          </a:p>
          <a:p>
            <a:r>
              <a:rPr lang="en-GB" sz="2000" dirty="0">
                <a:effectLst/>
                <a:ea typeface="Calibri" panose="020F0502020204030204" pitchFamily="34" charset="0"/>
              </a:rPr>
              <a:t>Pre-existing risk factors do not fully explain the acute elevation of mortality risk in this population. Being sentenced may itself increase risk, for instance through elevated stress levels (Kinner et al., 2013)</a:t>
            </a:r>
          </a:p>
          <a:p>
            <a:r>
              <a:rPr lang="en-GB" sz="2000" dirty="0">
                <a:effectLst/>
                <a:ea typeface="Times New Roman" panose="02020603050405020304" pitchFamily="18" charset="0"/>
                <a:cs typeface="Calibri" panose="020F0502020204030204" pitchFamily="34" charset="0"/>
              </a:rPr>
              <a:t>Evidence is also emerging that actions undertaken by the CJS may act as risk markers for suicide, such as a breach or violation of supervision requirements leading to enforcement actions by the CJS </a:t>
            </a:r>
            <a:r>
              <a:rPr lang="en-GB" sz="2000" dirty="0">
                <a:effectLst/>
                <a:ea typeface="Calibri" panose="020F0502020204030204" pitchFamily="34" charset="0"/>
                <a:cs typeface="Calibri" panose="020F0502020204030204" pitchFamily="34" charset="0"/>
              </a:rPr>
              <a:t>(</a:t>
            </a:r>
            <a:r>
              <a:rPr lang="en-GB" sz="2000" dirty="0" err="1">
                <a:effectLst/>
                <a:ea typeface="Calibri" panose="020F0502020204030204" pitchFamily="34" charset="0"/>
                <a:cs typeface="Calibri" panose="020F0502020204030204" pitchFamily="34" charset="0"/>
              </a:rPr>
              <a:t>Borrill</a:t>
            </a:r>
            <a:r>
              <a:rPr lang="en-GB" sz="2000" dirty="0">
                <a:effectLst/>
                <a:ea typeface="Calibri" panose="020F0502020204030204" pitchFamily="34" charset="0"/>
                <a:cs typeface="Calibri" panose="020F0502020204030204" pitchFamily="34" charset="0"/>
              </a:rPr>
              <a:t> et al., 2017; King et al., 2015)</a:t>
            </a:r>
            <a:r>
              <a:rPr lang="en-GB" sz="2000" dirty="0">
                <a:effectLst/>
                <a:ea typeface="Times New Roman" panose="02020603050405020304" pitchFamily="18" charset="0"/>
                <a:cs typeface="Calibri" panose="020F0502020204030204" pitchFamily="34" charset="0"/>
              </a:rPr>
              <a:t>.  </a:t>
            </a:r>
          </a:p>
          <a:p>
            <a:r>
              <a:rPr lang="en-GB" sz="2000" dirty="0">
                <a:ea typeface="Calibri" panose="020F0502020204030204" pitchFamily="34" charset="0"/>
                <a:cs typeface="Calibri" panose="020F0502020204030204" pitchFamily="34" charset="0"/>
              </a:rPr>
              <a:t>People on probation have to access general community services – but may be declined/rerouted/complex</a:t>
            </a:r>
            <a:endParaRPr lang="en-GB" sz="2000" dirty="0">
              <a:effectLst/>
              <a:ea typeface="Calibri" panose="020F0502020204030204" pitchFamily="34" charset="0"/>
              <a:cs typeface="Arial" panose="020B0604020202020204" pitchFamily="34" charset="0"/>
            </a:endParaRPr>
          </a:p>
        </p:txBody>
      </p:sp>
      <p:sp>
        <p:nvSpPr>
          <p:cNvPr id="3" name="Title 2">
            <a:extLst>
              <a:ext uri="{FF2B5EF4-FFF2-40B4-BE49-F238E27FC236}">
                <a16:creationId xmlns:a16="http://schemas.microsoft.com/office/drawing/2014/main" id="{98008CE0-63B6-1943-59A5-3FECFFCB0B9A}"/>
              </a:ext>
            </a:extLst>
          </p:cNvPr>
          <p:cNvSpPr>
            <a:spLocks noGrp="1"/>
          </p:cNvSpPr>
          <p:nvPr>
            <p:ph type="title"/>
          </p:nvPr>
        </p:nvSpPr>
        <p:spPr>
          <a:xfrm>
            <a:off x="442911" y="607010"/>
            <a:ext cx="11306175" cy="1001983"/>
          </a:xfrm>
        </p:spPr>
        <p:txBody>
          <a:bodyPr/>
          <a:lstStyle/>
          <a:p>
            <a:r>
              <a:rPr lang="en-GB" dirty="0"/>
              <a:t>Understanding Risk</a:t>
            </a:r>
          </a:p>
        </p:txBody>
      </p:sp>
      <p:sp>
        <p:nvSpPr>
          <p:cNvPr id="4" name="Text Placeholder 3">
            <a:extLst>
              <a:ext uri="{FF2B5EF4-FFF2-40B4-BE49-F238E27FC236}">
                <a16:creationId xmlns:a16="http://schemas.microsoft.com/office/drawing/2014/main" id="{E8F7CDBC-7DFB-20EC-CFAC-50B8583D2CB0}"/>
              </a:ext>
            </a:extLst>
          </p:cNvPr>
          <p:cNvSpPr>
            <a:spLocks noGrp="1"/>
          </p:cNvSpPr>
          <p:nvPr>
            <p:ph type="body" sz="quarter" idx="10"/>
          </p:nvPr>
        </p:nvSpPr>
        <p:spPr/>
        <p:txBody>
          <a:bodyPr/>
          <a:lstStyle/>
          <a:p>
            <a:endParaRPr lang="en-GB" dirty="0"/>
          </a:p>
        </p:txBody>
      </p:sp>
    </p:spTree>
    <p:extLst>
      <p:ext uri="{BB962C8B-B14F-4D97-AF65-F5344CB8AC3E}">
        <p14:creationId xmlns:p14="http://schemas.microsoft.com/office/powerpoint/2010/main" val="4249096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1">
            <a:extLst>
              <a:ext uri="{FF2B5EF4-FFF2-40B4-BE49-F238E27FC236}">
                <a16:creationId xmlns:a16="http://schemas.microsoft.com/office/drawing/2014/main" id="{86EC5573-D93A-69F9-026F-8CAE486F1A71}"/>
              </a:ext>
            </a:extLst>
          </p:cNvPr>
          <p:cNvGraphicFramePr>
            <a:graphicFrameLocks noGrp="1"/>
          </p:cNvGraphicFramePr>
          <p:nvPr>
            <p:ph sz="half" idx="1"/>
            <p:extLst>
              <p:ext uri="{D42A27DB-BD31-4B8C-83A1-F6EECF244321}">
                <p14:modId xmlns:p14="http://schemas.microsoft.com/office/powerpoint/2010/main" val="3403959830"/>
              </p:ext>
            </p:extLst>
          </p:nvPr>
        </p:nvGraphicFramePr>
        <p:xfrm>
          <a:off x="442913" y="1989138"/>
          <a:ext cx="11306174" cy="370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0D10C726-21C8-2E05-DE61-D8EC11A99E4E}"/>
              </a:ext>
            </a:extLst>
          </p:cNvPr>
          <p:cNvSpPr>
            <a:spLocks noGrp="1"/>
          </p:cNvSpPr>
          <p:nvPr>
            <p:ph type="title"/>
          </p:nvPr>
        </p:nvSpPr>
        <p:spPr/>
        <p:txBody>
          <a:bodyPr/>
          <a:lstStyle/>
          <a:p>
            <a:r>
              <a:rPr lang="en-GB"/>
              <a:t>Aims</a:t>
            </a:r>
          </a:p>
        </p:txBody>
      </p:sp>
      <p:sp>
        <p:nvSpPr>
          <p:cNvPr id="4" name="Text Placeholder 3">
            <a:extLst>
              <a:ext uri="{FF2B5EF4-FFF2-40B4-BE49-F238E27FC236}">
                <a16:creationId xmlns:a16="http://schemas.microsoft.com/office/drawing/2014/main" id="{C60D066E-6BF8-0312-E413-DD94B9BE8C79}"/>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965027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694FBF1-3AA9-2157-C1EE-C2100A374361}"/>
              </a:ext>
            </a:extLst>
          </p:cNvPr>
          <p:cNvSpPr>
            <a:spLocks noGrp="1"/>
          </p:cNvSpPr>
          <p:nvPr>
            <p:ph sz="half" idx="1"/>
          </p:nvPr>
        </p:nvSpPr>
        <p:spPr/>
        <p:txBody>
          <a:bodyPr>
            <a:normAutofit fontScale="92500"/>
          </a:bodyPr>
          <a:lstStyle/>
          <a:p>
            <a:r>
              <a:rPr lang="en-GB" sz="2400" dirty="0">
                <a:effectLst/>
                <a:latin typeface="Calibri" panose="020F0502020204030204" pitchFamily="34" charset="0"/>
                <a:ea typeface="Calibri" panose="020F0502020204030204" pitchFamily="34" charset="0"/>
              </a:rPr>
              <a:t>This study is a retrospective cohort study, analysing the records of all people whose death was recorded while under supervision in the community in E&amp;W between 01 April 2019 and 31 March 2021</a:t>
            </a:r>
          </a:p>
          <a:p>
            <a:r>
              <a:rPr lang="en-GB" sz="2400" dirty="0">
                <a:effectLst/>
                <a:latin typeface="Calibri" panose="020F0502020204030204" pitchFamily="34" charset="0"/>
                <a:ea typeface="Calibri" panose="020F0502020204030204" pitchFamily="34" charset="0"/>
                <a:cs typeface="Arial" panose="020B0604020202020204" pitchFamily="34" charset="0"/>
              </a:rPr>
              <a:t>Data were drawn exclusively from the Probation electronic case management system where demographic, offence, and other characteristic information is routinely reported by probation staff. </a:t>
            </a:r>
            <a:r>
              <a:rPr lang="en-GB" sz="2400" dirty="0">
                <a:effectLst/>
                <a:latin typeface="Calibri" panose="020F0502020204030204" pitchFamily="34" charset="0"/>
                <a:ea typeface="Calibri" panose="020F0502020204030204" pitchFamily="34" charset="0"/>
                <a:cs typeface="Calibri" panose="020F0502020204030204" pitchFamily="34" charset="0"/>
              </a:rPr>
              <a:t>Some data were recoded into pooled variables to create the variables.</a:t>
            </a:r>
          </a:p>
          <a:p>
            <a:pPr marL="0" indent="0">
              <a:buNone/>
            </a:pPr>
            <a:r>
              <a:rPr lang="en-GB" sz="2400" i="1" dirty="0">
                <a:latin typeface="Calibri" panose="020F0502020204030204" pitchFamily="34" charset="0"/>
                <a:ea typeface="Calibri" panose="020F0502020204030204" pitchFamily="34" charset="0"/>
                <a:cs typeface="Calibri" panose="020F0502020204030204" pitchFamily="34" charset="0"/>
              </a:rPr>
              <a:t>NOTE: </a:t>
            </a:r>
          </a:p>
          <a:p>
            <a:r>
              <a:rPr lang="en-GB" sz="2400" i="1" dirty="0">
                <a:latin typeface="Calibri" panose="020F0502020204030204" pitchFamily="34" charset="0"/>
                <a:ea typeface="Calibri" panose="020F0502020204030204" pitchFamily="34" charset="0"/>
                <a:cs typeface="Calibri" panose="020F0502020204030204" pitchFamily="34" charset="0"/>
              </a:rPr>
              <a:t>Data is only as provided to probation staff not official outcomes</a:t>
            </a:r>
          </a:p>
          <a:p>
            <a:r>
              <a:rPr lang="en-GB" sz="2400" i="1" dirty="0">
                <a:effectLst/>
                <a:latin typeface="Calibri" panose="020F0502020204030204" pitchFamily="34" charset="0"/>
                <a:ea typeface="Calibri" panose="020F0502020204030204" pitchFamily="34" charset="0"/>
                <a:cs typeface="Calibri" panose="020F0502020204030204" pitchFamily="34" charset="0"/>
              </a:rPr>
              <a:t>Suspected suicide is only as relate to two common methods and all others are in ‘Other’ or ‘drug overdose’ and so either excluded or in another cause.</a:t>
            </a:r>
            <a:endParaRPr lang="en-GB" sz="2400" i="1"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Title 2">
            <a:extLst>
              <a:ext uri="{FF2B5EF4-FFF2-40B4-BE49-F238E27FC236}">
                <a16:creationId xmlns:a16="http://schemas.microsoft.com/office/drawing/2014/main" id="{6BB87AE5-B1FE-8B0B-9787-FE0E42FBD156}"/>
              </a:ext>
            </a:extLst>
          </p:cNvPr>
          <p:cNvSpPr>
            <a:spLocks noGrp="1"/>
          </p:cNvSpPr>
          <p:nvPr>
            <p:ph type="title"/>
          </p:nvPr>
        </p:nvSpPr>
        <p:spPr/>
        <p:txBody>
          <a:bodyPr/>
          <a:lstStyle/>
          <a:p>
            <a:r>
              <a:rPr lang="en-GB"/>
              <a:t>Method</a:t>
            </a:r>
          </a:p>
        </p:txBody>
      </p:sp>
      <p:sp>
        <p:nvSpPr>
          <p:cNvPr id="4" name="Text Placeholder 3">
            <a:extLst>
              <a:ext uri="{FF2B5EF4-FFF2-40B4-BE49-F238E27FC236}">
                <a16:creationId xmlns:a16="http://schemas.microsoft.com/office/drawing/2014/main" id="{8FF131CE-B6D4-F0B7-B959-3CADFD5283E0}"/>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670507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302120-C38C-D8D4-BA35-C36CB1029CDD}"/>
              </a:ext>
            </a:extLst>
          </p:cNvPr>
          <p:cNvSpPr>
            <a:spLocks noGrp="1"/>
          </p:cNvSpPr>
          <p:nvPr>
            <p:ph sz="half" idx="1"/>
          </p:nvPr>
        </p:nvSpPr>
        <p:spPr>
          <a:xfrm>
            <a:off x="442913" y="1802083"/>
            <a:ext cx="11306174" cy="3895455"/>
          </a:xfrm>
        </p:spPr>
        <p:txBody>
          <a:bodyPr>
            <a:normAutofit/>
          </a:bodyPr>
          <a:lstStyle/>
          <a:p>
            <a:pPr marL="0" indent="0">
              <a:buNone/>
            </a:pPr>
            <a:r>
              <a:rPr lang="en-GB" sz="2000" dirty="0">
                <a:effectLst/>
                <a:latin typeface="Calibri" panose="020F0502020204030204" pitchFamily="34" charset="0"/>
                <a:ea typeface="Calibri" panose="020F0502020204030204" pitchFamily="34" charset="0"/>
                <a:cs typeface="Calibri" panose="020F0502020204030204" pitchFamily="34" charset="0"/>
              </a:rPr>
              <a:t>A total of 2448 deaths under supervision were recorded during the study period [2019/20 = 999; 2020/21 = 1449]. </a:t>
            </a:r>
            <a:r>
              <a:rPr lang="en-US" sz="2000" dirty="0">
                <a:effectLst/>
                <a:latin typeface="Calibri" panose="020F0502020204030204" pitchFamily="34" charset="0"/>
                <a:ea typeface="Times New Roman" panose="02020603050405020304" pitchFamily="18" charset="0"/>
              </a:rPr>
              <a:t>52.2% were post-custody releases and 47.8% were serving community sentences.</a:t>
            </a:r>
            <a:endParaRPr lang="en-GB" sz="2000" dirty="0">
              <a:latin typeface="Calibri" panose="020F0502020204030204" pitchFamily="34" charset="0"/>
              <a:ea typeface="Calibri" panose="020F0502020204030204" pitchFamily="34" charset="0"/>
              <a:cs typeface="Arial" panose="020B0604020202020204" pitchFamily="34" charset="0"/>
            </a:endParaRPr>
          </a:p>
          <a:p>
            <a:pPr marL="0" indent="0">
              <a:buNone/>
            </a:pPr>
            <a:r>
              <a:rPr lang="en-GB" sz="2000" dirty="0">
                <a:effectLst/>
                <a:latin typeface="Calibri" panose="020F0502020204030204" pitchFamily="34" charset="0"/>
                <a:ea typeface="Calibri" panose="020F0502020204030204" pitchFamily="34" charset="0"/>
                <a:cs typeface="Calibri" panose="020F0502020204030204" pitchFamily="34" charset="0"/>
              </a:rPr>
              <a:t>748 were excluded from the sample</a:t>
            </a:r>
            <a:r>
              <a:rPr lang="en-GB" sz="2000" dirty="0">
                <a:latin typeface="Calibri" panose="020F0502020204030204" pitchFamily="34" charset="0"/>
                <a:ea typeface="Calibri" panose="020F0502020204030204" pitchFamily="34" charset="0"/>
                <a:cs typeface="Calibri" panose="020F0502020204030204" pitchFamily="34" charset="0"/>
              </a:rPr>
              <a:t> </a:t>
            </a:r>
            <a:r>
              <a:rPr lang="en-GB" sz="2000" dirty="0">
                <a:effectLst/>
                <a:latin typeface="Calibri" panose="020F0502020204030204" pitchFamily="34" charset="0"/>
                <a:ea typeface="Calibri" panose="020F0502020204030204" pitchFamily="34" charset="0"/>
                <a:cs typeface="Calibri" panose="020F0502020204030204" pitchFamily="34" charset="0"/>
              </a:rPr>
              <a:t>because the specific cause of death was unspecified or still under investigation: ‘Awaiting further information’ (</a:t>
            </a:r>
            <a:r>
              <a:rPr lang="en-GB" sz="2000" i="1" dirty="0">
                <a:effectLst/>
                <a:latin typeface="Calibri" panose="020F0502020204030204" pitchFamily="34" charset="0"/>
                <a:ea typeface="Calibri" panose="020F0502020204030204" pitchFamily="34" charset="0"/>
                <a:cs typeface="Calibri" panose="020F0502020204030204" pitchFamily="34" charset="0"/>
              </a:rPr>
              <a:t>n </a:t>
            </a:r>
            <a:r>
              <a:rPr lang="en-GB" sz="2000" dirty="0">
                <a:effectLst/>
                <a:latin typeface="Calibri" panose="020F0502020204030204" pitchFamily="34" charset="0"/>
                <a:ea typeface="Calibri" panose="020F0502020204030204" pitchFamily="34" charset="0"/>
                <a:cs typeface="Calibri" panose="020F0502020204030204" pitchFamily="34" charset="0"/>
              </a:rPr>
              <a:t>= 564) and ‘Self-inflicted: Other or Unspecified’ (</a:t>
            </a:r>
            <a:r>
              <a:rPr lang="en-GB" sz="2000" i="1" dirty="0">
                <a:effectLst/>
                <a:latin typeface="Calibri" panose="020F0502020204030204" pitchFamily="34" charset="0"/>
                <a:ea typeface="Calibri" panose="020F0502020204030204" pitchFamily="34" charset="0"/>
                <a:cs typeface="Calibri" panose="020F0502020204030204" pitchFamily="34" charset="0"/>
              </a:rPr>
              <a:t>n </a:t>
            </a:r>
            <a:r>
              <a:rPr lang="en-GB" sz="2000" dirty="0">
                <a:effectLst/>
                <a:latin typeface="Calibri" panose="020F0502020204030204" pitchFamily="34" charset="0"/>
                <a:ea typeface="Calibri" panose="020F0502020204030204" pitchFamily="34" charset="0"/>
                <a:cs typeface="Calibri" panose="020F0502020204030204" pitchFamily="34" charset="0"/>
              </a:rPr>
              <a:t>= 184). </a:t>
            </a:r>
          </a:p>
          <a:p>
            <a:pPr marL="0" indent="0">
              <a:buNone/>
            </a:pPr>
            <a:r>
              <a:rPr lang="en-GB" sz="2000" dirty="0">
                <a:effectLst/>
                <a:latin typeface="Calibri" panose="020F0502020204030204" pitchFamily="34" charset="0"/>
                <a:ea typeface="Calibri" panose="020F0502020204030204" pitchFamily="34" charset="0"/>
                <a:cs typeface="Calibri" panose="020F0502020204030204" pitchFamily="34" charset="0"/>
              </a:rPr>
              <a:t>A total of 1700 people were included in the sample. </a:t>
            </a:r>
            <a:endParaRPr lang="en-GB" sz="20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sz="1800" dirty="0">
              <a:effectLst/>
              <a:latin typeface="Calibri" panose="020F0502020204030204" pitchFamily="34" charset="0"/>
              <a:ea typeface="Times New Roman" panose="02020603050405020304" pitchFamily="18" charset="0"/>
            </a:endParaRPr>
          </a:p>
          <a:p>
            <a:pPr marL="0" indent="0">
              <a:buNone/>
            </a:pPr>
            <a:endParaRPr lang="en-US" sz="1800" dirty="0">
              <a:latin typeface="Calibri" panose="020F0502020204030204" pitchFamily="34" charset="0"/>
              <a:ea typeface="Times New Roman" panose="02020603050405020304" pitchFamily="18" charset="0"/>
            </a:endParaRPr>
          </a:p>
          <a:p>
            <a:pPr marL="0" indent="0">
              <a:buNone/>
            </a:pPr>
            <a:endParaRPr lang="en-US" sz="1800" dirty="0">
              <a:effectLst/>
              <a:latin typeface="Calibri" panose="020F0502020204030204" pitchFamily="34" charset="0"/>
              <a:ea typeface="Times New Roman" panose="02020603050405020304" pitchFamily="18" charset="0"/>
            </a:endParaRPr>
          </a:p>
          <a:p>
            <a:pPr marL="0" indent="0">
              <a:buNone/>
            </a:pPr>
            <a:endParaRPr lang="en-US" sz="1800" dirty="0">
              <a:effectLst/>
              <a:latin typeface="Calibri" panose="020F0502020204030204" pitchFamily="34" charset="0"/>
              <a:ea typeface="Times New Roman" panose="02020603050405020304" pitchFamily="18" charset="0"/>
            </a:endParaRPr>
          </a:p>
        </p:txBody>
      </p:sp>
      <p:sp>
        <p:nvSpPr>
          <p:cNvPr id="3" name="Title 2">
            <a:extLst>
              <a:ext uri="{FF2B5EF4-FFF2-40B4-BE49-F238E27FC236}">
                <a16:creationId xmlns:a16="http://schemas.microsoft.com/office/drawing/2014/main" id="{AF2DE11D-7930-528C-58F7-118FE56237CF}"/>
              </a:ext>
            </a:extLst>
          </p:cNvPr>
          <p:cNvSpPr>
            <a:spLocks noGrp="1"/>
          </p:cNvSpPr>
          <p:nvPr>
            <p:ph type="title"/>
          </p:nvPr>
        </p:nvSpPr>
        <p:spPr/>
        <p:txBody>
          <a:bodyPr/>
          <a:lstStyle/>
          <a:p>
            <a:r>
              <a:rPr lang="en-GB" dirty="0"/>
              <a:t>Sample</a:t>
            </a:r>
          </a:p>
        </p:txBody>
      </p:sp>
      <p:sp>
        <p:nvSpPr>
          <p:cNvPr id="4" name="Text Placeholder 3">
            <a:extLst>
              <a:ext uri="{FF2B5EF4-FFF2-40B4-BE49-F238E27FC236}">
                <a16:creationId xmlns:a16="http://schemas.microsoft.com/office/drawing/2014/main" id="{480584B1-ED7C-458F-FFD9-A96FA9AB2A38}"/>
              </a:ext>
            </a:extLst>
          </p:cNvPr>
          <p:cNvSpPr>
            <a:spLocks noGrp="1"/>
          </p:cNvSpPr>
          <p:nvPr>
            <p:ph type="body" sz="quarter" idx="10"/>
          </p:nvPr>
        </p:nvSpPr>
        <p:spPr>
          <a:xfrm>
            <a:off x="1500027" y="6057900"/>
            <a:ext cx="10428270" cy="414819"/>
          </a:xfrm>
        </p:spPr>
        <p:txBody>
          <a:bodyPr/>
          <a:lstStyle/>
          <a:p>
            <a:pPr algn="ctr"/>
            <a:r>
              <a:rPr lang="en-GB" sz="1800" dirty="0">
                <a:effectLst/>
                <a:latin typeface="Calibri" panose="020F0502020204030204" pitchFamily="34" charset="0"/>
                <a:ea typeface="Calibri" panose="020F0502020204030204" pitchFamily="34" charset="0"/>
                <a:cs typeface="Calibri" panose="020F0502020204030204" pitchFamily="34" charset="0"/>
              </a:rPr>
              <a:t>The average annual number of people under community probation supervision during this period was 168,914 (MoJ, 2022a).</a:t>
            </a:r>
            <a:endParaRPr lang="en-GB" dirty="0"/>
          </a:p>
        </p:txBody>
      </p:sp>
      <p:graphicFrame>
        <p:nvGraphicFramePr>
          <p:cNvPr id="5" name="Table 4">
            <a:extLst>
              <a:ext uri="{FF2B5EF4-FFF2-40B4-BE49-F238E27FC236}">
                <a16:creationId xmlns:a16="http://schemas.microsoft.com/office/drawing/2014/main" id="{F6AB03A1-EAEA-1F81-0A8A-E126AD91C2B0}"/>
              </a:ext>
            </a:extLst>
          </p:cNvPr>
          <p:cNvGraphicFramePr>
            <a:graphicFrameLocks noGrp="1"/>
          </p:cNvGraphicFramePr>
          <p:nvPr>
            <p:extLst>
              <p:ext uri="{D42A27DB-BD31-4B8C-83A1-F6EECF244321}">
                <p14:modId xmlns:p14="http://schemas.microsoft.com/office/powerpoint/2010/main" val="4153756095"/>
              </p:ext>
            </p:extLst>
          </p:nvPr>
        </p:nvGraphicFramePr>
        <p:xfrm>
          <a:off x="703008" y="3635447"/>
          <a:ext cx="10500360" cy="1717786"/>
        </p:xfrm>
        <a:graphic>
          <a:graphicData uri="http://schemas.openxmlformats.org/drawingml/2006/table">
            <a:tbl>
              <a:tblPr firstRow="1" firstCol="1" bandRow="1">
                <a:tableStyleId>{5C22544A-7EE6-4342-B048-85BDC9FD1C3A}</a:tableStyleId>
              </a:tblPr>
              <a:tblGrid>
                <a:gridCol w="1444290">
                  <a:extLst>
                    <a:ext uri="{9D8B030D-6E8A-4147-A177-3AD203B41FA5}">
                      <a16:colId xmlns:a16="http://schemas.microsoft.com/office/drawing/2014/main" val="1528923886"/>
                    </a:ext>
                  </a:extLst>
                </a:gridCol>
                <a:gridCol w="1623317">
                  <a:extLst>
                    <a:ext uri="{9D8B030D-6E8A-4147-A177-3AD203B41FA5}">
                      <a16:colId xmlns:a16="http://schemas.microsoft.com/office/drawing/2014/main" val="518737676"/>
                    </a:ext>
                  </a:extLst>
                </a:gridCol>
                <a:gridCol w="1828800">
                  <a:extLst>
                    <a:ext uri="{9D8B030D-6E8A-4147-A177-3AD203B41FA5}">
                      <a16:colId xmlns:a16="http://schemas.microsoft.com/office/drawing/2014/main" val="2913973422"/>
                    </a:ext>
                  </a:extLst>
                </a:gridCol>
                <a:gridCol w="2157573">
                  <a:extLst>
                    <a:ext uri="{9D8B030D-6E8A-4147-A177-3AD203B41FA5}">
                      <a16:colId xmlns:a16="http://schemas.microsoft.com/office/drawing/2014/main" val="276371177"/>
                    </a:ext>
                  </a:extLst>
                </a:gridCol>
                <a:gridCol w="1876802">
                  <a:extLst>
                    <a:ext uri="{9D8B030D-6E8A-4147-A177-3AD203B41FA5}">
                      <a16:colId xmlns:a16="http://schemas.microsoft.com/office/drawing/2014/main" val="4067377761"/>
                    </a:ext>
                  </a:extLst>
                </a:gridCol>
                <a:gridCol w="1569578">
                  <a:extLst>
                    <a:ext uri="{9D8B030D-6E8A-4147-A177-3AD203B41FA5}">
                      <a16:colId xmlns:a16="http://schemas.microsoft.com/office/drawing/2014/main" val="2539451489"/>
                    </a:ext>
                  </a:extLst>
                </a:gridCol>
              </a:tblGrid>
              <a:tr h="340598">
                <a:tc>
                  <a:txBody>
                    <a:bodyPr/>
                    <a:lstStyle/>
                    <a:p>
                      <a:pPr>
                        <a:lnSpc>
                          <a:spcPct val="107000"/>
                        </a:lnSpc>
                        <a:spcAft>
                          <a:spcPts val="800"/>
                        </a:spcAft>
                      </a:pPr>
                      <a:r>
                        <a:rPr lang="en-GB" sz="2000" kern="100">
                          <a:effectLst/>
                        </a:rPr>
                        <a:t>All</a:t>
                      </a:r>
                      <a:endParaRPr lang="en-GB"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a:lnSpc>
                          <a:spcPct val="107000"/>
                        </a:lnSpc>
                        <a:spcAft>
                          <a:spcPts val="800"/>
                        </a:spcAft>
                      </a:pPr>
                      <a:r>
                        <a:rPr lang="en-GB" sz="2000" kern="100">
                          <a:effectLst/>
                        </a:rPr>
                        <a:t>Natural cause % (N)</a:t>
                      </a:r>
                      <a:endParaRPr lang="en-GB"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a:lnSpc>
                          <a:spcPct val="107000"/>
                        </a:lnSpc>
                        <a:spcAft>
                          <a:spcPts val="800"/>
                        </a:spcAft>
                      </a:pPr>
                      <a:r>
                        <a:rPr lang="en-GB" sz="2000" kern="100">
                          <a:effectLst/>
                        </a:rPr>
                        <a:t>Drug overdose</a:t>
                      </a:r>
                      <a:endParaRPr lang="en-GB"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a:lnSpc>
                          <a:spcPct val="107000"/>
                        </a:lnSpc>
                        <a:spcAft>
                          <a:spcPts val="800"/>
                        </a:spcAft>
                      </a:pPr>
                      <a:r>
                        <a:rPr lang="en-GB" sz="2000" kern="100">
                          <a:effectLst/>
                        </a:rPr>
                        <a:t>Suicide</a:t>
                      </a:r>
                      <a:endParaRPr lang="en-GB"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a:lnSpc>
                          <a:spcPct val="107000"/>
                        </a:lnSpc>
                        <a:spcAft>
                          <a:spcPts val="800"/>
                        </a:spcAft>
                      </a:pPr>
                      <a:r>
                        <a:rPr lang="en-GB" sz="2000" kern="100">
                          <a:effectLst/>
                        </a:rPr>
                        <a:t>Accident</a:t>
                      </a:r>
                      <a:endParaRPr lang="en-GB"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a:lnSpc>
                          <a:spcPct val="107000"/>
                        </a:lnSpc>
                        <a:spcAft>
                          <a:spcPts val="800"/>
                        </a:spcAft>
                      </a:pPr>
                      <a:r>
                        <a:rPr lang="en-GB" sz="2000" kern="100">
                          <a:effectLst/>
                        </a:rPr>
                        <a:t>Homicide</a:t>
                      </a:r>
                      <a:endParaRPr lang="en-GB"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564819868"/>
                  </a:ext>
                </a:extLst>
              </a:tr>
              <a:tr h="340598">
                <a:tc>
                  <a:txBody>
                    <a:bodyPr/>
                    <a:lstStyle/>
                    <a:p>
                      <a:pPr>
                        <a:lnSpc>
                          <a:spcPct val="107000"/>
                        </a:lnSpc>
                        <a:spcAft>
                          <a:spcPts val="800"/>
                        </a:spcAft>
                      </a:pPr>
                      <a:r>
                        <a:rPr lang="en-GB" sz="2000" kern="100">
                          <a:effectLst/>
                        </a:rPr>
                        <a:t>(n = 1700)</a:t>
                      </a:r>
                      <a:endParaRPr lang="en-GB"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a:lnSpc>
                          <a:spcPct val="107000"/>
                        </a:lnSpc>
                        <a:spcAft>
                          <a:spcPts val="800"/>
                        </a:spcAft>
                      </a:pPr>
                      <a:r>
                        <a:rPr lang="en-GB" sz="2000" kern="100">
                          <a:effectLst/>
                        </a:rPr>
                        <a:t>51.4%  (873)</a:t>
                      </a:r>
                      <a:endParaRPr lang="en-GB"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a:lnSpc>
                          <a:spcPct val="107000"/>
                        </a:lnSpc>
                        <a:spcAft>
                          <a:spcPts val="800"/>
                        </a:spcAft>
                      </a:pPr>
                      <a:r>
                        <a:rPr lang="en-GB" sz="2000" kern="100">
                          <a:effectLst/>
                        </a:rPr>
                        <a:t>48.6% (440)</a:t>
                      </a:r>
                      <a:endParaRPr lang="en-GB"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a:lnSpc>
                          <a:spcPct val="107000"/>
                        </a:lnSpc>
                        <a:spcAft>
                          <a:spcPts val="800"/>
                        </a:spcAft>
                      </a:pPr>
                      <a:r>
                        <a:rPr lang="en-GB" sz="2000" kern="100">
                          <a:effectLst/>
                        </a:rPr>
                        <a:t>10 % (170)</a:t>
                      </a:r>
                      <a:endParaRPr lang="en-GB"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a:lnSpc>
                          <a:spcPct val="107000"/>
                        </a:lnSpc>
                        <a:spcAft>
                          <a:spcPts val="800"/>
                        </a:spcAft>
                      </a:pPr>
                      <a:r>
                        <a:rPr lang="en-GB" sz="2000" kern="100">
                          <a:effectLst/>
                        </a:rPr>
                        <a:t>7.9%(135)</a:t>
                      </a:r>
                      <a:endParaRPr lang="en-GB"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a:lnSpc>
                          <a:spcPct val="107000"/>
                        </a:lnSpc>
                        <a:spcAft>
                          <a:spcPts val="800"/>
                        </a:spcAft>
                      </a:pPr>
                      <a:r>
                        <a:rPr lang="en-GB" sz="2000" kern="100">
                          <a:effectLst/>
                        </a:rPr>
                        <a:t>4.8% (82)</a:t>
                      </a:r>
                      <a:endParaRPr lang="en-GB"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1405154788"/>
                  </a:ext>
                </a:extLst>
              </a:tr>
              <a:tr h="340598">
                <a:tc>
                  <a:txBody>
                    <a:bodyPr/>
                    <a:lstStyle/>
                    <a:p>
                      <a:pPr>
                        <a:lnSpc>
                          <a:spcPct val="107000"/>
                        </a:lnSpc>
                        <a:spcAft>
                          <a:spcPts val="800"/>
                        </a:spcAft>
                      </a:pPr>
                      <a:endParaRPr lang="en-GB"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a:lnSpc>
                          <a:spcPct val="107000"/>
                        </a:lnSpc>
                        <a:spcAft>
                          <a:spcPts val="800"/>
                        </a:spcAft>
                      </a:pPr>
                      <a:endParaRPr lang="en-GB"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a:lnSpc>
                          <a:spcPct val="107000"/>
                        </a:lnSpc>
                        <a:spcAft>
                          <a:spcPts val="800"/>
                        </a:spcAft>
                      </a:pPr>
                      <a:endParaRPr lang="en-GB"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a:lnSpc>
                          <a:spcPct val="107000"/>
                        </a:lnSpc>
                        <a:spcAft>
                          <a:spcPts val="800"/>
                        </a:spcAft>
                      </a:pPr>
                      <a:r>
                        <a:rPr lang="en-GB" sz="2000" kern="100">
                          <a:effectLst/>
                          <a:latin typeface="Calibri" panose="020F0502020204030204" pitchFamily="34" charset="0"/>
                          <a:ea typeface="Calibri" panose="020F0502020204030204" pitchFamily="34" charset="0"/>
                          <a:cs typeface="Arial" panose="020B0604020202020204" pitchFamily="34" charset="0"/>
                        </a:rPr>
                        <a:t>Male = 90% (153)</a:t>
                      </a:r>
                    </a:p>
                    <a:p>
                      <a:pPr>
                        <a:lnSpc>
                          <a:spcPct val="107000"/>
                        </a:lnSpc>
                        <a:spcAft>
                          <a:spcPts val="800"/>
                        </a:spcAft>
                      </a:pPr>
                      <a:r>
                        <a:rPr lang="en-GB" sz="2000" kern="100">
                          <a:effectLst/>
                          <a:latin typeface="Calibri" panose="020F0502020204030204" pitchFamily="34" charset="0"/>
                          <a:ea typeface="Calibri" panose="020F0502020204030204" pitchFamily="34" charset="0"/>
                          <a:cs typeface="Arial" panose="020B0604020202020204" pitchFamily="34" charset="0"/>
                        </a:rPr>
                        <a:t>Female = 10% (17)</a:t>
                      </a:r>
                      <a:endParaRPr lang="en-GB"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a:lnSpc>
                          <a:spcPct val="107000"/>
                        </a:lnSpc>
                        <a:spcAft>
                          <a:spcPts val="800"/>
                        </a:spcAft>
                      </a:pPr>
                      <a:endParaRPr lang="en-GB"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tc>
                  <a:txBody>
                    <a:bodyPr/>
                    <a:lstStyle/>
                    <a:p>
                      <a:pPr>
                        <a:lnSpc>
                          <a:spcPct val="107000"/>
                        </a:lnSpc>
                        <a:spcAft>
                          <a:spcPts val="800"/>
                        </a:spcAft>
                      </a:pPr>
                      <a:endParaRPr lang="en-GB"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tc>
                <a:extLst>
                  <a:ext uri="{0D108BD9-81ED-4DB2-BD59-A6C34878D82A}">
                    <a16:rowId xmlns:a16="http://schemas.microsoft.com/office/drawing/2014/main" val="3952545843"/>
                  </a:ext>
                </a:extLst>
              </a:tr>
            </a:tbl>
          </a:graphicData>
        </a:graphic>
      </p:graphicFrame>
    </p:spTree>
    <p:extLst>
      <p:ext uri="{BB962C8B-B14F-4D97-AF65-F5344CB8AC3E}">
        <p14:creationId xmlns:p14="http://schemas.microsoft.com/office/powerpoint/2010/main" val="805693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8B6961-24BA-0E02-4394-EFEE5393F5E0}"/>
              </a:ext>
            </a:extLst>
          </p:cNvPr>
          <p:cNvSpPr>
            <a:spLocks noGrp="1"/>
          </p:cNvSpPr>
          <p:nvPr>
            <p:ph idx="1"/>
          </p:nvPr>
        </p:nvSpPr>
        <p:spPr>
          <a:xfrm>
            <a:off x="442912" y="1989138"/>
            <a:ext cx="4883468" cy="3708400"/>
          </a:xfrm>
        </p:spPr>
        <p:txBody>
          <a:bodyPr>
            <a:normAutofit/>
          </a:bodyPr>
          <a:lstStyle/>
          <a:p>
            <a:pPr marL="0" indent="0">
              <a:buNone/>
            </a:pPr>
            <a:r>
              <a:rPr lang="en-US" sz="2000" dirty="0"/>
              <a:t>Kaplan-Meier method, and probability analyses, were used to calculate the relative probability of survival over a 28-day and a 365-day period.  </a:t>
            </a:r>
          </a:p>
          <a:p>
            <a:pPr marL="0" indent="0">
              <a:buNone/>
            </a:pPr>
            <a:r>
              <a:rPr lang="en-GB" sz="2000" dirty="0">
                <a:latin typeface="Calibri" panose="020F0502020204030204" pitchFamily="34" charset="0"/>
                <a:ea typeface="Calibri" panose="020F0502020204030204" pitchFamily="34" charset="0"/>
                <a:cs typeface="Arial" panose="020B0604020202020204" pitchFamily="34" charset="0"/>
              </a:rPr>
              <a:t>N</a:t>
            </a:r>
            <a:r>
              <a:rPr lang="en-GB" sz="2000" dirty="0">
                <a:effectLst/>
                <a:latin typeface="Calibri" panose="020F0502020204030204" pitchFamily="34" charset="0"/>
                <a:ea typeface="Calibri" panose="020F0502020204030204" pitchFamily="34" charset="0"/>
                <a:cs typeface="Arial" panose="020B0604020202020204" pitchFamily="34" charset="0"/>
              </a:rPr>
              <a:t>either the post-custody release (n = 599) nor the community sentence group </a:t>
            </a:r>
            <a:r>
              <a:rPr lang="nl-NL" sz="2000" dirty="0">
                <a:effectLst/>
                <a:latin typeface="Calibri" panose="020F0502020204030204" pitchFamily="34" charset="0"/>
                <a:ea typeface="Calibri" panose="020F0502020204030204" pitchFamily="34" charset="0"/>
                <a:cs typeface="Arial" panose="020B0604020202020204" pitchFamily="34" charset="0"/>
              </a:rPr>
              <a:t>(</a:t>
            </a:r>
            <a:r>
              <a:rPr lang="nl-NL" sz="2000" i="1" dirty="0">
                <a:effectLst/>
                <a:latin typeface="Calibri" panose="020F0502020204030204" pitchFamily="34" charset="0"/>
                <a:ea typeface="Calibri" panose="020F0502020204030204" pitchFamily="34" charset="0"/>
                <a:cs typeface="Arial" panose="020B0604020202020204" pitchFamily="34" charset="0"/>
              </a:rPr>
              <a:t>n </a:t>
            </a:r>
            <a:r>
              <a:rPr lang="nl-NL" sz="2000" dirty="0">
                <a:effectLst/>
                <a:latin typeface="Calibri" panose="020F0502020204030204" pitchFamily="34" charset="0"/>
                <a:ea typeface="Calibri" panose="020F0502020204030204" pitchFamily="34" charset="0"/>
                <a:cs typeface="Arial" panose="020B0604020202020204" pitchFamily="34" charset="0"/>
              </a:rPr>
              <a:t>= 614) </a:t>
            </a:r>
            <a:r>
              <a:rPr lang="en-GB" sz="2000" dirty="0">
                <a:effectLst/>
                <a:latin typeface="Calibri" panose="020F0502020204030204" pitchFamily="34" charset="0"/>
                <a:ea typeface="Calibri" panose="020F0502020204030204" pitchFamily="34" charset="0"/>
                <a:cs typeface="Arial" panose="020B0604020202020204" pitchFamily="34" charset="0"/>
              </a:rPr>
              <a:t>demonstrated a statistically significant difference between cause of death and probability of surviving across all time points (</a:t>
            </a:r>
            <a:r>
              <a:rPr lang="en-GB" sz="2000" i="1" dirty="0">
                <a:effectLst/>
                <a:latin typeface="Calibri" panose="020F0502020204030204" pitchFamily="34" charset="0"/>
                <a:ea typeface="Calibri" panose="020F0502020204030204" pitchFamily="34" charset="0"/>
                <a:cs typeface="Arial" panose="020B0604020202020204" pitchFamily="34" charset="0"/>
              </a:rPr>
              <a:t>p </a:t>
            </a:r>
            <a:r>
              <a:rPr lang="en-GB" sz="2000" dirty="0">
                <a:effectLst/>
                <a:latin typeface="Calibri" panose="020F0502020204030204" pitchFamily="34" charset="0"/>
                <a:ea typeface="Calibri" panose="020F0502020204030204" pitchFamily="34" charset="0"/>
                <a:cs typeface="Arial" panose="020B0604020202020204" pitchFamily="34" charset="0"/>
              </a:rPr>
              <a:t>= .11 and </a:t>
            </a:r>
            <a:r>
              <a:rPr lang="en-GB" sz="2000" i="1" dirty="0">
                <a:effectLst/>
                <a:latin typeface="Calibri" panose="020F0502020204030204" pitchFamily="34" charset="0"/>
                <a:ea typeface="Calibri" panose="020F0502020204030204" pitchFamily="34" charset="0"/>
                <a:cs typeface="Arial" panose="020B0604020202020204" pitchFamily="34" charset="0"/>
              </a:rPr>
              <a:t>p </a:t>
            </a:r>
            <a:r>
              <a:rPr lang="en-GB" sz="2000" dirty="0">
                <a:effectLst/>
                <a:latin typeface="Calibri" panose="020F0502020204030204" pitchFamily="34" charset="0"/>
                <a:ea typeface="Calibri" panose="020F0502020204030204" pitchFamily="34" charset="0"/>
                <a:cs typeface="Arial" panose="020B0604020202020204" pitchFamily="34" charset="0"/>
              </a:rPr>
              <a:t>= .15, respectively).    </a:t>
            </a:r>
          </a:p>
          <a:p>
            <a:pPr marL="0" indent="0">
              <a:buNone/>
            </a:pPr>
            <a:r>
              <a:rPr lang="en-GB" sz="2000" dirty="0">
                <a:effectLst/>
                <a:latin typeface="Calibri" panose="020F0502020204030204" pitchFamily="34" charset="0"/>
                <a:ea typeface="Calibri" panose="020F0502020204030204" pitchFamily="34" charset="0"/>
                <a:cs typeface="Arial" panose="020B0604020202020204" pitchFamily="34" charset="0"/>
              </a:rPr>
              <a:t>Drug overdose was the only cause which had a notably lower survival rate (12% lower).</a:t>
            </a:r>
            <a:endParaRPr lang="en-GB" sz="2000" dirty="0"/>
          </a:p>
        </p:txBody>
      </p:sp>
      <p:pic>
        <p:nvPicPr>
          <p:cNvPr id="8" name="Content Placeholder 7">
            <a:extLst>
              <a:ext uri="{FF2B5EF4-FFF2-40B4-BE49-F238E27FC236}">
                <a16:creationId xmlns:a16="http://schemas.microsoft.com/office/drawing/2014/main" id="{E7E2322F-A30A-1D2B-D372-6E212250E210}"/>
              </a:ext>
            </a:extLst>
          </p:cNvPr>
          <p:cNvPicPr>
            <a:picLocks noGrp="1" noChangeAspect="1"/>
          </p:cNvPicPr>
          <p:nvPr>
            <p:ph idx="12"/>
          </p:nvPr>
        </p:nvPicPr>
        <p:blipFill>
          <a:blip r:embed="rId2"/>
          <a:stretch>
            <a:fillRect/>
          </a:stretch>
        </p:blipFill>
        <p:spPr>
          <a:xfrm>
            <a:off x="5345510" y="853440"/>
            <a:ext cx="6828923" cy="5006339"/>
          </a:xfrm>
          <a:prstGeom prst="rect">
            <a:avLst/>
          </a:prstGeom>
        </p:spPr>
      </p:pic>
      <p:sp>
        <p:nvSpPr>
          <p:cNvPr id="6" name="Text Placeholder 5">
            <a:extLst>
              <a:ext uri="{FF2B5EF4-FFF2-40B4-BE49-F238E27FC236}">
                <a16:creationId xmlns:a16="http://schemas.microsoft.com/office/drawing/2014/main" id="{94416CC8-813C-BC31-D5BB-53395060E1B9}"/>
              </a:ext>
            </a:extLst>
          </p:cNvPr>
          <p:cNvSpPr>
            <a:spLocks noGrp="1"/>
          </p:cNvSpPr>
          <p:nvPr>
            <p:ph type="body" sz="quarter" idx="10"/>
          </p:nvPr>
        </p:nvSpPr>
        <p:spPr/>
        <p:txBody>
          <a:bodyPr/>
          <a:lstStyle/>
          <a:p>
            <a:r>
              <a:rPr lang="en-GB" dirty="0"/>
              <a:t>Figure: Community sentence survival analysis</a:t>
            </a:r>
          </a:p>
        </p:txBody>
      </p:sp>
      <p:sp>
        <p:nvSpPr>
          <p:cNvPr id="3" name="Title 2">
            <a:extLst>
              <a:ext uri="{FF2B5EF4-FFF2-40B4-BE49-F238E27FC236}">
                <a16:creationId xmlns:a16="http://schemas.microsoft.com/office/drawing/2014/main" id="{DFE8077E-879A-9F08-2B4B-F1E6ECCCB47E}"/>
              </a:ext>
            </a:extLst>
          </p:cNvPr>
          <p:cNvSpPr>
            <a:spLocks noGrp="1"/>
          </p:cNvSpPr>
          <p:nvPr>
            <p:ph type="title"/>
          </p:nvPr>
        </p:nvSpPr>
        <p:spPr/>
        <p:txBody>
          <a:bodyPr/>
          <a:lstStyle/>
          <a:p>
            <a:r>
              <a:rPr lang="en-GB" dirty="0"/>
              <a:t>Survival analysis </a:t>
            </a:r>
          </a:p>
        </p:txBody>
      </p:sp>
    </p:spTree>
    <p:extLst>
      <p:ext uri="{BB962C8B-B14F-4D97-AF65-F5344CB8AC3E}">
        <p14:creationId xmlns:p14="http://schemas.microsoft.com/office/powerpoint/2010/main" val="7911567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B01B6BB-25DA-8208-1A7C-F9131552C991}"/>
              </a:ext>
            </a:extLst>
          </p:cNvPr>
          <p:cNvSpPr>
            <a:spLocks noGrp="1"/>
          </p:cNvSpPr>
          <p:nvPr>
            <p:ph sz="half" idx="1"/>
          </p:nvPr>
        </p:nvSpPr>
        <p:spPr/>
        <p:txBody>
          <a:bodyPr/>
          <a:lstStyle/>
          <a:p>
            <a:pPr marL="0" indent="0">
              <a:buNone/>
            </a:pPr>
            <a:r>
              <a:rPr lang="en-GB" sz="2400" dirty="0">
                <a:latin typeface="Calibri" panose="020F0502020204030204" pitchFamily="34" charset="0"/>
                <a:ea typeface="Calibri" panose="020F0502020204030204" pitchFamily="34" charset="0"/>
                <a:cs typeface="Calibri" panose="020F0502020204030204" pitchFamily="34" charset="0"/>
              </a:rPr>
              <a:t>Significantly m</a:t>
            </a:r>
            <a:r>
              <a:rPr lang="en-GB" sz="2400" dirty="0">
                <a:effectLst/>
                <a:latin typeface="Calibri" panose="020F0502020204030204" pitchFamily="34" charset="0"/>
                <a:ea typeface="Calibri" panose="020F0502020204030204" pitchFamily="34" charset="0"/>
                <a:cs typeface="Calibri" panose="020F0502020204030204" pitchFamily="34" charset="0"/>
              </a:rPr>
              <a:t>ore likely to be:</a:t>
            </a:r>
          </a:p>
          <a:p>
            <a:r>
              <a:rPr lang="en-GB" sz="2400" dirty="0">
                <a:solidFill>
                  <a:schemeClr val="accent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Full or self-employed</a:t>
            </a:r>
          </a:p>
          <a:p>
            <a:r>
              <a:rPr lang="en-GB" sz="2400" dirty="0">
                <a:solidFill>
                  <a:schemeClr val="accent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Have known suicide risks</a:t>
            </a:r>
          </a:p>
          <a:p>
            <a:r>
              <a:rPr lang="en-GB" sz="2400" dirty="0">
                <a:solidFill>
                  <a:schemeClr val="accent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Domestic violence (or abuse) perpetration risk markers.</a:t>
            </a:r>
          </a:p>
          <a:p>
            <a:endParaRPr lang="en-GB" sz="2400" dirty="0">
              <a:effectLst/>
              <a:latin typeface="Calibri" panose="020F0502020204030204" pitchFamily="34" charset="0"/>
              <a:ea typeface="Calibri" panose="020F0502020204030204" pitchFamily="34" charset="0"/>
              <a:cs typeface="Calibri" panose="020F0502020204030204" pitchFamily="34" charset="0"/>
            </a:endParaRPr>
          </a:p>
          <a:p>
            <a:r>
              <a:rPr lang="en-US" sz="2400" dirty="0"/>
              <a:t>Unlike in the general population where men are 3 times more likely to die from suicide, </a:t>
            </a:r>
            <a:r>
              <a:rPr lang="en-US" sz="2400" dirty="0">
                <a:ln w="0"/>
                <a:solidFill>
                  <a:schemeClr val="accent1"/>
                </a:solidFill>
                <a:effectLst>
                  <a:outerShdw blurRad="38100" dist="25400" dir="5400000" algn="ctr" rotWithShape="0">
                    <a:srgbClr val="6E747A">
                      <a:alpha val="43000"/>
                    </a:srgbClr>
                  </a:outerShdw>
                </a:effectLst>
              </a:rPr>
              <a:t>men and women under supervision are at more even risk</a:t>
            </a:r>
            <a:r>
              <a:rPr lang="en-US" sz="2400" dirty="0"/>
              <a:t> (women only slightly less)</a:t>
            </a:r>
          </a:p>
          <a:p>
            <a:r>
              <a:rPr lang="en-US" sz="2400" dirty="0">
                <a:ln w="0"/>
                <a:solidFill>
                  <a:schemeClr val="accent1"/>
                </a:solidFill>
                <a:effectLst>
                  <a:outerShdw blurRad="38100" dist="25400" dir="5400000" algn="ctr" rotWithShape="0">
                    <a:srgbClr val="6E747A">
                      <a:alpha val="43000"/>
                    </a:srgbClr>
                  </a:outerShdw>
                </a:effectLst>
              </a:rPr>
              <a:t>Similar patterns for ethnic backgrounds</a:t>
            </a:r>
          </a:p>
          <a:p>
            <a:endParaRPr lang="en-US" sz="1600" dirty="0"/>
          </a:p>
          <a:p>
            <a:pPr marL="0" indent="0">
              <a:buNone/>
            </a:pPr>
            <a:endParaRPr lang="en-GB" sz="2400"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GB" sz="18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3" name="Title 2">
            <a:extLst>
              <a:ext uri="{FF2B5EF4-FFF2-40B4-BE49-F238E27FC236}">
                <a16:creationId xmlns:a16="http://schemas.microsoft.com/office/drawing/2014/main" id="{391B003E-396C-C4E0-5D2F-346EF5CD7C9D}"/>
              </a:ext>
            </a:extLst>
          </p:cNvPr>
          <p:cNvSpPr>
            <a:spLocks noGrp="1"/>
          </p:cNvSpPr>
          <p:nvPr>
            <p:ph type="title"/>
          </p:nvPr>
        </p:nvSpPr>
        <p:spPr/>
        <p:txBody>
          <a:bodyPr/>
          <a:lstStyle/>
          <a:p>
            <a:r>
              <a:rPr lang="en-GB" dirty="0"/>
              <a:t>Linear model for suspected suicide</a:t>
            </a:r>
          </a:p>
        </p:txBody>
      </p:sp>
      <p:sp>
        <p:nvSpPr>
          <p:cNvPr id="4" name="Text Placeholder 3">
            <a:extLst>
              <a:ext uri="{FF2B5EF4-FFF2-40B4-BE49-F238E27FC236}">
                <a16:creationId xmlns:a16="http://schemas.microsoft.com/office/drawing/2014/main" id="{B09E310C-BCB0-86CB-80C7-CCCB4EF1FCD1}"/>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969015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A4248D-A5CC-768C-ED34-FDC5D7DF1160}"/>
              </a:ext>
            </a:extLst>
          </p:cNvPr>
          <p:cNvSpPr>
            <a:spLocks noGrp="1"/>
          </p:cNvSpPr>
          <p:nvPr>
            <p:ph sz="half" idx="1"/>
          </p:nvPr>
        </p:nvSpPr>
        <p:spPr/>
        <p:txBody>
          <a:bodyPr/>
          <a:lstStyle/>
          <a:p>
            <a:pPr marL="0" indent="0">
              <a:buNone/>
            </a:pPr>
            <a:r>
              <a:rPr lang="en-GB" sz="2800" dirty="0">
                <a:effectLst/>
                <a:latin typeface="Calibri" panose="020F0502020204030204" pitchFamily="34" charset="0"/>
                <a:ea typeface="Times New Roman" panose="02020603050405020304" pitchFamily="18" charset="0"/>
              </a:rPr>
              <a:t>As factors related to an increased risk of death are rarely singular and often interrelate, </a:t>
            </a:r>
            <a:r>
              <a:rPr lang="en-GB" sz="2800" dirty="0">
                <a:solidFill>
                  <a:srgbClr val="00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GGM</a:t>
            </a:r>
            <a:r>
              <a:rPr lang="en-GB" sz="2800" dirty="0">
                <a:effectLst/>
                <a:latin typeface="Calibri" panose="020F0502020204030204" pitchFamily="34" charset="0"/>
                <a:ea typeface="Times New Roman" panose="02020603050405020304" pitchFamily="18" charset="0"/>
              </a:rPr>
              <a:t> analysis was performed to examine the unique partial </a:t>
            </a:r>
            <a:r>
              <a:rPr lang="en-GB" sz="2800" b="1" dirty="0">
                <a:effectLst/>
                <a:latin typeface="Calibri" panose="020F0502020204030204" pitchFamily="34" charset="0"/>
                <a:ea typeface="Times New Roman" panose="02020603050405020304" pitchFamily="18" charset="0"/>
              </a:rPr>
              <a:t>relationships</a:t>
            </a:r>
            <a:r>
              <a:rPr lang="en-GB" sz="2800" dirty="0">
                <a:effectLst/>
                <a:latin typeface="Calibri" panose="020F0502020204030204" pitchFamily="34" charset="0"/>
                <a:ea typeface="Times New Roman" panose="02020603050405020304" pitchFamily="18" charset="0"/>
              </a:rPr>
              <a:t> between the variables and the causes of non-natural death </a:t>
            </a:r>
            <a:r>
              <a:rPr lang="en-GB" sz="2800" dirty="0">
                <a:effectLst/>
                <a:latin typeface="Calibri" panose="020F0502020204030204" pitchFamily="34" charset="0"/>
                <a:ea typeface="Calibri" panose="020F0502020204030204" pitchFamily="34" charset="0"/>
              </a:rPr>
              <a:t>(i.e., accidental, drug overdose, suspected suicide, and homicide) </a:t>
            </a:r>
            <a:r>
              <a:rPr lang="en-GB" sz="2800" dirty="0">
                <a:effectLst/>
                <a:latin typeface="Calibri" panose="020F0502020204030204" pitchFamily="34" charset="0"/>
                <a:ea typeface="Times New Roman" panose="02020603050405020304" pitchFamily="18" charset="0"/>
              </a:rPr>
              <a:t>when compared with deaths by natural causes. </a:t>
            </a:r>
            <a:endParaRPr lang="en-GB" dirty="0"/>
          </a:p>
          <a:p>
            <a:endParaRPr lang="en-GB" dirty="0"/>
          </a:p>
        </p:txBody>
      </p:sp>
      <p:sp>
        <p:nvSpPr>
          <p:cNvPr id="3" name="Title 2">
            <a:extLst>
              <a:ext uri="{FF2B5EF4-FFF2-40B4-BE49-F238E27FC236}">
                <a16:creationId xmlns:a16="http://schemas.microsoft.com/office/drawing/2014/main" id="{37062CA4-561A-527F-76D1-808C9757CCD9}"/>
              </a:ext>
            </a:extLst>
          </p:cNvPr>
          <p:cNvSpPr>
            <a:spLocks noGrp="1"/>
          </p:cNvSpPr>
          <p:nvPr>
            <p:ph type="title"/>
          </p:nvPr>
        </p:nvSpPr>
        <p:spPr/>
        <p:txBody>
          <a:bodyPr>
            <a:normAutofit fontScale="90000"/>
          </a:bodyPr>
          <a:lstStyle/>
          <a:p>
            <a:r>
              <a:rPr lang="en-GB" dirty="0">
                <a:latin typeface="Calibri" panose="020F0502020204030204" pitchFamily="34" charset="0"/>
                <a:ea typeface="Times New Roman" panose="02020603050405020304" pitchFamily="18" charset="0"/>
              </a:rPr>
              <a:t>E</a:t>
            </a:r>
            <a:r>
              <a:rPr lang="en-GB" sz="4400" dirty="0">
                <a:effectLst/>
                <a:latin typeface="Calibri" panose="020F0502020204030204" pitchFamily="34" charset="0"/>
                <a:ea typeface="Times New Roman" panose="02020603050405020304" pitchFamily="18" charset="0"/>
              </a:rPr>
              <a:t>xploratory network analysis, a </a:t>
            </a:r>
            <a:r>
              <a:rPr lang="en-GB" sz="4400" dirty="0">
                <a:effectLst/>
                <a:latin typeface="Calibri" panose="020F0502020204030204" pitchFamily="34" charset="0"/>
                <a:ea typeface="Calibri" panose="020F0502020204030204" pitchFamily="34" charset="0"/>
              </a:rPr>
              <a:t>Gaussian Graphical Model </a:t>
            </a:r>
            <a:r>
              <a:rPr lang="en-GB" sz="4400" dirty="0">
                <a:solidFill>
                  <a:srgbClr val="000000"/>
                </a:solidFill>
                <a:effectLst/>
                <a:highlight>
                  <a:srgbClr val="FFFFFF"/>
                </a:highlight>
                <a:latin typeface="Calibri" panose="020F0502020204030204" pitchFamily="34" charset="0"/>
                <a:ea typeface="Times New Roman" panose="02020603050405020304" pitchFamily="18" charset="0"/>
              </a:rPr>
              <a:t>(GGM)</a:t>
            </a:r>
            <a:endParaRPr lang="en-GB" dirty="0"/>
          </a:p>
        </p:txBody>
      </p:sp>
      <p:sp>
        <p:nvSpPr>
          <p:cNvPr id="4" name="Text Placeholder 3">
            <a:extLst>
              <a:ext uri="{FF2B5EF4-FFF2-40B4-BE49-F238E27FC236}">
                <a16:creationId xmlns:a16="http://schemas.microsoft.com/office/drawing/2014/main" id="{E3AD300C-2177-39D7-09F3-6D0B9B75BD7E}"/>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948437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diagram of a network&#10;&#10;Description automatically generated">
            <a:extLst>
              <a:ext uri="{FF2B5EF4-FFF2-40B4-BE49-F238E27FC236}">
                <a16:creationId xmlns:a16="http://schemas.microsoft.com/office/drawing/2014/main" id="{7D535466-E62F-2D96-1EAF-EB9C277E65D8}"/>
              </a:ext>
            </a:extLst>
          </p:cNvPr>
          <p:cNvPicPr>
            <a:picLocks noGrp="1" noChangeAspect="1"/>
          </p:cNvPicPr>
          <p:nvPr>
            <p:ph sz="half" idx="1"/>
          </p:nvPr>
        </p:nvPicPr>
        <p:blipFill>
          <a:blip r:embed="rId2"/>
          <a:stretch>
            <a:fillRect/>
          </a:stretch>
        </p:blipFill>
        <p:spPr>
          <a:xfrm>
            <a:off x="164758" y="907202"/>
            <a:ext cx="11821502" cy="5722198"/>
          </a:xfrm>
          <a:prstGeom prst="rect">
            <a:avLst/>
          </a:prstGeom>
        </p:spPr>
      </p:pic>
      <p:sp>
        <p:nvSpPr>
          <p:cNvPr id="7" name="TextBox 6">
            <a:extLst>
              <a:ext uri="{FF2B5EF4-FFF2-40B4-BE49-F238E27FC236}">
                <a16:creationId xmlns:a16="http://schemas.microsoft.com/office/drawing/2014/main" id="{2B896EB8-3D5E-665D-B077-513209C6B69B}"/>
              </a:ext>
            </a:extLst>
          </p:cNvPr>
          <p:cNvSpPr txBox="1"/>
          <p:nvPr/>
        </p:nvSpPr>
        <p:spPr>
          <a:xfrm>
            <a:off x="358140" y="469069"/>
            <a:ext cx="9189720" cy="369332"/>
          </a:xfrm>
          <a:prstGeom prst="rect">
            <a:avLst/>
          </a:prstGeom>
          <a:noFill/>
        </p:spPr>
        <p:txBody>
          <a:bodyPr wrap="square">
            <a:spAutoFit/>
          </a:bodyPr>
          <a:lstStyle/>
          <a:p>
            <a:r>
              <a:rPr lang="en-US" u="sng" dirty="0"/>
              <a:t>Graphical summary of the partial correlation network for full sample causes of death. </a:t>
            </a:r>
            <a:endParaRPr lang="en-GB" u="sng" dirty="0"/>
          </a:p>
        </p:txBody>
      </p:sp>
    </p:spTree>
    <p:extLst>
      <p:ext uri="{BB962C8B-B14F-4D97-AF65-F5344CB8AC3E}">
        <p14:creationId xmlns:p14="http://schemas.microsoft.com/office/powerpoint/2010/main" val="909811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768768F-657B-E18A-73FE-AC3656883BC7}"/>
              </a:ext>
            </a:extLst>
          </p:cNvPr>
          <p:cNvSpPr>
            <a:spLocks noGrp="1"/>
          </p:cNvSpPr>
          <p:nvPr>
            <p:ph sz="half" idx="1"/>
          </p:nvPr>
        </p:nvSpPr>
        <p:spPr>
          <a:xfrm>
            <a:off x="442913" y="1802083"/>
            <a:ext cx="11306174" cy="4043913"/>
          </a:xfrm>
        </p:spPr>
        <p:txBody>
          <a:bodyPr>
            <a:noAutofit/>
          </a:bodyPr>
          <a:lstStyle/>
          <a:p>
            <a:pPr marL="0" indent="0">
              <a:buNone/>
            </a:pPr>
            <a:r>
              <a:rPr lang="en-GB" sz="2000" b="1" dirty="0">
                <a:effectLst/>
                <a:latin typeface="Calibri" panose="020F0502020204030204" pitchFamily="34" charset="0"/>
                <a:ea typeface="Times New Roman" panose="02020603050405020304" pitchFamily="18" charset="0"/>
                <a:cs typeface="Calibri" panose="020F0502020204030204" pitchFamily="34" charset="0"/>
              </a:rPr>
              <a:t>Three main factors were linked with suspected suicides:</a:t>
            </a:r>
          </a:p>
          <a:p>
            <a:pPr marL="0" indent="0">
              <a:buNone/>
            </a:pPr>
            <a:r>
              <a:rPr lang="en-GB" sz="2000" b="1" dirty="0">
                <a:solidFill>
                  <a:schemeClr val="accent6"/>
                </a:solidFill>
                <a:latin typeface="Calibri" panose="020F0502020204030204" pitchFamily="34" charset="0"/>
                <a:ea typeface="Times New Roman" panose="02020603050405020304" pitchFamily="18" charset="0"/>
                <a:cs typeface="Calibri" panose="020F0502020204030204" pitchFamily="34" charset="0"/>
              </a:rPr>
              <a:t>Drug misuse  [All groups]</a:t>
            </a:r>
          </a:p>
          <a:p>
            <a:pPr marL="0" indent="0">
              <a:buNone/>
            </a:pPr>
            <a:r>
              <a:rPr lang="en-GB" sz="2000" b="1" dirty="0">
                <a:solidFill>
                  <a:schemeClr val="accent6"/>
                </a:solidFill>
                <a:effectLst/>
                <a:latin typeface="Calibri" panose="020F0502020204030204" pitchFamily="34" charset="0"/>
                <a:ea typeface="Times New Roman" panose="02020603050405020304" pitchFamily="18" charset="0"/>
                <a:cs typeface="Calibri" panose="020F0502020204030204" pitchFamily="34" charset="0"/>
              </a:rPr>
              <a:t>Suicide/self-harm risk [All groups]</a:t>
            </a:r>
            <a:endParaRPr lang="en-GB" sz="2000" dirty="0">
              <a:solidFill>
                <a:schemeClr val="accent6"/>
              </a:solidFill>
              <a:effectLst/>
              <a:latin typeface="Calibri" panose="020F0502020204030204" pitchFamily="34" charset="0"/>
              <a:ea typeface="Times New Roman" panose="02020603050405020304" pitchFamily="18" charset="0"/>
              <a:cs typeface="Calibri" panose="020F0502020204030204" pitchFamily="34" charset="0"/>
            </a:endParaRPr>
          </a:p>
          <a:p>
            <a:pPr marL="457200" lvl="1" indent="0">
              <a:buNone/>
            </a:pPr>
            <a:r>
              <a:rPr lang="en-GB" sz="1800" b="1" i="1" dirty="0">
                <a:latin typeface="Calibri" panose="020F0502020204030204" pitchFamily="34" charset="0"/>
                <a:ea typeface="Times New Roman" panose="02020603050405020304" pitchFamily="18" charset="0"/>
                <a:cs typeface="Calibri" panose="020F0502020204030204" pitchFamily="34" charset="0"/>
              </a:rPr>
              <a:t>Full sample </a:t>
            </a:r>
            <a:r>
              <a:rPr lang="en-GB" sz="1800" dirty="0">
                <a:latin typeface="Calibri" panose="020F0502020204030204" pitchFamily="34" charset="0"/>
                <a:ea typeface="Times New Roman" panose="02020603050405020304" pitchFamily="18" charset="0"/>
                <a:cs typeface="Calibri" panose="020F0502020204030204" pitchFamily="34" charset="0"/>
              </a:rPr>
              <a:t>- Furthermore, s</a:t>
            </a:r>
            <a:r>
              <a:rPr lang="en-GB" sz="1800" dirty="0">
                <a:effectLst/>
                <a:latin typeface="Calibri" panose="020F0502020204030204" pitchFamily="34" charset="0"/>
                <a:ea typeface="Times New Roman" panose="02020603050405020304" pitchFamily="18" charset="0"/>
                <a:cs typeface="Calibri" panose="020F0502020204030204" pitchFamily="34" charset="0"/>
              </a:rPr>
              <a:t>trong associations were identified for this factor with most non-natural deaths: Drug overdose (</a:t>
            </a:r>
            <a:r>
              <a:rPr lang="en-GB" sz="1800" i="1" dirty="0">
                <a:effectLst/>
                <a:latin typeface="Calibri" panose="020F0502020204030204" pitchFamily="34" charset="0"/>
                <a:ea typeface="Times New Roman" panose="02020603050405020304" pitchFamily="18" charset="0"/>
                <a:cs typeface="Calibri" panose="020F0502020204030204" pitchFamily="34" charset="0"/>
              </a:rPr>
              <a:t>r </a:t>
            </a:r>
            <a:r>
              <a:rPr lang="en-GB" sz="1800" dirty="0">
                <a:effectLst/>
                <a:latin typeface="Calibri" panose="020F0502020204030204" pitchFamily="34" charset="0"/>
                <a:ea typeface="Times New Roman" panose="02020603050405020304" pitchFamily="18" charset="0"/>
                <a:cs typeface="Calibri" panose="020F0502020204030204" pitchFamily="34" charset="0"/>
              </a:rPr>
              <a:t>= .334465), suspected suicide (</a:t>
            </a:r>
            <a:r>
              <a:rPr lang="en-GB" sz="1800" i="1" dirty="0">
                <a:effectLst/>
                <a:latin typeface="Calibri" panose="020F0502020204030204" pitchFamily="34" charset="0"/>
                <a:ea typeface="Times New Roman" panose="02020603050405020304" pitchFamily="18" charset="0"/>
                <a:cs typeface="Calibri" panose="020F0502020204030204" pitchFamily="34" charset="0"/>
              </a:rPr>
              <a:t>r </a:t>
            </a:r>
            <a:r>
              <a:rPr lang="en-GB" sz="1800" dirty="0">
                <a:effectLst/>
                <a:latin typeface="Calibri" panose="020F0502020204030204" pitchFamily="34" charset="0"/>
                <a:ea typeface="Times New Roman" panose="02020603050405020304" pitchFamily="18" charset="0"/>
                <a:cs typeface="Calibri" panose="020F0502020204030204" pitchFamily="34" charset="0"/>
              </a:rPr>
              <a:t>= .461), and accidental deaths (</a:t>
            </a:r>
            <a:r>
              <a:rPr lang="en-GB" sz="1800" i="1" dirty="0">
                <a:effectLst/>
                <a:latin typeface="Calibri" panose="020F0502020204030204" pitchFamily="34" charset="0"/>
                <a:ea typeface="Times New Roman" panose="02020603050405020304" pitchFamily="18" charset="0"/>
                <a:cs typeface="Calibri" panose="020F0502020204030204" pitchFamily="34" charset="0"/>
              </a:rPr>
              <a:t>r </a:t>
            </a:r>
            <a:r>
              <a:rPr lang="en-GB" sz="1800" dirty="0">
                <a:effectLst/>
                <a:latin typeface="Calibri" panose="020F0502020204030204" pitchFamily="34" charset="0"/>
                <a:ea typeface="Times New Roman" panose="02020603050405020304" pitchFamily="18" charset="0"/>
                <a:cs typeface="Calibri" panose="020F0502020204030204" pitchFamily="34" charset="0"/>
              </a:rPr>
              <a:t>= .325). Having a known suicide/self-harm risk was also associated with unemployment, </a:t>
            </a:r>
            <a:r>
              <a:rPr lang="en-GB" sz="1800" i="1" dirty="0">
                <a:effectLst/>
                <a:latin typeface="Calibri" panose="020F0502020204030204" pitchFamily="34" charset="0"/>
                <a:ea typeface="Times New Roman" panose="02020603050405020304" pitchFamily="18" charset="0"/>
                <a:cs typeface="Calibri" panose="020F0502020204030204" pitchFamily="34" charset="0"/>
              </a:rPr>
              <a:t>r </a:t>
            </a:r>
            <a:r>
              <a:rPr lang="en-GB" sz="1800" dirty="0">
                <a:effectLst/>
                <a:latin typeface="Calibri" panose="020F0502020204030204" pitchFamily="34" charset="0"/>
                <a:ea typeface="Times New Roman" panose="02020603050405020304" pitchFamily="18" charset="0"/>
                <a:cs typeface="Calibri" panose="020F0502020204030204" pitchFamily="34" charset="0"/>
              </a:rPr>
              <a:t>= .308. </a:t>
            </a:r>
          </a:p>
          <a:p>
            <a:pPr marL="457200" lvl="1" indent="0">
              <a:buNone/>
            </a:pPr>
            <a:r>
              <a:rPr lang="en-GB" sz="1800" b="1" i="1" dirty="0">
                <a:latin typeface="Calibri" panose="020F0502020204030204" pitchFamily="34" charset="0"/>
                <a:ea typeface="Times New Roman" panose="02020603050405020304" pitchFamily="18" charset="0"/>
                <a:cs typeface="Calibri" panose="020F0502020204030204" pitchFamily="34" charset="0"/>
              </a:rPr>
              <a:t>Post-prison release</a:t>
            </a:r>
            <a:r>
              <a:rPr lang="en-GB" sz="1800" i="1" dirty="0">
                <a:latin typeface="Calibri" panose="020F0502020204030204" pitchFamily="34" charset="0"/>
                <a:ea typeface="Times New Roman" panose="02020603050405020304" pitchFamily="18" charset="0"/>
                <a:cs typeface="Calibri" panose="020F0502020204030204" pitchFamily="34" charset="0"/>
              </a:rPr>
              <a:t> </a:t>
            </a:r>
            <a:r>
              <a:rPr lang="en-GB" sz="1800" dirty="0">
                <a:latin typeface="Calibri" panose="020F0502020204030204" pitchFamily="34" charset="0"/>
                <a:ea typeface="Times New Roman" panose="02020603050405020304" pitchFamily="18" charset="0"/>
                <a:cs typeface="Calibri" panose="020F0502020204030204" pitchFamily="34" charset="0"/>
              </a:rPr>
              <a:t>- </a:t>
            </a:r>
            <a:r>
              <a:rPr lang="en-GB" sz="1800" b="1" dirty="0">
                <a:effectLst/>
                <a:latin typeface="Calibri" panose="020F0502020204030204" pitchFamily="34" charset="0"/>
                <a:ea typeface="Times New Roman" panose="02020603050405020304" pitchFamily="18" charset="0"/>
              </a:rPr>
              <a:t>Suicide/self-harm risk</a:t>
            </a:r>
            <a:r>
              <a:rPr lang="en-GB" sz="1800" dirty="0">
                <a:effectLst/>
                <a:latin typeface="Calibri" panose="020F0502020204030204" pitchFamily="34" charset="0"/>
                <a:ea typeface="Times New Roman" panose="02020603050405020304" pitchFamily="18" charset="0"/>
              </a:rPr>
              <a:t> was related to suspected suicide (</a:t>
            </a:r>
            <a:r>
              <a:rPr lang="en-GB" sz="1800" i="1" dirty="0">
                <a:effectLst/>
                <a:latin typeface="Calibri" panose="020F0502020204030204" pitchFamily="34" charset="0"/>
                <a:ea typeface="Times New Roman" panose="02020603050405020304" pitchFamily="18" charset="0"/>
              </a:rPr>
              <a:t>r </a:t>
            </a:r>
            <a:r>
              <a:rPr lang="en-GB" sz="1800" dirty="0">
                <a:effectLst/>
                <a:latin typeface="Calibri" panose="020F0502020204030204" pitchFamily="34" charset="0"/>
                <a:ea typeface="Times New Roman" panose="02020603050405020304" pitchFamily="18" charset="0"/>
              </a:rPr>
              <a:t>= .364), as well as unemployment (</a:t>
            </a:r>
            <a:r>
              <a:rPr lang="en-GB" sz="1800" i="1" dirty="0">
                <a:effectLst/>
                <a:latin typeface="Calibri" panose="020F0502020204030204" pitchFamily="34" charset="0"/>
                <a:ea typeface="Times New Roman" panose="02020603050405020304" pitchFamily="18" charset="0"/>
              </a:rPr>
              <a:t>r </a:t>
            </a:r>
            <a:r>
              <a:rPr lang="en-GB" sz="1800" dirty="0">
                <a:effectLst/>
                <a:latin typeface="Calibri" panose="020F0502020204030204" pitchFamily="34" charset="0"/>
                <a:ea typeface="Times New Roman" panose="02020603050405020304" pitchFamily="18" charset="0"/>
              </a:rPr>
              <a:t>= .385) and domestic violence perpetration (</a:t>
            </a:r>
            <a:r>
              <a:rPr lang="en-GB" sz="1800" i="1" dirty="0">
                <a:effectLst/>
                <a:latin typeface="Calibri" panose="020F0502020204030204" pitchFamily="34" charset="0"/>
                <a:ea typeface="Times New Roman" panose="02020603050405020304" pitchFamily="18" charset="0"/>
              </a:rPr>
              <a:t>r </a:t>
            </a:r>
            <a:r>
              <a:rPr lang="en-GB" sz="1800" dirty="0">
                <a:effectLst/>
                <a:latin typeface="Calibri" panose="020F0502020204030204" pitchFamily="34" charset="0"/>
                <a:ea typeface="Times New Roman" panose="02020603050405020304" pitchFamily="18" charset="0"/>
              </a:rPr>
              <a:t>= .287). </a:t>
            </a:r>
          </a:p>
          <a:p>
            <a:pPr marL="457200" lvl="1" indent="0">
              <a:buNone/>
            </a:pPr>
            <a:r>
              <a:rPr lang="en-GB" sz="1800" b="1" i="1" dirty="0">
                <a:latin typeface="Calibri" panose="020F0502020204030204" pitchFamily="34" charset="0"/>
                <a:ea typeface="Times New Roman" panose="02020603050405020304" pitchFamily="18" charset="0"/>
                <a:cs typeface="Calibri" panose="020F0502020204030204" pitchFamily="34" charset="0"/>
              </a:rPr>
              <a:t>Community sentence</a:t>
            </a:r>
            <a:r>
              <a:rPr lang="en-GB" sz="1800" dirty="0">
                <a:latin typeface="Calibri" panose="020F0502020204030204" pitchFamily="34" charset="0"/>
                <a:ea typeface="Times New Roman" panose="02020603050405020304" pitchFamily="18" charset="0"/>
                <a:cs typeface="Calibri" panose="020F0502020204030204" pitchFamily="34" charset="0"/>
              </a:rPr>
              <a:t> - </a:t>
            </a:r>
            <a:r>
              <a:rPr lang="en-GB" sz="1800" b="1" dirty="0">
                <a:effectLst/>
                <a:latin typeface="Calibri" panose="020F0502020204030204" pitchFamily="34" charset="0"/>
                <a:ea typeface="Times New Roman" panose="02020603050405020304" pitchFamily="18" charset="0"/>
              </a:rPr>
              <a:t>Suicide self-harm risk</a:t>
            </a:r>
            <a:r>
              <a:rPr lang="en-GB" sz="1800" dirty="0">
                <a:effectLst/>
                <a:latin typeface="Calibri" panose="020F0502020204030204" pitchFamily="34" charset="0"/>
                <a:ea typeface="Times New Roman" panose="02020603050405020304" pitchFamily="18" charset="0"/>
              </a:rPr>
              <a:t> had a strong association with deaths by suspected suicide (</a:t>
            </a:r>
            <a:r>
              <a:rPr lang="en-GB" sz="1800" i="1" dirty="0">
                <a:effectLst/>
                <a:latin typeface="Calibri" panose="020F0502020204030204" pitchFamily="34" charset="0"/>
                <a:ea typeface="Times New Roman" panose="02020603050405020304" pitchFamily="18" charset="0"/>
              </a:rPr>
              <a:t>r </a:t>
            </a:r>
            <a:r>
              <a:rPr lang="en-GB" sz="1800" dirty="0">
                <a:effectLst/>
                <a:latin typeface="Calibri" panose="020F0502020204030204" pitchFamily="34" charset="0"/>
                <a:ea typeface="Times New Roman" panose="02020603050405020304" pitchFamily="18" charset="0"/>
              </a:rPr>
              <a:t>= .461) and unemployment (</a:t>
            </a:r>
            <a:r>
              <a:rPr lang="en-GB" sz="1800" i="1" dirty="0">
                <a:effectLst/>
                <a:latin typeface="Calibri" panose="020F0502020204030204" pitchFamily="34" charset="0"/>
                <a:ea typeface="Times New Roman" panose="02020603050405020304" pitchFamily="18" charset="0"/>
              </a:rPr>
              <a:t>r </a:t>
            </a:r>
            <a:r>
              <a:rPr lang="en-GB" sz="1800" dirty="0">
                <a:effectLst/>
                <a:latin typeface="Calibri" panose="020F0502020204030204" pitchFamily="34" charset="0"/>
                <a:ea typeface="Times New Roman" panose="02020603050405020304" pitchFamily="18" charset="0"/>
              </a:rPr>
              <a:t>= .298) and negatively with non-settled accommodation (</a:t>
            </a:r>
            <a:r>
              <a:rPr lang="en-GB" sz="1800" i="1" dirty="0">
                <a:effectLst/>
                <a:latin typeface="Calibri" panose="020F0502020204030204" pitchFamily="34" charset="0"/>
                <a:ea typeface="Times New Roman" panose="02020603050405020304" pitchFamily="18" charset="0"/>
              </a:rPr>
              <a:t>r </a:t>
            </a:r>
            <a:r>
              <a:rPr lang="en-GB" sz="1800" dirty="0">
                <a:effectLst/>
                <a:latin typeface="Calibri" panose="020F0502020204030204" pitchFamily="34" charset="0"/>
                <a:ea typeface="Times New Roman" panose="02020603050405020304" pitchFamily="18" charset="0"/>
              </a:rPr>
              <a:t>= -.286). </a:t>
            </a:r>
            <a:endParaRPr lang="en-GB" sz="1800" dirty="0">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r>
              <a:rPr lang="en-GB" sz="2000" b="1" dirty="0">
                <a:solidFill>
                  <a:schemeClr val="accent6"/>
                </a:solidFill>
                <a:latin typeface="Calibri" panose="020F0502020204030204" pitchFamily="34" charset="0"/>
                <a:cs typeface="Calibri" panose="020F0502020204030204" pitchFamily="34" charset="0"/>
              </a:rPr>
              <a:t>Enforcement action [Full and community sentence]</a:t>
            </a:r>
            <a:endParaRPr lang="en-GB" sz="2000" b="1" dirty="0">
              <a:solidFill>
                <a:schemeClr val="accent6"/>
              </a:solidFill>
            </a:endParaRPr>
          </a:p>
        </p:txBody>
      </p:sp>
      <p:sp>
        <p:nvSpPr>
          <p:cNvPr id="3" name="Title 2">
            <a:extLst>
              <a:ext uri="{FF2B5EF4-FFF2-40B4-BE49-F238E27FC236}">
                <a16:creationId xmlns:a16="http://schemas.microsoft.com/office/drawing/2014/main" id="{25F11A4D-BD4E-A62D-B951-5A44209DCD1A}"/>
              </a:ext>
            </a:extLst>
          </p:cNvPr>
          <p:cNvSpPr>
            <a:spLocks noGrp="1"/>
          </p:cNvSpPr>
          <p:nvPr>
            <p:ph type="title"/>
          </p:nvPr>
        </p:nvSpPr>
        <p:spPr/>
        <p:txBody>
          <a:bodyPr/>
          <a:lstStyle/>
          <a:p>
            <a:r>
              <a:rPr lang="en-GB" dirty="0"/>
              <a:t>Suspected suicide</a:t>
            </a:r>
          </a:p>
        </p:txBody>
      </p:sp>
      <p:sp>
        <p:nvSpPr>
          <p:cNvPr id="4" name="Text Placeholder 3">
            <a:extLst>
              <a:ext uri="{FF2B5EF4-FFF2-40B4-BE49-F238E27FC236}">
                <a16:creationId xmlns:a16="http://schemas.microsoft.com/office/drawing/2014/main" id="{7969C3C0-838B-E8B9-EDD9-1A9D19FFC38F}"/>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881403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517F9E4-6FAD-0595-0BFE-0141916AA199}"/>
              </a:ext>
            </a:extLst>
          </p:cNvPr>
          <p:cNvSpPr>
            <a:spLocks noGrp="1"/>
          </p:cNvSpPr>
          <p:nvPr>
            <p:ph sz="half" idx="1"/>
          </p:nvPr>
        </p:nvSpPr>
        <p:spPr/>
        <p:txBody>
          <a:bodyPr/>
          <a:lstStyle/>
          <a:p>
            <a:r>
              <a:rPr lang="en-GB" dirty="0"/>
              <a:t>Within this population, at least 10% die from </a:t>
            </a:r>
            <a:r>
              <a:rPr lang="en-GB"/>
              <a:t>suicide (an </a:t>
            </a:r>
            <a:r>
              <a:rPr lang="en-GB" dirty="0"/>
              <a:t>under-estimation).  This is a far greater rate than general population &amp; demonstrates the hugely elevated risk.</a:t>
            </a:r>
          </a:p>
          <a:p>
            <a:r>
              <a:rPr lang="en-GB" dirty="0">
                <a:effectLst/>
                <a:latin typeface="Calibri" panose="020F0502020204030204" pitchFamily="34" charset="0"/>
                <a:ea typeface="Times New Roman" panose="02020603050405020304" pitchFamily="18" charset="0"/>
              </a:rPr>
              <a:t>A previous </a:t>
            </a:r>
            <a:r>
              <a:rPr lang="en-GB" dirty="0">
                <a:effectLst/>
                <a:latin typeface="Calibri" panose="020F0502020204030204" pitchFamily="34" charset="0"/>
                <a:ea typeface="Calibri" panose="020F0502020204030204" pitchFamily="34" charset="0"/>
              </a:rPr>
              <a:t>suicide or self-harm risk was identified in 33% of suspected suicides but also 28% of drug-related deaths. </a:t>
            </a:r>
            <a:r>
              <a:rPr lang="en-GB" dirty="0">
                <a:effectLst/>
                <a:latin typeface="Calibri" panose="020F0502020204030204" pitchFamily="34" charset="0"/>
                <a:ea typeface="Times New Roman" panose="02020603050405020304" pitchFamily="18" charset="0"/>
              </a:rPr>
              <a:t>This reflects consistent evidence of the interlink between drug use and suicide.</a:t>
            </a:r>
          </a:p>
          <a:p>
            <a:endParaRPr lang="en-GB" sz="1800" dirty="0">
              <a:effectLst/>
              <a:latin typeface="Calibri" panose="020F0502020204030204" pitchFamily="34" charset="0"/>
              <a:ea typeface="Times New Roman" panose="02020603050405020304" pitchFamily="18" charset="0"/>
            </a:endParaRPr>
          </a:p>
          <a:p>
            <a:endParaRPr lang="en-GB" dirty="0"/>
          </a:p>
        </p:txBody>
      </p:sp>
      <p:sp>
        <p:nvSpPr>
          <p:cNvPr id="3" name="Title 2">
            <a:extLst>
              <a:ext uri="{FF2B5EF4-FFF2-40B4-BE49-F238E27FC236}">
                <a16:creationId xmlns:a16="http://schemas.microsoft.com/office/drawing/2014/main" id="{979350D5-83B0-9C23-A06F-1815FAFA92BA}"/>
              </a:ext>
            </a:extLst>
          </p:cNvPr>
          <p:cNvSpPr>
            <a:spLocks noGrp="1"/>
          </p:cNvSpPr>
          <p:nvPr>
            <p:ph type="title"/>
          </p:nvPr>
        </p:nvSpPr>
        <p:spPr/>
        <p:txBody>
          <a:bodyPr/>
          <a:lstStyle/>
          <a:p>
            <a:r>
              <a:rPr lang="en-GB" dirty="0"/>
              <a:t>Discussion I</a:t>
            </a:r>
          </a:p>
        </p:txBody>
      </p:sp>
      <p:sp>
        <p:nvSpPr>
          <p:cNvPr id="4" name="Text Placeholder 3">
            <a:extLst>
              <a:ext uri="{FF2B5EF4-FFF2-40B4-BE49-F238E27FC236}">
                <a16:creationId xmlns:a16="http://schemas.microsoft.com/office/drawing/2014/main" id="{E4148467-493D-08E7-F339-4E6D55B61D52}"/>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166466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ADA3C85-B41F-73F3-4E57-7764A2B5F660}"/>
              </a:ext>
            </a:extLst>
          </p:cNvPr>
          <p:cNvPicPr>
            <a:picLocks noChangeAspect="1"/>
          </p:cNvPicPr>
          <p:nvPr/>
        </p:nvPicPr>
        <p:blipFill rotWithShape="1">
          <a:blip r:embed="rId2"/>
          <a:srcRect r="-2" b="6517"/>
          <a:stretch/>
        </p:blipFill>
        <p:spPr>
          <a:xfrm>
            <a:off x="6415503" y="10"/>
            <a:ext cx="5776497"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grpSp>
        <p:nvGrpSpPr>
          <p:cNvPr id="3" name="Group 2">
            <a:extLst>
              <a:ext uri="{FF2B5EF4-FFF2-40B4-BE49-F238E27FC236}">
                <a16:creationId xmlns:a16="http://schemas.microsoft.com/office/drawing/2014/main" id="{1C16033F-09A0-889C-7A57-4B242A76826B}"/>
              </a:ext>
            </a:extLst>
          </p:cNvPr>
          <p:cNvGrpSpPr/>
          <p:nvPr/>
        </p:nvGrpSpPr>
        <p:grpSpPr>
          <a:xfrm>
            <a:off x="707127" y="1143896"/>
            <a:ext cx="6862220" cy="5573697"/>
            <a:chOff x="521560" y="1188768"/>
            <a:chExt cx="4748008" cy="3428205"/>
          </a:xfrm>
        </p:grpSpPr>
        <p:sp>
          <p:nvSpPr>
            <p:cNvPr id="6" name="Straight Connector 5">
              <a:extLst>
                <a:ext uri="{FF2B5EF4-FFF2-40B4-BE49-F238E27FC236}">
                  <a16:creationId xmlns:a16="http://schemas.microsoft.com/office/drawing/2014/main" id="{1B915550-6A31-595A-ED62-9381A256FB8E}"/>
                </a:ext>
              </a:extLst>
            </p:cNvPr>
            <p:cNvSpPr/>
            <p:nvPr/>
          </p:nvSpPr>
          <p:spPr>
            <a:xfrm>
              <a:off x="521560" y="1188768"/>
              <a:ext cx="4748008" cy="0"/>
            </a:xfrm>
            <a:prstGeom prst="lin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0" name="Freeform: Shape 9">
              <a:extLst>
                <a:ext uri="{FF2B5EF4-FFF2-40B4-BE49-F238E27FC236}">
                  <a16:creationId xmlns:a16="http://schemas.microsoft.com/office/drawing/2014/main" id="{54E74FF4-0D57-830F-01D1-436AA51F32BC}"/>
                </a:ext>
              </a:extLst>
            </p:cNvPr>
            <p:cNvSpPr/>
            <p:nvPr/>
          </p:nvSpPr>
          <p:spPr>
            <a:xfrm>
              <a:off x="521560" y="1188768"/>
              <a:ext cx="4748008" cy="1275967"/>
            </a:xfrm>
            <a:custGeom>
              <a:avLst/>
              <a:gdLst>
                <a:gd name="connsiteX0" fmla="*/ 0 w 4748008"/>
                <a:gd name="connsiteY0" fmla="*/ 0 h 1813882"/>
                <a:gd name="connsiteX1" fmla="*/ 4748008 w 4748008"/>
                <a:gd name="connsiteY1" fmla="*/ 0 h 1813882"/>
                <a:gd name="connsiteX2" fmla="*/ 4748008 w 4748008"/>
                <a:gd name="connsiteY2" fmla="*/ 1813882 h 1813882"/>
                <a:gd name="connsiteX3" fmla="*/ 0 w 4748008"/>
                <a:gd name="connsiteY3" fmla="*/ 1813882 h 1813882"/>
                <a:gd name="connsiteX4" fmla="*/ 0 w 4748008"/>
                <a:gd name="connsiteY4" fmla="*/ 0 h 1813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8008" h="1813882">
                  <a:moveTo>
                    <a:pt x="0" y="0"/>
                  </a:moveTo>
                  <a:lnTo>
                    <a:pt x="4748008" y="0"/>
                  </a:lnTo>
                  <a:lnTo>
                    <a:pt x="4748008" y="1813882"/>
                  </a:lnTo>
                  <a:lnTo>
                    <a:pt x="0" y="1813882"/>
                  </a:lnTo>
                  <a:lnTo>
                    <a:pt x="0" y="0"/>
                  </a:lnTo>
                  <a:close/>
                </a:path>
              </a:pathLst>
            </a:custGeom>
            <a:ln/>
          </p:spPr>
          <p:style>
            <a:lnRef idx="2">
              <a:schemeClr val="accent1"/>
            </a:lnRef>
            <a:fillRef idx="1">
              <a:schemeClr val="lt1"/>
            </a:fillRef>
            <a:effectRef idx="0">
              <a:schemeClr val="accent1"/>
            </a:effectRef>
            <a:fontRef idx="minor">
              <a:schemeClr val="dk1"/>
            </a:fontRef>
          </p:style>
          <p:txBody>
            <a:bodyPr spcFirstLastPara="0" vert="horz" wrap="square" lIns="102870" tIns="102870" rIns="102870" bIns="102870" numCol="1" spcCol="1270" anchor="t" anchorCtr="0">
              <a:noAutofit/>
            </a:bodyPr>
            <a:lstStyle/>
            <a:p>
              <a:pPr marL="0" lvl="0" indent="0" algn="ctr" defTabSz="1200150">
                <a:lnSpc>
                  <a:spcPct val="90000"/>
                </a:lnSpc>
                <a:spcBef>
                  <a:spcPct val="0"/>
                </a:spcBef>
                <a:spcAft>
                  <a:spcPct val="35000"/>
                </a:spcAft>
                <a:buNone/>
              </a:pPr>
              <a:r>
                <a:rPr lang="en-US" sz="2700" kern="1200" dirty="0"/>
                <a:t>More likely if a </a:t>
              </a:r>
              <a:r>
                <a:rPr lang="en-US" sz="2700" kern="1200" dirty="0">
                  <a:ln w="0"/>
                  <a:solidFill>
                    <a:schemeClr val="accent1"/>
                  </a:solidFill>
                  <a:effectLst>
                    <a:outerShdw blurRad="38100" dist="25400" dir="5400000" algn="ctr" rotWithShape="0">
                      <a:srgbClr val="6E747A">
                        <a:alpha val="43000"/>
                      </a:srgbClr>
                    </a:outerShdw>
                  </a:effectLst>
                </a:rPr>
                <a:t>perpetrator (36.5%) or victim (4.7%) of domestic/family violence or abuse  </a:t>
              </a:r>
            </a:p>
            <a:p>
              <a:pPr marL="0" lvl="0" indent="0" algn="ctr" defTabSz="1200150">
                <a:lnSpc>
                  <a:spcPct val="90000"/>
                </a:lnSpc>
                <a:spcBef>
                  <a:spcPct val="0"/>
                </a:spcBef>
                <a:spcAft>
                  <a:spcPct val="35000"/>
                </a:spcAft>
                <a:buNone/>
              </a:pPr>
              <a:r>
                <a:rPr lang="en-US" sz="2700" dirty="0">
                  <a:ln w="0"/>
                  <a:solidFill>
                    <a:schemeClr val="tx1"/>
                  </a:solidFill>
                </a:rPr>
                <a:t>Emerging evidence is strong of the relevance of perpetration as a risk factor for suicide</a:t>
              </a:r>
            </a:p>
            <a:p>
              <a:pPr marL="0" lvl="0" indent="0" algn="l" defTabSz="1200150">
                <a:lnSpc>
                  <a:spcPct val="90000"/>
                </a:lnSpc>
                <a:spcBef>
                  <a:spcPct val="0"/>
                </a:spcBef>
                <a:spcAft>
                  <a:spcPct val="35000"/>
                </a:spcAft>
                <a:buNone/>
              </a:pPr>
              <a:endParaRPr lang="en-US" sz="2700" kern="1200" dirty="0"/>
            </a:p>
          </p:txBody>
        </p:sp>
        <p:sp>
          <p:nvSpPr>
            <p:cNvPr id="12" name="Straight Connector 11">
              <a:extLst>
                <a:ext uri="{FF2B5EF4-FFF2-40B4-BE49-F238E27FC236}">
                  <a16:creationId xmlns:a16="http://schemas.microsoft.com/office/drawing/2014/main" id="{245C7BBC-35EF-5959-9A69-A345EFF3C82F}"/>
                </a:ext>
              </a:extLst>
            </p:cNvPr>
            <p:cNvSpPr/>
            <p:nvPr/>
          </p:nvSpPr>
          <p:spPr>
            <a:xfrm>
              <a:off x="521560" y="3002650"/>
              <a:ext cx="4748008" cy="0"/>
            </a:xfrm>
            <a:prstGeom prst="lin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4" name="Freeform: Shape 13">
              <a:extLst>
                <a:ext uri="{FF2B5EF4-FFF2-40B4-BE49-F238E27FC236}">
                  <a16:creationId xmlns:a16="http://schemas.microsoft.com/office/drawing/2014/main" id="{6B96A317-C199-8BD0-055E-75C2BD9C9775}"/>
                </a:ext>
              </a:extLst>
            </p:cNvPr>
            <p:cNvSpPr/>
            <p:nvPr/>
          </p:nvSpPr>
          <p:spPr>
            <a:xfrm>
              <a:off x="521560" y="3261135"/>
              <a:ext cx="4748008" cy="1355838"/>
            </a:xfrm>
            <a:custGeom>
              <a:avLst/>
              <a:gdLst>
                <a:gd name="connsiteX0" fmla="*/ 0 w 4748008"/>
                <a:gd name="connsiteY0" fmla="*/ 0 h 1527488"/>
                <a:gd name="connsiteX1" fmla="*/ 4748008 w 4748008"/>
                <a:gd name="connsiteY1" fmla="*/ 0 h 1527488"/>
                <a:gd name="connsiteX2" fmla="*/ 4748008 w 4748008"/>
                <a:gd name="connsiteY2" fmla="*/ 1527488 h 1527488"/>
                <a:gd name="connsiteX3" fmla="*/ 0 w 4748008"/>
                <a:gd name="connsiteY3" fmla="*/ 1527488 h 1527488"/>
                <a:gd name="connsiteX4" fmla="*/ 0 w 4748008"/>
                <a:gd name="connsiteY4" fmla="*/ 0 h 152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8008" h="1527488">
                  <a:moveTo>
                    <a:pt x="0" y="0"/>
                  </a:moveTo>
                  <a:lnTo>
                    <a:pt x="4748008" y="0"/>
                  </a:lnTo>
                  <a:lnTo>
                    <a:pt x="4748008" y="1527488"/>
                  </a:lnTo>
                  <a:lnTo>
                    <a:pt x="0" y="1527488"/>
                  </a:lnTo>
                  <a:lnTo>
                    <a:pt x="0" y="0"/>
                  </a:lnTo>
                  <a:close/>
                </a:path>
              </a:pathLst>
            </a:custGeom>
            <a:solidFill>
              <a:schemeClr val="bg1"/>
            </a:solidFill>
            <a:ln>
              <a:solidFill>
                <a:schemeClr val="tx1"/>
              </a:solidFill>
            </a:ln>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9060" tIns="99060" rIns="99060" bIns="99060" numCol="1" spcCol="1270" anchor="t" anchorCtr="0">
              <a:noAutofit/>
            </a:bodyPr>
            <a:lstStyle/>
            <a:p>
              <a:pPr marL="0" lvl="0" indent="0" algn="ctr" defTabSz="1155700">
                <a:lnSpc>
                  <a:spcPct val="90000"/>
                </a:lnSpc>
                <a:spcBef>
                  <a:spcPct val="0"/>
                </a:spcBef>
                <a:spcAft>
                  <a:spcPct val="35000"/>
                </a:spcAft>
                <a:buNone/>
              </a:pPr>
              <a:r>
                <a:rPr lang="en-US" sz="2800" kern="1200" dirty="0"/>
                <a:t>More likely to have recently initiated </a:t>
              </a:r>
              <a:r>
                <a:rPr lang="en-US" sz="2800" kern="1200" dirty="0">
                  <a:ln w="0"/>
                  <a:solidFill>
                    <a:schemeClr val="accent1"/>
                  </a:solidFill>
                  <a:effectLst>
                    <a:outerShdw blurRad="38100" dist="25400" dir="5400000" algn="ctr" rotWithShape="0">
                      <a:srgbClr val="6E747A">
                        <a:alpha val="43000"/>
                      </a:srgbClr>
                    </a:outerShdw>
                  </a:effectLst>
                </a:rPr>
                <a:t>enforcement action or recall </a:t>
              </a:r>
              <a:r>
                <a:rPr lang="en-US" sz="2800" kern="1200" dirty="0"/>
                <a:t>to prison (20.6%)</a:t>
              </a:r>
            </a:p>
            <a:p>
              <a:pPr marL="0" lvl="0" indent="0" algn="ctr" defTabSz="1155700">
                <a:lnSpc>
                  <a:spcPct val="90000"/>
                </a:lnSpc>
                <a:spcBef>
                  <a:spcPct val="0"/>
                </a:spcBef>
                <a:spcAft>
                  <a:spcPct val="35000"/>
                </a:spcAft>
                <a:buNone/>
              </a:pPr>
              <a:r>
                <a:rPr lang="en-US" sz="2800" dirty="0"/>
                <a:t>Likely a risk marker of rising risk and need for intervention/priority by wider services</a:t>
              </a:r>
              <a:endParaRPr lang="en-US" sz="2800" kern="1200" dirty="0"/>
            </a:p>
          </p:txBody>
        </p:sp>
      </p:grpSp>
      <p:pic>
        <p:nvPicPr>
          <p:cNvPr id="2" name="Picture 1">
            <a:extLst>
              <a:ext uri="{FF2B5EF4-FFF2-40B4-BE49-F238E27FC236}">
                <a16:creationId xmlns:a16="http://schemas.microsoft.com/office/drawing/2014/main" id="{A88BB1DA-3F1E-1880-959B-2AC9730549BC}"/>
              </a:ext>
            </a:extLst>
          </p:cNvPr>
          <p:cNvPicPr>
            <a:picLocks noChangeAspect="1"/>
          </p:cNvPicPr>
          <p:nvPr/>
        </p:nvPicPr>
        <p:blipFill>
          <a:blip r:embed="rId3"/>
          <a:stretch>
            <a:fillRect/>
          </a:stretch>
        </p:blipFill>
        <p:spPr>
          <a:xfrm>
            <a:off x="9507627" y="3370865"/>
            <a:ext cx="2627604" cy="195089"/>
          </a:xfrm>
          <a:prstGeom prst="rect">
            <a:avLst/>
          </a:prstGeom>
        </p:spPr>
      </p:pic>
      <p:pic>
        <p:nvPicPr>
          <p:cNvPr id="19" name="Picture 18">
            <a:extLst>
              <a:ext uri="{FF2B5EF4-FFF2-40B4-BE49-F238E27FC236}">
                <a16:creationId xmlns:a16="http://schemas.microsoft.com/office/drawing/2014/main" id="{5AD88033-8D85-CEA8-8DDC-5C6EDE615FCF}"/>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748938" y="3216416"/>
            <a:ext cx="3921502" cy="3405515"/>
          </a:xfrm>
          <a:prstGeom prst="rect">
            <a:avLst/>
          </a:prstGeom>
        </p:spPr>
      </p:pic>
      <p:sp>
        <p:nvSpPr>
          <p:cNvPr id="20" name="TextBox 19">
            <a:extLst>
              <a:ext uri="{FF2B5EF4-FFF2-40B4-BE49-F238E27FC236}">
                <a16:creationId xmlns:a16="http://schemas.microsoft.com/office/drawing/2014/main" id="{227D5BE4-4BA1-498E-361F-1FB3C8843746}"/>
              </a:ext>
            </a:extLst>
          </p:cNvPr>
          <p:cNvSpPr txBox="1"/>
          <p:nvPr/>
        </p:nvSpPr>
        <p:spPr>
          <a:xfrm>
            <a:off x="10556986" y="6473354"/>
            <a:ext cx="1578246" cy="276999"/>
          </a:xfrm>
          <a:prstGeom prst="rect">
            <a:avLst/>
          </a:prstGeom>
          <a:noFill/>
        </p:spPr>
        <p:txBody>
          <a:bodyPr wrap="square" lIns="0" tIns="0" rIns="0" bIns="0" rtlCol="0" anchor="b" anchorCtr="0">
            <a:spAutoFit/>
          </a:bodyPr>
          <a:lstStyle/>
          <a:p>
            <a:r>
              <a:rPr lang="en-GB" sz="900" dirty="0">
                <a:hlinkClick r:id="rId5" tooltip="https://www.pngall.com/warning-sign-png"/>
              </a:rPr>
              <a:t>This Photo</a:t>
            </a:r>
            <a:r>
              <a:rPr lang="en-GB" sz="900" dirty="0"/>
              <a:t> by Unknown Author is licensed under </a:t>
            </a:r>
            <a:r>
              <a:rPr lang="en-GB" sz="900" dirty="0">
                <a:hlinkClick r:id="rId6" tooltip="https://creativecommons.org/licenses/by-nc/3.0/"/>
              </a:rPr>
              <a:t>CC BY-NC</a:t>
            </a:r>
            <a:endParaRPr lang="en-GB" sz="900" dirty="0"/>
          </a:p>
        </p:txBody>
      </p:sp>
      <p:sp>
        <p:nvSpPr>
          <p:cNvPr id="7" name="TextBox 6">
            <a:extLst>
              <a:ext uri="{FF2B5EF4-FFF2-40B4-BE49-F238E27FC236}">
                <a16:creationId xmlns:a16="http://schemas.microsoft.com/office/drawing/2014/main" id="{17225303-3ADA-719E-C74A-2D1613DCA137}"/>
              </a:ext>
            </a:extLst>
          </p:cNvPr>
          <p:cNvSpPr txBox="1"/>
          <p:nvPr/>
        </p:nvSpPr>
        <p:spPr>
          <a:xfrm>
            <a:off x="521560" y="217727"/>
            <a:ext cx="3093323" cy="707886"/>
          </a:xfrm>
          <a:prstGeom prst="rect">
            <a:avLst/>
          </a:prstGeom>
          <a:noFill/>
        </p:spPr>
        <p:txBody>
          <a:bodyPr wrap="square" rtlCol="0">
            <a:spAutoFit/>
          </a:bodyPr>
          <a:lstStyle/>
          <a:p>
            <a:r>
              <a:rPr lang="en-GB" sz="4000" b="1" dirty="0">
                <a:latin typeface="+mj-lt"/>
              </a:rPr>
              <a:t>Discussion II</a:t>
            </a:r>
          </a:p>
        </p:txBody>
      </p:sp>
      <p:sp>
        <p:nvSpPr>
          <p:cNvPr id="8" name="Diamond 7">
            <a:extLst>
              <a:ext uri="{FF2B5EF4-FFF2-40B4-BE49-F238E27FC236}">
                <a16:creationId xmlns:a16="http://schemas.microsoft.com/office/drawing/2014/main" id="{18989F52-198D-B6D4-4540-F0025A225835}"/>
              </a:ext>
            </a:extLst>
          </p:cNvPr>
          <p:cNvSpPr/>
          <p:nvPr/>
        </p:nvSpPr>
        <p:spPr>
          <a:xfrm>
            <a:off x="1714898" y="3235217"/>
            <a:ext cx="4614273" cy="1294814"/>
          </a:xfrm>
          <a:prstGeom prst="diamond">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sz="2000" dirty="0">
                <a:ln w="0"/>
                <a:solidFill>
                  <a:schemeClr val="tx1"/>
                </a:solidFill>
                <a:effectLst>
                  <a:outerShdw blurRad="38100" dist="19050" dir="2700000" algn="tl" rotWithShape="0">
                    <a:schemeClr val="dk1">
                      <a:alpha val="40000"/>
                    </a:schemeClr>
                  </a:outerShdw>
                </a:effectLst>
              </a:rPr>
              <a:t>Compared to average</a:t>
            </a:r>
          </a:p>
        </p:txBody>
      </p:sp>
    </p:spTree>
    <p:extLst>
      <p:ext uri="{BB962C8B-B14F-4D97-AF65-F5344CB8AC3E}">
        <p14:creationId xmlns:p14="http://schemas.microsoft.com/office/powerpoint/2010/main" val="826254896"/>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C98C570-76BA-11F3-495E-0669A535DF4C}"/>
              </a:ext>
            </a:extLst>
          </p:cNvPr>
          <p:cNvSpPr>
            <a:spLocks noGrp="1"/>
          </p:cNvSpPr>
          <p:nvPr>
            <p:ph sz="half" idx="1"/>
          </p:nvPr>
        </p:nvSpPr>
        <p:spPr/>
        <p:txBody>
          <a:bodyPr>
            <a:normAutofit/>
          </a:bodyPr>
          <a:lstStyle/>
          <a:p>
            <a:r>
              <a:rPr lang="en-GB" sz="2400" dirty="0">
                <a:effectLst/>
                <a:latin typeface="Calibri" panose="020F0502020204030204" pitchFamily="34" charset="0"/>
                <a:ea typeface="Calibri" panose="020F0502020204030204" pitchFamily="34" charset="0"/>
                <a:cs typeface="Calibri" panose="020F0502020204030204" pitchFamily="34" charset="0"/>
              </a:rPr>
              <a:t>The data in this study reflect the information as inputted by probation staff into a single system, and the data provided was not complete</a:t>
            </a:r>
          </a:p>
          <a:p>
            <a:r>
              <a:rPr lang="en-GB" sz="2400" dirty="0">
                <a:effectLst/>
                <a:latin typeface="Calibri" panose="020F0502020204030204" pitchFamily="34" charset="0"/>
                <a:ea typeface="Calibri" panose="020F0502020204030204" pitchFamily="34" charset="0"/>
                <a:cs typeface="Calibri" panose="020F0502020204030204" pitchFamily="34" charset="0"/>
              </a:rPr>
              <a:t>All </a:t>
            </a:r>
            <a:r>
              <a:rPr lang="en-GB" sz="2400" dirty="0">
                <a:effectLst/>
                <a:latin typeface="Calibri" panose="020F0502020204030204" pitchFamily="34" charset="0"/>
                <a:ea typeface="Times New Roman" panose="02020603050405020304" pitchFamily="18" charset="0"/>
                <a:cs typeface="Calibri" panose="020F0502020204030204" pitchFamily="34" charset="0"/>
              </a:rPr>
              <a:t>health data e.g., mental health problems or drug use, was </a:t>
            </a:r>
            <a:r>
              <a:rPr lang="en-GB" sz="2400" dirty="0">
                <a:latin typeface="Calibri" panose="020F0502020204030204" pitchFamily="34" charset="0"/>
                <a:ea typeface="Times New Roman" panose="02020603050405020304" pitchFamily="18" charset="0"/>
                <a:cs typeface="Calibri" panose="020F0502020204030204" pitchFamily="34" charset="0"/>
              </a:rPr>
              <a:t>only that provided and recorded </a:t>
            </a:r>
            <a:r>
              <a:rPr lang="en-GB" sz="2400" dirty="0">
                <a:effectLst/>
                <a:latin typeface="Calibri" panose="020F0502020204030204" pitchFamily="34" charset="0"/>
                <a:ea typeface="Times New Roman" panose="02020603050405020304" pitchFamily="18" charset="0"/>
                <a:cs typeface="Calibri" panose="020F0502020204030204" pitchFamily="34" charset="0"/>
              </a:rPr>
              <a:t>by probation services.</a:t>
            </a:r>
            <a:endParaRPr lang="en-GB" sz="2400" dirty="0">
              <a:latin typeface="Calibri" panose="020F0502020204030204" pitchFamily="34" charset="0"/>
              <a:ea typeface="Calibri" panose="020F0502020204030204" pitchFamily="34" charset="0"/>
              <a:cs typeface="Calibri" panose="020F0502020204030204" pitchFamily="34" charset="0"/>
            </a:endParaRPr>
          </a:p>
          <a:p>
            <a:r>
              <a:rPr lang="en-GB" sz="2400" dirty="0">
                <a:effectLst/>
                <a:latin typeface="Calibri" panose="020F0502020204030204" pitchFamily="34" charset="0"/>
                <a:ea typeface="Calibri" panose="020F0502020204030204" pitchFamily="34" charset="0"/>
              </a:rPr>
              <a:t>Approximately 25% of cases were not classified, resulting in a high number of exclusions from the analysis and </a:t>
            </a:r>
            <a:r>
              <a:rPr lang="en-GB" sz="2400" dirty="0">
                <a:effectLst/>
                <a:latin typeface="Calibri" panose="020F0502020204030204" pitchFamily="34" charset="0"/>
                <a:ea typeface="Times New Roman" panose="02020603050405020304" pitchFamily="18" charset="0"/>
              </a:rPr>
              <a:t>we recommend that figures be viewed as trends rather than absolute rates.</a:t>
            </a:r>
            <a:r>
              <a:rPr lang="en-GB" sz="2400" dirty="0">
                <a:effectLst/>
                <a:latin typeface="Calibri" panose="020F0502020204030204" pitchFamily="34" charset="0"/>
                <a:ea typeface="Calibri" panose="020F0502020204030204" pitchFamily="34" charset="0"/>
              </a:rPr>
              <a:t> </a:t>
            </a:r>
          </a:p>
          <a:p>
            <a:r>
              <a:rPr lang="en-GB" sz="2400" dirty="0">
                <a:effectLst/>
                <a:latin typeface="Calibri" panose="020F0502020204030204" pitchFamily="34" charset="0"/>
                <a:ea typeface="Calibri" panose="020F0502020204030204" pitchFamily="34" charset="0"/>
              </a:rPr>
              <a:t>Future research would benefit from using data from confirmed causes of death &amp; multiple data sources which would allow for more nuanced analysis</a:t>
            </a:r>
            <a:endParaRPr lang="en-GB" sz="24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2" name="Title 1">
            <a:extLst>
              <a:ext uri="{FF2B5EF4-FFF2-40B4-BE49-F238E27FC236}">
                <a16:creationId xmlns:a16="http://schemas.microsoft.com/office/drawing/2014/main" id="{8DA25C30-AE8E-4D3E-397F-61396258DCAD}"/>
              </a:ext>
            </a:extLst>
          </p:cNvPr>
          <p:cNvSpPr>
            <a:spLocks noGrp="1"/>
          </p:cNvSpPr>
          <p:nvPr>
            <p:ph type="title"/>
          </p:nvPr>
        </p:nvSpPr>
        <p:spPr/>
        <p:txBody>
          <a:bodyPr/>
          <a:lstStyle/>
          <a:p>
            <a:r>
              <a:rPr lang="en-GB" dirty="0"/>
              <a:t>Limitations</a:t>
            </a:r>
          </a:p>
        </p:txBody>
      </p:sp>
      <p:sp>
        <p:nvSpPr>
          <p:cNvPr id="5" name="Text Placeholder 4">
            <a:extLst>
              <a:ext uri="{FF2B5EF4-FFF2-40B4-BE49-F238E27FC236}">
                <a16:creationId xmlns:a16="http://schemas.microsoft.com/office/drawing/2014/main" id="{417ECA5D-6F32-D120-A1DF-A0BFDA0464EE}"/>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523552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41C506-B3D8-D6AD-9157-D13AB882375C}"/>
              </a:ext>
            </a:extLst>
          </p:cNvPr>
          <p:cNvSpPr>
            <a:spLocks noGrp="1"/>
          </p:cNvSpPr>
          <p:nvPr>
            <p:ph sz="half" idx="1"/>
          </p:nvPr>
        </p:nvSpPr>
        <p:spPr/>
        <p:txBody>
          <a:bodyPr/>
          <a:lstStyle/>
          <a:p>
            <a:r>
              <a:rPr lang="en-GB" sz="2400" dirty="0">
                <a:effectLst/>
                <a:latin typeface="Calibri" panose="020F0502020204030204" pitchFamily="34" charset="0"/>
                <a:ea typeface="Calibri" panose="020F0502020204030204" pitchFamily="34" charset="0"/>
              </a:rPr>
              <a:t>Probation services do not hold the same statutory duty of care as prisons hold for people in custody and relies on other statutory and partner agencies to deliver many key services to those under supervision (e.g., health and social care, housing, education).</a:t>
            </a:r>
          </a:p>
          <a:p>
            <a:r>
              <a:rPr lang="en-GB" sz="2400" dirty="0">
                <a:effectLst/>
                <a:latin typeface="Calibri" panose="020F0502020204030204" pitchFamily="34" charset="0"/>
                <a:ea typeface="Calibri" panose="020F0502020204030204" pitchFamily="34" charset="0"/>
                <a:cs typeface="Arial" panose="020B0604020202020204" pitchFamily="34" charset="0"/>
              </a:rPr>
              <a:t>This study emphasises the importance of joint working between health and justice, including reassessing an array of policies, training, and services to ensure they are responsive to the needs of those under probation supervision, and encompass those serving community sentences.  </a:t>
            </a:r>
          </a:p>
          <a:p>
            <a:endParaRPr lang="en-GB" dirty="0"/>
          </a:p>
        </p:txBody>
      </p:sp>
      <p:sp>
        <p:nvSpPr>
          <p:cNvPr id="4" name="Title 3">
            <a:extLst>
              <a:ext uri="{FF2B5EF4-FFF2-40B4-BE49-F238E27FC236}">
                <a16:creationId xmlns:a16="http://schemas.microsoft.com/office/drawing/2014/main" id="{D0EA4B3A-5F80-DB2C-4B5E-A83F09BA95B9}"/>
              </a:ext>
            </a:extLst>
          </p:cNvPr>
          <p:cNvSpPr>
            <a:spLocks noGrp="1"/>
          </p:cNvSpPr>
          <p:nvPr>
            <p:ph type="title"/>
          </p:nvPr>
        </p:nvSpPr>
        <p:spPr/>
        <p:txBody>
          <a:bodyPr/>
          <a:lstStyle/>
          <a:p>
            <a:r>
              <a:rPr lang="en-GB" dirty="0"/>
              <a:t>Conclusion</a:t>
            </a:r>
          </a:p>
        </p:txBody>
      </p:sp>
      <p:sp>
        <p:nvSpPr>
          <p:cNvPr id="5" name="Text Placeholder 4">
            <a:extLst>
              <a:ext uri="{FF2B5EF4-FFF2-40B4-BE49-F238E27FC236}">
                <a16:creationId xmlns:a16="http://schemas.microsoft.com/office/drawing/2014/main" id="{A918B8F7-747C-BF5E-78F5-DBE0B6B18FD5}"/>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9298520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C508BD4-CB66-6F96-C56F-164790125FC7}"/>
              </a:ext>
            </a:extLst>
          </p:cNvPr>
          <p:cNvSpPr>
            <a:spLocks noGrp="1"/>
          </p:cNvSpPr>
          <p:nvPr>
            <p:ph sz="half" idx="1"/>
          </p:nvPr>
        </p:nvSpPr>
        <p:spPr/>
        <p:txBody>
          <a:bodyPr/>
          <a:lstStyle/>
          <a:p>
            <a:r>
              <a:rPr lang="en-GB" dirty="0"/>
              <a:t>We aim to repeat the study next year using the official outcomes over additional years to confirm findings.</a:t>
            </a:r>
          </a:p>
          <a:p>
            <a:r>
              <a:rPr lang="en-GB" dirty="0"/>
              <a:t>Further research is needed to explore the clear and repeated finding of domestic/familial violence perpetration and suicide.</a:t>
            </a:r>
          </a:p>
          <a:p>
            <a:pPr marL="0" indent="0">
              <a:buNone/>
            </a:pPr>
            <a:endParaRPr lang="en-GB" dirty="0"/>
          </a:p>
          <a:p>
            <a:endParaRPr lang="en-GB" dirty="0"/>
          </a:p>
        </p:txBody>
      </p:sp>
      <p:sp>
        <p:nvSpPr>
          <p:cNvPr id="3" name="Title 2">
            <a:extLst>
              <a:ext uri="{FF2B5EF4-FFF2-40B4-BE49-F238E27FC236}">
                <a16:creationId xmlns:a16="http://schemas.microsoft.com/office/drawing/2014/main" id="{41192339-4AB3-E8C9-279E-5E3FD934E2E8}"/>
              </a:ext>
            </a:extLst>
          </p:cNvPr>
          <p:cNvSpPr>
            <a:spLocks noGrp="1"/>
          </p:cNvSpPr>
          <p:nvPr>
            <p:ph type="title"/>
          </p:nvPr>
        </p:nvSpPr>
        <p:spPr/>
        <p:txBody>
          <a:bodyPr/>
          <a:lstStyle/>
          <a:p>
            <a:r>
              <a:rPr lang="en-GB" dirty="0"/>
              <a:t>Future avenues</a:t>
            </a:r>
          </a:p>
        </p:txBody>
      </p:sp>
      <p:sp>
        <p:nvSpPr>
          <p:cNvPr id="4" name="Text Placeholder 3">
            <a:extLst>
              <a:ext uri="{FF2B5EF4-FFF2-40B4-BE49-F238E27FC236}">
                <a16:creationId xmlns:a16="http://schemas.microsoft.com/office/drawing/2014/main" id="{6652B9F1-5835-0486-350B-0724256FFEB2}"/>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945220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E89B2A8-3C58-A1F5-297C-54536DD00A6F}"/>
              </a:ext>
            </a:extLst>
          </p:cNvPr>
          <p:cNvSpPr>
            <a:spLocks noGrp="1"/>
          </p:cNvSpPr>
          <p:nvPr>
            <p:ph idx="1"/>
          </p:nvPr>
        </p:nvSpPr>
        <p:spPr/>
        <p:txBody>
          <a:bodyPr vert="horz" lIns="91440" tIns="45720" rIns="91440" bIns="45720" rtlCol="0">
            <a:normAutofit/>
          </a:bodyPr>
          <a:lstStyle/>
          <a:p>
            <a:pPr marL="0" indent="0">
              <a:buNone/>
            </a:pPr>
            <a:r>
              <a:rPr lang="en-US" sz="2000" dirty="0"/>
              <a:t>R</a:t>
            </a:r>
            <a:r>
              <a:rPr lang="en-US" sz="2000" dirty="0">
                <a:effectLst/>
              </a:rPr>
              <a:t>ecent </a:t>
            </a:r>
            <a:r>
              <a:rPr lang="en-US" sz="2000" dirty="0">
                <a:effectLst/>
                <a:hlinkClick r:id="rId2"/>
              </a:rPr>
              <a:t>official figures on deaths under supervision</a:t>
            </a:r>
            <a:endParaRPr lang="en-US" sz="2000" u="sng" dirty="0"/>
          </a:p>
          <a:p>
            <a:pPr marL="0" indent="0">
              <a:buNone/>
            </a:pPr>
            <a:r>
              <a:rPr lang="en-US" sz="2000" dirty="0">
                <a:effectLst/>
              </a:rPr>
              <a:t>A </a:t>
            </a:r>
            <a:r>
              <a:rPr lang="en-US" sz="2000" dirty="0"/>
              <a:t>new (2022) </a:t>
            </a:r>
            <a:r>
              <a:rPr lang="en-US" sz="2000" dirty="0">
                <a:effectLst/>
                <a:hlinkClick r:id="rId3"/>
              </a:rPr>
              <a:t>policy framework on deaths under supervision.</a:t>
            </a:r>
            <a:endParaRPr lang="en-US" sz="2000" dirty="0">
              <a:effectLst/>
            </a:endParaRPr>
          </a:p>
          <a:p>
            <a:pPr marL="0" indent="0">
              <a:buNone/>
            </a:pPr>
            <a:endParaRPr lang="en-US" sz="2000" dirty="0">
              <a:effectLst/>
            </a:endParaRPr>
          </a:p>
        </p:txBody>
      </p:sp>
      <p:pic>
        <p:nvPicPr>
          <p:cNvPr id="8" name="Content Placeholder 7">
            <a:extLst>
              <a:ext uri="{FF2B5EF4-FFF2-40B4-BE49-F238E27FC236}">
                <a16:creationId xmlns:a16="http://schemas.microsoft.com/office/drawing/2014/main" id="{1FA55916-569E-2849-5B3A-4F7C709A9030}"/>
              </a:ext>
            </a:extLst>
          </p:cNvPr>
          <p:cNvPicPr>
            <a:picLocks noGrp="1" noChangeAspect="1"/>
          </p:cNvPicPr>
          <p:nvPr>
            <p:ph idx="12"/>
          </p:nvPr>
        </p:nvPicPr>
        <p:blipFill rotWithShape="1">
          <a:blip r:embed="rId4"/>
          <a:stretch/>
        </p:blipFill>
        <p:spPr>
          <a:xfrm>
            <a:off x="2484264" y="3533928"/>
            <a:ext cx="1719221" cy="2615411"/>
          </a:xfrm>
          <a:prstGeom prst="rect">
            <a:avLst/>
          </a:prstGeom>
        </p:spPr>
      </p:pic>
      <p:sp>
        <p:nvSpPr>
          <p:cNvPr id="6" name="Text Placeholder 5">
            <a:extLst>
              <a:ext uri="{FF2B5EF4-FFF2-40B4-BE49-F238E27FC236}">
                <a16:creationId xmlns:a16="http://schemas.microsoft.com/office/drawing/2014/main" id="{5E54EE33-6FBD-CFF2-A136-7FA1F5D7EDCA}"/>
              </a:ext>
            </a:extLst>
          </p:cNvPr>
          <p:cNvSpPr>
            <a:spLocks noGrp="1"/>
          </p:cNvSpPr>
          <p:nvPr>
            <p:ph type="body" sz="quarter" idx="10"/>
          </p:nvPr>
        </p:nvSpPr>
        <p:spPr/>
        <p:txBody>
          <a:bodyPr/>
          <a:lstStyle/>
          <a:p>
            <a:endParaRPr lang="en-GB"/>
          </a:p>
        </p:txBody>
      </p:sp>
      <p:sp>
        <p:nvSpPr>
          <p:cNvPr id="2" name="Title 1">
            <a:extLst>
              <a:ext uri="{FF2B5EF4-FFF2-40B4-BE49-F238E27FC236}">
                <a16:creationId xmlns:a16="http://schemas.microsoft.com/office/drawing/2014/main" id="{17B5ECEE-945C-0B1E-D6EB-D4C4F2F39019}"/>
              </a:ext>
            </a:extLst>
          </p:cNvPr>
          <p:cNvSpPr>
            <a:spLocks noGrp="1"/>
          </p:cNvSpPr>
          <p:nvPr>
            <p:ph type="title"/>
          </p:nvPr>
        </p:nvSpPr>
        <p:spPr/>
        <p:txBody>
          <a:bodyPr vert="horz" lIns="91440" tIns="45720" rIns="91440" bIns="45720" rtlCol="0" anchor="ctr">
            <a:normAutofit fontScale="90000"/>
          </a:bodyPr>
          <a:lstStyle/>
          <a:p>
            <a:r>
              <a:rPr lang="en-US" sz="4100" dirty="0"/>
              <a:t>For further information on suicide prevention on Probation</a:t>
            </a:r>
          </a:p>
        </p:txBody>
      </p:sp>
      <p:pic>
        <p:nvPicPr>
          <p:cNvPr id="9" name="Picture 8">
            <a:hlinkClick r:id="rId5"/>
            <a:extLst>
              <a:ext uri="{FF2B5EF4-FFF2-40B4-BE49-F238E27FC236}">
                <a16:creationId xmlns:a16="http://schemas.microsoft.com/office/drawing/2014/main" id="{6D639FAC-778F-B809-3CB3-DFDC30D3CEAC}"/>
              </a:ext>
            </a:extLst>
          </p:cNvPr>
          <p:cNvPicPr>
            <a:picLocks noChangeAspect="1"/>
          </p:cNvPicPr>
          <p:nvPr/>
        </p:nvPicPr>
        <p:blipFill rotWithShape="1">
          <a:blip r:embed="rId6"/>
          <a:srcRect r="-3" b="9037"/>
          <a:stretch/>
        </p:blipFill>
        <p:spPr>
          <a:xfrm>
            <a:off x="8213009" y="1708918"/>
            <a:ext cx="3098838" cy="4374831"/>
          </a:xfrm>
          <a:prstGeom prst="rect">
            <a:avLst/>
          </a:prstGeom>
          <a:effectLst/>
        </p:spPr>
      </p:pic>
      <p:sp>
        <p:nvSpPr>
          <p:cNvPr id="3" name="TextBox 2">
            <a:extLst>
              <a:ext uri="{FF2B5EF4-FFF2-40B4-BE49-F238E27FC236}">
                <a16:creationId xmlns:a16="http://schemas.microsoft.com/office/drawing/2014/main" id="{F41C54AD-79F0-59F3-AEAF-28BC7EC1A881}"/>
              </a:ext>
            </a:extLst>
          </p:cNvPr>
          <p:cNvSpPr txBox="1"/>
          <p:nvPr/>
        </p:nvSpPr>
        <p:spPr>
          <a:xfrm>
            <a:off x="1111515" y="6149339"/>
            <a:ext cx="5473698" cy="523220"/>
          </a:xfrm>
          <a:prstGeom prst="rect">
            <a:avLst/>
          </a:prstGeom>
          <a:noFill/>
        </p:spPr>
        <p:txBody>
          <a:bodyPr wrap="square" rtlCol="0">
            <a:spAutoFit/>
          </a:bodyPr>
          <a:lstStyle/>
          <a:p>
            <a:r>
              <a:rPr lang="en-GB" sz="1400" dirty="0"/>
              <a:t>Chapter 10:</a:t>
            </a:r>
          </a:p>
          <a:p>
            <a:r>
              <a:rPr lang="en-GB" sz="1400" dirty="0"/>
              <a:t>New approaches to suicide prevention in Approved Premises</a:t>
            </a:r>
          </a:p>
        </p:txBody>
      </p:sp>
      <p:sp>
        <p:nvSpPr>
          <p:cNvPr id="5" name="TextBox 4">
            <a:extLst>
              <a:ext uri="{FF2B5EF4-FFF2-40B4-BE49-F238E27FC236}">
                <a16:creationId xmlns:a16="http://schemas.microsoft.com/office/drawing/2014/main" id="{05D44A43-78DB-0C77-32C1-F6B6F1E03D24}"/>
              </a:ext>
            </a:extLst>
          </p:cNvPr>
          <p:cNvSpPr txBox="1"/>
          <p:nvPr/>
        </p:nvSpPr>
        <p:spPr>
          <a:xfrm>
            <a:off x="9639819" y="5872340"/>
            <a:ext cx="1928413" cy="276999"/>
          </a:xfrm>
          <a:prstGeom prst="rect">
            <a:avLst/>
          </a:prstGeom>
          <a:noFill/>
        </p:spPr>
        <p:txBody>
          <a:bodyPr wrap="none" rtlCol="0">
            <a:spAutoFit/>
          </a:bodyPr>
          <a:lstStyle/>
          <a:p>
            <a:r>
              <a:rPr lang="en-GB" sz="1200" dirty="0"/>
              <a:t>Ctrl + Click to access report</a:t>
            </a:r>
          </a:p>
        </p:txBody>
      </p:sp>
      <p:pic>
        <p:nvPicPr>
          <p:cNvPr id="11" name="Picture 10">
            <a:hlinkClick r:id="rId7"/>
            <a:extLst>
              <a:ext uri="{FF2B5EF4-FFF2-40B4-BE49-F238E27FC236}">
                <a16:creationId xmlns:a16="http://schemas.microsoft.com/office/drawing/2014/main" id="{1F745062-E3DD-344C-C15D-CD3B1F9B5C82}"/>
              </a:ext>
            </a:extLst>
          </p:cNvPr>
          <p:cNvPicPr>
            <a:picLocks noChangeAspect="1"/>
          </p:cNvPicPr>
          <p:nvPr/>
        </p:nvPicPr>
        <p:blipFill>
          <a:blip r:embed="rId8"/>
          <a:stretch>
            <a:fillRect/>
          </a:stretch>
        </p:blipFill>
        <p:spPr>
          <a:xfrm>
            <a:off x="4800885" y="1810347"/>
            <a:ext cx="2949003" cy="4163299"/>
          </a:xfrm>
          <a:prstGeom prst="rect">
            <a:avLst/>
          </a:prstGeom>
        </p:spPr>
      </p:pic>
    </p:spTree>
    <p:extLst>
      <p:ext uri="{BB962C8B-B14F-4D97-AF65-F5344CB8AC3E}">
        <p14:creationId xmlns:p14="http://schemas.microsoft.com/office/powerpoint/2010/main" val="2270190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EFE82FE-7465-AE46-88DF-34D347E83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pic>
        <p:nvPicPr>
          <p:cNvPr id="4" name="Picture 3" descr="A blue abstract watercolor pattern on a white background">
            <a:extLst>
              <a:ext uri="{FF2B5EF4-FFF2-40B4-BE49-F238E27FC236}">
                <a16:creationId xmlns:a16="http://schemas.microsoft.com/office/drawing/2014/main" id="{4743BF67-F4D3-8694-749F-A1B37A4EBC54}"/>
              </a:ext>
            </a:extLst>
          </p:cNvPr>
          <p:cNvPicPr>
            <a:picLocks noChangeAspect="1"/>
          </p:cNvPicPr>
          <p:nvPr/>
        </p:nvPicPr>
        <p:blipFill rotWithShape="1">
          <a:blip r:embed="rId2"/>
          <a:srcRect t="15605" r="-2" b="-2"/>
          <a:stretch/>
        </p:blipFill>
        <p:spPr>
          <a:xfrm>
            <a:off x="20" y="1"/>
            <a:ext cx="12191980" cy="6857999"/>
          </a:xfrm>
          <a:prstGeom prst="rect">
            <a:avLst/>
          </a:prstGeom>
        </p:spPr>
      </p:pic>
      <p:sp>
        <p:nvSpPr>
          <p:cNvPr id="11" name="Rectangle">
            <a:extLst>
              <a:ext uri="{FF2B5EF4-FFF2-40B4-BE49-F238E27FC236}">
                <a16:creationId xmlns:a16="http://schemas.microsoft.com/office/drawing/2014/main" id="{B4F75AE3-A3AC-DE4C-98FE-EC9DC3BF8D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67217" cy="6858000"/>
          </a:xfrm>
          <a:prstGeom prst="rect">
            <a:avLst/>
          </a:prstGeom>
          <a:gradFill flip="none" rotWithShape="1">
            <a:gsLst>
              <a:gs pos="31000">
                <a:schemeClr val="bg1">
                  <a:alpha val="80000"/>
                </a:schemeClr>
              </a:gs>
              <a:gs pos="0">
                <a:schemeClr val="bg1"/>
              </a:gs>
              <a:gs pos="100000">
                <a:schemeClr val="bg1">
                  <a:alpha val="34000"/>
                </a:schemeClr>
              </a:gs>
            </a:gsLst>
            <a:path path="circle">
              <a:fillToRect r="100000" b="100000"/>
            </a:path>
            <a:tileRect l="-100000" t="-100000"/>
          </a:gradFill>
          <a:ln w="12700">
            <a:miter lim="400000"/>
          </a:ln>
        </p:spPr>
        <p:txBody>
          <a:bodyPr lIns="50800" tIns="50800" rIns="50800" bIns="508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all" spc="0" normalizeH="0" baseline="0" noProof="0" dirty="0">
              <a:ln>
                <a:noFill/>
              </a:ln>
              <a:solidFill>
                <a:srgbClr val="FFFFFF"/>
              </a:solidFill>
              <a:effectLst/>
              <a:uLnTx/>
              <a:uFillTx/>
              <a:latin typeface="Neue Haas Grotesk Text Pro"/>
              <a:ea typeface="+mn-ea"/>
              <a:cs typeface="+mn-cs"/>
              <a:sym typeface="Avenir Next"/>
            </a:endParaRPr>
          </a:p>
        </p:txBody>
      </p:sp>
      <p:sp>
        <p:nvSpPr>
          <p:cNvPr id="2" name="Title 1"/>
          <p:cNvSpPr>
            <a:spLocks noGrp="1"/>
          </p:cNvSpPr>
          <p:nvPr>
            <p:ph type="ctrTitle"/>
          </p:nvPr>
        </p:nvSpPr>
        <p:spPr>
          <a:xfrm>
            <a:off x="85414" y="1199557"/>
            <a:ext cx="5267217" cy="2866405"/>
          </a:xfrm>
        </p:spPr>
        <p:txBody>
          <a:bodyPr vert="horz" lIns="91440" tIns="45720" rIns="91440" bIns="45720" rtlCol="0" anchor="t">
            <a:noAutofit/>
          </a:bodyPr>
          <a:lstStyle/>
          <a:p>
            <a:r>
              <a:rPr lang="en-GB" sz="3600" dirty="0">
                <a:latin typeface="Univers"/>
                <a:ea typeface="+mj-lt"/>
                <a:cs typeface="+mj-lt"/>
              </a:rPr>
              <a:t>Thank you</a:t>
            </a:r>
            <a:br>
              <a:rPr lang="en-GB" sz="3600" dirty="0">
                <a:latin typeface="Univers"/>
                <a:ea typeface="+mj-lt"/>
                <a:cs typeface="+mj-lt"/>
              </a:rPr>
            </a:br>
            <a:br>
              <a:rPr lang="en-GB" sz="3600" dirty="0">
                <a:latin typeface="Univers"/>
                <a:ea typeface="+mj-lt"/>
                <a:cs typeface="+mj-lt"/>
              </a:rPr>
            </a:br>
            <a:r>
              <a:rPr lang="en-GB" sz="2400" dirty="0">
                <a:latin typeface="Univers"/>
                <a:ea typeface="+mj-lt"/>
                <a:cs typeface="+mj-lt"/>
              </a:rPr>
              <a:t>Please do get in touch if interested in exploring in own areas.</a:t>
            </a:r>
            <a:endParaRPr lang="en-US" sz="2400" dirty="0">
              <a:latin typeface="Univers"/>
            </a:endParaRPr>
          </a:p>
        </p:txBody>
      </p:sp>
      <p:sp>
        <p:nvSpPr>
          <p:cNvPr id="3" name="Subtitle 2"/>
          <p:cNvSpPr>
            <a:spLocks noGrp="1"/>
          </p:cNvSpPr>
          <p:nvPr>
            <p:ph type="subTitle" idx="1"/>
          </p:nvPr>
        </p:nvSpPr>
        <p:spPr>
          <a:xfrm>
            <a:off x="651753" y="4733771"/>
            <a:ext cx="4134538" cy="1475177"/>
          </a:xfrm>
        </p:spPr>
        <p:txBody>
          <a:bodyPr>
            <a:normAutofit/>
          </a:bodyPr>
          <a:lstStyle/>
          <a:p>
            <a:r>
              <a:rPr lang="en-US" sz="2000" dirty="0">
                <a:solidFill>
                  <a:schemeClr val="tx1"/>
                </a:solidFill>
              </a:rPr>
              <a:t>For further information contact: </a:t>
            </a:r>
          </a:p>
          <a:p>
            <a:r>
              <a:rPr lang="en-US" sz="2000" dirty="0">
                <a:solidFill>
                  <a:schemeClr val="tx1"/>
                </a:solidFill>
                <a:hlinkClick r:id="rId3">
                  <a:extLst>
                    <a:ext uri="{A12FA001-AC4F-418D-AE19-62706E023703}">
                      <ahyp:hlinkClr xmlns:ahyp="http://schemas.microsoft.com/office/drawing/2018/hyperlinkcolor" val="tx"/>
                    </a:ext>
                  </a:extLst>
                </a:hlinkClick>
              </a:rPr>
              <a:t>Karen.slade1@justice.gov.uk</a:t>
            </a:r>
            <a:r>
              <a:rPr lang="en-US" sz="2000" dirty="0">
                <a:solidFill>
                  <a:schemeClr val="tx1"/>
                </a:solidFill>
              </a:rPr>
              <a:t> or </a:t>
            </a:r>
            <a:r>
              <a:rPr lang="en-US" sz="2000" dirty="0">
                <a:solidFill>
                  <a:schemeClr val="tx1"/>
                </a:solidFill>
                <a:hlinkClick r:id="rId4">
                  <a:extLst>
                    <a:ext uri="{A12FA001-AC4F-418D-AE19-62706E023703}">
                      <ahyp:hlinkClr xmlns:ahyp="http://schemas.microsoft.com/office/drawing/2018/hyperlinkcolor" val="tx"/>
                    </a:ext>
                  </a:extLst>
                </a:hlinkClick>
              </a:rPr>
              <a:t>karen.slade@ntu.ac.uk</a:t>
            </a:r>
            <a:r>
              <a:rPr lang="en-US" sz="2000" dirty="0">
                <a:solidFill>
                  <a:schemeClr val="tx1"/>
                </a:solidFill>
              </a:rPr>
              <a:t> </a:t>
            </a:r>
          </a:p>
          <a:p>
            <a:endParaRPr lang="en-GB" dirty="0"/>
          </a:p>
        </p:txBody>
      </p:sp>
      <p:cxnSp>
        <p:nvCxnSpPr>
          <p:cNvPr id="13" name="Straight Connector 12">
            <a:extLst>
              <a:ext uri="{FF2B5EF4-FFF2-40B4-BE49-F238E27FC236}">
                <a16:creationId xmlns:a16="http://schemas.microsoft.com/office/drawing/2014/main" id="{41C79BB7-CCAB-2243-9830-5569626C4D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5150" y="6087110"/>
            <a:ext cx="413453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44406D7A-DB1A-D940-8AD1-93FAF9DD71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91746" y="0"/>
            <a:ext cx="1900254" cy="6858000"/>
            <a:chOff x="10291746" y="0"/>
            <a:chExt cx="1900254" cy="6858000"/>
          </a:xfrm>
        </p:grpSpPr>
        <p:sp>
          <p:nvSpPr>
            <p:cNvPr id="16" name="Freeform 40">
              <a:extLst>
                <a:ext uri="{FF2B5EF4-FFF2-40B4-BE49-F238E27FC236}">
                  <a16:creationId xmlns:a16="http://schemas.microsoft.com/office/drawing/2014/main" id="{D0F85DF7-431B-BE45-B932-0E22FC3F8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5829" y="809310"/>
              <a:ext cx="536171" cy="1124839"/>
            </a:xfrm>
            <a:custGeom>
              <a:avLst/>
              <a:gdLst>
                <a:gd name="connsiteX0" fmla="*/ 536171 w 536171"/>
                <a:gd name="connsiteY0" fmla="*/ 0 h 1124839"/>
                <a:gd name="connsiteX1" fmla="*/ 536171 w 536171"/>
                <a:gd name="connsiteY1" fmla="*/ 1124839 h 1124839"/>
                <a:gd name="connsiteX2" fmla="*/ 451423 w 536171"/>
                <a:gd name="connsiteY2" fmla="*/ 1116295 h 1124839"/>
                <a:gd name="connsiteX3" fmla="*/ 0 w 536171"/>
                <a:gd name="connsiteY3" fmla="*/ 562419 h 1124839"/>
                <a:gd name="connsiteX4" fmla="*/ 451423 w 536171"/>
                <a:gd name="connsiteY4" fmla="*/ 8543 h 1124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171" h="1124839">
                  <a:moveTo>
                    <a:pt x="536171" y="0"/>
                  </a:moveTo>
                  <a:lnTo>
                    <a:pt x="536171" y="1124839"/>
                  </a:lnTo>
                  <a:lnTo>
                    <a:pt x="451423" y="1116295"/>
                  </a:lnTo>
                  <a:cubicBezTo>
                    <a:pt x="193797" y="1063577"/>
                    <a:pt x="0" y="835630"/>
                    <a:pt x="0" y="562419"/>
                  </a:cubicBezTo>
                  <a:cubicBezTo>
                    <a:pt x="0" y="289208"/>
                    <a:pt x="193797" y="61261"/>
                    <a:pt x="451423" y="8543"/>
                  </a:cubicBezTo>
                  <a:close/>
                </a:path>
              </a:pathLst>
            </a:custGeom>
            <a:solidFill>
              <a:srgbClr val="E8108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sp>
          <p:nvSpPr>
            <p:cNvPr id="17" name="Freeform 41">
              <a:extLst>
                <a:ext uri="{FF2B5EF4-FFF2-40B4-BE49-F238E27FC236}">
                  <a16:creationId xmlns:a16="http://schemas.microsoft.com/office/drawing/2014/main" id="{BEA0AA89-2965-2A44-B84E-51C748B2D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1748" y="0"/>
              <a:ext cx="1130725" cy="565362"/>
            </a:xfrm>
            <a:custGeom>
              <a:avLst/>
              <a:gdLst>
                <a:gd name="connsiteX0" fmla="*/ 0 w 1130725"/>
                <a:gd name="connsiteY0" fmla="*/ 0 h 565362"/>
                <a:gd name="connsiteX1" fmla="*/ 25420 w 1130725"/>
                <a:gd name="connsiteY1" fmla="*/ 0 h 565362"/>
                <a:gd name="connsiteX2" fmla="*/ 36369 w 1130725"/>
                <a:gd name="connsiteY2" fmla="*/ 108609 h 565362"/>
                <a:gd name="connsiteX3" fmla="*/ 565363 w 1130725"/>
                <a:gd name="connsiteY3" fmla="*/ 539750 h 565362"/>
                <a:gd name="connsiteX4" fmla="*/ 1094356 w 1130725"/>
                <a:gd name="connsiteY4" fmla="*/ 108609 h 565362"/>
                <a:gd name="connsiteX5" fmla="*/ 1105305 w 1130725"/>
                <a:gd name="connsiteY5" fmla="*/ 0 h 565362"/>
                <a:gd name="connsiteX6" fmla="*/ 1130725 w 1130725"/>
                <a:gd name="connsiteY6" fmla="*/ 0 h 565362"/>
                <a:gd name="connsiteX7" fmla="*/ 565363 w 1130725"/>
                <a:gd name="connsiteY7" fmla="*/ 565362 h 565362"/>
                <a:gd name="connsiteX8" fmla="*/ 0 w 1130725"/>
                <a:gd name="connsiteY8" fmla="*/ 0 h 565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0725" h="565362">
                  <a:moveTo>
                    <a:pt x="0" y="0"/>
                  </a:moveTo>
                  <a:lnTo>
                    <a:pt x="25420" y="0"/>
                  </a:lnTo>
                  <a:lnTo>
                    <a:pt x="36369" y="108609"/>
                  </a:lnTo>
                  <a:cubicBezTo>
                    <a:pt x="86718" y="354660"/>
                    <a:pt x="304425" y="539750"/>
                    <a:pt x="565363" y="539750"/>
                  </a:cubicBezTo>
                  <a:cubicBezTo>
                    <a:pt x="826300" y="539750"/>
                    <a:pt x="1044007" y="354660"/>
                    <a:pt x="1094356" y="108609"/>
                  </a:cubicBezTo>
                  <a:lnTo>
                    <a:pt x="1105305" y="0"/>
                  </a:lnTo>
                  <a:lnTo>
                    <a:pt x="1130725" y="0"/>
                  </a:lnTo>
                  <a:cubicBezTo>
                    <a:pt x="1130725" y="312241"/>
                    <a:pt x="877604" y="565362"/>
                    <a:pt x="565363" y="565362"/>
                  </a:cubicBezTo>
                  <a:cubicBezTo>
                    <a:pt x="253121" y="565362"/>
                    <a:pt x="0" y="312241"/>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sp>
          <p:nvSpPr>
            <p:cNvPr id="18" name="Freeform 42">
              <a:extLst>
                <a:ext uri="{FF2B5EF4-FFF2-40B4-BE49-F238E27FC236}">
                  <a16:creationId xmlns:a16="http://schemas.microsoft.com/office/drawing/2014/main" id="{7EC47259-887A-FD48-989C-42BC5A3C98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6578" y="0"/>
              <a:ext cx="535422" cy="562344"/>
            </a:xfrm>
            <a:custGeom>
              <a:avLst/>
              <a:gdLst>
                <a:gd name="connsiteX0" fmla="*/ 0 w 535422"/>
                <a:gd name="connsiteY0" fmla="*/ 0 h 562344"/>
                <a:gd name="connsiteX1" fmla="*/ 25421 w 535422"/>
                <a:gd name="connsiteY1" fmla="*/ 0 h 562344"/>
                <a:gd name="connsiteX2" fmla="*/ 36370 w 535422"/>
                <a:gd name="connsiteY2" fmla="*/ 108609 h 562344"/>
                <a:gd name="connsiteX3" fmla="*/ 469781 w 535422"/>
                <a:gd name="connsiteY3" fmla="*/ 531316 h 562344"/>
                <a:gd name="connsiteX4" fmla="*/ 535422 w 535422"/>
                <a:gd name="connsiteY4" fmla="*/ 537108 h 562344"/>
                <a:gd name="connsiteX5" fmla="*/ 535422 w 535422"/>
                <a:gd name="connsiteY5" fmla="*/ 562344 h 562344"/>
                <a:gd name="connsiteX6" fmla="*/ 451424 w 535422"/>
                <a:gd name="connsiteY6" fmla="*/ 553876 h 562344"/>
                <a:gd name="connsiteX7" fmla="*/ 0 w 535422"/>
                <a:gd name="connsiteY7" fmla="*/ 0 h 56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422" h="562344">
                  <a:moveTo>
                    <a:pt x="0" y="0"/>
                  </a:moveTo>
                  <a:lnTo>
                    <a:pt x="25421" y="0"/>
                  </a:lnTo>
                  <a:lnTo>
                    <a:pt x="36370" y="108609"/>
                  </a:lnTo>
                  <a:cubicBezTo>
                    <a:pt x="80425" y="323904"/>
                    <a:pt x="252614" y="492525"/>
                    <a:pt x="469781" y="531316"/>
                  </a:cubicBezTo>
                  <a:lnTo>
                    <a:pt x="535422" y="537108"/>
                  </a:lnTo>
                  <a:lnTo>
                    <a:pt x="535422" y="562344"/>
                  </a:lnTo>
                  <a:lnTo>
                    <a:pt x="451424" y="553876"/>
                  </a:lnTo>
                  <a:cubicBezTo>
                    <a:pt x="193797" y="501158"/>
                    <a:pt x="0" y="273211"/>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sp>
          <p:nvSpPr>
            <p:cNvPr id="19" name="Freeform 43">
              <a:extLst>
                <a:ext uri="{FF2B5EF4-FFF2-40B4-BE49-F238E27FC236}">
                  <a16:creationId xmlns:a16="http://schemas.microsoft.com/office/drawing/2014/main" id="{16E261C3-18BE-934F-8A2B-59BE70AE2F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6578" y="2181112"/>
              <a:ext cx="535422" cy="1124687"/>
            </a:xfrm>
            <a:custGeom>
              <a:avLst/>
              <a:gdLst>
                <a:gd name="connsiteX0" fmla="*/ 535422 w 535422"/>
                <a:gd name="connsiteY0" fmla="*/ 0 h 1124687"/>
                <a:gd name="connsiteX1" fmla="*/ 535422 w 535422"/>
                <a:gd name="connsiteY1" fmla="*/ 25186 h 1124687"/>
                <a:gd name="connsiteX2" fmla="*/ 456541 w 535422"/>
                <a:gd name="connsiteY2" fmla="*/ 33138 h 1124687"/>
                <a:gd name="connsiteX3" fmla="*/ 25399 w 535422"/>
                <a:gd name="connsiteY3" fmla="*/ 562130 h 1124687"/>
                <a:gd name="connsiteX4" fmla="*/ 456541 w 535422"/>
                <a:gd name="connsiteY4" fmla="*/ 1091123 h 1124687"/>
                <a:gd name="connsiteX5" fmla="*/ 535422 w 535422"/>
                <a:gd name="connsiteY5" fmla="*/ 1099075 h 1124687"/>
                <a:gd name="connsiteX6" fmla="*/ 535422 w 535422"/>
                <a:gd name="connsiteY6" fmla="*/ 1124687 h 1124687"/>
                <a:gd name="connsiteX7" fmla="*/ 451423 w 535422"/>
                <a:gd name="connsiteY7" fmla="*/ 1116219 h 1124687"/>
                <a:gd name="connsiteX8" fmla="*/ 0 w 535422"/>
                <a:gd name="connsiteY8" fmla="*/ 562343 h 1124687"/>
                <a:gd name="connsiteX9" fmla="*/ 451423 w 535422"/>
                <a:gd name="connsiteY9" fmla="*/ 8468 h 11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422" h="1124687">
                  <a:moveTo>
                    <a:pt x="535422" y="0"/>
                  </a:moveTo>
                  <a:lnTo>
                    <a:pt x="535422" y="25186"/>
                  </a:lnTo>
                  <a:lnTo>
                    <a:pt x="456541" y="33138"/>
                  </a:lnTo>
                  <a:cubicBezTo>
                    <a:pt x="210489" y="83487"/>
                    <a:pt x="25399" y="301194"/>
                    <a:pt x="25399" y="562130"/>
                  </a:cubicBezTo>
                  <a:cubicBezTo>
                    <a:pt x="25399" y="823067"/>
                    <a:pt x="210489" y="1040774"/>
                    <a:pt x="456541" y="1091123"/>
                  </a:cubicBezTo>
                  <a:lnTo>
                    <a:pt x="535422" y="1099075"/>
                  </a:lnTo>
                  <a:lnTo>
                    <a:pt x="535422" y="1124687"/>
                  </a:lnTo>
                  <a:lnTo>
                    <a:pt x="451423" y="1116219"/>
                  </a:lnTo>
                  <a:cubicBezTo>
                    <a:pt x="193797" y="1063501"/>
                    <a:pt x="0" y="835554"/>
                    <a:pt x="0" y="562343"/>
                  </a:cubicBezTo>
                  <a:cubicBezTo>
                    <a:pt x="0" y="289132"/>
                    <a:pt x="193797" y="61185"/>
                    <a:pt x="451423" y="8468"/>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sp>
          <p:nvSpPr>
            <p:cNvPr id="20" name="Freeform 44">
              <a:extLst>
                <a:ext uri="{FF2B5EF4-FFF2-40B4-BE49-F238E27FC236}">
                  <a16:creationId xmlns:a16="http://schemas.microsoft.com/office/drawing/2014/main" id="{35A2267B-0862-A24E-87D2-6CE5187CF9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91746" y="806365"/>
              <a:ext cx="1130726" cy="1130724"/>
            </a:xfrm>
            <a:custGeom>
              <a:avLst/>
              <a:gdLst>
                <a:gd name="connsiteX0" fmla="*/ 565363 w 1130726"/>
                <a:gd name="connsiteY0" fmla="*/ 25186 h 1130724"/>
                <a:gd name="connsiteX1" fmla="*/ 25399 w 1130726"/>
                <a:gd name="connsiteY1" fmla="*/ 565149 h 1130724"/>
                <a:gd name="connsiteX2" fmla="*/ 565363 w 1130726"/>
                <a:gd name="connsiteY2" fmla="*/ 1105112 h 1130724"/>
                <a:gd name="connsiteX3" fmla="*/ 1105327 w 1130726"/>
                <a:gd name="connsiteY3" fmla="*/ 565149 h 1130724"/>
                <a:gd name="connsiteX4" fmla="*/ 565363 w 1130726"/>
                <a:gd name="connsiteY4" fmla="*/ 25186 h 1130724"/>
                <a:gd name="connsiteX5" fmla="*/ 565363 w 1130726"/>
                <a:gd name="connsiteY5" fmla="*/ 0 h 1130724"/>
                <a:gd name="connsiteX6" fmla="*/ 1130726 w 1130726"/>
                <a:gd name="connsiteY6" fmla="*/ 565362 h 1130724"/>
                <a:gd name="connsiteX7" fmla="*/ 565363 w 1130726"/>
                <a:gd name="connsiteY7" fmla="*/ 1130724 h 1130724"/>
                <a:gd name="connsiteX8" fmla="*/ 0 w 1130726"/>
                <a:gd name="connsiteY8" fmla="*/ 565362 h 1130724"/>
                <a:gd name="connsiteX9" fmla="*/ 565363 w 1130726"/>
                <a:gd name="connsiteY9" fmla="*/ 0 h 1130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0726" h="1130724">
                  <a:moveTo>
                    <a:pt x="565363" y="25186"/>
                  </a:moveTo>
                  <a:cubicBezTo>
                    <a:pt x="267149" y="25186"/>
                    <a:pt x="25399" y="266936"/>
                    <a:pt x="25399" y="565149"/>
                  </a:cubicBezTo>
                  <a:cubicBezTo>
                    <a:pt x="25399" y="863362"/>
                    <a:pt x="267149" y="1105112"/>
                    <a:pt x="565363" y="1105112"/>
                  </a:cubicBezTo>
                  <a:cubicBezTo>
                    <a:pt x="863577" y="1105112"/>
                    <a:pt x="1105327" y="863362"/>
                    <a:pt x="1105327" y="565149"/>
                  </a:cubicBezTo>
                  <a:cubicBezTo>
                    <a:pt x="1105327" y="266936"/>
                    <a:pt x="863577" y="25186"/>
                    <a:pt x="565363" y="25186"/>
                  </a:cubicBezTo>
                  <a:close/>
                  <a:moveTo>
                    <a:pt x="565363" y="0"/>
                  </a:moveTo>
                  <a:cubicBezTo>
                    <a:pt x="877604" y="0"/>
                    <a:pt x="1130726" y="253121"/>
                    <a:pt x="1130726" y="565362"/>
                  </a:cubicBezTo>
                  <a:cubicBezTo>
                    <a:pt x="1130726" y="877603"/>
                    <a:pt x="877604" y="1130724"/>
                    <a:pt x="565363" y="1130724"/>
                  </a:cubicBezTo>
                  <a:cubicBezTo>
                    <a:pt x="253122" y="1130724"/>
                    <a:pt x="0" y="877603"/>
                    <a:pt x="0" y="565362"/>
                  </a:cubicBezTo>
                  <a:cubicBezTo>
                    <a:pt x="0" y="253121"/>
                    <a:pt x="253122" y="0"/>
                    <a:pt x="565363"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sp>
          <p:nvSpPr>
            <p:cNvPr id="21" name="Freeform 45">
              <a:extLst>
                <a:ext uri="{FF2B5EF4-FFF2-40B4-BE49-F238E27FC236}">
                  <a16:creationId xmlns:a16="http://schemas.microsoft.com/office/drawing/2014/main" id="{A404A0DE-A076-8C4E-B8D4-EBC9453377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6578" y="3552837"/>
              <a:ext cx="535422" cy="1124688"/>
            </a:xfrm>
            <a:custGeom>
              <a:avLst/>
              <a:gdLst>
                <a:gd name="connsiteX0" fmla="*/ 535422 w 535422"/>
                <a:gd name="connsiteY0" fmla="*/ 0 h 1124688"/>
                <a:gd name="connsiteX1" fmla="*/ 535422 w 535422"/>
                <a:gd name="connsiteY1" fmla="*/ 25186 h 1124688"/>
                <a:gd name="connsiteX2" fmla="*/ 456541 w 535422"/>
                <a:gd name="connsiteY2" fmla="*/ 33138 h 1124688"/>
                <a:gd name="connsiteX3" fmla="*/ 25399 w 535422"/>
                <a:gd name="connsiteY3" fmla="*/ 562131 h 1124688"/>
                <a:gd name="connsiteX4" fmla="*/ 456541 w 535422"/>
                <a:gd name="connsiteY4" fmla="*/ 1091124 h 1124688"/>
                <a:gd name="connsiteX5" fmla="*/ 535422 w 535422"/>
                <a:gd name="connsiteY5" fmla="*/ 1099076 h 1124688"/>
                <a:gd name="connsiteX6" fmla="*/ 535422 w 535422"/>
                <a:gd name="connsiteY6" fmla="*/ 1124688 h 1124688"/>
                <a:gd name="connsiteX7" fmla="*/ 451423 w 535422"/>
                <a:gd name="connsiteY7" fmla="*/ 1116220 h 1124688"/>
                <a:gd name="connsiteX8" fmla="*/ 0 w 535422"/>
                <a:gd name="connsiteY8" fmla="*/ 562344 h 1124688"/>
                <a:gd name="connsiteX9" fmla="*/ 451423 w 535422"/>
                <a:gd name="connsiteY9" fmla="*/ 8468 h 112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422" h="1124688">
                  <a:moveTo>
                    <a:pt x="535422" y="0"/>
                  </a:moveTo>
                  <a:lnTo>
                    <a:pt x="535422" y="25186"/>
                  </a:lnTo>
                  <a:lnTo>
                    <a:pt x="456541" y="33138"/>
                  </a:lnTo>
                  <a:cubicBezTo>
                    <a:pt x="210489" y="83488"/>
                    <a:pt x="25399" y="301195"/>
                    <a:pt x="25399" y="562131"/>
                  </a:cubicBezTo>
                  <a:cubicBezTo>
                    <a:pt x="25399" y="823068"/>
                    <a:pt x="210489" y="1040775"/>
                    <a:pt x="456541" y="1091124"/>
                  </a:cubicBezTo>
                  <a:lnTo>
                    <a:pt x="535422" y="1099076"/>
                  </a:lnTo>
                  <a:lnTo>
                    <a:pt x="535422" y="1124688"/>
                  </a:lnTo>
                  <a:lnTo>
                    <a:pt x="451423" y="1116220"/>
                  </a:lnTo>
                  <a:cubicBezTo>
                    <a:pt x="193797" y="1063502"/>
                    <a:pt x="0" y="835555"/>
                    <a:pt x="0" y="562344"/>
                  </a:cubicBezTo>
                  <a:cubicBezTo>
                    <a:pt x="0" y="289133"/>
                    <a:pt x="193797" y="61186"/>
                    <a:pt x="451423" y="8468"/>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sp>
          <p:nvSpPr>
            <p:cNvPr id="22" name="Freeform 53">
              <a:extLst>
                <a:ext uri="{FF2B5EF4-FFF2-40B4-BE49-F238E27FC236}">
                  <a16:creationId xmlns:a16="http://schemas.microsoft.com/office/drawing/2014/main" id="{9EED6D73-C275-3347-BB66-C839642572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56642" y="6295916"/>
              <a:ext cx="535358" cy="562084"/>
            </a:xfrm>
            <a:custGeom>
              <a:avLst/>
              <a:gdLst>
                <a:gd name="connsiteX0" fmla="*/ 535358 w 535358"/>
                <a:gd name="connsiteY0" fmla="*/ 0 h 562084"/>
                <a:gd name="connsiteX1" fmla="*/ 535358 w 535358"/>
                <a:gd name="connsiteY1" fmla="*/ 25186 h 562084"/>
                <a:gd name="connsiteX2" fmla="*/ 469717 w 535358"/>
                <a:gd name="connsiteY2" fmla="*/ 30978 h 562084"/>
                <a:gd name="connsiteX3" fmla="*/ 36306 w 535358"/>
                <a:gd name="connsiteY3" fmla="*/ 453686 h 562084"/>
                <a:gd name="connsiteX4" fmla="*/ 25378 w 535358"/>
                <a:gd name="connsiteY4" fmla="*/ 562084 h 562084"/>
                <a:gd name="connsiteX5" fmla="*/ 0 w 535358"/>
                <a:gd name="connsiteY5" fmla="*/ 562084 h 562084"/>
                <a:gd name="connsiteX6" fmla="*/ 11423 w 535358"/>
                <a:gd name="connsiteY6" fmla="*/ 448780 h 562084"/>
                <a:gd name="connsiteX7" fmla="*/ 465221 w 535358"/>
                <a:gd name="connsiteY7" fmla="*/ 6189 h 562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5358" h="562084">
                  <a:moveTo>
                    <a:pt x="535358" y="0"/>
                  </a:moveTo>
                  <a:lnTo>
                    <a:pt x="535358" y="25186"/>
                  </a:lnTo>
                  <a:lnTo>
                    <a:pt x="469717" y="30978"/>
                  </a:lnTo>
                  <a:cubicBezTo>
                    <a:pt x="252550" y="69769"/>
                    <a:pt x="80361" y="238391"/>
                    <a:pt x="36306" y="453686"/>
                  </a:cubicBezTo>
                  <a:lnTo>
                    <a:pt x="25378" y="562084"/>
                  </a:lnTo>
                  <a:lnTo>
                    <a:pt x="0" y="562084"/>
                  </a:lnTo>
                  <a:lnTo>
                    <a:pt x="11423" y="448780"/>
                  </a:lnTo>
                  <a:cubicBezTo>
                    <a:pt x="57551" y="223357"/>
                    <a:pt x="237840" y="46805"/>
                    <a:pt x="465221" y="618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grpSp>
      <p:pic>
        <p:nvPicPr>
          <p:cNvPr id="5" name="Picture 5">
            <a:extLst>
              <a:ext uri="{FF2B5EF4-FFF2-40B4-BE49-F238E27FC236}">
                <a16:creationId xmlns:a16="http://schemas.microsoft.com/office/drawing/2014/main" id="{3745554A-4259-B432-5471-2E487E81C1E2}"/>
              </a:ext>
            </a:extLst>
          </p:cNvPr>
          <p:cNvPicPr>
            <a:picLocks noChangeAspect="1"/>
          </p:cNvPicPr>
          <p:nvPr/>
        </p:nvPicPr>
        <p:blipFill>
          <a:blip r:embed="rId5"/>
          <a:stretch>
            <a:fillRect/>
          </a:stretch>
        </p:blipFill>
        <p:spPr>
          <a:xfrm>
            <a:off x="123825" y="142748"/>
            <a:ext cx="2743200" cy="800355"/>
          </a:xfrm>
          <a:prstGeom prst="rect">
            <a:avLst/>
          </a:prstGeom>
        </p:spPr>
      </p:pic>
      <p:pic>
        <p:nvPicPr>
          <p:cNvPr id="6" name="Picture 5">
            <a:extLst>
              <a:ext uri="{FF2B5EF4-FFF2-40B4-BE49-F238E27FC236}">
                <a16:creationId xmlns:a16="http://schemas.microsoft.com/office/drawing/2014/main" id="{37483616-1AB2-DEE6-9F9E-D8C752E155D4}"/>
              </a:ext>
            </a:extLst>
          </p:cNvPr>
          <p:cNvPicPr>
            <a:picLocks noChangeAspect="1"/>
          </p:cNvPicPr>
          <p:nvPr/>
        </p:nvPicPr>
        <p:blipFill>
          <a:blip r:embed="rId6"/>
          <a:stretch>
            <a:fillRect/>
          </a:stretch>
        </p:blipFill>
        <p:spPr>
          <a:xfrm>
            <a:off x="9290214" y="5471360"/>
            <a:ext cx="2633700" cy="1231499"/>
          </a:xfrm>
          <a:prstGeom prst="rect">
            <a:avLst/>
          </a:prstGeom>
        </p:spPr>
      </p:pic>
    </p:spTree>
    <p:extLst>
      <p:ext uri="{BB962C8B-B14F-4D97-AF65-F5344CB8AC3E}">
        <p14:creationId xmlns:p14="http://schemas.microsoft.com/office/powerpoint/2010/main" val="1258287593"/>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PunchcardVTI">
  <a:themeElements>
    <a:clrScheme name="AnalogousFromDarkSeedLeftStep">
      <a:dk1>
        <a:srgbClr val="000000"/>
      </a:dk1>
      <a:lt1>
        <a:srgbClr val="FFFFFF"/>
      </a:lt1>
      <a:dk2>
        <a:srgbClr val="1B2830"/>
      </a:dk2>
      <a:lt2>
        <a:srgbClr val="F1F3F0"/>
      </a:lt2>
      <a:accent1>
        <a:srgbClr val="A529E7"/>
      </a:accent1>
      <a:accent2>
        <a:srgbClr val="5830D9"/>
      </a:accent2>
      <a:accent3>
        <a:srgbClr val="294BE7"/>
      </a:accent3>
      <a:accent4>
        <a:srgbClr val="1788D5"/>
      </a:accent4>
      <a:accent5>
        <a:srgbClr val="22BFBD"/>
      </a:accent5>
      <a:accent6>
        <a:srgbClr val="16C67A"/>
      </a:accent6>
      <a:hlink>
        <a:srgbClr val="3897A8"/>
      </a:hlink>
      <a:folHlink>
        <a:srgbClr val="7F7F7F"/>
      </a:folHlink>
    </a:clrScheme>
    <a:fontScheme name="Punchcard">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unchcardVTI" id="{C7262591-AF98-8F48-B56D-6342D2439B1A}" vid="{261D9F73-974A-B14E-9EAF-4871CCA60BB1}"/>
    </a:ext>
  </a:extLst>
</a:theme>
</file>

<file path=ppt/theme/theme2.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0743266329F80488EAD3E281C565628" ma:contentTypeVersion="14" ma:contentTypeDescription="Create a new document." ma:contentTypeScope="" ma:versionID="425279b3f47e9ab768e4eb1680a80760">
  <xsd:schema xmlns:xsd="http://www.w3.org/2001/XMLSchema" xmlns:xs="http://www.w3.org/2001/XMLSchema" xmlns:p="http://schemas.microsoft.com/office/2006/metadata/properties" xmlns:ns3="c639100c-17e0-42e5-a80f-7f97c0c8a90e" xmlns:ns4="c29ec499-823e-43a5-a282-f8777fa2347f" targetNamespace="http://schemas.microsoft.com/office/2006/metadata/properties" ma:root="true" ma:fieldsID="2bf5bb4a78874046c0460cedd987c9a2" ns3:_="" ns4:_="">
    <xsd:import namespace="c639100c-17e0-42e5-a80f-7f97c0c8a90e"/>
    <xsd:import namespace="c29ec499-823e-43a5-a282-f8777fa2347f"/>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DateTaken" minOccurs="0"/>
                <xsd:element ref="ns3:MediaServiceLocation"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39100c-17e0-42e5-a80f-7f97c0c8a9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29ec499-823e-43a5-a282-f8777fa2347f"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8D532C7-39D5-4AB6-81D0-DD0D129730A4}">
  <ds:schemaRefs>
    <ds:schemaRef ds:uri="http://schemas.microsoft.com/sharepoint/v3/contenttype/forms"/>
  </ds:schemaRefs>
</ds:datastoreItem>
</file>

<file path=customXml/itemProps2.xml><?xml version="1.0" encoding="utf-8"?>
<ds:datastoreItem xmlns:ds="http://schemas.openxmlformats.org/officeDocument/2006/customXml" ds:itemID="{64EB8E68-5F5B-402C-8BA7-1AE0E1A2E13B}">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26162522-1921-4EFF-9A2F-780D084FF6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39100c-17e0-42e5-a80f-7f97c0c8a90e"/>
    <ds:schemaRef ds:uri="c29ec499-823e-43a5-a282-f8777fa234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1707</Words>
  <Application>Microsoft Office PowerPoint</Application>
  <PresentationFormat>Widescreen</PresentationFormat>
  <Paragraphs>115</Paragraphs>
  <Slides>19</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19</vt:i4>
      </vt:variant>
    </vt:vector>
  </HeadingPairs>
  <TitlesOfParts>
    <vt:vector size="27" baseType="lpstr">
      <vt:lpstr>Arial</vt:lpstr>
      <vt:lpstr>Calibri</vt:lpstr>
      <vt:lpstr>Calibri Light</vt:lpstr>
      <vt:lpstr>Neue Haas Grotesk Text Pro</vt:lpstr>
      <vt:lpstr>Times New Roman</vt:lpstr>
      <vt:lpstr>Univers</vt:lpstr>
      <vt:lpstr>PunchcardVTI</vt:lpstr>
      <vt:lpstr>Office Theme</vt:lpstr>
      <vt:lpstr>Suicide in adults under supervision of probation services: Causes, risk factors, and opportunities for prevention  Based on a paper under review with Health and Justice</vt:lpstr>
      <vt:lpstr>Background</vt:lpstr>
      <vt:lpstr>Prevalence</vt:lpstr>
      <vt:lpstr>Understanding Risk</vt:lpstr>
      <vt:lpstr>Aims</vt:lpstr>
      <vt:lpstr>Method</vt:lpstr>
      <vt:lpstr>Sample</vt:lpstr>
      <vt:lpstr>Survival analysis </vt:lpstr>
      <vt:lpstr>Linear model for suspected suicide</vt:lpstr>
      <vt:lpstr>Exploratory network analysis, a Gaussian Graphical Model (GGM)</vt:lpstr>
      <vt:lpstr>PowerPoint Presentation</vt:lpstr>
      <vt:lpstr>Suspected suicide</vt:lpstr>
      <vt:lpstr>Discussion I</vt:lpstr>
      <vt:lpstr>PowerPoint Presentation</vt:lpstr>
      <vt:lpstr>Limitations</vt:lpstr>
      <vt:lpstr>Conclusion</vt:lpstr>
      <vt:lpstr>Future avenues</vt:lpstr>
      <vt:lpstr>For further information on suicide prevention on Probation</vt:lpstr>
      <vt:lpstr>Thank you  Please do get in touch if interested in exploring in own areas.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Deaths Under Supervision:  Profile analysis</dc:title>
  <dc:creator>Slade, Karen</dc:creator>
  <cp:lastModifiedBy>Gallacher, Jonathan</cp:lastModifiedBy>
  <cp:revision>8</cp:revision>
  <dcterms:created xsi:type="dcterms:W3CDTF">2022-04-21T14:25:33Z</dcterms:created>
  <dcterms:modified xsi:type="dcterms:W3CDTF">2024-06-26T10:45:04Z</dcterms:modified>
</cp:coreProperties>
</file>