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513" r:id="rId2"/>
    <p:sldId id="512" r:id="rId3"/>
    <p:sldId id="535" r:id="rId4"/>
    <p:sldId id="256" r:id="rId5"/>
  </p:sldIdLst>
  <p:sldSz cx="13004800" cy="7315200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Garet" panose="020B0604020202020204" charset="0"/>
      <p:regular r:id="rId10"/>
    </p:embeddedFont>
    <p:embeddedFont>
      <p:font typeface="Garet Bold" panose="020B0604020202020204" charset="0"/>
      <p:regular r:id="rId11"/>
    </p:embeddedFont>
    <p:embeddedFont>
      <p:font typeface="Prompt" panose="00000500000000000000" pitchFamily="2" charset="-34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2B5D"/>
    <a:srgbClr val="51007F"/>
    <a:srgbClr val="00807E"/>
    <a:srgbClr val="AB0E00"/>
    <a:srgbClr val="FFFFFF"/>
    <a:srgbClr val="799FCD"/>
    <a:srgbClr val="385DAB"/>
    <a:srgbClr val="403393"/>
    <a:srgbClr val="D64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B68A20-4451-4B0D-960D-C4585E68CCEB}" v="28" dt="2023-11-14T00:16:25.7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8" d="100"/>
          <a:sy n="58" d="100"/>
        </p:scale>
        <p:origin x="820" y="4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font" Target="fonts/font10.fntdata"/><Relationship Id="rId10" Type="http://schemas.openxmlformats.org/officeDocument/2006/relationships/font" Target="fonts/font5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font" Target="fonts/font9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395D28-07F6-9F47-8128-50C443109906}"/>
              </a:ext>
            </a:extLst>
          </p:cNvPr>
          <p:cNvSpPr/>
          <p:nvPr userDrawn="1"/>
        </p:nvSpPr>
        <p:spPr>
          <a:xfrm>
            <a:off x="2" y="0"/>
            <a:ext cx="13004799" cy="470747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ACF5D-95B4-ED49-9DD6-98E1235076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2441" y="2121747"/>
            <a:ext cx="12059919" cy="395562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E523BD2-753E-0A47-B307-D80B3FF62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" y="853440"/>
            <a:ext cx="12059920" cy="1068782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683437-A234-3E4E-8B92-A0C560819C16}"/>
              </a:ext>
            </a:extLst>
          </p:cNvPr>
          <p:cNvSpPr/>
          <p:nvPr userDrawn="1"/>
        </p:nvSpPr>
        <p:spPr>
          <a:xfrm>
            <a:off x="1" y="7191588"/>
            <a:ext cx="13004799" cy="134399"/>
          </a:xfrm>
          <a:prstGeom prst="rect">
            <a:avLst/>
          </a:prstGeom>
          <a:solidFill>
            <a:srgbClr val="6F62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0">
              <a:solidFill>
                <a:srgbClr val="6F6258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FD561A-6393-2C4A-B751-E45F4DC6FB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2440" y="6220522"/>
            <a:ext cx="2591310" cy="73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149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ADF23B6-683D-2B48-8B2D-8FF423A50C05}"/>
              </a:ext>
            </a:extLst>
          </p:cNvPr>
          <p:cNvSpPr/>
          <p:nvPr userDrawn="1"/>
        </p:nvSpPr>
        <p:spPr>
          <a:xfrm>
            <a:off x="1" y="470748"/>
            <a:ext cx="13004799" cy="5606626"/>
          </a:xfrm>
          <a:prstGeom prst="rect">
            <a:avLst/>
          </a:prstGeom>
          <a:gradFill>
            <a:gsLst>
              <a:gs pos="75000">
                <a:srgbClr val="821E69"/>
              </a:gs>
              <a:gs pos="0">
                <a:srgbClr val="C7017F"/>
              </a:gs>
            </a:gsLst>
            <a:lin ang="10800000" scaled="0"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0" dirty="0">
              <a:solidFill>
                <a:srgbClr val="E6005B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7E7F3C-6AC2-084C-81DA-BE9E4A815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2440" y="2121748"/>
            <a:ext cx="12059920" cy="1972212"/>
          </a:xfrm>
          <a:prstGeom prst="rect">
            <a:avLst/>
          </a:prstGeom>
        </p:spPr>
        <p:txBody>
          <a:bodyPr lIns="0" rIns="90000" anchor="b"/>
          <a:lstStyle>
            <a:lvl1pPr algn="l">
              <a:defRPr sz="64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D8BCC-A8A8-F640-A027-5BF8353F7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2440" y="4283283"/>
            <a:ext cx="12059920" cy="1232183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 algn="l">
              <a:buNone/>
              <a:defRPr sz="3200" b="1">
                <a:solidFill>
                  <a:schemeClr val="bg1">
                    <a:lumMod val="95000"/>
                  </a:schemeClr>
                </a:solidFill>
              </a:defRPr>
            </a:lvl1pPr>
            <a:lvl2pPr marL="487695" indent="0" algn="ctr">
              <a:buNone/>
              <a:defRPr sz="2133"/>
            </a:lvl2pPr>
            <a:lvl3pPr marL="975390" indent="0" algn="ctr">
              <a:buNone/>
              <a:defRPr sz="1920"/>
            </a:lvl3pPr>
            <a:lvl4pPr marL="1463086" indent="0" algn="ctr">
              <a:buNone/>
              <a:defRPr sz="1707"/>
            </a:lvl4pPr>
            <a:lvl5pPr marL="1950781" indent="0" algn="ctr">
              <a:buNone/>
              <a:defRPr sz="1707"/>
            </a:lvl5pPr>
            <a:lvl6pPr marL="2438476" indent="0" algn="ctr">
              <a:buNone/>
              <a:defRPr sz="1707"/>
            </a:lvl6pPr>
            <a:lvl7pPr marL="2926171" indent="0" algn="ctr">
              <a:buNone/>
              <a:defRPr sz="1707"/>
            </a:lvl7pPr>
            <a:lvl8pPr marL="3413867" indent="0" algn="ctr">
              <a:buNone/>
              <a:defRPr sz="1707"/>
            </a:lvl8pPr>
            <a:lvl9pPr marL="3901562" indent="0" algn="ctr">
              <a:buNone/>
              <a:defRPr sz="1707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3B4F1C1A-7877-C445-BF44-4797CDCC7B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93746" y="5530658"/>
            <a:ext cx="5838614" cy="382693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7342E9-89D0-D246-B0E5-635614E13D75}" type="datetime1">
              <a:rPr lang="en-GB" smtClean="0"/>
              <a:pPr/>
              <a:t>25/01/2024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71E6C26-54D1-EE48-806E-6E0CE27CCF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61013" y="6035851"/>
            <a:ext cx="12257812" cy="12321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AF31368-CBDC-3B46-9F24-ECF0042AA00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79051" y="876644"/>
            <a:ext cx="3642685" cy="103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4326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12" Type="http://schemas.openxmlformats.org/officeDocument/2006/relationships/image" Target="../media/image15.png"/><Relationship Id="rId17" Type="http://schemas.openxmlformats.org/officeDocument/2006/relationships/image" Target="../media/image20.sv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openxmlformats.org/officeDocument/2006/relationships/image" Target="../media/image8.svg"/><Relationship Id="rId15" Type="http://schemas.openxmlformats.org/officeDocument/2006/relationships/image" Target="../media/image18.sv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svg"/><Relationship Id="rId1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77C1C-DC5E-464D-8E5D-9F1A86CDD6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2440" y="2556138"/>
            <a:ext cx="12059920" cy="925665"/>
          </a:xfrm>
        </p:spPr>
        <p:txBody>
          <a:bodyPr>
            <a:noAutofit/>
          </a:bodyPr>
          <a:lstStyle/>
          <a:p>
            <a:r>
              <a:rPr lang="en-US" sz="2987" b="0" i="1" dirty="0">
                <a:latin typeface="+mn-lt"/>
              </a:rPr>
              <a:t>Transnational Education: Impactful Collaborations, Meaningful Student Experience and Achieving Sustainability and Equity.</a:t>
            </a:r>
            <a:endParaRPr lang="en-US" sz="4267" i="1" dirty="0">
              <a:latin typeface="+mn-lt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8727B91F-2AC4-CF5F-3CBD-7AE86A474580}"/>
              </a:ext>
            </a:extLst>
          </p:cNvPr>
          <p:cNvSpPr txBox="1">
            <a:spLocks/>
          </p:cNvSpPr>
          <p:nvPr/>
        </p:nvSpPr>
        <p:spPr>
          <a:xfrm>
            <a:off x="472440" y="4296230"/>
            <a:ext cx="4937290" cy="1232183"/>
          </a:xfrm>
          <a:prstGeom prst="rect">
            <a:avLst/>
          </a:prstGeom>
        </p:spPr>
        <p:txBody>
          <a:bodyPr vert="horz" lIns="0" tIns="48768" rIns="97536" bIns="48768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821E69"/>
              </a:buClr>
              <a:buFont typeface="Wingdings" pitchFamily="2" charset="2"/>
              <a:buNone/>
              <a:defRPr sz="3000" b="1" kern="12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821E69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821E69"/>
              </a:buClr>
              <a:buFont typeface="Wingdings" pitchFamily="2" charset="2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821E69"/>
              </a:buClr>
              <a:buFont typeface="Wingdings" pitchFamily="2" charset="2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821E69"/>
              </a:buClr>
              <a:buFont typeface="Wingdings" pitchFamily="2" charset="2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133" dirty="0"/>
              <a:t>Vangelis Tsiligkiris, Ph.D.</a:t>
            </a:r>
          </a:p>
          <a:p>
            <a:r>
              <a:rPr lang="en-US" sz="1600" dirty="0"/>
              <a:t>Associate Professor, Founder TNE Hub</a:t>
            </a:r>
          </a:p>
          <a:p>
            <a:r>
              <a:rPr lang="en-US" sz="1600" dirty="0"/>
              <a:t>Nottingham Business School</a:t>
            </a:r>
          </a:p>
        </p:txBody>
      </p:sp>
    </p:spTree>
    <p:extLst>
      <p:ext uri="{BB962C8B-B14F-4D97-AF65-F5344CB8AC3E}">
        <p14:creationId xmlns:p14="http://schemas.microsoft.com/office/powerpoint/2010/main" val="1716478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lowchart: Delay 37">
            <a:extLst>
              <a:ext uri="{FF2B5EF4-FFF2-40B4-BE49-F238E27FC236}">
                <a16:creationId xmlns:a16="http://schemas.microsoft.com/office/drawing/2014/main" id="{A806FB35-32AF-4CDE-4CB4-44483A7D38A4}"/>
              </a:ext>
            </a:extLst>
          </p:cNvPr>
          <p:cNvSpPr/>
          <p:nvPr/>
        </p:nvSpPr>
        <p:spPr>
          <a:xfrm>
            <a:off x="0" y="0"/>
            <a:ext cx="2983494" cy="7315200"/>
          </a:xfrm>
          <a:prstGeom prst="flowChartDelay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bg1"/>
              </a:solidFill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BFAAD25-70A6-B0DA-9208-23ED25D5EBB7}"/>
              </a:ext>
            </a:extLst>
          </p:cNvPr>
          <p:cNvGrpSpPr/>
          <p:nvPr/>
        </p:nvGrpSpPr>
        <p:grpSpPr>
          <a:xfrm>
            <a:off x="3149600" y="381000"/>
            <a:ext cx="9265973" cy="4749378"/>
            <a:chOff x="1628766" y="1143000"/>
            <a:chExt cx="9265973" cy="4749378"/>
          </a:xfrm>
        </p:grpSpPr>
        <p:pic>
          <p:nvPicPr>
            <p:cNvPr id="4" name="image1.png" descr="Diagram, venn diagram&#10;&#10;Description automatically generated">
              <a:extLst>
                <a:ext uri="{FF2B5EF4-FFF2-40B4-BE49-F238E27FC236}">
                  <a16:creationId xmlns:a16="http://schemas.microsoft.com/office/drawing/2014/main" id="{68117826-1970-505D-0BE8-41EFFC8CFF75}"/>
                </a:ext>
              </a:extLst>
            </p:cNvPr>
            <p:cNvPicPr/>
            <p:nvPr/>
          </p:nvPicPr>
          <p:blipFill>
            <a:blip r:embed="rId2"/>
            <a:srcRect t="13091"/>
            <a:stretch>
              <a:fillRect/>
            </a:stretch>
          </p:blipFill>
          <p:spPr>
            <a:xfrm>
              <a:off x="3603933" y="1222883"/>
              <a:ext cx="5388673" cy="4669495"/>
            </a:xfrm>
            <a:prstGeom prst="rect">
              <a:avLst/>
            </a:prstGeom>
            <a:ln/>
          </p:spPr>
        </p:pic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D4610005-94C7-6F7D-0B4F-03898D4ABEA0}"/>
                </a:ext>
              </a:extLst>
            </p:cNvPr>
            <p:cNvSpPr/>
            <p:nvPr/>
          </p:nvSpPr>
          <p:spPr>
            <a:xfrm>
              <a:off x="1701800" y="1143000"/>
              <a:ext cx="1447800" cy="1395370"/>
            </a:xfrm>
            <a:prstGeom prst="ellipse">
              <a:avLst/>
            </a:prstGeom>
            <a:solidFill>
              <a:srgbClr val="00807E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/>
                <a:t>Operation, licensing and quality assurance of TNE</a:t>
              </a:r>
            </a:p>
            <a:p>
              <a:pPr algn="ctr"/>
              <a:endParaRPr lang="el-GR" sz="1200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6629C39-F14C-FEAC-63D3-2E9EE67FE5B6}"/>
                </a:ext>
              </a:extLst>
            </p:cNvPr>
            <p:cNvSpPr/>
            <p:nvPr/>
          </p:nvSpPr>
          <p:spPr>
            <a:xfrm>
              <a:off x="1628766" y="2777836"/>
              <a:ext cx="1447800" cy="1395370"/>
            </a:xfrm>
            <a:prstGeom prst="ellipse">
              <a:avLst/>
            </a:prstGeom>
            <a:solidFill>
              <a:srgbClr val="00807E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/>
                <a:t>Recognition of qualifications (e.g. MRQs)</a:t>
              </a:r>
              <a:endParaRPr lang="el-GR" sz="1200" dirty="0"/>
            </a:p>
            <a:p>
              <a:pPr algn="ctr"/>
              <a:endParaRPr lang="el-GR" sz="1200" dirty="0"/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0DAA9BFE-6C9D-5D34-A20B-A9FE9B0DF162}"/>
                </a:ext>
              </a:extLst>
            </p:cNvPr>
            <p:cNvCxnSpPr>
              <a:cxnSpLocks/>
              <a:endCxn id="6" idx="6"/>
            </p:cNvCxnSpPr>
            <p:nvPr/>
          </p:nvCxnSpPr>
          <p:spPr>
            <a:xfrm flipH="1" flipV="1">
              <a:off x="3149600" y="1840685"/>
              <a:ext cx="838200" cy="902515"/>
            </a:xfrm>
            <a:prstGeom prst="straightConnector1">
              <a:avLst/>
            </a:prstGeom>
            <a:ln w="28575">
              <a:solidFill>
                <a:srgbClr val="00807E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69DB889C-EB3B-7108-C1EC-ED642C14F5E6}"/>
                </a:ext>
              </a:extLst>
            </p:cNvPr>
            <p:cNvCxnSpPr>
              <a:cxnSpLocks/>
              <a:endCxn id="9" idx="6"/>
            </p:cNvCxnSpPr>
            <p:nvPr/>
          </p:nvCxnSpPr>
          <p:spPr>
            <a:xfrm flipH="1">
              <a:off x="3076566" y="2982666"/>
              <a:ext cx="835034" cy="492855"/>
            </a:xfrm>
            <a:prstGeom prst="straightConnector1">
              <a:avLst/>
            </a:prstGeom>
            <a:ln w="28575">
              <a:solidFill>
                <a:srgbClr val="00807E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B0850C1C-6A05-B0C7-E62A-BCFF6DAB829B}"/>
                </a:ext>
              </a:extLst>
            </p:cNvPr>
            <p:cNvSpPr/>
            <p:nvPr/>
          </p:nvSpPr>
          <p:spPr>
            <a:xfrm>
              <a:off x="9446939" y="1143000"/>
              <a:ext cx="1447800" cy="1395370"/>
            </a:xfrm>
            <a:prstGeom prst="ellipse">
              <a:avLst/>
            </a:prstGeom>
            <a:solidFill>
              <a:srgbClr val="AB0E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/>
                <a:t>Global vs. local </a:t>
              </a:r>
            </a:p>
            <a:p>
              <a:pPr algn="ctr"/>
              <a:endParaRPr lang="el-GR" sz="1200" dirty="0"/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E3B1EDCA-0543-8977-18C3-510C0997616E}"/>
                </a:ext>
              </a:extLst>
            </p:cNvPr>
            <p:cNvCxnSpPr>
              <a:cxnSpLocks/>
              <a:endCxn id="18" idx="2"/>
            </p:cNvCxnSpPr>
            <p:nvPr/>
          </p:nvCxnSpPr>
          <p:spPr>
            <a:xfrm flipV="1">
              <a:off x="8483600" y="1840685"/>
              <a:ext cx="963339" cy="584132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5AD691B-03F4-5192-F660-B468BBF72C4E}"/>
                </a:ext>
              </a:extLst>
            </p:cNvPr>
            <p:cNvSpPr/>
            <p:nvPr/>
          </p:nvSpPr>
          <p:spPr>
            <a:xfrm>
              <a:off x="9446939" y="2778642"/>
              <a:ext cx="1447800" cy="1395370"/>
            </a:xfrm>
            <a:prstGeom prst="ellipse">
              <a:avLst/>
            </a:prstGeom>
            <a:solidFill>
              <a:srgbClr val="AB0E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/>
                <a:t>Financial, human, physical, intellectual resources</a:t>
              </a:r>
              <a:endParaRPr lang="el-GR" sz="1200" dirty="0"/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AB8893C1-350B-5AA3-3CAD-21ADD9BB3EB8}"/>
                </a:ext>
              </a:extLst>
            </p:cNvPr>
            <p:cNvCxnSpPr>
              <a:cxnSpLocks/>
              <a:stCxn id="24" idx="2"/>
            </p:cNvCxnSpPr>
            <p:nvPr/>
          </p:nvCxnSpPr>
          <p:spPr>
            <a:xfrm flipH="1" flipV="1">
              <a:off x="8483600" y="2849561"/>
              <a:ext cx="963339" cy="626766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Oval 27">
            <a:extLst>
              <a:ext uri="{FF2B5EF4-FFF2-40B4-BE49-F238E27FC236}">
                <a16:creationId xmlns:a16="http://schemas.microsoft.com/office/drawing/2014/main" id="{AFE83AD5-BB1A-AC8A-AE2B-2078336BC5F2}"/>
              </a:ext>
            </a:extLst>
          </p:cNvPr>
          <p:cNvSpPr/>
          <p:nvPr/>
        </p:nvSpPr>
        <p:spPr>
          <a:xfrm>
            <a:off x="6326611" y="5722223"/>
            <a:ext cx="1447800" cy="1395370"/>
          </a:xfrm>
          <a:prstGeom prst="ellipse">
            <a:avLst/>
          </a:prstGeom>
          <a:solidFill>
            <a:srgbClr val="51007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Demand and supply of HE in partner countries</a:t>
            </a:r>
            <a:endParaRPr lang="el-GR" sz="1200" dirty="0"/>
          </a:p>
          <a:p>
            <a:pPr algn="ctr"/>
            <a:endParaRPr lang="el-GR" sz="120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E13CE30-35A3-B84E-5CD3-D7D9E5627387}"/>
              </a:ext>
            </a:extLst>
          </p:cNvPr>
          <p:cNvSpPr/>
          <p:nvPr/>
        </p:nvSpPr>
        <p:spPr>
          <a:xfrm>
            <a:off x="8175933" y="5638800"/>
            <a:ext cx="1447800" cy="1395370"/>
          </a:xfrm>
          <a:prstGeom prst="ellipse">
            <a:avLst/>
          </a:prstGeom>
          <a:solidFill>
            <a:srgbClr val="51007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1200" dirty="0"/>
              <a:t>Quality of human capital, infrastructure, innovation index</a:t>
            </a:r>
            <a:endParaRPr lang="el-GR" sz="1200" dirty="0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25F4796-E38D-4C7A-B250-F0FBD0297210}"/>
              </a:ext>
            </a:extLst>
          </p:cNvPr>
          <p:cNvCxnSpPr>
            <a:cxnSpLocks/>
            <a:endCxn id="28" idx="0"/>
          </p:cNvCxnSpPr>
          <p:nvPr/>
        </p:nvCxnSpPr>
        <p:spPr>
          <a:xfrm flipH="1">
            <a:off x="7050511" y="5058043"/>
            <a:ext cx="495300" cy="720000"/>
          </a:xfrm>
          <a:prstGeom prst="straightConnector1">
            <a:avLst/>
          </a:prstGeom>
          <a:ln w="28575">
            <a:solidFill>
              <a:srgbClr val="51007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56C2746-889D-F519-6631-F1AEA6A4BEE2}"/>
              </a:ext>
            </a:extLst>
          </p:cNvPr>
          <p:cNvCxnSpPr>
            <a:cxnSpLocks/>
          </p:cNvCxnSpPr>
          <p:nvPr/>
        </p:nvCxnSpPr>
        <p:spPr>
          <a:xfrm>
            <a:off x="8216900" y="4974620"/>
            <a:ext cx="609600" cy="720000"/>
          </a:xfrm>
          <a:prstGeom prst="straightConnector1">
            <a:avLst/>
          </a:prstGeom>
          <a:ln w="28575">
            <a:solidFill>
              <a:srgbClr val="51007F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>
            <a:extLst>
              <a:ext uri="{FF2B5EF4-FFF2-40B4-BE49-F238E27FC236}">
                <a16:creationId xmlns:a16="http://schemas.microsoft.com/office/drawing/2014/main" id="{CB73ECE5-04AE-C3EE-931B-47728D527BC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2983493" cy="7315200"/>
          </a:xfrm>
          <a:noFill/>
        </p:spPr>
        <p:txBody>
          <a:bodyPr>
            <a:normAutofit/>
          </a:bodyPr>
          <a:lstStyle/>
          <a:p>
            <a:r>
              <a:rPr lang="en-GB" sz="256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A framework for the development of sustainable international partnerships </a:t>
            </a:r>
            <a:endParaRPr lang="el-GR" sz="576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820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 35"/>
          <p:cNvSpPr/>
          <p:nvPr/>
        </p:nvSpPr>
        <p:spPr>
          <a:xfrm>
            <a:off x="1517248" y="328093"/>
            <a:ext cx="168689" cy="345145"/>
          </a:xfrm>
          <a:custGeom>
            <a:avLst/>
            <a:gdLst/>
            <a:ahLst/>
            <a:cxnLst/>
            <a:rect l="l" t="t" r="r" b="b"/>
            <a:pathLst>
              <a:path w="210968" h="345144">
                <a:moveTo>
                  <a:pt x="0" y="0"/>
                </a:moveTo>
                <a:lnTo>
                  <a:pt x="210968" y="0"/>
                </a:lnTo>
                <a:lnTo>
                  <a:pt x="210968" y="345144"/>
                </a:lnTo>
                <a:lnTo>
                  <a:pt x="0" y="345144"/>
                </a:lnTo>
                <a:lnTo>
                  <a:pt x="0" y="0"/>
                </a:lnTo>
                <a:close/>
              </a:path>
            </a:pathLst>
          </a:custGeom>
          <a:solidFill>
            <a:srgbClr val="F4B183"/>
          </a:solidFill>
        </p:spPr>
        <p:txBody>
          <a:bodyPr/>
          <a:lstStyle/>
          <a:p>
            <a:pPr defTabSz="914388"/>
            <a:endParaRPr lang="el-GR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TextBox 46"/>
          <p:cNvSpPr txBox="1"/>
          <p:nvPr/>
        </p:nvSpPr>
        <p:spPr>
          <a:xfrm>
            <a:off x="3232315" y="273486"/>
            <a:ext cx="5268938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388">
              <a:lnSpc>
                <a:spcPts val="4620"/>
              </a:lnSpc>
            </a:pPr>
            <a:r>
              <a:rPr lang="en-US" sz="4267" spc="3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TNE LIFECYCLE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950670" y="862090"/>
            <a:ext cx="4239760" cy="3294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388">
              <a:lnSpc>
                <a:spcPts val="2940"/>
              </a:lnSpc>
            </a:pPr>
            <a:r>
              <a:rPr lang="en-US" sz="1493">
                <a:solidFill>
                  <a:srgbClr val="454D40"/>
                </a:solidFill>
                <a:latin typeface="Inter"/>
              </a:rPr>
              <a:t>STAGES, MOTIVES AND OPPORTUNITIES</a:t>
            </a:r>
          </a:p>
        </p:txBody>
      </p:sp>
      <p:grpSp>
        <p:nvGrpSpPr>
          <p:cNvPr id="64" name="Group 64"/>
          <p:cNvGrpSpPr/>
          <p:nvPr/>
        </p:nvGrpSpPr>
        <p:grpSpPr>
          <a:xfrm>
            <a:off x="1625601" y="7008758"/>
            <a:ext cx="9753600" cy="306443"/>
            <a:chOff x="0" y="0"/>
            <a:chExt cx="4639733" cy="254692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65" name="Freeform 65"/>
            <p:cNvSpPr/>
            <p:nvPr/>
          </p:nvSpPr>
          <p:spPr>
            <a:xfrm>
              <a:off x="0" y="0"/>
              <a:ext cx="4639733" cy="254692"/>
            </a:xfrm>
            <a:custGeom>
              <a:avLst/>
              <a:gdLst/>
              <a:ahLst/>
              <a:cxnLst/>
              <a:rect l="l" t="t" r="r" b="b"/>
              <a:pathLst>
                <a:path w="4639733" h="254692">
                  <a:moveTo>
                    <a:pt x="0" y="0"/>
                  </a:moveTo>
                  <a:lnTo>
                    <a:pt x="4639733" y="0"/>
                  </a:lnTo>
                  <a:lnTo>
                    <a:pt x="4639733" y="254692"/>
                  </a:lnTo>
                  <a:lnTo>
                    <a:pt x="0" y="254692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defTabSz="914388"/>
              <a:endParaRPr lang="el-GR">
                <a:solidFill>
                  <a:srgbClr val="E4003A"/>
                </a:solidFill>
                <a:latin typeface="Calibri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295373F-0489-75F2-99CE-D48C31A1D815}"/>
              </a:ext>
            </a:extLst>
          </p:cNvPr>
          <p:cNvGrpSpPr/>
          <p:nvPr/>
        </p:nvGrpSpPr>
        <p:grpSpPr>
          <a:xfrm>
            <a:off x="1525530" y="1591673"/>
            <a:ext cx="9953740" cy="5119464"/>
            <a:chOff x="2080439" y="1857377"/>
            <a:chExt cx="8031123" cy="4040921"/>
          </a:xfrm>
        </p:grpSpPr>
        <p:grpSp>
          <p:nvGrpSpPr>
            <p:cNvPr id="2" name="Group 2"/>
            <p:cNvGrpSpPr/>
            <p:nvPr/>
          </p:nvGrpSpPr>
          <p:grpSpPr>
            <a:xfrm rot="-5400000">
              <a:off x="8697856" y="1726768"/>
              <a:ext cx="665281" cy="2162131"/>
              <a:chOff x="0" y="0"/>
              <a:chExt cx="2771140" cy="9006071"/>
            </a:xfrm>
          </p:grpSpPr>
          <p:sp>
            <p:nvSpPr>
              <p:cNvPr id="3" name="Freeform 3"/>
              <p:cNvSpPr/>
              <p:nvPr/>
            </p:nvSpPr>
            <p:spPr>
              <a:xfrm>
                <a:off x="0" y="0"/>
                <a:ext cx="2771140" cy="9006071"/>
              </a:xfrm>
              <a:custGeom>
                <a:avLst/>
                <a:gdLst/>
                <a:ahLst/>
                <a:cxnLst/>
                <a:rect l="l" t="t" r="r" b="b"/>
                <a:pathLst>
                  <a:path w="2771140" h="9006071">
                    <a:moveTo>
                      <a:pt x="0" y="0"/>
                    </a:moveTo>
                    <a:lnTo>
                      <a:pt x="0" y="8103102"/>
                    </a:lnTo>
                    <a:lnTo>
                      <a:pt x="1384300" y="9006071"/>
                    </a:lnTo>
                    <a:lnTo>
                      <a:pt x="2771140" y="8103102"/>
                    </a:lnTo>
                    <a:lnTo>
                      <a:pt x="2771140" y="0"/>
                    </a:lnTo>
                    <a:close/>
                  </a:path>
                </a:pathLst>
              </a:custGeom>
              <a:solidFill>
                <a:srgbClr val="B56576"/>
              </a:solidFill>
            </p:spPr>
            <p:txBody>
              <a:bodyPr/>
              <a:lstStyle/>
              <a:p>
                <a:pPr defTabSz="914388"/>
                <a:endParaRPr lang="el-GR">
                  <a:solidFill>
                    <a:prstClr val="black"/>
                  </a:solidFill>
                  <a:latin typeface="Arial" panose="020B0604020202020204" pitchFamily="34" charset="0"/>
                  <a:ea typeface="Dotum" panose="020B0503020000020004" pitchFamily="34" charset="-127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" name="Group 4"/>
            <p:cNvGrpSpPr/>
            <p:nvPr/>
          </p:nvGrpSpPr>
          <p:grpSpPr>
            <a:xfrm rot="-5400000">
              <a:off x="7735086" y="2574035"/>
              <a:ext cx="685621" cy="467596"/>
              <a:chOff x="0" y="0"/>
              <a:chExt cx="2771140" cy="188993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2771140" cy="1889930"/>
              </a:xfrm>
              <a:custGeom>
                <a:avLst/>
                <a:gdLst/>
                <a:ahLst/>
                <a:cxnLst/>
                <a:rect l="l" t="t" r="r" b="b"/>
                <a:pathLst>
                  <a:path w="2771140" h="1889930">
                    <a:moveTo>
                      <a:pt x="0" y="0"/>
                    </a:moveTo>
                    <a:lnTo>
                      <a:pt x="0" y="986960"/>
                    </a:lnTo>
                    <a:lnTo>
                      <a:pt x="1384300" y="1889930"/>
                    </a:lnTo>
                    <a:lnTo>
                      <a:pt x="2771140" y="986960"/>
                    </a:lnTo>
                    <a:lnTo>
                      <a:pt x="2771140" y="0"/>
                    </a:lnTo>
                    <a:close/>
                  </a:path>
                </a:pathLst>
              </a:custGeom>
              <a:solidFill>
                <a:srgbClr val="F1F2F2"/>
              </a:solidFill>
            </p:spPr>
            <p:txBody>
              <a:bodyPr/>
              <a:lstStyle/>
              <a:p>
                <a:pPr defTabSz="914388"/>
                <a:endParaRPr lang="el-GR">
                  <a:solidFill>
                    <a:prstClr val="black"/>
                  </a:solidFill>
                  <a:latin typeface="Arial" panose="020B0604020202020204" pitchFamily="34" charset="0"/>
                  <a:ea typeface="Dotum" panose="020B0503020000020004" pitchFamily="34" charset="-127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 rot="-5400000">
              <a:off x="6767120" y="1726768"/>
              <a:ext cx="665281" cy="2162131"/>
              <a:chOff x="0" y="0"/>
              <a:chExt cx="2771140" cy="9006071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2771140" cy="9006071"/>
              </a:xfrm>
              <a:custGeom>
                <a:avLst/>
                <a:gdLst/>
                <a:ahLst/>
                <a:cxnLst/>
                <a:rect l="l" t="t" r="r" b="b"/>
                <a:pathLst>
                  <a:path w="2771140" h="9006071">
                    <a:moveTo>
                      <a:pt x="0" y="0"/>
                    </a:moveTo>
                    <a:lnTo>
                      <a:pt x="0" y="8103102"/>
                    </a:lnTo>
                    <a:lnTo>
                      <a:pt x="1384300" y="9006071"/>
                    </a:lnTo>
                    <a:lnTo>
                      <a:pt x="2771140" y="8103102"/>
                    </a:lnTo>
                    <a:lnTo>
                      <a:pt x="2771140" y="0"/>
                    </a:lnTo>
                    <a:close/>
                  </a:path>
                </a:pathLst>
              </a:custGeom>
              <a:solidFill>
                <a:srgbClr val="A66C98"/>
              </a:solidFill>
            </p:spPr>
            <p:txBody>
              <a:bodyPr/>
              <a:lstStyle/>
              <a:p>
                <a:pPr defTabSz="914388"/>
                <a:endParaRPr lang="el-GR">
                  <a:solidFill>
                    <a:prstClr val="black"/>
                  </a:solidFill>
                  <a:latin typeface="Arial" panose="020B0604020202020204" pitchFamily="34" charset="0"/>
                  <a:ea typeface="Dotum" panose="020B0503020000020004" pitchFamily="34" charset="-127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 rot="-5400000">
              <a:off x="5804349" y="2574035"/>
              <a:ext cx="685621" cy="467596"/>
              <a:chOff x="0" y="0"/>
              <a:chExt cx="2771140" cy="188993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2771140" cy="1889930"/>
              </a:xfrm>
              <a:custGeom>
                <a:avLst/>
                <a:gdLst/>
                <a:ahLst/>
                <a:cxnLst/>
                <a:rect l="l" t="t" r="r" b="b"/>
                <a:pathLst>
                  <a:path w="2771140" h="1889930">
                    <a:moveTo>
                      <a:pt x="0" y="0"/>
                    </a:moveTo>
                    <a:lnTo>
                      <a:pt x="0" y="986960"/>
                    </a:lnTo>
                    <a:lnTo>
                      <a:pt x="1384300" y="1889930"/>
                    </a:lnTo>
                    <a:lnTo>
                      <a:pt x="2771140" y="986960"/>
                    </a:lnTo>
                    <a:lnTo>
                      <a:pt x="2771140" y="0"/>
                    </a:lnTo>
                    <a:close/>
                  </a:path>
                </a:pathLst>
              </a:custGeom>
              <a:solidFill>
                <a:srgbClr val="F1F2F2"/>
              </a:solidFill>
            </p:spPr>
            <p:txBody>
              <a:bodyPr/>
              <a:lstStyle/>
              <a:p>
                <a:pPr defTabSz="914388"/>
                <a:endParaRPr lang="el-GR">
                  <a:solidFill>
                    <a:prstClr val="black"/>
                  </a:solidFill>
                  <a:latin typeface="Arial" panose="020B0604020202020204" pitchFamily="34" charset="0"/>
                  <a:ea typeface="Dotum" panose="020B0503020000020004" pitchFamily="34" charset="-127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-5400000">
              <a:off x="4847914" y="1726768"/>
              <a:ext cx="665281" cy="2162131"/>
              <a:chOff x="0" y="0"/>
              <a:chExt cx="2771140" cy="9006071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2771140" cy="9006071"/>
              </a:xfrm>
              <a:custGeom>
                <a:avLst/>
                <a:gdLst/>
                <a:ahLst/>
                <a:cxnLst/>
                <a:rect l="l" t="t" r="r" b="b"/>
                <a:pathLst>
                  <a:path w="2771140" h="9006071">
                    <a:moveTo>
                      <a:pt x="0" y="0"/>
                    </a:moveTo>
                    <a:lnTo>
                      <a:pt x="0" y="8103102"/>
                    </a:lnTo>
                    <a:lnTo>
                      <a:pt x="1384300" y="9006071"/>
                    </a:lnTo>
                    <a:lnTo>
                      <a:pt x="2771140" y="8103102"/>
                    </a:lnTo>
                    <a:lnTo>
                      <a:pt x="2771140" y="0"/>
                    </a:lnTo>
                    <a:close/>
                  </a:path>
                </a:pathLst>
              </a:custGeom>
              <a:solidFill>
                <a:srgbClr val="6D597A"/>
              </a:solidFill>
            </p:spPr>
            <p:txBody>
              <a:bodyPr/>
              <a:lstStyle/>
              <a:p>
                <a:pPr defTabSz="914388"/>
                <a:endParaRPr lang="el-GR">
                  <a:solidFill>
                    <a:prstClr val="black"/>
                  </a:solidFill>
                  <a:latin typeface="Arial" panose="020B0604020202020204" pitchFamily="34" charset="0"/>
                  <a:ea typeface="Dotum" panose="020B0503020000020004" pitchFamily="34" charset="-127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-5400000">
              <a:off x="3885144" y="2574035"/>
              <a:ext cx="685621" cy="467596"/>
              <a:chOff x="0" y="0"/>
              <a:chExt cx="2771140" cy="188993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2771140" cy="1889930"/>
              </a:xfrm>
              <a:custGeom>
                <a:avLst/>
                <a:gdLst/>
                <a:ahLst/>
                <a:cxnLst/>
                <a:rect l="l" t="t" r="r" b="b"/>
                <a:pathLst>
                  <a:path w="2771140" h="1889930">
                    <a:moveTo>
                      <a:pt x="0" y="0"/>
                    </a:moveTo>
                    <a:lnTo>
                      <a:pt x="0" y="986960"/>
                    </a:lnTo>
                    <a:lnTo>
                      <a:pt x="1384300" y="1889930"/>
                    </a:lnTo>
                    <a:lnTo>
                      <a:pt x="2771140" y="986960"/>
                    </a:lnTo>
                    <a:lnTo>
                      <a:pt x="2771140" y="0"/>
                    </a:lnTo>
                    <a:close/>
                  </a:path>
                </a:pathLst>
              </a:custGeom>
              <a:solidFill>
                <a:srgbClr val="F1F2F2"/>
              </a:solidFill>
            </p:spPr>
            <p:txBody>
              <a:bodyPr/>
              <a:lstStyle/>
              <a:p>
                <a:pPr defTabSz="914388"/>
                <a:endParaRPr lang="el-GR">
                  <a:solidFill>
                    <a:prstClr val="black"/>
                  </a:solidFill>
                  <a:latin typeface="Arial" panose="020B0604020202020204" pitchFamily="34" charset="0"/>
                  <a:ea typeface="Dotum" panose="020B0503020000020004" pitchFamily="34" charset="-127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 rot="-5400000">
              <a:off x="2934197" y="1726768"/>
              <a:ext cx="665281" cy="2162131"/>
              <a:chOff x="0" y="0"/>
              <a:chExt cx="2771140" cy="9006071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2771140" cy="9006071"/>
              </a:xfrm>
              <a:custGeom>
                <a:avLst/>
                <a:gdLst/>
                <a:ahLst/>
                <a:cxnLst/>
                <a:rect l="l" t="t" r="r" b="b"/>
                <a:pathLst>
                  <a:path w="2771140" h="9006071">
                    <a:moveTo>
                      <a:pt x="0" y="0"/>
                    </a:moveTo>
                    <a:lnTo>
                      <a:pt x="0" y="8103102"/>
                    </a:lnTo>
                    <a:lnTo>
                      <a:pt x="1384300" y="9006071"/>
                    </a:lnTo>
                    <a:lnTo>
                      <a:pt x="2771140" y="8103102"/>
                    </a:lnTo>
                    <a:lnTo>
                      <a:pt x="2771140" y="0"/>
                    </a:lnTo>
                    <a:close/>
                  </a:path>
                </a:pathLst>
              </a:custGeom>
              <a:solidFill>
                <a:srgbClr val="38A3A5"/>
              </a:solidFill>
            </p:spPr>
            <p:txBody>
              <a:bodyPr/>
              <a:lstStyle/>
              <a:p>
                <a:pPr defTabSz="914388"/>
                <a:endParaRPr lang="el-GR">
                  <a:solidFill>
                    <a:prstClr val="black"/>
                  </a:solidFill>
                  <a:latin typeface="Arial" panose="020B0604020202020204" pitchFamily="34" charset="0"/>
                  <a:ea typeface="Dotum" panose="020B0503020000020004" pitchFamily="34" charset="-127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 rot="-5400000">
              <a:off x="1971426" y="2574035"/>
              <a:ext cx="685621" cy="467596"/>
              <a:chOff x="0" y="0"/>
              <a:chExt cx="2771140" cy="188993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2771140" cy="1889930"/>
              </a:xfrm>
              <a:custGeom>
                <a:avLst/>
                <a:gdLst/>
                <a:ahLst/>
                <a:cxnLst/>
                <a:rect l="l" t="t" r="r" b="b"/>
                <a:pathLst>
                  <a:path w="2771140" h="1889930">
                    <a:moveTo>
                      <a:pt x="0" y="0"/>
                    </a:moveTo>
                    <a:lnTo>
                      <a:pt x="0" y="986960"/>
                    </a:lnTo>
                    <a:lnTo>
                      <a:pt x="1384300" y="1889930"/>
                    </a:lnTo>
                    <a:lnTo>
                      <a:pt x="2771140" y="986960"/>
                    </a:lnTo>
                    <a:lnTo>
                      <a:pt x="2771140" y="0"/>
                    </a:lnTo>
                    <a:close/>
                  </a:path>
                </a:pathLst>
              </a:custGeom>
              <a:solidFill>
                <a:srgbClr val="F1F2F2"/>
              </a:solidFill>
            </p:spPr>
            <p:txBody>
              <a:bodyPr/>
              <a:lstStyle/>
              <a:p>
                <a:pPr defTabSz="914388"/>
                <a:endParaRPr lang="el-GR">
                  <a:solidFill>
                    <a:prstClr val="black"/>
                  </a:solidFill>
                  <a:latin typeface="Arial" panose="020B0604020202020204" pitchFamily="34" charset="0"/>
                  <a:ea typeface="Dotum" panose="020B0503020000020004" pitchFamily="34" charset="-127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" name="Group 18"/>
            <p:cNvGrpSpPr>
              <a:grpSpLocks noChangeAspect="1"/>
            </p:cNvGrpSpPr>
            <p:nvPr/>
          </p:nvGrpSpPr>
          <p:grpSpPr>
            <a:xfrm rot="-10800000">
              <a:off x="2884638" y="1857377"/>
              <a:ext cx="764399" cy="764399"/>
              <a:chOff x="0" y="0"/>
              <a:chExt cx="495300" cy="4953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4953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F1F2F2"/>
              </a:solidFill>
            </p:spPr>
            <p:txBody>
              <a:bodyPr/>
              <a:lstStyle/>
              <a:p>
                <a:pPr defTabSz="914388"/>
                <a:endParaRPr lang="el-GR">
                  <a:solidFill>
                    <a:prstClr val="black"/>
                  </a:solidFill>
                  <a:latin typeface="Arial" panose="020B0604020202020204" pitchFamily="34" charset="0"/>
                  <a:ea typeface="Dotum" panose="020B0503020000020004" pitchFamily="34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38100" y="38100"/>
                <a:ext cx="4191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38A3A5"/>
              </a:solidFill>
            </p:spPr>
            <p:txBody>
              <a:bodyPr/>
              <a:lstStyle/>
              <a:p>
                <a:pPr defTabSz="914388"/>
                <a:endParaRPr lang="el-GR">
                  <a:solidFill>
                    <a:prstClr val="black"/>
                  </a:solidFill>
                  <a:latin typeface="Arial" panose="020B0604020202020204" pitchFamily="34" charset="0"/>
                  <a:ea typeface="Dotum" panose="020B0503020000020004" pitchFamily="34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2" name="Freeform 22"/>
            <p:cNvSpPr/>
            <p:nvPr/>
          </p:nvSpPr>
          <p:spPr>
            <a:xfrm rot="10800000">
              <a:off x="4798356" y="1857377"/>
              <a:ext cx="764399" cy="764399"/>
            </a:xfrm>
            <a:custGeom>
              <a:avLst/>
              <a:gdLst/>
              <a:ahLst/>
              <a:cxnLst/>
              <a:rect l="l" t="t" r="r" b="b"/>
              <a:pathLst>
                <a:path w="495300" h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F1F2F2"/>
            </a:solidFill>
          </p:spPr>
          <p:txBody>
            <a:bodyPr/>
            <a:lstStyle/>
            <a:p>
              <a:pPr defTabSz="914388"/>
              <a:endParaRPr lang="el-GR">
                <a:solidFill>
                  <a:prstClr val="black"/>
                </a:solidFill>
                <a:latin typeface="Arial" panose="020B0604020202020204" pitchFamily="34" charset="0"/>
                <a:ea typeface="Dotum" panose="020B0503020000020004" pitchFamily="34" charset="-127"/>
                <a:cs typeface="Arial" panose="020B0604020202020204" pitchFamily="34" charset="0"/>
              </a:endParaRPr>
            </a:p>
          </p:txBody>
        </p:sp>
        <p:sp>
          <p:nvSpPr>
            <p:cNvPr id="23" name="Freeform 23"/>
            <p:cNvSpPr/>
            <p:nvPr/>
          </p:nvSpPr>
          <p:spPr>
            <a:xfrm rot="10800000">
              <a:off x="4853380" y="1915575"/>
              <a:ext cx="648000" cy="648000"/>
            </a:xfrm>
            <a:custGeom>
              <a:avLst/>
              <a:gdLst/>
              <a:ahLst/>
              <a:cxnLst/>
              <a:rect l="l" t="t" r="r" b="b"/>
              <a:pathLst>
                <a:path w="419100" h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6D597A"/>
            </a:solidFill>
          </p:spPr>
          <p:txBody>
            <a:bodyPr/>
            <a:lstStyle/>
            <a:p>
              <a:pPr defTabSz="914388"/>
              <a:endParaRPr lang="el-GR">
                <a:solidFill>
                  <a:prstClr val="white"/>
                </a:solidFill>
                <a:latin typeface="Arial" panose="020B0604020202020204" pitchFamily="34" charset="0"/>
                <a:ea typeface="Dotum" panose="020B0503020000020004" pitchFamily="34" charset="-127"/>
                <a:cs typeface="Arial" panose="020B0604020202020204" pitchFamily="34" charset="0"/>
              </a:endParaRPr>
            </a:p>
          </p:txBody>
        </p:sp>
        <p:grpSp>
          <p:nvGrpSpPr>
            <p:cNvPr id="24" name="Group 24"/>
            <p:cNvGrpSpPr>
              <a:grpSpLocks noChangeAspect="1"/>
            </p:cNvGrpSpPr>
            <p:nvPr/>
          </p:nvGrpSpPr>
          <p:grpSpPr>
            <a:xfrm rot="-10800000">
              <a:off x="6717561" y="1857377"/>
              <a:ext cx="764399" cy="764399"/>
              <a:chOff x="0" y="0"/>
              <a:chExt cx="495300" cy="49530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953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F1F2F2"/>
              </a:solidFill>
            </p:spPr>
            <p:txBody>
              <a:bodyPr/>
              <a:lstStyle/>
              <a:p>
                <a:pPr defTabSz="914388"/>
                <a:endParaRPr lang="el-GR">
                  <a:solidFill>
                    <a:prstClr val="black"/>
                  </a:solidFill>
                  <a:latin typeface="Arial" panose="020B0604020202020204" pitchFamily="34" charset="0"/>
                  <a:ea typeface="Dotum" panose="020B0503020000020004" pitchFamily="34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26" name="Freeform 26"/>
              <p:cNvSpPr/>
              <p:nvPr/>
            </p:nvSpPr>
            <p:spPr>
              <a:xfrm>
                <a:off x="38100" y="38100"/>
                <a:ext cx="4191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A66C98"/>
              </a:solidFill>
            </p:spPr>
            <p:txBody>
              <a:bodyPr/>
              <a:lstStyle/>
              <a:p>
                <a:pPr defTabSz="914388"/>
                <a:endParaRPr lang="el-GR">
                  <a:solidFill>
                    <a:prstClr val="black"/>
                  </a:solidFill>
                  <a:latin typeface="Arial" panose="020B0604020202020204" pitchFamily="34" charset="0"/>
                  <a:ea typeface="Dotum" panose="020B0503020000020004" pitchFamily="34" charset="-127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7" name="Group 27"/>
            <p:cNvGrpSpPr>
              <a:grpSpLocks noChangeAspect="1"/>
            </p:cNvGrpSpPr>
            <p:nvPr/>
          </p:nvGrpSpPr>
          <p:grpSpPr>
            <a:xfrm rot="-10800000">
              <a:off x="8648297" y="1857377"/>
              <a:ext cx="764399" cy="764399"/>
              <a:chOff x="0" y="0"/>
              <a:chExt cx="495300" cy="49530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495300" cy="495300"/>
              </a:xfrm>
              <a:custGeom>
                <a:avLst/>
                <a:gdLst/>
                <a:ahLst/>
                <a:cxnLst/>
                <a:rect l="l" t="t" r="r" b="b"/>
                <a:pathLst>
                  <a:path w="495300" h="495300">
                    <a:moveTo>
                      <a:pt x="247650" y="0"/>
                    </a:moveTo>
                    <a:cubicBezTo>
                      <a:pt x="110490" y="0"/>
                      <a:pt x="0" y="110490"/>
                      <a:pt x="0" y="247650"/>
                    </a:cubicBezTo>
                    <a:cubicBezTo>
                      <a:pt x="0" y="384810"/>
                      <a:pt x="110490" y="495300"/>
                      <a:pt x="247650" y="495300"/>
                    </a:cubicBezTo>
                    <a:cubicBezTo>
                      <a:pt x="383540" y="495300"/>
                      <a:pt x="495300" y="384810"/>
                      <a:pt x="495300" y="247650"/>
                    </a:cubicBezTo>
                    <a:cubicBezTo>
                      <a:pt x="495300" y="110490"/>
                      <a:pt x="383540" y="0"/>
                      <a:pt x="247650" y="0"/>
                    </a:cubicBezTo>
                    <a:close/>
                    <a:moveTo>
                      <a:pt x="247650" y="457200"/>
                    </a:moveTo>
                    <a:cubicBezTo>
                      <a:pt x="132080" y="457200"/>
                      <a:pt x="38100" y="363220"/>
                      <a:pt x="38100" y="247650"/>
                    </a:cubicBezTo>
                    <a:cubicBezTo>
                      <a:pt x="38100" y="132080"/>
                      <a:pt x="132080" y="38100"/>
                      <a:pt x="247650" y="38100"/>
                    </a:cubicBezTo>
                    <a:cubicBezTo>
                      <a:pt x="363220" y="38100"/>
                      <a:pt x="457200" y="132080"/>
                      <a:pt x="457200" y="247650"/>
                    </a:cubicBezTo>
                    <a:cubicBezTo>
                      <a:pt x="457200" y="363220"/>
                      <a:pt x="363220" y="457200"/>
                      <a:pt x="247650" y="457200"/>
                    </a:cubicBezTo>
                    <a:close/>
                  </a:path>
                </a:pathLst>
              </a:custGeom>
              <a:solidFill>
                <a:srgbClr val="F1F2F2"/>
              </a:solidFill>
            </p:spPr>
            <p:txBody>
              <a:bodyPr/>
              <a:lstStyle/>
              <a:p>
                <a:pPr defTabSz="914388"/>
                <a:endParaRPr lang="el-GR">
                  <a:solidFill>
                    <a:prstClr val="black"/>
                  </a:solidFill>
                  <a:latin typeface="Arial" panose="020B0604020202020204" pitchFamily="34" charset="0"/>
                  <a:ea typeface="Dotum" panose="020B0503020000020004" pitchFamily="34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29" name="Freeform 29"/>
              <p:cNvSpPr/>
              <p:nvPr/>
            </p:nvSpPr>
            <p:spPr>
              <a:xfrm>
                <a:off x="38100" y="38100"/>
                <a:ext cx="419100" cy="419100"/>
              </a:xfrm>
              <a:custGeom>
                <a:avLst/>
                <a:gdLst/>
                <a:ahLst/>
                <a:cxnLst/>
                <a:rect l="l" t="t" r="r" b="b"/>
                <a:pathLst>
                  <a:path w="419100" h="419100">
                    <a:moveTo>
                      <a:pt x="209550" y="0"/>
                    </a:moveTo>
                    <a:cubicBezTo>
                      <a:pt x="93980" y="0"/>
                      <a:pt x="0" y="93980"/>
                      <a:pt x="0" y="209550"/>
                    </a:cubicBezTo>
                    <a:cubicBezTo>
                      <a:pt x="0" y="325120"/>
                      <a:pt x="93980" y="419100"/>
                      <a:pt x="209550" y="419100"/>
                    </a:cubicBezTo>
                    <a:cubicBezTo>
                      <a:pt x="325120" y="419100"/>
                      <a:pt x="419100" y="325120"/>
                      <a:pt x="419100" y="209550"/>
                    </a:cubicBezTo>
                    <a:cubicBezTo>
                      <a:pt x="419100" y="93980"/>
                      <a:pt x="325120" y="0"/>
                      <a:pt x="209550" y="0"/>
                    </a:cubicBezTo>
                    <a:close/>
                  </a:path>
                </a:pathLst>
              </a:custGeom>
              <a:solidFill>
                <a:srgbClr val="B56576"/>
              </a:solidFill>
            </p:spPr>
            <p:txBody>
              <a:bodyPr/>
              <a:lstStyle/>
              <a:p>
                <a:pPr defTabSz="914388"/>
                <a:endParaRPr lang="el-GR">
                  <a:solidFill>
                    <a:prstClr val="black"/>
                  </a:solidFill>
                  <a:latin typeface="Arial" panose="020B0604020202020204" pitchFamily="34" charset="0"/>
                  <a:ea typeface="Dotum" panose="020B0503020000020004" pitchFamily="34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7" name="AutoShape 37"/>
            <p:cNvSpPr/>
            <p:nvPr/>
          </p:nvSpPr>
          <p:spPr>
            <a:xfrm rot="5400000">
              <a:off x="1923329" y="4100716"/>
              <a:ext cx="925103" cy="0"/>
            </a:xfrm>
            <a:prstGeom prst="line">
              <a:avLst/>
            </a:prstGeom>
            <a:ln w="95250" cap="flat">
              <a:solidFill>
                <a:srgbClr val="38A3A5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pPr defTabSz="914388"/>
              <a:endParaRPr lang="el-GR">
                <a:solidFill>
                  <a:prstClr val="black"/>
                </a:solidFill>
                <a:latin typeface="Arial" panose="020B0604020202020204" pitchFamily="34" charset="0"/>
                <a:ea typeface="Dotum" panose="020B0503020000020004" pitchFamily="34" charset="-127"/>
                <a:cs typeface="Arial" panose="020B0604020202020204" pitchFamily="34" charset="0"/>
              </a:endParaRPr>
            </a:p>
          </p:txBody>
        </p:sp>
        <p:sp>
          <p:nvSpPr>
            <p:cNvPr id="38" name="AutoShape 38"/>
            <p:cNvSpPr/>
            <p:nvPr/>
          </p:nvSpPr>
          <p:spPr>
            <a:xfrm rot="5400000">
              <a:off x="3810051" y="4100716"/>
              <a:ext cx="925103" cy="0"/>
            </a:xfrm>
            <a:prstGeom prst="line">
              <a:avLst/>
            </a:prstGeom>
            <a:ln w="95250" cap="flat">
              <a:solidFill>
                <a:srgbClr val="6D597A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pPr defTabSz="914388"/>
              <a:endParaRPr lang="el-GR">
                <a:solidFill>
                  <a:prstClr val="black"/>
                </a:solidFill>
                <a:latin typeface="Arial" panose="020B0604020202020204" pitchFamily="34" charset="0"/>
                <a:ea typeface="Dotum" panose="020B0503020000020004" pitchFamily="34" charset="-127"/>
                <a:cs typeface="Arial" panose="020B0604020202020204" pitchFamily="34" charset="0"/>
              </a:endParaRPr>
            </a:p>
          </p:txBody>
        </p:sp>
        <p:sp>
          <p:nvSpPr>
            <p:cNvPr id="39" name="AutoShape 39"/>
            <p:cNvSpPr/>
            <p:nvPr/>
          </p:nvSpPr>
          <p:spPr>
            <a:xfrm rot="5400000">
              <a:off x="5729256" y="4100716"/>
              <a:ext cx="925103" cy="0"/>
            </a:xfrm>
            <a:prstGeom prst="line">
              <a:avLst/>
            </a:prstGeom>
            <a:ln w="95250" cap="flat">
              <a:solidFill>
                <a:srgbClr val="A66C98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pPr defTabSz="914388"/>
              <a:endParaRPr lang="el-GR">
                <a:solidFill>
                  <a:prstClr val="black"/>
                </a:solidFill>
                <a:latin typeface="Arial" panose="020B0604020202020204" pitchFamily="34" charset="0"/>
                <a:ea typeface="Dotum" panose="020B0503020000020004" pitchFamily="34" charset="-127"/>
                <a:cs typeface="Arial" panose="020B0604020202020204" pitchFamily="34" charset="0"/>
              </a:endParaRPr>
            </a:p>
          </p:txBody>
        </p:sp>
        <p:sp>
          <p:nvSpPr>
            <p:cNvPr id="40" name="AutoShape 40"/>
            <p:cNvSpPr/>
            <p:nvPr/>
          </p:nvSpPr>
          <p:spPr>
            <a:xfrm rot="5400000">
              <a:off x="7659993" y="4100716"/>
              <a:ext cx="925103" cy="0"/>
            </a:xfrm>
            <a:prstGeom prst="line">
              <a:avLst/>
            </a:prstGeom>
            <a:ln w="95250" cap="flat">
              <a:solidFill>
                <a:srgbClr val="B56576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pPr defTabSz="914388"/>
              <a:endParaRPr lang="el-GR">
                <a:solidFill>
                  <a:prstClr val="black"/>
                </a:solidFill>
                <a:latin typeface="Arial" panose="020B0604020202020204" pitchFamily="34" charset="0"/>
                <a:ea typeface="Dotum" panose="020B0503020000020004" pitchFamily="34" charset="-127"/>
                <a:cs typeface="Arial" panose="020B0604020202020204" pitchFamily="34" charset="0"/>
              </a:endParaRPr>
            </a:p>
          </p:txBody>
        </p:sp>
        <p:sp>
          <p:nvSpPr>
            <p:cNvPr id="41" name="Freeform 41"/>
            <p:cNvSpPr/>
            <p:nvPr/>
          </p:nvSpPr>
          <p:spPr>
            <a:xfrm>
              <a:off x="2321593" y="3201845"/>
              <a:ext cx="323453" cy="323453"/>
            </a:xfrm>
            <a:custGeom>
              <a:avLst/>
              <a:gdLst/>
              <a:ahLst/>
              <a:cxnLst/>
              <a:rect l="l" t="t" r="r" b="b"/>
              <a:pathLst>
                <a:path w="345016" h="345016">
                  <a:moveTo>
                    <a:pt x="0" y="0"/>
                  </a:moveTo>
                  <a:lnTo>
                    <a:pt x="345016" y="0"/>
                  </a:lnTo>
                  <a:lnTo>
                    <a:pt x="345016" y="345016"/>
                  </a:lnTo>
                  <a:lnTo>
                    <a:pt x="0" y="345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388"/>
              <a:endParaRPr lang="el-GR">
                <a:solidFill>
                  <a:prstClr val="black"/>
                </a:solidFill>
                <a:latin typeface="Arial" panose="020B0604020202020204" pitchFamily="34" charset="0"/>
                <a:ea typeface="Dotum" panose="020B0503020000020004" pitchFamily="34" charset="-127"/>
                <a:cs typeface="Arial" panose="020B0604020202020204" pitchFamily="34" charset="0"/>
              </a:endParaRPr>
            </a:p>
          </p:txBody>
        </p:sp>
        <p:sp>
          <p:nvSpPr>
            <p:cNvPr id="42" name="Freeform 42"/>
            <p:cNvSpPr/>
            <p:nvPr/>
          </p:nvSpPr>
          <p:spPr>
            <a:xfrm>
              <a:off x="4227954" y="3201845"/>
              <a:ext cx="323453" cy="323453"/>
            </a:xfrm>
            <a:custGeom>
              <a:avLst/>
              <a:gdLst/>
              <a:ahLst/>
              <a:cxnLst/>
              <a:rect l="l" t="t" r="r" b="b"/>
              <a:pathLst>
                <a:path w="345016" h="345016">
                  <a:moveTo>
                    <a:pt x="0" y="0"/>
                  </a:moveTo>
                  <a:lnTo>
                    <a:pt x="345016" y="0"/>
                  </a:lnTo>
                  <a:lnTo>
                    <a:pt x="345016" y="345016"/>
                  </a:lnTo>
                  <a:lnTo>
                    <a:pt x="0" y="345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388"/>
              <a:endParaRPr lang="el-GR">
                <a:solidFill>
                  <a:prstClr val="black"/>
                </a:solidFill>
                <a:latin typeface="Arial" panose="020B0604020202020204" pitchFamily="34" charset="0"/>
                <a:ea typeface="Dotum" panose="020B0503020000020004" pitchFamily="34" charset="-127"/>
                <a:cs typeface="Arial" panose="020B0604020202020204" pitchFamily="34" charset="0"/>
              </a:endParaRPr>
            </a:p>
          </p:txBody>
        </p:sp>
        <p:sp>
          <p:nvSpPr>
            <p:cNvPr id="43" name="Freeform 43"/>
            <p:cNvSpPr/>
            <p:nvPr/>
          </p:nvSpPr>
          <p:spPr>
            <a:xfrm>
              <a:off x="6147160" y="3201845"/>
              <a:ext cx="323453" cy="323453"/>
            </a:xfrm>
            <a:custGeom>
              <a:avLst/>
              <a:gdLst/>
              <a:ahLst/>
              <a:cxnLst/>
              <a:rect l="l" t="t" r="r" b="b"/>
              <a:pathLst>
                <a:path w="345016" h="345016">
                  <a:moveTo>
                    <a:pt x="0" y="0"/>
                  </a:moveTo>
                  <a:lnTo>
                    <a:pt x="345015" y="0"/>
                  </a:lnTo>
                  <a:lnTo>
                    <a:pt x="345015" y="345016"/>
                  </a:lnTo>
                  <a:lnTo>
                    <a:pt x="0" y="345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388"/>
              <a:endParaRPr lang="el-GR">
                <a:solidFill>
                  <a:prstClr val="black"/>
                </a:solidFill>
                <a:latin typeface="Arial" panose="020B0604020202020204" pitchFamily="34" charset="0"/>
                <a:ea typeface="Dotum" panose="020B0503020000020004" pitchFamily="34" charset="-127"/>
                <a:cs typeface="Arial" panose="020B0604020202020204" pitchFamily="34" charset="0"/>
              </a:endParaRPr>
            </a:p>
          </p:txBody>
        </p:sp>
        <p:sp>
          <p:nvSpPr>
            <p:cNvPr id="44" name="Freeform 44"/>
            <p:cNvSpPr/>
            <p:nvPr/>
          </p:nvSpPr>
          <p:spPr>
            <a:xfrm>
              <a:off x="8083387" y="3201845"/>
              <a:ext cx="323453" cy="323453"/>
            </a:xfrm>
            <a:custGeom>
              <a:avLst/>
              <a:gdLst/>
              <a:ahLst/>
              <a:cxnLst/>
              <a:rect l="l" t="t" r="r" b="b"/>
              <a:pathLst>
                <a:path w="345016" h="345016">
                  <a:moveTo>
                    <a:pt x="0" y="0"/>
                  </a:moveTo>
                  <a:lnTo>
                    <a:pt x="345016" y="0"/>
                  </a:lnTo>
                  <a:lnTo>
                    <a:pt x="345016" y="345016"/>
                  </a:lnTo>
                  <a:lnTo>
                    <a:pt x="0" y="345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388"/>
              <a:endParaRPr lang="el-GR">
                <a:solidFill>
                  <a:prstClr val="black"/>
                </a:solidFill>
                <a:latin typeface="Arial" panose="020B0604020202020204" pitchFamily="34" charset="0"/>
                <a:ea typeface="Dotum" panose="020B0503020000020004" pitchFamily="34" charset="-127"/>
                <a:cs typeface="Arial" panose="020B0604020202020204" pitchFamily="34" charset="0"/>
              </a:endParaRP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2504206" y="3857638"/>
              <a:ext cx="1543990" cy="17102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914388"/>
              <a:r>
                <a:rPr lang="en-US" sz="1280" dirty="0">
                  <a:solidFill>
                    <a:srgbClr val="EEECE1">
                      <a:lumMod val="10000"/>
                    </a:srgbClr>
                  </a:solidFill>
                  <a:latin typeface="Arial" panose="020B0604020202020204" pitchFamily="34" charset="0"/>
                  <a:ea typeface="Dotum" panose="020B0503020000020004" pitchFamily="34" charset="-127"/>
                  <a:cs typeface="Arial" panose="020B0604020202020204" pitchFamily="34" charset="0"/>
                </a:rPr>
                <a:t>Early stage TNE comes to fill the supply of HE gap in a host country. </a:t>
              </a:r>
            </a:p>
            <a:p>
              <a:pPr defTabSz="914388"/>
              <a:r>
                <a:rPr lang="en-US" sz="1280" dirty="0">
                  <a:solidFill>
                    <a:srgbClr val="EEECE1">
                      <a:lumMod val="10000"/>
                    </a:srgbClr>
                  </a:solidFill>
                  <a:latin typeface="Arial" panose="020B0604020202020204" pitchFamily="34" charset="0"/>
                  <a:ea typeface="Dotum" panose="020B0503020000020004" pitchFamily="34" charset="-127"/>
                  <a:cs typeface="Arial" panose="020B0604020202020204" pitchFamily="34" charset="0"/>
                </a:rPr>
                <a:t>At this stage, the emphasis is on teaching partnership, primarily in the form of Franchising and validation.</a:t>
              </a:r>
            </a:p>
            <a:p>
              <a:pPr defTabSz="914388"/>
              <a:endParaRPr lang="en-US" sz="1280" dirty="0">
                <a:solidFill>
                  <a:srgbClr val="EEECE1">
                    <a:lumMod val="10000"/>
                  </a:srgbClr>
                </a:solidFill>
                <a:latin typeface="Arial" panose="020B0604020202020204" pitchFamily="34" charset="0"/>
                <a:ea typeface="Dotum" panose="020B0503020000020004" pitchFamily="34" charset="-127"/>
                <a:cs typeface="Arial" panose="020B0604020202020204" pitchFamily="34" charset="0"/>
              </a:endParaRPr>
            </a:p>
            <a:p>
              <a:pPr defTabSz="914388"/>
              <a:r>
                <a:rPr lang="en-US" sz="1280" dirty="0">
                  <a:solidFill>
                    <a:srgbClr val="EEECE1">
                      <a:lumMod val="10000"/>
                    </a:srgbClr>
                  </a:solidFill>
                  <a:latin typeface="Arial" panose="020B0604020202020204" pitchFamily="34" charset="0"/>
                  <a:ea typeface="Dotum" panose="020B0503020000020004" pitchFamily="34" charset="-127"/>
                  <a:cs typeface="Arial" panose="020B0604020202020204" pitchFamily="34" charset="0"/>
                </a:rPr>
                <a:t>The main motive is financial.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4390927" y="3857638"/>
              <a:ext cx="1543990" cy="18521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>
                <a:lnSpc>
                  <a:spcPts val="1260"/>
                </a:lnSpc>
                <a:defRPr sz="1000">
                  <a:solidFill>
                    <a:schemeClr val="bg2">
                      <a:lumMod val="10000"/>
                    </a:schemeClr>
                  </a:solidFill>
                  <a:latin typeface="Inter"/>
                </a:defRPr>
              </a:lvl1pPr>
            </a:lstStyle>
            <a:p>
              <a:pPr defTabSz="914388">
                <a:lnSpc>
                  <a:spcPct val="100000"/>
                </a:lnSpc>
              </a:pPr>
              <a:r>
                <a:rPr lang="en-US" sz="1173" dirty="0">
                  <a:solidFill>
                    <a:srgbClr val="EEECE1">
                      <a:lumMod val="10000"/>
                    </a:srgbClr>
                  </a:solidFill>
                  <a:latin typeface="Arial" panose="020B0604020202020204" pitchFamily="34" charset="0"/>
                  <a:ea typeface="Dotum" panose="020B0503020000020004" pitchFamily="34" charset="-127"/>
                  <a:cs typeface="Arial" panose="020B0604020202020204" pitchFamily="34" charset="0"/>
                </a:rPr>
                <a:t>As the supply in a host country develops and the gap closes, there is a shift towards TNE activities that come to cover niche, high-value, cutting-edge subject areas. Also, there are opportunities to cover possible quality gaps that exist in the local HE. </a:t>
              </a:r>
            </a:p>
            <a:p>
              <a:pPr defTabSz="914388">
                <a:lnSpc>
                  <a:spcPct val="100000"/>
                </a:lnSpc>
              </a:pPr>
              <a:endParaRPr lang="en-US" sz="1173" dirty="0">
                <a:solidFill>
                  <a:srgbClr val="EEECE1">
                    <a:lumMod val="10000"/>
                  </a:srgbClr>
                </a:solidFill>
                <a:latin typeface="Arial" panose="020B0604020202020204" pitchFamily="34" charset="0"/>
                <a:ea typeface="Dotum" panose="020B0503020000020004" pitchFamily="34" charset="-127"/>
                <a:cs typeface="Arial" panose="020B0604020202020204" pitchFamily="34" charset="0"/>
              </a:endParaRPr>
            </a:p>
            <a:p>
              <a:pPr defTabSz="914388">
                <a:lnSpc>
                  <a:spcPct val="100000"/>
                </a:lnSpc>
              </a:pPr>
              <a:r>
                <a:rPr lang="en-US" sz="1173" dirty="0">
                  <a:solidFill>
                    <a:srgbClr val="EEECE1">
                      <a:lumMod val="10000"/>
                    </a:srgbClr>
                  </a:solidFill>
                  <a:latin typeface="Arial" panose="020B0604020202020204" pitchFamily="34" charset="0"/>
                  <a:ea typeface="Dotum" panose="020B0503020000020004" pitchFamily="34" charset="-127"/>
                  <a:cs typeface="Arial" panose="020B0604020202020204" pitchFamily="34" charset="0"/>
                </a:rPr>
                <a:t>The main motive remains financial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6310133" y="3857638"/>
              <a:ext cx="1543990" cy="20406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914388"/>
              <a:r>
                <a:rPr lang="en-US" sz="1120">
                  <a:solidFill>
                    <a:srgbClr val="EEECE1">
                      <a:lumMod val="10000"/>
                    </a:srgbClr>
                  </a:solidFill>
                  <a:latin typeface="Arial" panose="020B0604020202020204" pitchFamily="34" charset="0"/>
                  <a:ea typeface="Dotum" panose="020B0503020000020004" pitchFamily="34" charset="-127"/>
                  <a:cs typeface="Arial" panose="020B0604020202020204" pitchFamily="34" charset="0"/>
                </a:rPr>
                <a:t>TNE becomes integrated in the HE system of the country. This implies opportunities for physical presence and degree awarding powers (in some instances). Also, it requires additional quality assurance compliance.</a:t>
              </a:r>
            </a:p>
            <a:p>
              <a:pPr defTabSz="914388"/>
              <a:endParaRPr lang="en-US" sz="1120">
                <a:solidFill>
                  <a:srgbClr val="EEECE1">
                    <a:lumMod val="10000"/>
                  </a:srgbClr>
                </a:solidFill>
                <a:latin typeface="Arial" panose="020B0604020202020204" pitchFamily="34" charset="0"/>
                <a:ea typeface="Dotum" panose="020B0503020000020004" pitchFamily="34" charset="-127"/>
                <a:cs typeface="Arial" panose="020B0604020202020204" pitchFamily="34" charset="0"/>
              </a:endParaRPr>
            </a:p>
            <a:p>
              <a:pPr defTabSz="914388"/>
              <a:r>
                <a:rPr lang="en-US" sz="1120">
                  <a:solidFill>
                    <a:srgbClr val="EEECE1">
                      <a:lumMod val="10000"/>
                    </a:srgbClr>
                  </a:solidFill>
                  <a:latin typeface="Arial" panose="020B0604020202020204" pitchFamily="34" charset="0"/>
                  <a:ea typeface="Dotum" panose="020B0503020000020004" pitchFamily="34" charset="-127"/>
                  <a:cs typeface="Arial" panose="020B0604020202020204" pitchFamily="34" charset="0"/>
                </a:rPr>
                <a:t>The motive extents to include global presence and reputation, collaboration and pipeline for international student recruitment</a:t>
              </a:r>
            </a:p>
            <a:p>
              <a:pPr defTabSz="914388"/>
              <a:endParaRPr lang="en-US" sz="1120">
                <a:solidFill>
                  <a:srgbClr val="EEECE1">
                    <a:lumMod val="10000"/>
                  </a:srgbClr>
                </a:solidFill>
                <a:latin typeface="Arial" panose="020B0604020202020204" pitchFamily="34" charset="0"/>
                <a:ea typeface="Dotum" panose="020B0503020000020004" pitchFamily="34" charset="-127"/>
                <a:cs typeface="Arial" panose="020B0604020202020204" pitchFamily="34" charset="0"/>
              </a:endParaRP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8240869" y="3857638"/>
              <a:ext cx="1543990" cy="16325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914388"/>
              <a:r>
                <a:rPr lang="en-US" sz="1120">
                  <a:solidFill>
                    <a:srgbClr val="EEECE1">
                      <a:lumMod val="10000"/>
                    </a:srgbClr>
                  </a:solidFill>
                  <a:latin typeface="Arial" panose="020B0604020202020204" pitchFamily="34" charset="0"/>
                  <a:ea typeface="Dotum" panose="020B0503020000020004" pitchFamily="34" charset="-127"/>
                  <a:cs typeface="Arial" panose="020B0604020202020204" pitchFamily="34" charset="0"/>
                </a:rPr>
                <a:t>There is an array of trends that shape the emerging model of TNE. These include: 1) drive for equitable forms of partnerships; 2) emphasis on financial returns as well as impact; 3) vision to create collaboration across different levels/dimensions </a:t>
              </a:r>
            </a:p>
            <a:p>
              <a:pPr defTabSz="914388"/>
              <a:endParaRPr lang="en-US" sz="1120">
                <a:solidFill>
                  <a:srgbClr val="EEECE1">
                    <a:lumMod val="10000"/>
                  </a:srgbClr>
                </a:solidFill>
                <a:latin typeface="Arial" panose="020B0604020202020204" pitchFamily="34" charset="0"/>
                <a:ea typeface="Dotum" panose="020B0503020000020004" pitchFamily="34" charset="-127"/>
                <a:cs typeface="Arial" panose="020B0604020202020204" pitchFamily="34" charset="0"/>
              </a:endParaRPr>
            </a:p>
            <a:p>
              <a:pPr defTabSz="914388"/>
              <a:r>
                <a:rPr lang="en-US" sz="1120">
                  <a:solidFill>
                    <a:srgbClr val="EEECE1">
                      <a:lumMod val="10000"/>
                    </a:srgbClr>
                  </a:solidFill>
                  <a:latin typeface="Arial" panose="020B0604020202020204" pitchFamily="34" charset="0"/>
                  <a:ea typeface="Dotum" panose="020B0503020000020004" pitchFamily="34" charset="-127"/>
                  <a:cs typeface="Arial" panose="020B0604020202020204" pitchFamily="34" charset="0"/>
                </a:rPr>
                <a:t>The motive serves a cohesive Global Engagement strategy  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2504207" y="3617924"/>
              <a:ext cx="1679317" cy="1666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914388">
                <a:lnSpc>
                  <a:spcPts val="1820"/>
                </a:lnSpc>
              </a:pPr>
              <a:r>
                <a:rPr lang="en-US" sz="1300">
                  <a:solidFill>
                    <a:srgbClr val="38A3A5"/>
                  </a:solidFill>
                  <a:latin typeface="Arial" panose="020B0604020202020204" pitchFamily="34" charset="0"/>
                  <a:ea typeface="Dotum" panose="020B0503020000020004" pitchFamily="34" charset="-127"/>
                  <a:cs typeface="Arial" panose="020B0604020202020204" pitchFamily="34" charset="0"/>
                </a:rPr>
                <a:t>SUPPLY GAP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4390928" y="3617924"/>
              <a:ext cx="1679317" cy="1666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914388">
                <a:lnSpc>
                  <a:spcPts val="1820"/>
                </a:lnSpc>
              </a:pPr>
              <a:r>
                <a:rPr lang="en-US" sz="1300">
                  <a:solidFill>
                    <a:srgbClr val="6D597A"/>
                  </a:solidFill>
                  <a:latin typeface="Arial" panose="020B0604020202020204" pitchFamily="34" charset="0"/>
                  <a:ea typeface="Dotum" panose="020B0503020000020004" pitchFamily="34" charset="-127"/>
                  <a:cs typeface="Arial" panose="020B0604020202020204" pitchFamily="34" charset="0"/>
                </a:rPr>
                <a:t>QUALITY GAP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8240870" y="3617924"/>
              <a:ext cx="1679317" cy="1666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914388">
                <a:lnSpc>
                  <a:spcPts val="1820"/>
                </a:lnSpc>
              </a:pPr>
              <a:r>
                <a:rPr lang="en-US" sz="1300">
                  <a:solidFill>
                    <a:srgbClr val="B56576"/>
                  </a:solidFill>
                  <a:latin typeface="Arial" panose="020B0604020202020204" pitchFamily="34" charset="0"/>
                  <a:ea typeface="Dotum" panose="020B0503020000020004" pitchFamily="34" charset="-127"/>
                  <a:cs typeface="Arial" panose="020B0604020202020204" pitchFamily="34" charset="0"/>
                </a:rPr>
                <a:t>MULTI-DIMENSIONAL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2432080" y="2689366"/>
              <a:ext cx="1795874" cy="1666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914388">
                <a:lnSpc>
                  <a:spcPts val="1819"/>
                </a:lnSpc>
              </a:pPr>
              <a:r>
                <a:rPr lang="en-US" sz="1299" spc="32">
                  <a:solidFill>
                    <a:srgbClr val="FFFFFF"/>
                  </a:solidFill>
                  <a:latin typeface="Arial" panose="020B0604020202020204" pitchFamily="34" charset="0"/>
                  <a:ea typeface="Dotum" panose="020B0503020000020004" pitchFamily="34" charset="-127"/>
                  <a:cs typeface="Arial" panose="020B0604020202020204" pitchFamily="34" charset="0"/>
                </a:rPr>
                <a:t>EARLY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4461114" y="2689366"/>
              <a:ext cx="1538945" cy="1666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914388">
                <a:lnSpc>
                  <a:spcPts val="1819"/>
                </a:lnSpc>
              </a:pPr>
              <a:r>
                <a:rPr lang="en-US" sz="1299" spc="32">
                  <a:solidFill>
                    <a:srgbClr val="FFFFFF"/>
                  </a:solidFill>
                  <a:latin typeface="Arial" panose="020B0604020202020204" pitchFamily="34" charset="0"/>
                  <a:ea typeface="Dotum" panose="020B0503020000020004" pitchFamily="34" charset="-127"/>
                  <a:cs typeface="Arial" panose="020B0604020202020204" pitchFamily="34" charset="0"/>
                </a:rPr>
                <a:t>DEVELOPED</a:t>
              </a:r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6380320" y="2689366"/>
              <a:ext cx="1538945" cy="1666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914388">
                <a:lnSpc>
                  <a:spcPts val="1819"/>
                </a:lnSpc>
              </a:pPr>
              <a:r>
                <a:rPr lang="en-US" sz="1299" spc="32">
                  <a:solidFill>
                    <a:srgbClr val="FFFFFF"/>
                  </a:solidFill>
                  <a:latin typeface="Arial" panose="020B0604020202020204" pitchFamily="34" charset="0"/>
                  <a:ea typeface="Dotum" panose="020B0503020000020004" pitchFamily="34" charset="-127"/>
                  <a:cs typeface="Arial" panose="020B0604020202020204" pitchFamily="34" charset="0"/>
                </a:rPr>
                <a:t>MATURE</a:t>
              </a:r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8311057" y="2689366"/>
              <a:ext cx="1538945" cy="1666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914388">
                <a:lnSpc>
                  <a:spcPts val="1819"/>
                </a:lnSpc>
              </a:pPr>
              <a:r>
                <a:rPr lang="en-US" sz="1299" spc="32">
                  <a:solidFill>
                    <a:srgbClr val="FFFFFF"/>
                  </a:solidFill>
                  <a:latin typeface="Arial" panose="020B0604020202020204" pitchFamily="34" charset="0"/>
                  <a:ea typeface="Dotum" panose="020B0503020000020004" pitchFamily="34" charset="-127"/>
                  <a:cs typeface="Arial" panose="020B0604020202020204" pitchFamily="34" charset="0"/>
                </a:rPr>
                <a:t>EMERGING</a:t>
              </a:r>
            </a:p>
          </p:txBody>
        </p:sp>
        <p:sp>
          <p:nvSpPr>
            <p:cNvPr id="68" name="TextBox 55">
              <a:extLst>
                <a:ext uri="{FF2B5EF4-FFF2-40B4-BE49-F238E27FC236}">
                  <a16:creationId xmlns:a16="http://schemas.microsoft.com/office/drawing/2014/main" id="{841CDC31-11CC-CE55-8DFA-A1C678C25ADE}"/>
                </a:ext>
              </a:extLst>
            </p:cNvPr>
            <p:cNvSpPr txBox="1"/>
            <p:nvPr/>
          </p:nvSpPr>
          <p:spPr>
            <a:xfrm>
              <a:off x="6315898" y="3594676"/>
              <a:ext cx="1679317" cy="1666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914388">
                <a:lnSpc>
                  <a:spcPts val="1820"/>
                </a:lnSpc>
              </a:pPr>
              <a:r>
                <a:rPr lang="en-US" sz="1300">
                  <a:solidFill>
                    <a:srgbClr val="B56576"/>
                  </a:solidFill>
                  <a:latin typeface="Arial" panose="020B0604020202020204" pitchFamily="34" charset="0"/>
                  <a:ea typeface="Dotum" panose="020B0503020000020004" pitchFamily="34" charset="-127"/>
                  <a:cs typeface="Arial" panose="020B0604020202020204" pitchFamily="34" charset="0"/>
                </a:rPr>
                <a:t>INTERGRATION </a:t>
              </a:r>
            </a:p>
          </p:txBody>
        </p:sp>
        <p:pic>
          <p:nvPicPr>
            <p:cNvPr id="70" name="Graphic 69" descr="Seeds outline">
              <a:extLst>
                <a:ext uri="{FF2B5EF4-FFF2-40B4-BE49-F238E27FC236}">
                  <a16:creationId xmlns:a16="http://schemas.microsoft.com/office/drawing/2014/main" id="{C85842F4-AC48-F34B-CBFF-38A0B8131A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952750" y="1946436"/>
              <a:ext cx="607500" cy="607500"/>
            </a:xfrm>
            <a:prstGeom prst="rect">
              <a:avLst/>
            </a:prstGeom>
          </p:spPr>
        </p:pic>
        <p:pic>
          <p:nvPicPr>
            <p:cNvPr id="72" name="Graphic 71" descr="Sprouting Seed outline">
              <a:extLst>
                <a:ext uri="{FF2B5EF4-FFF2-40B4-BE49-F238E27FC236}">
                  <a16:creationId xmlns:a16="http://schemas.microsoft.com/office/drawing/2014/main" id="{3627CB6E-EDFC-08A3-25E6-0B0037968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4859172" y="1928812"/>
              <a:ext cx="607500" cy="607500"/>
            </a:xfrm>
            <a:prstGeom prst="rect">
              <a:avLst/>
            </a:prstGeom>
          </p:spPr>
        </p:pic>
        <p:pic>
          <p:nvPicPr>
            <p:cNvPr id="74" name="Graphic 73" descr="Flower without stem outline">
              <a:extLst>
                <a:ext uri="{FF2B5EF4-FFF2-40B4-BE49-F238E27FC236}">
                  <a16:creationId xmlns:a16="http://schemas.microsoft.com/office/drawing/2014/main" id="{B3768AD2-3F6E-5045-0153-9F7D1B49B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803438" y="1946436"/>
              <a:ext cx="607500" cy="607500"/>
            </a:xfrm>
            <a:prstGeom prst="rect">
              <a:avLst/>
            </a:prstGeom>
          </p:spPr>
        </p:pic>
        <p:pic>
          <p:nvPicPr>
            <p:cNvPr id="76" name="Graphic 75" descr="Tree With Roots outline">
              <a:extLst>
                <a:ext uri="{FF2B5EF4-FFF2-40B4-BE49-F238E27FC236}">
                  <a16:creationId xmlns:a16="http://schemas.microsoft.com/office/drawing/2014/main" id="{9842A412-4F94-8FD1-DA6B-0C3069B0A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8726746" y="1939459"/>
              <a:ext cx="607500" cy="607500"/>
            </a:xfrm>
            <a:prstGeom prst="rect">
              <a:avLst/>
            </a:prstGeom>
          </p:spPr>
        </p:pic>
      </p:grp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32E254F9-B712-B7EC-AECF-A4779CE7AF99}"/>
              </a:ext>
            </a:extLst>
          </p:cNvPr>
          <p:cNvSpPr/>
          <p:nvPr/>
        </p:nvSpPr>
        <p:spPr>
          <a:xfrm rot="5400000">
            <a:off x="2006910" y="418540"/>
            <a:ext cx="283397" cy="172573"/>
          </a:xfrm>
          <a:prstGeom prst="triangle">
            <a:avLst/>
          </a:prstGeom>
          <a:solidFill>
            <a:srgbClr val="B565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920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0E4AADC0-DD21-F3B6-25A7-680E2E3EDA21}"/>
              </a:ext>
            </a:extLst>
          </p:cNvPr>
          <p:cNvSpPr/>
          <p:nvPr/>
        </p:nvSpPr>
        <p:spPr>
          <a:xfrm rot="5400000">
            <a:off x="1895886" y="414381"/>
            <a:ext cx="283397" cy="172573"/>
          </a:xfrm>
          <a:prstGeom prst="triangle">
            <a:avLst/>
          </a:prstGeom>
          <a:solidFill>
            <a:srgbClr val="A66C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920"/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BE7D5FF0-58B8-E0B7-2F25-0A9FC974AE6B}"/>
              </a:ext>
            </a:extLst>
          </p:cNvPr>
          <p:cNvSpPr/>
          <p:nvPr/>
        </p:nvSpPr>
        <p:spPr>
          <a:xfrm rot="5400000">
            <a:off x="1673599" y="414381"/>
            <a:ext cx="283397" cy="172573"/>
          </a:xfrm>
          <a:prstGeom prst="triangle">
            <a:avLst/>
          </a:prstGeom>
          <a:solidFill>
            <a:srgbClr val="38A3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920"/>
          </a:p>
        </p:txBody>
      </p: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DBF478A2-5470-C75E-3BD5-44C87EBCAF59}"/>
              </a:ext>
            </a:extLst>
          </p:cNvPr>
          <p:cNvSpPr/>
          <p:nvPr/>
        </p:nvSpPr>
        <p:spPr>
          <a:xfrm rot="5400000">
            <a:off x="1784623" y="414380"/>
            <a:ext cx="283397" cy="172573"/>
          </a:xfrm>
          <a:prstGeom prst="triangle">
            <a:avLst/>
          </a:prstGeom>
          <a:solidFill>
            <a:srgbClr val="6D59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920"/>
          </a:p>
        </p:txBody>
      </p:sp>
    </p:spTree>
    <p:extLst>
      <p:ext uri="{BB962C8B-B14F-4D97-AF65-F5344CB8AC3E}">
        <p14:creationId xmlns:p14="http://schemas.microsoft.com/office/powerpoint/2010/main" val="45475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4081C7B-41D6-CB03-4087-40406F8B3031}"/>
              </a:ext>
            </a:extLst>
          </p:cNvPr>
          <p:cNvSpPr/>
          <p:nvPr/>
        </p:nvSpPr>
        <p:spPr>
          <a:xfrm>
            <a:off x="2106346" y="250976"/>
            <a:ext cx="1348053" cy="508507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" name="Freeform 2"/>
          <p:cNvSpPr/>
          <p:nvPr/>
        </p:nvSpPr>
        <p:spPr>
          <a:xfrm>
            <a:off x="955580" y="1346344"/>
            <a:ext cx="10899501" cy="5510521"/>
          </a:xfrm>
          <a:custGeom>
            <a:avLst/>
            <a:gdLst/>
            <a:ahLst/>
            <a:cxnLst/>
            <a:rect l="l" t="t" r="r" b="b"/>
            <a:pathLst>
              <a:path w="9349116" h="4639499">
                <a:moveTo>
                  <a:pt x="0" y="0"/>
                </a:moveTo>
                <a:lnTo>
                  <a:pt x="9349116" y="0"/>
                </a:lnTo>
                <a:lnTo>
                  <a:pt x="9349116" y="4639498"/>
                </a:lnTo>
                <a:lnTo>
                  <a:pt x="0" y="46394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3" name="Freeform 3"/>
          <p:cNvSpPr/>
          <p:nvPr/>
        </p:nvSpPr>
        <p:spPr>
          <a:xfrm>
            <a:off x="2106347" y="2239658"/>
            <a:ext cx="8879887" cy="5028574"/>
          </a:xfrm>
          <a:custGeom>
            <a:avLst/>
            <a:gdLst/>
            <a:ahLst/>
            <a:cxnLst/>
            <a:rect l="l" t="t" r="r" b="b"/>
            <a:pathLst>
              <a:path w="8309513" h="4726325">
                <a:moveTo>
                  <a:pt x="0" y="0"/>
                </a:moveTo>
                <a:lnTo>
                  <a:pt x="8309513" y="0"/>
                </a:lnTo>
                <a:lnTo>
                  <a:pt x="8309513" y="4726325"/>
                </a:lnTo>
                <a:lnTo>
                  <a:pt x="0" y="47263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0987" b="-40981"/>
            </a:stretch>
          </a:blipFill>
        </p:spPr>
        <p:txBody>
          <a:bodyPr/>
          <a:lstStyle/>
          <a:p>
            <a:endParaRPr lang="el-GR"/>
          </a:p>
        </p:txBody>
      </p:sp>
      <p:grpSp>
        <p:nvGrpSpPr>
          <p:cNvPr id="19" name="Group 19"/>
          <p:cNvGrpSpPr/>
          <p:nvPr/>
        </p:nvGrpSpPr>
        <p:grpSpPr>
          <a:xfrm>
            <a:off x="10382040" y="1852375"/>
            <a:ext cx="2194560" cy="1289238"/>
            <a:chOff x="0" y="0"/>
            <a:chExt cx="812800" cy="47749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477496"/>
            </a:xfrm>
            <a:custGeom>
              <a:avLst/>
              <a:gdLst/>
              <a:ahLst/>
              <a:cxnLst/>
              <a:rect l="l" t="t" r="r" b="b"/>
              <a:pathLst>
                <a:path w="812800" h="477496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350496"/>
                  </a:lnTo>
                  <a:cubicBezTo>
                    <a:pt x="812800" y="384178"/>
                    <a:pt x="799420" y="416481"/>
                    <a:pt x="775603" y="440298"/>
                  </a:cubicBezTo>
                  <a:cubicBezTo>
                    <a:pt x="751785" y="464115"/>
                    <a:pt x="719482" y="477496"/>
                    <a:pt x="685800" y="477496"/>
                  </a:cubicBezTo>
                  <a:lnTo>
                    <a:pt x="127000" y="477496"/>
                  </a:lnTo>
                  <a:cubicBezTo>
                    <a:pt x="56860" y="477496"/>
                    <a:pt x="0" y="420636"/>
                    <a:pt x="0" y="350496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D64C33"/>
            </a:solidFill>
          </p:spPr>
          <p:txBody>
            <a:bodyPr/>
            <a:lstStyle/>
            <a:p>
              <a:endParaRPr lang="el-GR" dirty="0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28575"/>
              <a:ext cx="812800" cy="5060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46"/>
                </a:lnSpc>
              </a:pPr>
              <a:endParaRPr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54EC4CD-5184-216E-9BBD-ED0506A5AFBB}"/>
              </a:ext>
            </a:extLst>
          </p:cNvPr>
          <p:cNvGrpSpPr/>
          <p:nvPr/>
        </p:nvGrpSpPr>
        <p:grpSpPr>
          <a:xfrm>
            <a:off x="426683" y="3780218"/>
            <a:ext cx="2206875" cy="1201340"/>
            <a:chOff x="1966250" y="3881621"/>
            <a:chExt cx="2206875" cy="1201340"/>
          </a:xfrm>
        </p:grpSpPr>
        <p:grpSp>
          <p:nvGrpSpPr>
            <p:cNvPr id="13" name="Group 13"/>
            <p:cNvGrpSpPr/>
            <p:nvPr/>
          </p:nvGrpSpPr>
          <p:grpSpPr>
            <a:xfrm>
              <a:off x="1966250" y="3881621"/>
              <a:ext cx="2206875" cy="1201340"/>
              <a:chOff x="0" y="0"/>
              <a:chExt cx="817361" cy="444941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17361" cy="444941"/>
              </a:xfrm>
              <a:custGeom>
                <a:avLst/>
                <a:gdLst/>
                <a:ahLst/>
                <a:cxnLst/>
                <a:rect l="l" t="t" r="r" b="b"/>
                <a:pathLst>
                  <a:path w="817361" h="444941">
                    <a:moveTo>
                      <a:pt x="126291" y="0"/>
                    </a:moveTo>
                    <a:lnTo>
                      <a:pt x="691070" y="0"/>
                    </a:lnTo>
                    <a:cubicBezTo>
                      <a:pt x="724564" y="0"/>
                      <a:pt x="756687" y="13306"/>
                      <a:pt x="780371" y="36990"/>
                    </a:cubicBezTo>
                    <a:cubicBezTo>
                      <a:pt x="804056" y="60674"/>
                      <a:pt x="817361" y="92797"/>
                      <a:pt x="817361" y="126291"/>
                    </a:cubicBezTo>
                    <a:lnTo>
                      <a:pt x="817361" y="318650"/>
                    </a:lnTo>
                    <a:cubicBezTo>
                      <a:pt x="817361" y="352144"/>
                      <a:pt x="804056" y="384267"/>
                      <a:pt x="780371" y="407951"/>
                    </a:cubicBezTo>
                    <a:cubicBezTo>
                      <a:pt x="756687" y="431635"/>
                      <a:pt x="724564" y="444941"/>
                      <a:pt x="691070" y="444941"/>
                    </a:cubicBezTo>
                    <a:lnTo>
                      <a:pt x="126291" y="444941"/>
                    </a:lnTo>
                    <a:cubicBezTo>
                      <a:pt x="56543" y="444941"/>
                      <a:pt x="0" y="388398"/>
                      <a:pt x="0" y="318650"/>
                    </a:cubicBezTo>
                    <a:lnTo>
                      <a:pt x="0" y="126291"/>
                    </a:lnTo>
                    <a:cubicBezTo>
                      <a:pt x="0" y="56543"/>
                      <a:pt x="56543" y="0"/>
                      <a:pt x="126291" y="0"/>
                    </a:cubicBezTo>
                    <a:close/>
                  </a:path>
                </a:pathLst>
              </a:custGeom>
              <a:solidFill>
                <a:srgbClr val="385DAB"/>
              </a:solidFill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19050"/>
                <a:ext cx="817361" cy="46399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866"/>
                  </a:lnSpc>
                </a:pPr>
                <a:endParaRPr dirty="0"/>
              </a:p>
              <a:p>
                <a:pPr algn="ctr">
                  <a:lnSpc>
                    <a:spcPts val="1866"/>
                  </a:lnSpc>
                </a:pPr>
                <a:r>
                  <a:rPr lang="en-US" sz="1200" dirty="0">
                    <a:solidFill>
                      <a:srgbClr val="FFFFFF"/>
                    </a:solidFill>
                    <a:latin typeface="Garet"/>
                  </a:rPr>
                  <a:t>What is the objective of your TNE engagement?</a:t>
                </a:r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2309737" y="4037860"/>
              <a:ext cx="1500850" cy="2840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86"/>
                </a:lnSpc>
              </a:pPr>
              <a:r>
                <a:rPr lang="en-US" sz="1632" dirty="0">
                  <a:solidFill>
                    <a:srgbClr val="FFFFFF"/>
                  </a:solidFill>
                  <a:latin typeface="Garet Bold"/>
                </a:rPr>
                <a:t>Define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B26F53C-D1AB-A81D-07F8-5FE2784315E3}"/>
              </a:ext>
            </a:extLst>
          </p:cNvPr>
          <p:cNvGrpSpPr/>
          <p:nvPr/>
        </p:nvGrpSpPr>
        <p:grpSpPr>
          <a:xfrm>
            <a:off x="3757770" y="3302974"/>
            <a:ext cx="2189176" cy="1266966"/>
            <a:chOff x="4368659" y="3494872"/>
            <a:chExt cx="2189176" cy="1266966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193C4A35-D4B4-AD1C-8623-ABBE57D5DA75}"/>
                </a:ext>
              </a:extLst>
            </p:cNvPr>
            <p:cNvGrpSpPr/>
            <p:nvPr/>
          </p:nvGrpSpPr>
          <p:grpSpPr>
            <a:xfrm>
              <a:off x="4368659" y="3494872"/>
              <a:ext cx="2189176" cy="1266966"/>
              <a:chOff x="4357115" y="3513027"/>
              <a:chExt cx="2189176" cy="1266966"/>
            </a:xfrm>
          </p:grpSpPr>
          <p:grpSp>
            <p:nvGrpSpPr>
              <p:cNvPr id="10" name="Group 10"/>
              <p:cNvGrpSpPr/>
              <p:nvPr/>
            </p:nvGrpSpPr>
            <p:grpSpPr>
              <a:xfrm>
                <a:off x="4357115" y="3513027"/>
                <a:ext cx="2189176" cy="1266966"/>
                <a:chOff x="0" y="0"/>
                <a:chExt cx="810806" cy="469247"/>
              </a:xfrm>
            </p:grpSpPr>
            <p:sp>
              <p:nvSpPr>
                <p:cNvPr id="11" name="Freeform 11"/>
                <p:cNvSpPr/>
                <p:nvPr/>
              </p:nvSpPr>
              <p:spPr>
                <a:xfrm>
                  <a:off x="0" y="0"/>
                  <a:ext cx="810806" cy="4692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0806" h="469247">
                      <a:moveTo>
                        <a:pt x="127312" y="0"/>
                      </a:moveTo>
                      <a:lnTo>
                        <a:pt x="683494" y="0"/>
                      </a:lnTo>
                      <a:cubicBezTo>
                        <a:pt x="753806" y="0"/>
                        <a:pt x="810806" y="57000"/>
                        <a:pt x="810806" y="127312"/>
                      </a:cubicBezTo>
                      <a:lnTo>
                        <a:pt x="810806" y="341934"/>
                      </a:lnTo>
                      <a:cubicBezTo>
                        <a:pt x="810806" y="412247"/>
                        <a:pt x="753806" y="469247"/>
                        <a:pt x="683494" y="469247"/>
                      </a:cubicBezTo>
                      <a:lnTo>
                        <a:pt x="127312" y="469247"/>
                      </a:lnTo>
                      <a:cubicBezTo>
                        <a:pt x="57000" y="469247"/>
                        <a:pt x="0" y="412247"/>
                        <a:pt x="0" y="341934"/>
                      </a:cubicBezTo>
                      <a:lnTo>
                        <a:pt x="0" y="127312"/>
                      </a:lnTo>
                      <a:cubicBezTo>
                        <a:pt x="0" y="57000"/>
                        <a:pt x="57000" y="0"/>
                        <a:pt x="127312" y="0"/>
                      </a:cubicBezTo>
                      <a:close/>
                    </a:path>
                  </a:pathLst>
                </a:custGeom>
                <a:solidFill>
                  <a:srgbClr val="D82B5D"/>
                </a:solidFill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2" name="TextBox 12"/>
                <p:cNvSpPr txBox="1"/>
                <p:nvPr/>
              </p:nvSpPr>
              <p:spPr>
                <a:xfrm>
                  <a:off x="0" y="-28575"/>
                  <a:ext cx="810806" cy="497822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146"/>
                    </a:lnSpc>
                  </a:pPr>
                  <a:endParaRPr/>
                </a:p>
              </p:txBody>
            </p:sp>
          </p:grpSp>
          <p:sp>
            <p:nvSpPr>
              <p:cNvPr id="23" name="TextBox 23"/>
              <p:cNvSpPr txBox="1"/>
              <p:nvPr/>
            </p:nvSpPr>
            <p:spPr>
              <a:xfrm>
                <a:off x="4701278" y="3678815"/>
                <a:ext cx="1500850" cy="202807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517"/>
                  </a:lnSpc>
                </a:pPr>
                <a:r>
                  <a:rPr lang="en-US" sz="1532">
                    <a:solidFill>
                      <a:srgbClr val="FFFFFF"/>
                    </a:solidFill>
                    <a:latin typeface="Garet Bold"/>
                  </a:rPr>
                  <a:t>Decide</a:t>
                </a:r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4498075" y="3976871"/>
              <a:ext cx="1907256" cy="6460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695"/>
                </a:lnSpc>
              </a:pPr>
              <a:r>
                <a:rPr lang="en-US" sz="1210" dirty="0">
                  <a:solidFill>
                    <a:srgbClr val="FFFFFF"/>
                  </a:solidFill>
                  <a:latin typeface="Garet"/>
                </a:rPr>
                <a:t>Use data and evidence to target where and what to do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0736209" y="1894734"/>
            <a:ext cx="1500850" cy="260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46"/>
              </a:lnSpc>
            </a:pPr>
            <a:r>
              <a:rPr lang="en-US" sz="1532" dirty="0">
                <a:solidFill>
                  <a:srgbClr val="FFFFFF"/>
                </a:solidFill>
                <a:latin typeface="Garet Bold"/>
              </a:rPr>
              <a:t>Deliver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2FDB76F-9F9D-E157-6804-4326FDA0CAB7}"/>
              </a:ext>
            </a:extLst>
          </p:cNvPr>
          <p:cNvGrpSpPr/>
          <p:nvPr/>
        </p:nvGrpSpPr>
        <p:grpSpPr>
          <a:xfrm>
            <a:off x="7188200" y="1130604"/>
            <a:ext cx="2194560" cy="1289238"/>
            <a:chOff x="6405331" y="1399921"/>
            <a:chExt cx="2194560" cy="1289238"/>
          </a:xfrm>
        </p:grpSpPr>
        <p:grpSp>
          <p:nvGrpSpPr>
            <p:cNvPr id="16" name="Group 16"/>
            <p:cNvGrpSpPr/>
            <p:nvPr/>
          </p:nvGrpSpPr>
          <p:grpSpPr>
            <a:xfrm>
              <a:off x="6405331" y="1399921"/>
              <a:ext cx="2194560" cy="1289238"/>
              <a:chOff x="0" y="0"/>
              <a:chExt cx="812800" cy="477496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812800" cy="47749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477496">
                    <a:moveTo>
                      <a:pt x="127000" y="0"/>
                    </a:moveTo>
                    <a:lnTo>
                      <a:pt x="685800" y="0"/>
                    </a:lnTo>
                    <a:cubicBezTo>
                      <a:pt x="755940" y="0"/>
                      <a:pt x="812800" y="56860"/>
                      <a:pt x="812800" y="127000"/>
                    </a:cubicBezTo>
                    <a:lnTo>
                      <a:pt x="812800" y="350496"/>
                    </a:lnTo>
                    <a:cubicBezTo>
                      <a:pt x="812800" y="384178"/>
                      <a:pt x="799420" y="416481"/>
                      <a:pt x="775603" y="440298"/>
                    </a:cubicBezTo>
                    <a:cubicBezTo>
                      <a:pt x="751785" y="464115"/>
                      <a:pt x="719482" y="477496"/>
                      <a:pt x="685800" y="477496"/>
                    </a:cubicBezTo>
                    <a:lnTo>
                      <a:pt x="127000" y="477496"/>
                    </a:lnTo>
                    <a:cubicBezTo>
                      <a:pt x="56860" y="477496"/>
                      <a:pt x="0" y="420636"/>
                      <a:pt x="0" y="350496"/>
                    </a:cubicBezTo>
                    <a:lnTo>
                      <a:pt x="0" y="127000"/>
                    </a:lnTo>
                    <a:cubicBezTo>
                      <a:pt x="0" y="56860"/>
                      <a:pt x="56860" y="0"/>
                      <a:pt x="127000" y="0"/>
                    </a:cubicBezTo>
                    <a:close/>
                  </a:path>
                </a:pathLst>
              </a:custGeom>
              <a:solidFill>
                <a:srgbClr val="403393"/>
              </a:solidFill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28575"/>
                <a:ext cx="812800" cy="50607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146"/>
                  </a:lnSpc>
                </a:pPr>
                <a:endParaRPr/>
              </a:p>
            </p:txBody>
          </p:sp>
        </p:grpSp>
        <p:sp>
          <p:nvSpPr>
            <p:cNvPr id="25" name="TextBox 25"/>
            <p:cNvSpPr txBox="1"/>
            <p:nvPr/>
          </p:nvSpPr>
          <p:spPr>
            <a:xfrm>
              <a:off x="6752186" y="1519802"/>
              <a:ext cx="1500850" cy="2609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146"/>
                </a:lnSpc>
              </a:pPr>
              <a:r>
                <a:rPr lang="en-US" sz="1532" dirty="0">
                  <a:solidFill>
                    <a:srgbClr val="FFFFFF"/>
                  </a:solidFill>
                  <a:latin typeface="Garet Bold"/>
                </a:rPr>
                <a:t>Design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546292" y="1865704"/>
              <a:ext cx="1940737" cy="6069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55"/>
                </a:lnSpc>
              </a:pPr>
              <a:r>
                <a:rPr lang="en-US" sz="1110" dirty="0">
                  <a:solidFill>
                    <a:srgbClr val="FFFFFF"/>
                  </a:solidFill>
                  <a:latin typeface="Garet"/>
                </a:rPr>
                <a:t>Plan for the local context, consider impact and  dedicate resources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2309737" y="323402"/>
            <a:ext cx="9017077" cy="357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66"/>
              </a:lnSpc>
            </a:pPr>
            <a:r>
              <a:rPr lang="en-US" sz="2047" dirty="0">
                <a:solidFill>
                  <a:schemeClr val="bg1"/>
                </a:solidFill>
                <a:latin typeface="Prompt"/>
              </a:rPr>
              <a:t>THE 4Ds  FOR SUCCESSFUL AND IMPACTFUL TNE COLLABORATIONS</a:t>
            </a:r>
          </a:p>
        </p:txBody>
      </p: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75DC8C94-143E-1DDB-20BA-91B507ECE49D}"/>
              </a:ext>
            </a:extLst>
          </p:cNvPr>
          <p:cNvCxnSpPr>
            <a:cxnSpLocks/>
          </p:cNvCxnSpPr>
          <p:nvPr/>
        </p:nvCxnSpPr>
        <p:spPr>
          <a:xfrm rot="10800000" flipV="1">
            <a:off x="9931400" y="3141609"/>
            <a:ext cx="1600200" cy="537206"/>
          </a:xfrm>
          <a:prstGeom prst="bentConnector3">
            <a:avLst>
              <a:gd name="adj1" fmla="val -1299"/>
            </a:avLst>
          </a:prstGeom>
          <a:ln w="38100">
            <a:solidFill>
              <a:srgbClr val="D64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or: Elbow 36">
            <a:extLst>
              <a:ext uri="{FF2B5EF4-FFF2-40B4-BE49-F238E27FC236}">
                <a16:creationId xmlns:a16="http://schemas.microsoft.com/office/drawing/2014/main" id="{B0172A7C-8419-D9D2-AF99-2E78DBC3CC30}"/>
              </a:ext>
            </a:extLst>
          </p:cNvPr>
          <p:cNvCxnSpPr>
            <a:cxnSpLocks/>
          </p:cNvCxnSpPr>
          <p:nvPr/>
        </p:nvCxnSpPr>
        <p:spPr>
          <a:xfrm rot="10800000" flipV="1">
            <a:off x="7329161" y="2404765"/>
            <a:ext cx="970370" cy="463797"/>
          </a:xfrm>
          <a:prstGeom prst="bentConnector3">
            <a:avLst>
              <a:gd name="adj1" fmla="val 5026"/>
            </a:avLst>
          </a:prstGeom>
          <a:ln w="38100">
            <a:solidFill>
              <a:srgbClr val="4033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0123F8AE-37A1-DBCC-D990-F1D1975F0DEF}"/>
              </a:ext>
            </a:extLst>
          </p:cNvPr>
          <p:cNvCxnSpPr>
            <a:cxnSpLocks/>
            <a:stCxn id="15" idx="2"/>
          </p:cNvCxnSpPr>
          <p:nvPr/>
        </p:nvCxnSpPr>
        <p:spPr>
          <a:xfrm rot="16200000" flipH="1">
            <a:off x="2087438" y="4424240"/>
            <a:ext cx="352444" cy="1467079"/>
          </a:xfrm>
          <a:prstGeom prst="bentConnector2">
            <a:avLst/>
          </a:prstGeom>
          <a:ln w="38100">
            <a:solidFill>
              <a:srgbClr val="385D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or: Elbow 47">
            <a:extLst>
              <a:ext uri="{FF2B5EF4-FFF2-40B4-BE49-F238E27FC236}">
                <a16:creationId xmlns:a16="http://schemas.microsoft.com/office/drawing/2014/main" id="{753459A2-B8B0-9926-4243-80D6FB4DC205}"/>
              </a:ext>
            </a:extLst>
          </p:cNvPr>
          <p:cNvCxnSpPr>
            <a:cxnSpLocks/>
          </p:cNvCxnSpPr>
          <p:nvPr/>
        </p:nvCxnSpPr>
        <p:spPr>
          <a:xfrm rot="16200000" flipH="1">
            <a:off x="4736174" y="4702534"/>
            <a:ext cx="1145536" cy="879400"/>
          </a:xfrm>
          <a:prstGeom prst="bentConnector3">
            <a:avLst>
              <a:gd name="adj1" fmla="val 102611"/>
            </a:avLst>
          </a:prstGeom>
          <a:ln w="38100">
            <a:solidFill>
              <a:srgbClr val="D82B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27">
            <a:extLst>
              <a:ext uri="{FF2B5EF4-FFF2-40B4-BE49-F238E27FC236}">
                <a16:creationId xmlns:a16="http://schemas.microsoft.com/office/drawing/2014/main" id="{6F9E23DF-AA54-9E1E-DA0B-BFACB101E0AF}"/>
              </a:ext>
            </a:extLst>
          </p:cNvPr>
          <p:cNvSpPr txBox="1"/>
          <p:nvPr/>
        </p:nvSpPr>
        <p:spPr>
          <a:xfrm>
            <a:off x="10494900" y="2178509"/>
            <a:ext cx="1940737" cy="812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55"/>
              </a:lnSpc>
            </a:pPr>
            <a:r>
              <a:rPr lang="en-US" sz="1110" dirty="0">
                <a:solidFill>
                  <a:srgbClr val="FFFFFF"/>
                </a:solidFill>
                <a:latin typeface="Garet"/>
              </a:rPr>
              <a:t>From risk management to value creation </a:t>
            </a:r>
          </a:p>
          <a:p>
            <a:pPr algn="ctr">
              <a:lnSpc>
                <a:spcPts val="1555"/>
              </a:lnSpc>
            </a:pPr>
            <a:r>
              <a:rPr lang="en-US" sz="1110" dirty="0">
                <a:solidFill>
                  <a:srgbClr val="FFFFFF"/>
                </a:solidFill>
                <a:latin typeface="Garet"/>
              </a:rPr>
              <a:t>Student experience and graduate employability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362</Words>
  <Application>Microsoft Office PowerPoint</Application>
  <PresentationFormat>Custom</PresentationFormat>
  <Paragraphs>45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Calibri</vt:lpstr>
      <vt:lpstr>Garet Bold</vt:lpstr>
      <vt:lpstr>Prompt</vt:lpstr>
      <vt:lpstr>Wingdings</vt:lpstr>
      <vt:lpstr>Garet</vt:lpstr>
      <vt:lpstr>Inter</vt:lpstr>
      <vt:lpstr>Arial</vt:lpstr>
      <vt:lpstr>Office Theme</vt:lpstr>
      <vt:lpstr>Transnational Education: Impactful Collaborations, Meaningful Student Experience and Achieving Sustainability and Equity.</vt:lpstr>
      <vt:lpstr>A framework for the development of sustainable international partnerships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Unique selling proposition 3-Circle Venn Diagram</dc:title>
  <cp:lastModifiedBy>Ward, Laura</cp:lastModifiedBy>
  <cp:revision>2</cp:revision>
  <dcterms:created xsi:type="dcterms:W3CDTF">2006-08-16T00:00:00Z</dcterms:created>
  <dcterms:modified xsi:type="dcterms:W3CDTF">2024-01-25T09:20:16Z</dcterms:modified>
  <dc:identifier>DAFz-fGpxxM</dc:identifier>
</cp:coreProperties>
</file>