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8" r:id="rId3"/>
    <p:sldId id="257" r:id="rId4"/>
    <p:sldId id="266" r:id="rId5"/>
    <p:sldId id="263" r:id="rId6"/>
    <p:sldId id="265" r:id="rId7"/>
    <p:sldId id="259" r:id="rId8"/>
    <p:sldId id="264" r:id="rId9"/>
    <p:sldId id="260" r:id="rId10"/>
    <p:sldId id="261" r:id="rId11"/>
    <p:sldId id="271" r:id="rId12"/>
    <p:sldId id="262"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101" autoAdjust="0"/>
  </p:normalViewPr>
  <p:slideViewPr>
    <p:cSldViewPr>
      <p:cViewPr varScale="1">
        <p:scale>
          <a:sx n="87" d="100"/>
          <a:sy n="87" d="100"/>
        </p:scale>
        <p:origin x="103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CEAE28C-491C-4CA7-BE82-AF51138E03AA}" type="datetimeFigureOut">
              <a:rPr lang="en-GB" smtClean="0"/>
              <a:t>17/10/2013</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850C4EEA-71D7-42B7-AB90-20D12408D022}"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CEAE28C-491C-4CA7-BE82-AF51138E03AA}" type="datetimeFigureOut">
              <a:rPr lang="en-GB" smtClean="0"/>
              <a:t>17/10/2013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0C4EEA-71D7-42B7-AB90-20D12408D022}"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CEAE28C-491C-4CA7-BE82-AF51138E03AA}" type="datetimeFigureOut">
              <a:rPr lang="en-GB" smtClean="0"/>
              <a:t>17/10/2013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0C4EEA-71D7-42B7-AB90-20D12408D022}"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CEAE28C-491C-4CA7-BE82-AF51138E03AA}" type="datetimeFigureOut">
              <a:rPr lang="en-GB" smtClean="0"/>
              <a:t>17/10/2013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50C4EEA-71D7-42B7-AB90-20D12408D022}"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CEAE28C-491C-4CA7-BE82-AF51138E03AA}" type="datetimeFigureOut">
              <a:rPr lang="en-GB" smtClean="0"/>
              <a:t>17/10/2013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50C4EEA-71D7-42B7-AB90-20D12408D022}"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CEAE28C-491C-4CA7-BE82-AF51138E03AA}" type="datetimeFigureOut">
              <a:rPr lang="en-GB" smtClean="0"/>
              <a:t>17/10/2013</a:t>
            </a:fld>
            <a:endParaRPr lang="en-GB"/>
          </a:p>
        </p:txBody>
      </p:sp>
      <p:sp>
        <p:nvSpPr>
          <p:cNvPr id="8" name="Slide Number Placeholder 7"/>
          <p:cNvSpPr>
            <a:spLocks noGrp="1"/>
          </p:cNvSpPr>
          <p:nvPr>
            <p:ph type="sldNum" sz="quarter" idx="11"/>
          </p:nvPr>
        </p:nvSpPr>
        <p:spPr/>
        <p:txBody>
          <a:bodyPr/>
          <a:lstStyle/>
          <a:p>
            <a:fld id="{850C4EEA-71D7-42B7-AB90-20D12408D022}" type="slidenum">
              <a:rPr lang="en-GB" smtClean="0"/>
              <a:t>‹#›</a:t>
            </a:fld>
            <a:endParaRPr lang="en-GB"/>
          </a:p>
        </p:txBody>
      </p:sp>
      <p:sp>
        <p:nvSpPr>
          <p:cNvPr id="9" name="Footer Placeholder 8"/>
          <p:cNvSpPr>
            <a:spLocks noGrp="1"/>
          </p:cNvSpPr>
          <p:nvPr>
            <p:ph type="ftr" sz="quarter" idx="12"/>
          </p:nvPr>
        </p:nvSpPr>
        <p:spPr/>
        <p:txBody>
          <a:bodyPr/>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EAE28C-491C-4CA7-BE82-AF51138E03AA}" type="datetimeFigureOut">
              <a:rPr lang="en-GB" smtClean="0"/>
              <a:t>17/10/2013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50C4EEA-71D7-42B7-AB90-20D12408D022}"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CEAE28C-491C-4CA7-BE82-AF51138E03AA}" type="datetimeFigureOut">
              <a:rPr lang="en-GB" smtClean="0"/>
              <a:t>17/10/2013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156448" y="6422064"/>
            <a:ext cx="762000" cy="365125"/>
          </a:xfrm>
        </p:spPr>
        <p:txBody>
          <a:bodyPr/>
          <a:lstStyle/>
          <a:p>
            <a:fld id="{850C4EEA-71D7-42B7-AB90-20D12408D022}"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5CEAE28C-491C-4CA7-BE82-AF51138E03AA}" type="datetimeFigureOut">
              <a:rPr lang="en-GB" smtClean="0"/>
              <a:t>17/10/2013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50C4EEA-71D7-42B7-AB90-20D12408D022}"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CEAE28C-491C-4CA7-BE82-AF51138E03AA}" type="datetimeFigureOut">
              <a:rPr lang="en-GB" smtClean="0"/>
              <a:t>17/10/2013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0C4EEA-71D7-42B7-AB90-20D12408D022}"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CEAE28C-491C-4CA7-BE82-AF51138E03AA}" type="datetimeFigureOut">
              <a:rPr lang="en-GB" smtClean="0"/>
              <a:t>17/10/2013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0C4EEA-71D7-42B7-AB90-20D12408D022}"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687CB915-4E9D-4BE7-8B00-EC172C1AE7C0}" type="datetimeFigureOut">
              <a:rPr lang="en-US" smtClean="0">
                <a:solidFill>
                  <a:prstClr val="black">
                    <a:tint val="75000"/>
                  </a:prstClr>
                </a:solidFill>
              </a:rPr>
              <a:pPr/>
              <a:t>10/17/2013</a:t>
            </a:fld>
            <a:endParaRPr lang="en-US">
              <a:solidFill>
                <a:prstClr val="black">
                  <a:tint val="75000"/>
                </a:prstClr>
              </a:solidFill>
            </a:endParaRPr>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solidFill>
                <a:prstClr val="black">
                  <a:tint val="75000"/>
                </a:prstClr>
              </a:solidFill>
            </a:endParaRPr>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E1D894F9-3488-48A6-991E-00DEA6A58AE2}" type="slidenum">
              <a:rPr lang="en-US" smtClean="0">
                <a:solidFill>
                  <a:prstClr val="black">
                    <a:tint val="75000"/>
                  </a:prstClr>
                </a:solidFill>
              </a:rPr>
              <a:pPr/>
              <a:t>‹#›</a:t>
            </a:fld>
            <a:endParaRPr lang="en-US">
              <a:solidFill>
                <a:prstClr val="black">
                  <a:tint val="75000"/>
                </a:prstClr>
              </a:solidFill>
            </a:endParaRPr>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mailto:Peter.murphy@ntu.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92696"/>
            <a:ext cx="7772400" cy="3744416"/>
          </a:xfrm>
        </p:spPr>
        <p:txBody>
          <a:bodyPr>
            <a:normAutofit fontScale="90000"/>
          </a:bodyPr>
          <a:lstStyle/>
          <a:p>
            <a:pPr algn="ctr"/>
            <a:r>
              <a:rPr lang="en-GB" sz="2700" b="1" dirty="0" smtClean="0">
                <a:ln w="5000" cmpd="sng">
                  <a:noFill/>
                  <a:prstDash val="solid"/>
                </a:ln>
                <a:solidFill>
                  <a:srgbClr val="FFCC99"/>
                </a:solidFill>
                <a:effectLst/>
              </a:rPr>
              <a:t>2013 EGPA Annual Conference</a:t>
            </a:r>
            <a:br>
              <a:rPr lang="en-GB" sz="2700" b="1" dirty="0" smtClean="0">
                <a:ln w="5000" cmpd="sng">
                  <a:noFill/>
                  <a:prstDash val="solid"/>
                </a:ln>
                <a:solidFill>
                  <a:srgbClr val="FFCC99"/>
                </a:solidFill>
                <a:effectLst/>
              </a:rPr>
            </a:br>
            <a:r>
              <a:rPr lang="en-GB" sz="2700" b="1" dirty="0" smtClean="0">
                <a:ln w="5000" cmpd="sng">
                  <a:noFill/>
                  <a:prstDash val="solid"/>
                </a:ln>
                <a:solidFill>
                  <a:srgbClr val="FFCC99"/>
                </a:solidFill>
                <a:effectLst/>
              </a:rPr>
              <a:t>Strategic Management in Government</a:t>
            </a:r>
            <a:br>
              <a:rPr lang="en-GB" sz="2700" b="1" dirty="0" smtClean="0">
                <a:ln w="5000" cmpd="sng">
                  <a:noFill/>
                  <a:prstDash val="solid"/>
                </a:ln>
                <a:solidFill>
                  <a:srgbClr val="FFCC99"/>
                </a:solidFill>
                <a:effectLst/>
              </a:rPr>
            </a:br>
            <a:r>
              <a:rPr lang="en-GB" sz="2700" b="1" dirty="0" smtClean="0">
                <a:ln w="5000" cmpd="sng">
                  <a:noFill/>
                  <a:prstDash val="solid"/>
                </a:ln>
                <a:solidFill>
                  <a:srgbClr val="FFCC99"/>
                </a:solidFill>
                <a:effectLst/>
              </a:rPr>
              <a:t>Permanent Study Group XI </a:t>
            </a:r>
            <a:r>
              <a:rPr lang="en-GB" dirty="0" smtClean="0"/>
              <a:t/>
            </a:r>
            <a:br>
              <a:rPr lang="en-GB" dirty="0" smtClean="0"/>
            </a:br>
            <a:r>
              <a:rPr lang="en-GB" dirty="0"/>
              <a:t/>
            </a:r>
            <a:br>
              <a:rPr lang="en-GB" dirty="0"/>
            </a:br>
            <a:r>
              <a:rPr lang="en-GB" sz="3100" dirty="0" smtClean="0"/>
              <a:t>The development of the Strategic State:</a:t>
            </a:r>
            <a:br>
              <a:rPr lang="en-GB" sz="3100" dirty="0" smtClean="0"/>
            </a:br>
            <a:r>
              <a:rPr lang="en-GB" sz="1000" dirty="0"/>
              <a:t/>
            </a:r>
            <a:br>
              <a:rPr lang="en-GB" sz="1000" dirty="0"/>
            </a:br>
            <a:r>
              <a:rPr lang="en-GB" sz="3100" dirty="0" smtClean="0"/>
              <a:t>C</a:t>
            </a:r>
            <a:r>
              <a:rPr lang="en-GB" sz="3100" cap="none" dirty="0" smtClean="0"/>
              <a:t>entral management and intervention in locally delivered public services in </a:t>
            </a:r>
            <a:r>
              <a:rPr lang="en-GB" sz="3100" cap="none" dirty="0"/>
              <a:t>E</a:t>
            </a:r>
            <a:r>
              <a:rPr lang="en-GB" sz="3100" cap="none" dirty="0" smtClean="0"/>
              <a:t>ngland  1997-2013</a:t>
            </a:r>
            <a:endParaRPr lang="en-GB" sz="3100" cap="none" dirty="0"/>
          </a:p>
        </p:txBody>
      </p:sp>
      <p:sp>
        <p:nvSpPr>
          <p:cNvPr id="3" name="Subtitle 2"/>
          <p:cNvSpPr>
            <a:spLocks noGrp="1"/>
          </p:cNvSpPr>
          <p:nvPr>
            <p:ph type="subTitle" idx="1"/>
          </p:nvPr>
        </p:nvSpPr>
        <p:spPr>
          <a:xfrm>
            <a:off x="683568" y="5085184"/>
            <a:ext cx="7088832" cy="1296144"/>
          </a:xfrm>
        </p:spPr>
        <p:txBody>
          <a:bodyPr>
            <a:normAutofit/>
          </a:bodyPr>
          <a:lstStyle/>
          <a:p>
            <a:pPr algn="l"/>
            <a:r>
              <a:rPr lang="en-GB" sz="2000" dirty="0" smtClean="0"/>
              <a:t>Pete Murphy</a:t>
            </a:r>
          </a:p>
          <a:p>
            <a:pPr algn="l"/>
            <a:r>
              <a:rPr lang="en-GB" sz="2000" dirty="0" smtClean="0"/>
              <a:t>Nottingham Business School</a:t>
            </a:r>
          </a:p>
          <a:p>
            <a:pPr algn="l"/>
            <a:r>
              <a:rPr lang="en-GB" sz="2000" dirty="0" smtClean="0"/>
              <a:t>September 2013</a:t>
            </a:r>
            <a:endParaRPr lang="en-GB" sz="2000" dirty="0"/>
          </a:p>
        </p:txBody>
      </p:sp>
    </p:spTree>
    <p:extLst>
      <p:ext uri="{BB962C8B-B14F-4D97-AF65-F5344CB8AC3E}">
        <p14:creationId xmlns:p14="http://schemas.microsoft.com/office/powerpoint/2010/main" val="40107511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b="1" dirty="0" smtClean="0">
                <a:ln>
                  <a:solidFill>
                    <a:schemeClr val="accent1">
                      <a:tint val="80000"/>
                      <a:shade val="99000"/>
                      <a:satMod val="500000"/>
                    </a:schemeClr>
                  </a:solidFill>
                </a:ln>
              </a:rPr>
              <a:t>Introduction </a:t>
            </a:r>
            <a:r>
              <a:rPr lang="en-GB" sz="3600" b="1" dirty="0" smtClean="0"/>
              <a:t/>
            </a:r>
            <a:br>
              <a:rPr lang="en-GB" sz="3600" b="1" dirty="0" smtClean="0"/>
            </a:br>
            <a:r>
              <a:rPr lang="en-GB" sz="3600" b="1" dirty="0"/>
              <a:t>(</a:t>
            </a:r>
            <a:r>
              <a:rPr lang="en-GB" sz="3600" b="1" dirty="0" smtClean="0"/>
              <a:t>and some contextual background)</a:t>
            </a:r>
            <a:endParaRPr lang="en-GB" sz="3600" b="1" dirty="0"/>
          </a:p>
        </p:txBody>
      </p:sp>
      <p:sp>
        <p:nvSpPr>
          <p:cNvPr id="3" name="Content Placeholder 2"/>
          <p:cNvSpPr>
            <a:spLocks noGrp="1"/>
          </p:cNvSpPr>
          <p:nvPr>
            <p:ph idx="1"/>
          </p:nvPr>
        </p:nvSpPr>
        <p:spPr>
          <a:xfrm>
            <a:off x="457200" y="1340768"/>
            <a:ext cx="8229600" cy="4968552"/>
          </a:xfrm>
        </p:spPr>
        <p:txBody>
          <a:bodyPr>
            <a:normAutofit fontScale="62500" lnSpcReduction="20000"/>
          </a:bodyPr>
          <a:lstStyle/>
          <a:p>
            <a:endParaRPr lang="en-GB" dirty="0" smtClean="0"/>
          </a:p>
          <a:p>
            <a:r>
              <a:rPr lang="en-GB" dirty="0" smtClean="0"/>
              <a:t>Historically – Inspection services   early 19</a:t>
            </a:r>
            <a:r>
              <a:rPr lang="en-GB" baseline="30000" dirty="0" smtClean="0"/>
              <a:t>th</a:t>
            </a:r>
            <a:r>
              <a:rPr lang="en-GB" dirty="0" smtClean="0"/>
              <a:t> Century - education provision (Factory Acts 1833) Police in 1856 with HMIC</a:t>
            </a:r>
          </a:p>
          <a:p>
            <a:endParaRPr lang="en-GB" sz="1400" dirty="0" smtClean="0"/>
          </a:p>
          <a:p>
            <a:r>
              <a:rPr lang="en-GB" dirty="0" smtClean="0"/>
              <a:t>Post Second World War – plethora of new inspectorates e.g. Social Services Inspectorate</a:t>
            </a:r>
            <a:r>
              <a:rPr lang="en-GB" dirty="0"/>
              <a:t>. </a:t>
            </a:r>
            <a:endParaRPr lang="en-GB" dirty="0" smtClean="0"/>
          </a:p>
          <a:p>
            <a:endParaRPr lang="en-GB" sz="1600" dirty="0" smtClean="0"/>
          </a:p>
          <a:p>
            <a:r>
              <a:rPr lang="en-GB" dirty="0" smtClean="0"/>
              <a:t>Key modern milestones were the Audit Commissions’ </a:t>
            </a:r>
            <a:r>
              <a:rPr lang="en-GB" dirty="0"/>
              <a:t>establishment in 1983, </a:t>
            </a:r>
            <a:r>
              <a:rPr lang="en-GB" dirty="0" smtClean="0"/>
              <a:t>and Best </a:t>
            </a:r>
            <a:r>
              <a:rPr lang="en-GB" dirty="0"/>
              <a:t>Value and continuous improvement </a:t>
            </a:r>
            <a:r>
              <a:rPr lang="en-GB" dirty="0" smtClean="0"/>
              <a:t>being introduced </a:t>
            </a:r>
            <a:r>
              <a:rPr lang="en-GB" dirty="0"/>
              <a:t>in 1999 LG Act </a:t>
            </a:r>
            <a:endParaRPr lang="en-GB" dirty="0" smtClean="0"/>
          </a:p>
          <a:p>
            <a:endParaRPr lang="en-GB" sz="1400" dirty="0" smtClean="0"/>
          </a:p>
          <a:p>
            <a:r>
              <a:rPr lang="en-GB" dirty="0">
                <a:ln>
                  <a:solidFill>
                    <a:schemeClr val="accent1">
                      <a:tint val="80000"/>
                      <a:shade val="99000"/>
                      <a:satMod val="500000"/>
                    </a:schemeClr>
                  </a:solidFill>
                </a:ln>
              </a:rPr>
              <a:t>T</a:t>
            </a:r>
            <a:r>
              <a:rPr lang="en-GB" dirty="0" smtClean="0">
                <a:ln>
                  <a:solidFill>
                    <a:schemeClr val="accent1">
                      <a:tint val="80000"/>
                      <a:shade val="99000"/>
                      <a:satMod val="500000"/>
                    </a:schemeClr>
                  </a:solidFill>
                </a:ln>
              </a:rPr>
              <a:t>his paper is concerned with the state (through inspectorates)  overseeing the performance measurement, management and monitoring of locally delivered public services to local populations by local authorities and other locally based agencies.</a:t>
            </a:r>
          </a:p>
          <a:p>
            <a:endParaRPr lang="en-GB" sz="1400" dirty="0" smtClean="0"/>
          </a:p>
          <a:p>
            <a:r>
              <a:rPr lang="en-GB" dirty="0" smtClean="0"/>
              <a:t>It also shows how creating public  value and public service innovation became evident in the performance management regimes and legislation after 2002   </a:t>
            </a:r>
            <a:endParaRPr lang="en-GB" dirty="0"/>
          </a:p>
        </p:txBody>
      </p:sp>
    </p:spTree>
    <p:extLst>
      <p:ext uri="{BB962C8B-B14F-4D97-AF65-F5344CB8AC3E}">
        <p14:creationId xmlns:p14="http://schemas.microsoft.com/office/powerpoint/2010/main" val="28711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8605464" cy="1152128"/>
          </a:xfrm>
        </p:spPr>
        <p:txBody>
          <a:bodyPr>
            <a:normAutofit fontScale="90000"/>
          </a:bodyPr>
          <a:lstStyle/>
          <a:p>
            <a:r>
              <a:rPr lang="en-GB" sz="3600" b="1" dirty="0" smtClean="0"/>
              <a:t/>
            </a:r>
            <a:br>
              <a:rPr lang="en-GB" sz="3600" b="1" dirty="0" smtClean="0"/>
            </a:br>
            <a:r>
              <a:rPr lang="en-GB" sz="3600" b="1" dirty="0" smtClean="0">
                <a:ln>
                  <a:solidFill>
                    <a:schemeClr val="accent1">
                      <a:tint val="80000"/>
                      <a:shade val="99000"/>
                      <a:satMod val="500000"/>
                    </a:schemeClr>
                  </a:solidFill>
                </a:ln>
              </a:rPr>
              <a:t>1997 </a:t>
            </a:r>
            <a:r>
              <a:rPr lang="en-GB" sz="3600" b="1" dirty="0">
                <a:ln>
                  <a:solidFill>
                    <a:schemeClr val="accent1">
                      <a:tint val="80000"/>
                      <a:shade val="99000"/>
                      <a:satMod val="500000"/>
                    </a:schemeClr>
                  </a:solidFill>
                </a:ln>
              </a:rPr>
              <a:t>– 2010 Labour </a:t>
            </a:r>
            <a:r>
              <a:rPr lang="en-GB" sz="3600" b="1" dirty="0" smtClean="0">
                <a:ln>
                  <a:solidFill>
                    <a:schemeClr val="accent1">
                      <a:tint val="80000"/>
                      <a:shade val="99000"/>
                      <a:satMod val="500000"/>
                    </a:schemeClr>
                  </a:solidFill>
                </a:ln>
              </a:rPr>
              <a:t>Administrations </a:t>
            </a:r>
            <a:r>
              <a:rPr lang="en-GB" sz="3600" b="1" dirty="0" smtClean="0"/>
              <a:t/>
            </a:r>
            <a:br>
              <a:rPr lang="en-GB" sz="3600" b="1" dirty="0" smtClean="0"/>
            </a:br>
            <a:r>
              <a:rPr lang="en-GB" sz="3600" b="1" dirty="0"/>
              <a:t> </a:t>
            </a:r>
            <a:r>
              <a:rPr lang="en-GB" sz="3600" b="1" dirty="0" smtClean="0"/>
              <a:t> </a:t>
            </a:r>
            <a:r>
              <a:rPr lang="en-GB" sz="2700" b="1" dirty="0" smtClean="0"/>
              <a:t>A case for the development of the Strategic State?</a:t>
            </a:r>
            <a:r>
              <a:rPr lang="en-GB" sz="3600" b="1" dirty="0"/>
              <a:t/>
            </a:r>
            <a:br>
              <a:rPr lang="en-GB" sz="3600" b="1" dirty="0"/>
            </a:br>
            <a:endParaRPr lang="en-GB" sz="3600" b="1" dirty="0"/>
          </a:p>
        </p:txBody>
      </p:sp>
      <p:sp>
        <p:nvSpPr>
          <p:cNvPr id="3" name="Content Placeholder 2"/>
          <p:cNvSpPr>
            <a:spLocks noGrp="1"/>
          </p:cNvSpPr>
          <p:nvPr>
            <p:ph idx="1"/>
          </p:nvPr>
        </p:nvSpPr>
        <p:spPr>
          <a:xfrm>
            <a:off x="467544" y="1124744"/>
            <a:ext cx="8229600" cy="4857403"/>
          </a:xfrm>
        </p:spPr>
        <p:txBody>
          <a:bodyPr>
            <a:noAutofit/>
          </a:bodyPr>
          <a:lstStyle/>
          <a:p>
            <a:pPr marL="0" indent="0">
              <a:buNone/>
            </a:pPr>
            <a:endParaRPr lang="en-GB" sz="2000" dirty="0" smtClean="0"/>
          </a:p>
          <a:p>
            <a:r>
              <a:rPr lang="en-GB" sz="1800" dirty="0"/>
              <a:t>T</a:t>
            </a:r>
            <a:r>
              <a:rPr lang="en-GB" sz="1800" dirty="0" smtClean="0"/>
              <a:t>he objectives, management and monitoring arrangements for the delivery of public services became more </a:t>
            </a:r>
            <a:r>
              <a:rPr lang="en-GB" sz="1800" b="1" dirty="0" smtClean="0"/>
              <a:t>integrated</a:t>
            </a:r>
            <a:r>
              <a:rPr lang="en-GB" sz="1800" dirty="0" smtClean="0"/>
              <a:t> across central and local government.</a:t>
            </a:r>
          </a:p>
          <a:p>
            <a:endParaRPr lang="en-GB" sz="1000" dirty="0" smtClean="0"/>
          </a:p>
          <a:p>
            <a:r>
              <a:rPr lang="en-GB" sz="1800" dirty="0"/>
              <a:t>L</a:t>
            </a:r>
            <a:r>
              <a:rPr lang="en-GB" sz="1800" dirty="0" smtClean="0"/>
              <a:t>ocal service </a:t>
            </a:r>
            <a:r>
              <a:rPr lang="en-GB" sz="1800" b="1" dirty="0" smtClean="0"/>
              <a:t>delivery demonstrably improved</a:t>
            </a:r>
            <a:r>
              <a:rPr lang="en-GB" sz="1800" dirty="0" smtClean="0"/>
              <a:t>, while the policy, support, guidance and monitoring by central government became both more effective and strategic.</a:t>
            </a:r>
          </a:p>
          <a:p>
            <a:endParaRPr lang="en-GB" sz="1000" dirty="0" smtClean="0"/>
          </a:p>
          <a:p>
            <a:r>
              <a:rPr lang="en-GB" sz="1800" dirty="0" smtClean="0">
                <a:ln>
                  <a:solidFill>
                    <a:schemeClr val="accent1">
                      <a:tint val="80000"/>
                      <a:shade val="99000"/>
                      <a:satMod val="500000"/>
                    </a:schemeClr>
                  </a:solidFill>
                </a:ln>
              </a:rPr>
              <a:t>This paper reviews the development of successive performance management regimes and in particular the most  sensitive part of these regimes i.e. how they dealt with the significantly underperforming services and organisations.</a:t>
            </a:r>
          </a:p>
          <a:p>
            <a:endParaRPr lang="en-GB" sz="1000" dirty="0" smtClean="0"/>
          </a:p>
          <a:p>
            <a:r>
              <a:rPr lang="en-GB" sz="1800" dirty="0" smtClean="0">
                <a:ln>
                  <a:solidFill>
                    <a:schemeClr val="accent1">
                      <a:tint val="80000"/>
                      <a:shade val="99000"/>
                      <a:satMod val="500000"/>
                    </a:schemeClr>
                  </a:solidFill>
                </a:ln>
              </a:rPr>
              <a:t>It also looks at the states development of strategic collaborations and partnerships (although operational partnerships were also multiplying) </a:t>
            </a:r>
          </a:p>
          <a:p>
            <a:endParaRPr lang="en-GB" sz="1000" dirty="0" smtClean="0"/>
          </a:p>
          <a:p>
            <a:r>
              <a:rPr lang="en-GB" sz="1800" dirty="0" smtClean="0"/>
              <a:t>This period provides a </a:t>
            </a:r>
            <a:r>
              <a:rPr lang="en-GB" sz="1800" dirty="0"/>
              <a:t>clear case study of the development of a coherent and strategic approach from the central </a:t>
            </a:r>
            <a:r>
              <a:rPr lang="en-GB" sz="1800" dirty="0" smtClean="0"/>
              <a:t>state in this particular area of government activity, gradually </a:t>
            </a:r>
            <a:r>
              <a:rPr lang="en-GB" sz="1800" dirty="0"/>
              <a:t>supported by </a:t>
            </a:r>
            <a:r>
              <a:rPr lang="en-GB" sz="1800" dirty="0" smtClean="0"/>
              <a:t>all key stakeholders.</a:t>
            </a:r>
            <a:endParaRPr lang="en-GB" sz="1800" dirty="0"/>
          </a:p>
          <a:p>
            <a:pPr marL="0" indent="0">
              <a:buNone/>
            </a:pPr>
            <a:endParaRPr lang="en-GB" sz="1000" dirty="0" smtClean="0"/>
          </a:p>
        </p:txBody>
      </p:sp>
    </p:spTree>
    <p:extLst>
      <p:ext uri="{BB962C8B-B14F-4D97-AF65-F5344CB8AC3E}">
        <p14:creationId xmlns:p14="http://schemas.microsoft.com/office/powerpoint/2010/main" val="3222950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1224136"/>
          </a:xfrm>
        </p:spPr>
        <p:txBody>
          <a:bodyPr>
            <a:normAutofit fontScale="90000"/>
          </a:bodyPr>
          <a:lstStyle/>
          <a:p>
            <a:r>
              <a:rPr lang="en-GB" sz="3600" b="1" dirty="0">
                <a:ln>
                  <a:solidFill>
                    <a:schemeClr val="accent1">
                      <a:tint val="80000"/>
                      <a:shade val="99000"/>
                      <a:satMod val="500000"/>
                    </a:schemeClr>
                  </a:solidFill>
                </a:ln>
              </a:rPr>
              <a:t>2010 – 2013 Coalition </a:t>
            </a:r>
            <a:r>
              <a:rPr lang="en-GB" sz="3600" b="1" dirty="0" smtClean="0">
                <a:ln>
                  <a:solidFill>
                    <a:schemeClr val="accent1">
                      <a:tint val="80000"/>
                      <a:shade val="99000"/>
                      <a:satMod val="500000"/>
                    </a:schemeClr>
                  </a:solidFill>
                </a:ln>
              </a:rPr>
              <a:t>Government</a:t>
            </a:r>
            <a:r>
              <a:rPr lang="en-GB" sz="3600" b="1" dirty="0" smtClean="0"/>
              <a:t/>
            </a:r>
            <a:br>
              <a:rPr lang="en-GB" sz="3600" b="1" dirty="0" smtClean="0"/>
            </a:br>
            <a:r>
              <a:rPr lang="en-GB" sz="2700" b="1" dirty="0" smtClean="0"/>
              <a:t>Political Expediency or is the Strategic state re-emerging?</a:t>
            </a:r>
            <a:endParaRPr lang="en-GB" dirty="0"/>
          </a:p>
        </p:txBody>
      </p:sp>
      <p:sp>
        <p:nvSpPr>
          <p:cNvPr id="3" name="Content Placeholder 2"/>
          <p:cNvSpPr>
            <a:spLocks noGrp="1"/>
          </p:cNvSpPr>
          <p:nvPr>
            <p:ph idx="1"/>
          </p:nvPr>
        </p:nvSpPr>
        <p:spPr>
          <a:xfrm>
            <a:off x="457200" y="1988840"/>
            <a:ext cx="8229600" cy="4137323"/>
          </a:xfrm>
        </p:spPr>
        <p:txBody>
          <a:bodyPr>
            <a:normAutofit fontScale="92500"/>
          </a:bodyPr>
          <a:lstStyle/>
          <a:p>
            <a:r>
              <a:rPr lang="en-GB" sz="2400" dirty="0" smtClean="0"/>
              <a:t>The initially post election period was characterised by  theoretical and practical confusion which generated a very </a:t>
            </a:r>
            <a:r>
              <a:rPr lang="en-GB" sz="2400" dirty="0"/>
              <a:t>fragmented </a:t>
            </a:r>
            <a:r>
              <a:rPr lang="en-GB" sz="2400" dirty="0" smtClean="0"/>
              <a:t>approach dominated by the fiscal cuts.</a:t>
            </a:r>
          </a:p>
          <a:p>
            <a:endParaRPr lang="en-GB" sz="1000" dirty="0" smtClean="0"/>
          </a:p>
          <a:p>
            <a:r>
              <a:rPr lang="en-GB" sz="2400" dirty="0" smtClean="0"/>
              <a:t>More recently the public  service has seen </a:t>
            </a:r>
            <a:r>
              <a:rPr lang="en-GB" sz="2400" dirty="0"/>
              <a:t>the re-emergence of a more strategic approach in circumstances where the coalition government  </a:t>
            </a:r>
            <a:r>
              <a:rPr lang="en-GB" sz="2400" dirty="0" smtClean="0"/>
              <a:t>has engaged </a:t>
            </a:r>
            <a:r>
              <a:rPr lang="en-GB" sz="2400" dirty="0"/>
              <a:t>in consultation and discourse with the public and key stakeholders </a:t>
            </a:r>
            <a:endParaRPr lang="en-GB" sz="2400" dirty="0" smtClean="0"/>
          </a:p>
          <a:p>
            <a:endParaRPr lang="en-GB" sz="1000" dirty="0" smtClean="0"/>
          </a:p>
          <a:p>
            <a:r>
              <a:rPr lang="en-GB" sz="2400" dirty="0" smtClean="0"/>
              <a:t>It is not clear whether the latter is the result of political pressure or expediency – or part of the realisation of the potential of the Strategic State </a:t>
            </a:r>
            <a:endParaRPr lang="en-GB" sz="2400" dirty="0"/>
          </a:p>
        </p:txBody>
      </p:sp>
    </p:spTree>
    <p:extLst>
      <p:ext uri="{BB962C8B-B14F-4D97-AF65-F5344CB8AC3E}">
        <p14:creationId xmlns:p14="http://schemas.microsoft.com/office/powerpoint/2010/main" val="160166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850106"/>
          </a:xfrm>
        </p:spPr>
        <p:txBody>
          <a:bodyPr>
            <a:normAutofit fontScale="90000"/>
          </a:bodyPr>
          <a:lstStyle/>
          <a:p>
            <a:r>
              <a:rPr lang="en-GB" sz="3200" b="1" dirty="0" smtClean="0">
                <a:ln>
                  <a:solidFill>
                    <a:schemeClr val="accent1">
                      <a:tint val="80000"/>
                      <a:shade val="99000"/>
                      <a:satMod val="500000"/>
                    </a:schemeClr>
                  </a:solidFill>
                </a:ln>
              </a:rPr>
              <a:t>1997-2010 How did the state get </a:t>
            </a:r>
            <a:r>
              <a:rPr lang="en-GB" sz="3200" b="1" dirty="0">
                <a:ln>
                  <a:solidFill>
                    <a:schemeClr val="accent1">
                      <a:tint val="80000"/>
                      <a:shade val="99000"/>
                      <a:satMod val="500000"/>
                    </a:schemeClr>
                  </a:solidFill>
                </a:ln>
              </a:rPr>
              <a:t>more strategic</a:t>
            </a:r>
            <a:r>
              <a:rPr lang="en-GB" sz="3200" b="1" dirty="0" smtClean="0">
                <a:ln>
                  <a:solidFill>
                    <a:schemeClr val="accent1">
                      <a:tint val="80000"/>
                      <a:shade val="99000"/>
                      <a:satMod val="500000"/>
                    </a:schemeClr>
                  </a:solidFill>
                </a:ln>
              </a:rPr>
              <a:t>?</a:t>
            </a:r>
            <a:r>
              <a:rPr lang="en-GB" sz="1000" b="1" dirty="0" smtClean="0"/>
              <a:t/>
            </a:r>
            <a:br>
              <a:rPr lang="en-GB" sz="1000" b="1" dirty="0" smtClean="0"/>
            </a:br>
            <a:r>
              <a:rPr lang="en-GB" sz="1000" b="1" dirty="0" smtClean="0"/>
              <a:t/>
            </a:r>
            <a:br>
              <a:rPr lang="en-GB" sz="1000" b="1" dirty="0" smtClean="0"/>
            </a:br>
            <a:endParaRPr lang="en-GB" sz="3200" b="1" dirty="0"/>
          </a:p>
        </p:txBody>
      </p:sp>
      <p:sp>
        <p:nvSpPr>
          <p:cNvPr id="5" name="Content Placeholder 4"/>
          <p:cNvSpPr>
            <a:spLocks noGrp="1"/>
          </p:cNvSpPr>
          <p:nvPr>
            <p:ph sz="half" idx="1"/>
          </p:nvPr>
        </p:nvSpPr>
        <p:spPr>
          <a:xfrm>
            <a:off x="360772" y="2132856"/>
            <a:ext cx="4038600" cy="4320480"/>
          </a:xfrm>
        </p:spPr>
        <p:txBody>
          <a:bodyPr>
            <a:normAutofit fontScale="85000" lnSpcReduction="20000"/>
          </a:bodyPr>
          <a:lstStyle/>
          <a:p>
            <a:r>
              <a:rPr lang="en-GB" dirty="0" smtClean="0"/>
              <a:t>Performance Management Regimes where assessing and assuring increasingly joined up policy and delivery  for continuous improvement in public services.</a:t>
            </a:r>
          </a:p>
          <a:p>
            <a:endParaRPr lang="en-GB" dirty="0" smtClean="0"/>
          </a:p>
          <a:p>
            <a:r>
              <a:rPr lang="en-GB" dirty="0" smtClean="0"/>
              <a:t>The regimes were continually becoming better integrated and mutually supporting across the various parts of the public sector.</a:t>
            </a:r>
            <a:endParaRPr lang="en-GB" dirty="0"/>
          </a:p>
        </p:txBody>
      </p:sp>
      <p:sp>
        <p:nvSpPr>
          <p:cNvPr id="6" name="Content Placeholder 5"/>
          <p:cNvSpPr>
            <a:spLocks noGrp="1"/>
          </p:cNvSpPr>
          <p:nvPr>
            <p:ph sz="half" idx="2"/>
          </p:nvPr>
        </p:nvSpPr>
        <p:spPr>
          <a:xfrm>
            <a:off x="4644008" y="2204864"/>
            <a:ext cx="4038600" cy="4176464"/>
          </a:xfrm>
        </p:spPr>
        <p:txBody>
          <a:bodyPr>
            <a:normAutofit fontScale="85000" lnSpcReduction="20000"/>
          </a:bodyPr>
          <a:lstStyle/>
          <a:p>
            <a:r>
              <a:rPr lang="en-GB" dirty="0" smtClean="0"/>
              <a:t>Central and Local government acted as a proactive   ‘entrepreneurial’ state – taking risks, and  creating a highly networked policy and delivery system </a:t>
            </a:r>
          </a:p>
          <a:p>
            <a:endParaRPr lang="en-GB" dirty="0" smtClean="0"/>
          </a:p>
          <a:p>
            <a:r>
              <a:rPr lang="en-GB" dirty="0" smtClean="0"/>
              <a:t>State also acted as lead investor and catalyst for both improvement and innovation – not simply as safety net for failure. </a:t>
            </a:r>
            <a:endParaRPr lang="en-GB" dirty="0"/>
          </a:p>
        </p:txBody>
      </p:sp>
      <p:sp>
        <p:nvSpPr>
          <p:cNvPr id="2" name="TextBox 1"/>
          <p:cNvSpPr txBox="1"/>
          <p:nvPr/>
        </p:nvSpPr>
        <p:spPr>
          <a:xfrm>
            <a:off x="755576" y="764704"/>
            <a:ext cx="7776864" cy="830997"/>
          </a:xfrm>
          <a:prstGeom prst="rect">
            <a:avLst/>
          </a:prstGeom>
          <a:noFill/>
        </p:spPr>
        <p:txBody>
          <a:bodyPr wrap="square" rtlCol="0">
            <a:spAutoFit/>
          </a:bodyPr>
          <a:lstStyle/>
          <a:p>
            <a:r>
              <a:rPr lang="en-GB" sz="2400" b="1" dirty="0"/>
              <a:t>Two fields - performance management </a:t>
            </a:r>
            <a:r>
              <a:rPr lang="en-GB" sz="2400" b="1" dirty="0" smtClean="0"/>
              <a:t>regimes and </a:t>
            </a:r>
            <a:r>
              <a:rPr lang="en-GB" sz="2400" b="1" dirty="0"/>
              <a:t>creating strategic collaborations and networks </a:t>
            </a:r>
            <a:endParaRPr lang="en-GB" sz="2400" dirty="0"/>
          </a:p>
        </p:txBody>
      </p:sp>
      <p:sp>
        <p:nvSpPr>
          <p:cNvPr id="3" name="TextBox 2"/>
          <p:cNvSpPr txBox="1"/>
          <p:nvPr/>
        </p:nvSpPr>
        <p:spPr>
          <a:xfrm>
            <a:off x="2483768" y="6309320"/>
            <a:ext cx="4752528" cy="461665"/>
          </a:xfrm>
          <a:prstGeom prst="rect">
            <a:avLst/>
          </a:prstGeom>
          <a:noFill/>
        </p:spPr>
        <p:txBody>
          <a:bodyPr wrap="square" rtlCol="0">
            <a:spAutoFit/>
          </a:bodyPr>
          <a:lstStyle/>
          <a:p>
            <a:r>
              <a:rPr lang="en-GB" sz="2400" dirty="0" smtClean="0">
                <a:ln>
                  <a:solidFill>
                    <a:schemeClr val="accent1">
                      <a:tint val="80000"/>
                      <a:shade val="99000"/>
                      <a:satMod val="500000"/>
                    </a:schemeClr>
                  </a:solidFill>
                </a:ln>
              </a:rPr>
              <a:t>Theoretically or Conceptually</a:t>
            </a:r>
            <a:endParaRPr lang="en-GB" sz="2400" dirty="0">
              <a:ln>
                <a:solidFill>
                  <a:schemeClr val="accent1">
                    <a:tint val="80000"/>
                    <a:shade val="99000"/>
                    <a:satMod val="500000"/>
                  </a:schemeClr>
                </a:solidFill>
              </a:ln>
            </a:endParaRPr>
          </a:p>
        </p:txBody>
      </p:sp>
    </p:spTree>
    <p:extLst>
      <p:ext uri="{BB962C8B-B14F-4D97-AF65-F5344CB8AC3E}">
        <p14:creationId xmlns:p14="http://schemas.microsoft.com/office/powerpoint/2010/main" val="373197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26" presetClass="emph" presetSubtype="0" fill="hold" grpId="1" nodeType="withEffect">
                                  <p:stCondLst>
                                    <p:cond delay="0"/>
                                  </p:stCondLst>
                                  <p:childTnLst>
                                    <p:animEffect transition="out" filter="fade">
                                      <p:cBhvr>
                                        <p:cTn id="10" dur="3000" tmFilter="0, 0; .2, .5; .8, .5; 1, 0"/>
                                        <p:tgtEl>
                                          <p:spTgt spid="3"/>
                                        </p:tgtEl>
                                      </p:cBhvr>
                                    </p:animEffect>
                                    <p:animScale>
                                      <p:cBhvr>
                                        <p:cTn id="11" dur="1500" autoRev="1" fill="hold"/>
                                        <p:tgtEl>
                                          <p:spTgt spid="3"/>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uiExpand="1" build="p"/>
      <p:bldP spid="2" grpId="0"/>
      <p:bldP spid="3" grpId="0"/>
      <p:bldP spid="3"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n>
                  <a:solidFill>
                    <a:schemeClr val="accent1">
                      <a:tint val="80000"/>
                      <a:shade val="99000"/>
                      <a:satMod val="500000"/>
                    </a:schemeClr>
                  </a:solidFill>
                </a:ln>
              </a:rPr>
              <a:t>The</a:t>
            </a:r>
            <a:r>
              <a:rPr lang="en-GB" sz="3600" b="1" dirty="0" smtClean="0"/>
              <a:t> </a:t>
            </a:r>
            <a:r>
              <a:rPr lang="en-GB" sz="3600" b="1" dirty="0" smtClean="0">
                <a:ln>
                  <a:solidFill>
                    <a:schemeClr val="accent1">
                      <a:tint val="80000"/>
                      <a:shade val="99000"/>
                      <a:satMod val="500000"/>
                    </a:schemeClr>
                  </a:solidFill>
                </a:ln>
              </a:rPr>
              <a:t>strategic state </a:t>
            </a:r>
            <a:endParaRPr lang="en-GB" sz="3600" b="1" dirty="0">
              <a:ln>
                <a:solidFill>
                  <a:schemeClr val="accent1">
                    <a:tint val="80000"/>
                    <a:shade val="99000"/>
                    <a:satMod val="500000"/>
                  </a:schemeClr>
                </a:solidFill>
              </a:ln>
            </a:endParaRPr>
          </a:p>
        </p:txBody>
      </p:sp>
      <p:sp>
        <p:nvSpPr>
          <p:cNvPr id="3" name="Content Placeholder 2"/>
          <p:cNvSpPr>
            <a:spLocks noGrp="1"/>
          </p:cNvSpPr>
          <p:nvPr>
            <p:ph sz="half" idx="1"/>
          </p:nvPr>
        </p:nvSpPr>
        <p:spPr>
          <a:xfrm>
            <a:off x="457200" y="1600200"/>
            <a:ext cx="3970784" cy="4925144"/>
          </a:xfrm>
        </p:spPr>
        <p:txBody>
          <a:bodyPr>
            <a:normAutofit fontScale="85000" lnSpcReduction="10000"/>
          </a:bodyPr>
          <a:lstStyle/>
          <a:p>
            <a:pPr marL="0" indent="0">
              <a:buNone/>
            </a:pPr>
            <a:r>
              <a:rPr lang="en-GB" sz="2400" dirty="0" smtClean="0"/>
              <a:t>Improving Performance Management Regimes</a:t>
            </a:r>
          </a:p>
          <a:p>
            <a:pPr marL="0" indent="0">
              <a:buNone/>
            </a:pPr>
            <a:endParaRPr lang="en-GB" sz="2400" dirty="0" smtClean="0"/>
          </a:p>
          <a:p>
            <a:r>
              <a:rPr lang="en-GB" sz="2400" dirty="0" smtClean="0"/>
              <a:t>Best Value</a:t>
            </a:r>
          </a:p>
          <a:p>
            <a:r>
              <a:rPr lang="en-GB" sz="2400" dirty="0" smtClean="0"/>
              <a:t>Comprehensive Performance Assessments</a:t>
            </a:r>
          </a:p>
          <a:p>
            <a:r>
              <a:rPr lang="en-GB" sz="2400" dirty="0" smtClean="0"/>
              <a:t>Standards for Better Health </a:t>
            </a:r>
          </a:p>
          <a:p>
            <a:r>
              <a:rPr lang="en-GB" sz="2400" dirty="0" smtClean="0"/>
              <a:t>Police assessments</a:t>
            </a:r>
          </a:p>
          <a:p>
            <a:r>
              <a:rPr lang="en-GB" sz="2400" dirty="0" smtClean="0"/>
              <a:t>CPA 2 The Harder Test</a:t>
            </a:r>
          </a:p>
          <a:p>
            <a:r>
              <a:rPr lang="en-GB" sz="2400" dirty="0" smtClean="0"/>
              <a:t>World Class Commissioning </a:t>
            </a:r>
          </a:p>
          <a:p>
            <a:r>
              <a:rPr lang="en-GB" sz="2400" dirty="0" smtClean="0"/>
              <a:t>Comprehensive Area Assessments</a:t>
            </a:r>
            <a:endParaRPr lang="en-GB" sz="2400" dirty="0"/>
          </a:p>
        </p:txBody>
      </p:sp>
      <p:sp>
        <p:nvSpPr>
          <p:cNvPr id="4" name="Content Placeholder 3"/>
          <p:cNvSpPr>
            <a:spLocks noGrp="1"/>
          </p:cNvSpPr>
          <p:nvPr>
            <p:ph sz="half" idx="2"/>
          </p:nvPr>
        </p:nvSpPr>
        <p:spPr>
          <a:xfrm>
            <a:off x="4716016" y="1628800"/>
            <a:ext cx="4193232" cy="4525963"/>
          </a:xfrm>
        </p:spPr>
        <p:txBody>
          <a:bodyPr>
            <a:normAutofit fontScale="85000" lnSpcReduction="10000"/>
          </a:bodyPr>
          <a:lstStyle/>
          <a:p>
            <a:pPr marL="0" indent="0">
              <a:buNone/>
            </a:pPr>
            <a:r>
              <a:rPr lang="en-GB" sz="2400" dirty="0" smtClean="0"/>
              <a:t>Creating and Improving </a:t>
            </a:r>
            <a:r>
              <a:rPr lang="en-GB" sz="2400" dirty="0"/>
              <a:t>N</a:t>
            </a:r>
            <a:r>
              <a:rPr lang="en-GB" sz="2400" dirty="0" smtClean="0"/>
              <a:t>etworks Partnerships and Agreements</a:t>
            </a:r>
          </a:p>
          <a:p>
            <a:pPr marL="0" indent="0">
              <a:buNone/>
            </a:pPr>
            <a:endParaRPr lang="en-GB" sz="2400" dirty="0" smtClean="0"/>
          </a:p>
          <a:p>
            <a:r>
              <a:rPr lang="en-GB" sz="2400" dirty="0" smtClean="0"/>
              <a:t>Comprehensive Spending Reviews and Public Service Agreements  (1997-2010)</a:t>
            </a:r>
          </a:p>
          <a:p>
            <a:r>
              <a:rPr lang="en-GB" sz="2400" dirty="0" smtClean="0"/>
              <a:t>Local Public </a:t>
            </a:r>
            <a:r>
              <a:rPr lang="en-GB" sz="2400" dirty="0"/>
              <a:t>S</a:t>
            </a:r>
            <a:r>
              <a:rPr lang="en-GB" sz="2400" dirty="0" smtClean="0"/>
              <a:t>ervice Agreements (Rounds 1 and 2)</a:t>
            </a:r>
          </a:p>
          <a:p>
            <a:r>
              <a:rPr lang="en-GB" sz="2400" dirty="0" smtClean="0"/>
              <a:t>Local Area Agreements – pilots 2004/05 – rolled out across country by March 2007</a:t>
            </a:r>
          </a:p>
          <a:p>
            <a:r>
              <a:rPr lang="en-GB" sz="2400" dirty="0"/>
              <a:t>2</a:t>
            </a:r>
            <a:r>
              <a:rPr lang="en-GB" sz="2400" dirty="0" smtClean="0"/>
              <a:t>nd round 2007/08 – 2010/11</a:t>
            </a:r>
          </a:p>
          <a:p>
            <a:r>
              <a:rPr lang="en-GB" sz="2400" dirty="0" smtClean="0"/>
              <a:t>2009 - Multiple Area Agreements and Total Place </a:t>
            </a:r>
          </a:p>
          <a:p>
            <a:endParaRPr lang="en-GB" sz="2000" dirty="0"/>
          </a:p>
        </p:txBody>
      </p:sp>
      <p:sp>
        <p:nvSpPr>
          <p:cNvPr id="5" name="TextBox 4"/>
          <p:cNvSpPr txBox="1"/>
          <p:nvPr/>
        </p:nvSpPr>
        <p:spPr>
          <a:xfrm>
            <a:off x="3491880" y="6357438"/>
            <a:ext cx="5112568" cy="461665"/>
          </a:xfrm>
          <a:prstGeom prst="rect">
            <a:avLst/>
          </a:prstGeom>
          <a:noFill/>
        </p:spPr>
        <p:txBody>
          <a:bodyPr wrap="square" rtlCol="0">
            <a:spAutoFit/>
          </a:bodyPr>
          <a:lstStyle/>
          <a:p>
            <a:r>
              <a:rPr lang="en-GB" sz="2400" dirty="0" smtClean="0">
                <a:ln>
                  <a:solidFill>
                    <a:schemeClr val="accent1">
                      <a:tint val="80000"/>
                      <a:shade val="99000"/>
                      <a:satMod val="500000"/>
                    </a:schemeClr>
                  </a:solidFill>
                </a:ln>
              </a:rPr>
              <a:t>Practically</a:t>
            </a:r>
            <a:endParaRPr lang="en-GB" sz="2400" dirty="0">
              <a:ln>
                <a:solidFill>
                  <a:schemeClr val="accent1">
                    <a:tint val="80000"/>
                    <a:shade val="99000"/>
                    <a:satMod val="500000"/>
                  </a:schemeClr>
                </a:solidFill>
              </a:ln>
            </a:endParaRPr>
          </a:p>
        </p:txBody>
      </p:sp>
    </p:spTree>
    <p:extLst>
      <p:ext uri="{BB962C8B-B14F-4D97-AF65-F5344CB8AC3E}">
        <p14:creationId xmlns:p14="http://schemas.microsoft.com/office/powerpoint/2010/main" val="1739106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26" presetClass="emph" presetSubtype="0" fill="hold" grpId="1" nodeType="withEffect">
                                  <p:stCondLst>
                                    <p:cond delay="0"/>
                                  </p:stCondLst>
                                  <p:childTnLst>
                                    <p:animEffect transition="out" filter="fade">
                                      <p:cBhvr>
                                        <p:cTn id="8" dur="3000" tmFilter="0, 0; .2, .5; .8, .5; 1, 0"/>
                                        <p:tgtEl>
                                          <p:spTgt spid="5"/>
                                        </p:tgtEl>
                                      </p:cBhvr>
                                    </p:animEffect>
                                    <p:animScale>
                                      <p:cBhvr>
                                        <p:cTn id="9" dur="1500" autoRev="1" fill="hold"/>
                                        <p:tgtEl>
                                          <p:spTgt spid="5"/>
                                        </p:tgtEl>
                                      </p:cBhvr>
                                      <p:by x="105000" y="105000"/>
                                    </p:animScale>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
                                            <p:txEl>
                                              <p:pRg st="3" end="3"/>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P spid="5" grpId="0"/>
      <p:bldP spid="5"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smtClean="0">
                <a:ln>
                  <a:solidFill>
                    <a:schemeClr val="accent1">
                      <a:tint val="80000"/>
                      <a:shade val="99000"/>
                      <a:satMod val="500000"/>
                    </a:schemeClr>
                  </a:solidFill>
                </a:ln>
              </a:rPr>
              <a:t>The demonstrable evidence or proof of the state becoming strategic and more holistic </a:t>
            </a:r>
            <a:endParaRPr lang="en-GB" sz="3200" b="1" dirty="0">
              <a:ln>
                <a:solidFill>
                  <a:schemeClr val="accent1">
                    <a:tint val="80000"/>
                    <a:shade val="99000"/>
                    <a:satMod val="500000"/>
                  </a:schemeClr>
                </a:solidFill>
              </a:ln>
            </a:endParaRPr>
          </a:p>
        </p:txBody>
      </p:sp>
      <p:sp>
        <p:nvSpPr>
          <p:cNvPr id="3" name="Content Placeholder 2"/>
          <p:cNvSpPr>
            <a:spLocks noGrp="1"/>
          </p:cNvSpPr>
          <p:nvPr>
            <p:ph idx="1"/>
          </p:nvPr>
        </p:nvSpPr>
        <p:spPr>
          <a:xfrm>
            <a:off x="457200" y="1600200"/>
            <a:ext cx="8229600" cy="5069160"/>
          </a:xfrm>
        </p:spPr>
        <p:txBody>
          <a:bodyPr>
            <a:normAutofit fontScale="62500" lnSpcReduction="20000"/>
          </a:bodyPr>
          <a:lstStyle/>
          <a:p>
            <a:pPr marL="0" indent="0">
              <a:buNone/>
            </a:pPr>
            <a:r>
              <a:rPr lang="en-GB" sz="2900" b="1" dirty="0" smtClean="0"/>
              <a:t>Improvement Assessment and Intervention Regimes</a:t>
            </a:r>
          </a:p>
          <a:p>
            <a:pPr marL="0" indent="0">
              <a:buNone/>
            </a:pPr>
            <a:endParaRPr lang="en-GB" sz="1400" dirty="0" smtClean="0"/>
          </a:p>
          <a:p>
            <a:r>
              <a:rPr lang="en-GB" sz="2600" dirty="0"/>
              <a:t>F</a:t>
            </a:r>
            <a:r>
              <a:rPr lang="en-GB" sz="2600" dirty="0" smtClean="0"/>
              <a:t>rom Service Assessments to Corporate Assessments to Area Assessments.</a:t>
            </a:r>
          </a:p>
          <a:p>
            <a:r>
              <a:rPr lang="en-GB" sz="2600" dirty="0" smtClean="0"/>
              <a:t>Tools techniques and agents converged as they individually and collectively learnt from their collective and increasingly shared experiences.</a:t>
            </a:r>
          </a:p>
          <a:p>
            <a:endParaRPr lang="en-GB" sz="2600" dirty="0" smtClean="0"/>
          </a:p>
          <a:p>
            <a:pPr marL="0" indent="0">
              <a:buNone/>
            </a:pPr>
            <a:r>
              <a:rPr lang="en-GB" sz="2900" b="1" dirty="0" smtClean="0"/>
              <a:t>Improvement and Intervention Infrastructure</a:t>
            </a:r>
          </a:p>
          <a:p>
            <a:pPr marL="0" indent="0">
              <a:buNone/>
            </a:pPr>
            <a:endParaRPr lang="en-GB" sz="1300" dirty="0" smtClean="0"/>
          </a:p>
          <a:p>
            <a:r>
              <a:rPr lang="en-GB" sz="2600" dirty="0" smtClean="0"/>
              <a:t>The evidence bases developed from data poor to data </a:t>
            </a:r>
            <a:r>
              <a:rPr lang="en-GB" sz="2600" dirty="0"/>
              <a:t>r</a:t>
            </a:r>
            <a:r>
              <a:rPr lang="en-GB" sz="2600" dirty="0" smtClean="0"/>
              <a:t>ich to intelligent data</a:t>
            </a:r>
          </a:p>
          <a:p>
            <a:r>
              <a:rPr lang="en-GB" sz="2600" dirty="0" smtClean="0"/>
              <a:t>Post 2005 (in particular) the infrastructure became more economic, efficient and effective with increasing returns on investment.</a:t>
            </a:r>
          </a:p>
          <a:p>
            <a:pPr marL="0" indent="0">
              <a:buNone/>
            </a:pPr>
            <a:endParaRPr lang="en-GB" sz="2600" dirty="0" smtClean="0"/>
          </a:p>
          <a:p>
            <a:pPr marL="0" indent="0">
              <a:buNone/>
            </a:pPr>
            <a:r>
              <a:rPr lang="en-GB" sz="2900" b="1" dirty="0" smtClean="0"/>
              <a:t>What about outputs and outcomes?</a:t>
            </a:r>
          </a:p>
          <a:p>
            <a:pPr marL="0" indent="0">
              <a:buNone/>
            </a:pPr>
            <a:endParaRPr lang="en-GB" sz="1300" dirty="0" smtClean="0"/>
          </a:p>
          <a:p>
            <a:r>
              <a:rPr lang="en-GB" sz="2600" dirty="0" smtClean="0"/>
              <a:t>Each version of PSAs/LPSAs/LAA/MAA became more strategic in terms of scope, content and objectives.</a:t>
            </a:r>
          </a:p>
          <a:p>
            <a:r>
              <a:rPr lang="en-GB" sz="2600" dirty="0" smtClean="0"/>
              <a:t>Each version or generation of PSAs/LPSAs/LAAs/MAAs and the Performance Assessment Regimes required less resources to establish, operationalize and maintain.</a:t>
            </a:r>
          </a:p>
          <a:p>
            <a:endParaRPr lang="en-GB" dirty="0" smtClean="0"/>
          </a:p>
          <a:p>
            <a:endParaRPr lang="en-GB" dirty="0" smtClean="0"/>
          </a:p>
          <a:p>
            <a:endParaRPr lang="en-GB" dirty="0" smtClean="0"/>
          </a:p>
          <a:p>
            <a:endParaRPr lang="en-GB" dirty="0" smtClean="0"/>
          </a:p>
          <a:p>
            <a:endParaRPr lang="en-GB" dirty="0"/>
          </a:p>
        </p:txBody>
      </p:sp>
    </p:spTree>
    <p:extLst>
      <p:ext uri="{BB962C8B-B14F-4D97-AF65-F5344CB8AC3E}">
        <p14:creationId xmlns:p14="http://schemas.microsoft.com/office/powerpoint/2010/main" val="30683029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95536" y="332656"/>
            <a:ext cx="8229600" cy="1296144"/>
          </a:xfrm>
        </p:spPr>
        <p:txBody>
          <a:bodyPr>
            <a:normAutofit/>
          </a:bodyPr>
          <a:lstStyle/>
          <a:p>
            <a:r>
              <a:rPr lang="en-GB" sz="3600" b="1" dirty="0" smtClean="0">
                <a:ln>
                  <a:solidFill>
                    <a:schemeClr val="accent1">
                      <a:tint val="80000"/>
                      <a:shade val="99000"/>
                      <a:satMod val="500000"/>
                    </a:schemeClr>
                  </a:solidFill>
                </a:ln>
              </a:rPr>
              <a:t>Some indicative watchwords and catchphrases </a:t>
            </a:r>
            <a:endParaRPr lang="en-GB" sz="3600" b="1" dirty="0">
              <a:ln>
                <a:solidFill>
                  <a:schemeClr val="accent1">
                    <a:tint val="80000"/>
                    <a:shade val="99000"/>
                    <a:satMod val="500000"/>
                  </a:schemeClr>
                </a:solidFill>
              </a:ln>
            </a:endParaRPr>
          </a:p>
        </p:txBody>
      </p:sp>
      <p:sp>
        <p:nvSpPr>
          <p:cNvPr id="6" name="Content Placeholder 5"/>
          <p:cNvSpPr>
            <a:spLocks noGrp="1"/>
          </p:cNvSpPr>
          <p:nvPr>
            <p:ph idx="1"/>
          </p:nvPr>
        </p:nvSpPr>
        <p:spPr/>
        <p:txBody>
          <a:bodyPr>
            <a:normAutofit fontScale="92500"/>
          </a:bodyPr>
          <a:lstStyle/>
          <a:p>
            <a:endParaRPr lang="en-GB" dirty="0" smtClean="0"/>
          </a:p>
          <a:p>
            <a:r>
              <a:rPr lang="en-GB" dirty="0" smtClean="0"/>
              <a:t>In the performance management regimes ’beyond compliance’ and ‘continuous improvement’ to innovation and creativity</a:t>
            </a:r>
            <a:endParaRPr lang="en-GB" sz="1000" dirty="0" smtClean="0"/>
          </a:p>
          <a:p>
            <a:endParaRPr lang="en-GB" sz="1000" dirty="0" smtClean="0"/>
          </a:p>
          <a:p>
            <a:r>
              <a:rPr lang="en-GB" dirty="0" smtClean="0"/>
              <a:t>Jim Collin’s </a:t>
            </a:r>
            <a:r>
              <a:rPr lang="en-GB" dirty="0" smtClean="0">
                <a:ln>
                  <a:solidFill>
                    <a:schemeClr val="accent1">
                      <a:tint val="80000"/>
                      <a:shade val="99000"/>
                      <a:satMod val="500000"/>
                    </a:schemeClr>
                  </a:solidFill>
                </a:ln>
              </a:rPr>
              <a:t>‘Good to great’</a:t>
            </a:r>
            <a:r>
              <a:rPr lang="en-GB" dirty="0" smtClean="0"/>
              <a:t> became from </a:t>
            </a:r>
            <a:r>
              <a:rPr lang="en-GB" dirty="0" smtClean="0">
                <a:ln>
                  <a:solidFill>
                    <a:schemeClr val="accent1">
                      <a:tint val="80000"/>
                      <a:shade val="99000"/>
                      <a:satMod val="500000"/>
                    </a:schemeClr>
                  </a:solidFill>
                </a:ln>
              </a:rPr>
              <a:t>‘excellence to exemplary’ </a:t>
            </a:r>
          </a:p>
          <a:p>
            <a:endParaRPr lang="en-GB" sz="1100" dirty="0" smtClean="0"/>
          </a:p>
          <a:p>
            <a:r>
              <a:rPr lang="en-GB" dirty="0" smtClean="0"/>
              <a:t>In the Intervention team - We will support improvement - we will not reward failure</a:t>
            </a:r>
            <a:endParaRPr lang="en-GB" dirty="0"/>
          </a:p>
        </p:txBody>
      </p:sp>
    </p:spTree>
    <p:extLst>
      <p:ext uri="{BB962C8B-B14F-4D97-AF65-F5344CB8AC3E}">
        <p14:creationId xmlns:p14="http://schemas.microsoft.com/office/powerpoint/2010/main" val="23792468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b="1" dirty="0" smtClean="0">
                <a:ln>
                  <a:solidFill>
                    <a:schemeClr val="accent1">
                      <a:tint val="80000"/>
                      <a:shade val="99000"/>
                      <a:satMod val="500000"/>
                    </a:schemeClr>
                  </a:solidFill>
                </a:ln>
              </a:rPr>
              <a:t>Post 2010 Coalition Government</a:t>
            </a:r>
            <a:br>
              <a:rPr lang="en-GB" sz="3200" b="1" dirty="0" smtClean="0">
                <a:ln>
                  <a:solidFill>
                    <a:schemeClr val="accent1">
                      <a:tint val="80000"/>
                      <a:shade val="99000"/>
                      <a:satMod val="500000"/>
                    </a:schemeClr>
                  </a:solidFill>
                </a:ln>
              </a:rPr>
            </a:br>
            <a:r>
              <a:rPr lang="en-GB" sz="3200" b="1" dirty="0" smtClean="0">
                <a:ln>
                  <a:solidFill>
                    <a:schemeClr val="accent1">
                      <a:tint val="80000"/>
                      <a:shade val="99000"/>
                      <a:satMod val="500000"/>
                    </a:schemeClr>
                  </a:solidFill>
                </a:ln>
              </a:rPr>
              <a:t>Performance </a:t>
            </a:r>
            <a:r>
              <a:rPr lang="en-GB" sz="3200" b="1" dirty="0">
                <a:ln>
                  <a:solidFill>
                    <a:schemeClr val="accent1">
                      <a:tint val="80000"/>
                      <a:shade val="99000"/>
                      <a:satMod val="500000"/>
                    </a:schemeClr>
                  </a:solidFill>
                </a:ln>
              </a:rPr>
              <a:t>A</a:t>
            </a:r>
            <a:r>
              <a:rPr lang="en-GB" sz="3200" b="1" dirty="0" smtClean="0">
                <a:ln>
                  <a:solidFill>
                    <a:schemeClr val="accent1">
                      <a:tint val="80000"/>
                      <a:shade val="99000"/>
                      <a:satMod val="500000"/>
                    </a:schemeClr>
                  </a:solidFill>
                </a:ln>
              </a:rPr>
              <a:t>ssessment Regimes</a:t>
            </a:r>
            <a:endParaRPr lang="en-GB" sz="3200" b="1" dirty="0">
              <a:ln>
                <a:solidFill>
                  <a:schemeClr val="accent1">
                    <a:tint val="80000"/>
                    <a:shade val="99000"/>
                    <a:satMod val="500000"/>
                  </a:schemeClr>
                </a:solidFill>
              </a:ln>
            </a:endParaRPr>
          </a:p>
        </p:txBody>
      </p:sp>
      <p:sp>
        <p:nvSpPr>
          <p:cNvPr id="3" name="Content Placeholder 2"/>
          <p:cNvSpPr>
            <a:spLocks noGrp="1"/>
          </p:cNvSpPr>
          <p:nvPr>
            <p:ph idx="1"/>
          </p:nvPr>
        </p:nvSpPr>
        <p:spPr>
          <a:xfrm>
            <a:off x="467544" y="1628800"/>
            <a:ext cx="8229600" cy="4752528"/>
          </a:xfrm>
        </p:spPr>
        <p:txBody>
          <a:bodyPr>
            <a:normAutofit fontScale="62500" lnSpcReduction="20000"/>
          </a:bodyPr>
          <a:lstStyle/>
          <a:p>
            <a:r>
              <a:rPr lang="en-GB" dirty="0" smtClean="0">
                <a:ln>
                  <a:solidFill>
                    <a:schemeClr val="accent1">
                      <a:tint val="80000"/>
                      <a:shade val="99000"/>
                      <a:satMod val="500000"/>
                    </a:schemeClr>
                  </a:solidFill>
                </a:ln>
              </a:rPr>
              <a:t>Reducing public expenditure not improving public services has become the focal objective  </a:t>
            </a:r>
          </a:p>
          <a:p>
            <a:endParaRPr lang="en-GB" sz="1400" dirty="0" smtClean="0"/>
          </a:p>
          <a:p>
            <a:r>
              <a:rPr lang="en-GB" dirty="0" smtClean="0"/>
              <a:t>Causing collateral damage as key parts of the improvement infrastructure (including independent agencies such as AC) have been </a:t>
            </a:r>
            <a:r>
              <a:rPr lang="en-GB" dirty="0"/>
              <a:t>abolished </a:t>
            </a:r>
            <a:r>
              <a:rPr lang="en-GB" dirty="0" smtClean="0"/>
              <a:t>in the </a:t>
            </a:r>
            <a:r>
              <a:rPr lang="en-GB" dirty="0"/>
              <a:t>‘bonfire of the QUANGOs</a:t>
            </a:r>
            <a:r>
              <a:rPr lang="en-GB" dirty="0" smtClean="0"/>
              <a:t>’</a:t>
            </a:r>
          </a:p>
          <a:p>
            <a:endParaRPr lang="en-GB" sz="1400" dirty="0" smtClean="0"/>
          </a:p>
          <a:p>
            <a:r>
              <a:rPr lang="en-GB" dirty="0" smtClean="0"/>
              <a:t>Central Government confusion in retention of CSRs but not PSAs.</a:t>
            </a:r>
          </a:p>
          <a:p>
            <a:endParaRPr lang="en-GB" sz="1600" dirty="0" smtClean="0"/>
          </a:p>
          <a:p>
            <a:r>
              <a:rPr lang="en-GB" dirty="0" smtClean="0"/>
              <a:t>Local Government – </a:t>
            </a:r>
            <a:r>
              <a:rPr lang="en-GB" dirty="0" smtClean="0">
                <a:ln>
                  <a:solidFill>
                    <a:schemeClr val="accent1">
                      <a:tint val="80000"/>
                      <a:shade val="99000"/>
                      <a:satMod val="500000"/>
                    </a:schemeClr>
                  </a:solidFill>
                </a:ln>
              </a:rPr>
              <a:t>localism</a:t>
            </a:r>
            <a:r>
              <a:rPr lang="en-GB" dirty="0" smtClean="0"/>
              <a:t> and </a:t>
            </a:r>
            <a:r>
              <a:rPr lang="en-GB" dirty="0" smtClean="0">
                <a:ln>
                  <a:solidFill>
                    <a:schemeClr val="accent1">
                      <a:tint val="80000"/>
                      <a:shade val="99000"/>
                      <a:satMod val="500000"/>
                    </a:schemeClr>
                  </a:solidFill>
                </a:ln>
              </a:rPr>
              <a:t>sector lead </a:t>
            </a:r>
            <a:r>
              <a:rPr lang="en-GB" dirty="0" smtClean="0"/>
              <a:t>improvement and intervention.</a:t>
            </a:r>
          </a:p>
          <a:p>
            <a:endParaRPr lang="en-GB" sz="1600" dirty="0" smtClean="0"/>
          </a:p>
          <a:p>
            <a:r>
              <a:rPr lang="en-GB" dirty="0" smtClean="0"/>
              <a:t>Health – Performance </a:t>
            </a:r>
            <a:r>
              <a:rPr lang="en-GB" dirty="0"/>
              <a:t>regime </a:t>
            </a:r>
            <a:r>
              <a:rPr lang="en-GB" dirty="0" smtClean="0"/>
              <a:t>strengthened (although the  2012 Health and Social Care Act was a governmental and administrative debacle).</a:t>
            </a:r>
            <a:endParaRPr lang="en-GB" sz="1000" dirty="0" smtClean="0"/>
          </a:p>
          <a:p>
            <a:endParaRPr lang="en-GB" sz="1600" dirty="0" smtClean="0"/>
          </a:p>
          <a:p>
            <a:r>
              <a:rPr lang="en-GB" dirty="0" smtClean="0"/>
              <a:t>Police – HMIC retained but now Police and Crime Commissioners and Policing Panels replace Police Authorities</a:t>
            </a:r>
          </a:p>
          <a:p>
            <a:endParaRPr lang="en-GB" sz="1800" dirty="0" smtClean="0"/>
          </a:p>
          <a:p>
            <a:r>
              <a:rPr lang="en-GB" dirty="0" smtClean="0"/>
              <a:t>Fire and Rescue – New National Framework and Commissioning model introduced  </a:t>
            </a:r>
            <a:endParaRPr lang="en-GB" dirty="0"/>
          </a:p>
        </p:txBody>
      </p:sp>
    </p:spTree>
    <p:extLst>
      <p:ext uri="{BB962C8B-B14F-4D97-AF65-F5344CB8AC3E}">
        <p14:creationId xmlns:p14="http://schemas.microsoft.com/office/powerpoint/2010/main" val="343133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368152"/>
          </a:xfrm>
        </p:spPr>
        <p:txBody>
          <a:bodyPr>
            <a:normAutofit/>
          </a:bodyPr>
          <a:lstStyle/>
          <a:p>
            <a:r>
              <a:rPr lang="en-GB" sz="3200" b="1" dirty="0" smtClean="0">
                <a:ln>
                  <a:solidFill>
                    <a:schemeClr val="accent1">
                      <a:tint val="80000"/>
                      <a:shade val="99000"/>
                      <a:satMod val="500000"/>
                    </a:schemeClr>
                  </a:solidFill>
                </a:ln>
              </a:rPr>
              <a:t>Post 2010 Coalition Government’s</a:t>
            </a:r>
            <a:br>
              <a:rPr lang="en-GB" sz="3200" b="1" dirty="0" smtClean="0">
                <a:ln>
                  <a:solidFill>
                    <a:schemeClr val="accent1">
                      <a:tint val="80000"/>
                      <a:shade val="99000"/>
                      <a:satMod val="500000"/>
                    </a:schemeClr>
                  </a:solidFill>
                </a:ln>
              </a:rPr>
            </a:br>
            <a:r>
              <a:rPr lang="en-GB" sz="3200" b="1" dirty="0" smtClean="0">
                <a:ln>
                  <a:solidFill>
                    <a:schemeClr val="accent1">
                      <a:tint val="80000"/>
                      <a:shade val="99000"/>
                      <a:satMod val="500000"/>
                    </a:schemeClr>
                  </a:solidFill>
                </a:ln>
              </a:rPr>
              <a:t>differing approaches to Intervention</a:t>
            </a:r>
            <a:endParaRPr lang="en-GB" sz="3200" b="1" dirty="0">
              <a:ln>
                <a:solidFill>
                  <a:schemeClr val="accent1">
                    <a:tint val="80000"/>
                    <a:shade val="99000"/>
                    <a:satMod val="500000"/>
                  </a:schemeClr>
                </a:solidFill>
              </a:ln>
            </a:endParaRPr>
          </a:p>
        </p:txBody>
      </p:sp>
      <p:sp>
        <p:nvSpPr>
          <p:cNvPr id="3" name="Content Placeholder 2"/>
          <p:cNvSpPr>
            <a:spLocks noGrp="1"/>
          </p:cNvSpPr>
          <p:nvPr>
            <p:ph idx="1"/>
          </p:nvPr>
        </p:nvSpPr>
        <p:spPr>
          <a:xfrm>
            <a:off x="457200" y="2348880"/>
            <a:ext cx="8229600" cy="3777283"/>
          </a:xfrm>
        </p:spPr>
        <p:txBody>
          <a:bodyPr>
            <a:normAutofit fontScale="85000" lnSpcReduction="20000"/>
          </a:bodyPr>
          <a:lstStyle/>
          <a:p>
            <a:r>
              <a:rPr lang="en-GB" dirty="0" smtClean="0"/>
              <a:t>Local Government – Intervention by LGA and local government peers rather than central government </a:t>
            </a:r>
          </a:p>
          <a:p>
            <a:endParaRPr lang="en-GB" sz="1000" dirty="0" smtClean="0"/>
          </a:p>
          <a:p>
            <a:r>
              <a:rPr lang="en-GB" dirty="0" smtClean="0"/>
              <a:t>Health – CQC and MONITOR regimes have been strengthened, and government has been more disposed to using them</a:t>
            </a:r>
          </a:p>
          <a:p>
            <a:endParaRPr lang="en-GB" sz="1000" dirty="0" smtClean="0"/>
          </a:p>
          <a:p>
            <a:r>
              <a:rPr lang="en-GB" dirty="0" smtClean="0"/>
              <a:t>Police – HMIC lead system retained but PCC imposed with little public support</a:t>
            </a:r>
          </a:p>
          <a:p>
            <a:endParaRPr lang="en-GB" sz="1000" dirty="0" smtClean="0"/>
          </a:p>
          <a:p>
            <a:r>
              <a:rPr lang="en-GB" dirty="0" smtClean="0"/>
              <a:t>Fire and Rescue – old system reaffirmed despite it being demonstrably inferior to later models</a:t>
            </a:r>
            <a:endParaRPr lang="en-GB" dirty="0"/>
          </a:p>
        </p:txBody>
      </p:sp>
    </p:spTree>
    <p:extLst>
      <p:ext uri="{BB962C8B-B14F-4D97-AF65-F5344CB8AC3E}">
        <p14:creationId xmlns:p14="http://schemas.microsoft.com/office/powerpoint/2010/main" val="8716869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ln>
                  <a:solidFill>
                    <a:schemeClr val="accent1">
                      <a:tint val="80000"/>
                      <a:shade val="99000"/>
                      <a:satMod val="500000"/>
                    </a:schemeClr>
                  </a:solidFill>
                </a:ln>
                <a:solidFill>
                  <a:srgbClr val="FFCC99"/>
                </a:solidFill>
              </a:rPr>
              <a:t>Post 2010 Coalition Governments  Collaboration and </a:t>
            </a:r>
            <a:r>
              <a:rPr lang="en-GB" sz="3200" b="1" dirty="0" smtClean="0">
                <a:ln>
                  <a:solidFill>
                    <a:schemeClr val="accent1">
                      <a:tint val="80000"/>
                      <a:shade val="99000"/>
                      <a:satMod val="500000"/>
                    </a:schemeClr>
                  </a:solidFill>
                </a:ln>
                <a:solidFill>
                  <a:srgbClr val="FFCC99"/>
                </a:solidFill>
              </a:rPr>
              <a:t>Partnership</a:t>
            </a:r>
            <a:endParaRPr lang="en-GB" sz="3200" dirty="0">
              <a:ln>
                <a:solidFill>
                  <a:schemeClr val="accent1">
                    <a:tint val="80000"/>
                    <a:shade val="99000"/>
                    <a:satMod val="500000"/>
                  </a:schemeClr>
                </a:solidFill>
              </a:ln>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5" y="2780928"/>
            <a:ext cx="8405924" cy="3293858"/>
          </a:xfrm>
          <a:prstGeom prst="rect">
            <a:avLst/>
          </a:prstGeom>
        </p:spPr>
      </p:pic>
      <p:sp>
        <p:nvSpPr>
          <p:cNvPr id="5" name="TextBox 4"/>
          <p:cNvSpPr txBox="1"/>
          <p:nvPr/>
        </p:nvSpPr>
        <p:spPr>
          <a:xfrm>
            <a:off x="827584" y="1700808"/>
            <a:ext cx="7056784" cy="707886"/>
          </a:xfrm>
          <a:prstGeom prst="rect">
            <a:avLst/>
          </a:prstGeom>
          <a:noFill/>
        </p:spPr>
        <p:txBody>
          <a:bodyPr wrap="square" rtlCol="0">
            <a:spAutoFit/>
          </a:bodyPr>
          <a:lstStyle/>
          <a:p>
            <a:pPr lvl="0"/>
            <a:r>
              <a:rPr lang="en-GB" sz="2000" b="1" dirty="0">
                <a:solidFill>
                  <a:srgbClr val="FFCC99"/>
                </a:solidFill>
              </a:rPr>
              <a:t>The example of Public Health and Health and Wellbeing Boards under the 2012 Health and Social Care Act</a:t>
            </a:r>
          </a:p>
        </p:txBody>
      </p:sp>
    </p:spTree>
    <p:extLst>
      <p:ext uri="{BB962C8B-B14F-4D97-AF65-F5344CB8AC3E}">
        <p14:creationId xmlns:p14="http://schemas.microsoft.com/office/powerpoint/2010/main" val="274249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218"/>
          </a:xfrm>
        </p:spPr>
        <p:txBody>
          <a:bodyPr>
            <a:noAutofit/>
          </a:bodyPr>
          <a:lstStyle/>
          <a:p>
            <a:r>
              <a:rPr lang="en-GB" sz="3200" b="1" dirty="0" smtClean="0">
                <a:ln>
                  <a:solidFill>
                    <a:schemeClr val="accent1">
                      <a:tint val="80000"/>
                      <a:shade val="99000"/>
                      <a:satMod val="500000"/>
                    </a:schemeClr>
                  </a:solidFill>
                </a:ln>
              </a:rPr>
              <a:t>Post 2010 Coalition Government</a:t>
            </a:r>
            <a:br>
              <a:rPr lang="en-GB" sz="3200" b="1" dirty="0" smtClean="0">
                <a:ln>
                  <a:solidFill>
                    <a:schemeClr val="accent1">
                      <a:tint val="80000"/>
                      <a:shade val="99000"/>
                      <a:satMod val="500000"/>
                    </a:schemeClr>
                  </a:solidFill>
                </a:ln>
              </a:rPr>
            </a:br>
            <a:r>
              <a:rPr lang="en-GB" sz="3200" b="1" dirty="0" smtClean="0">
                <a:ln>
                  <a:solidFill>
                    <a:schemeClr val="accent1">
                      <a:tint val="80000"/>
                      <a:shade val="99000"/>
                      <a:satMod val="500000"/>
                    </a:schemeClr>
                  </a:solidFill>
                </a:ln>
              </a:rPr>
              <a:t>Short term fragmentation/</a:t>
            </a:r>
            <a:br>
              <a:rPr lang="en-GB" sz="3200" b="1" dirty="0" smtClean="0">
                <a:ln>
                  <a:solidFill>
                    <a:schemeClr val="accent1">
                      <a:tint val="80000"/>
                      <a:shade val="99000"/>
                      <a:satMod val="500000"/>
                    </a:schemeClr>
                  </a:solidFill>
                </a:ln>
              </a:rPr>
            </a:br>
            <a:r>
              <a:rPr lang="en-GB" sz="3200" b="1" dirty="0" smtClean="0">
                <a:ln>
                  <a:solidFill>
                    <a:schemeClr val="accent1">
                      <a:tint val="80000"/>
                      <a:shade val="99000"/>
                      <a:satMod val="500000"/>
                    </a:schemeClr>
                  </a:solidFill>
                </a:ln>
              </a:rPr>
              <a:t>Long term re-emergence of the strategic state?</a:t>
            </a:r>
            <a:endParaRPr lang="en-GB" sz="3200" b="1" dirty="0">
              <a:ln>
                <a:solidFill>
                  <a:schemeClr val="accent1">
                    <a:tint val="80000"/>
                    <a:shade val="99000"/>
                    <a:satMod val="500000"/>
                  </a:schemeClr>
                </a:solidFill>
              </a:ln>
            </a:endParaRPr>
          </a:p>
        </p:txBody>
      </p:sp>
      <p:sp>
        <p:nvSpPr>
          <p:cNvPr id="9" name="Content Placeholder 8"/>
          <p:cNvSpPr>
            <a:spLocks noGrp="1"/>
          </p:cNvSpPr>
          <p:nvPr>
            <p:ph sz="half" idx="1"/>
          </p:nvPr>
        </p:nvSpPr>
        <p:spPr>
          <a:xfrm>
            <a:off x="457200" y="2348880"/>
            <a:ext cx="4038600" cy="3777283"/>
          </a:xfrm>
        </p:spPr>
        <p:txBody>
          <a:bodyPr>
            <a:normAutofit fontScale="77500" lnSpcReduction="20000"/>
          </a:bodyPr>
          <a:lstStyle/>
          <a:p>
            <a:pPr marL="0" indent="0">
              <a:buNone/>
            </a:pPr>
            <a:r>
              <a:rPr lang="en-GB" dirty="0"/>
              <a:t>Short </a:t>
            </a:r>
            <a:r>
              <a:rPr lang="en-GB" dirty="0" smtClean="0"/>
              <a:t>Term</a:t>
            </a:r>
          </a:p>
          <a:p>
            <a:pPr marL="0" indent="0">
              <a:buNone/>
            </a:pPr>
            <a:endParaRPr lang="en-GB" dirty="0"/>
          </a:p>
          <a:p>
            <a:r>
              <a:rPr lang="en-GB" dirty="0" smtClean="0"/>
              <a:t>Fiscal reduction as the overriding policy towards public services</a:t>
            </a:r>
          </a:p>
          <a:p>
            <a:endParaRPr lang="en-GB" sz="1000" dirty="0" smtClean="0"/>
          </a:p>
          <a:p>
            <a:r>
              <a:rPr lang="en-GB" dirty="0" smtClean="0"/>
              <a:t>Policy </a:t>
            </a:r>
            <a:r>
              <a:rPr lang="en-GB" dirty="0"/>
              <a:t>based evidence making </a:t>
            </a:r>
            <a:endParaRPr lang="en-GB" dirty="0" smtClean="0"/>
          </a:p>
          <a:p>
            <a:endParaRPr lang="en-GB" sz="1100" dirty="0"/>
          </a:p>
          <a:p>
            <a:r>
              <a:rPr lang="en-GB" dirty="0"/>
              <a:t>Abolition and dismantling of </a:t>
            </a:r>
            <a:r>
              <a:rPr lang="en-GB" dirty="0" smtClean="0"/>
              <a:t>improvement infrastructure</a:t>
            </a:r>
          </a:p>
          <a:p>
            <a:endParaRPr lang="en-GB" sz="1100" dirty="0" smtClean="0"/>
          </a:p>
          <a:p>
            <a:r>
              <a:rPr lang="en-GB" dirty="0" err="1" smtClean="0"/>
              <a:t>Jeffersonian</a:t>
            </a:r>
            <a:r>
              <a:rPr lang="en-GB" dirty="0" smtClean="0"/>
              <a:t>/</a:t>
            </a:r>
            <a:r>
              <a:rPr lang="en-GB" dirty="0" err="1" smtClean="0"/>
              <a:t>Thatcherite</a:t>
            </a:r>
            <a:r>
              <a:rPr lang="en-GB" dirty="0" smtClean="0"/>
              <a:t> state rhetoric – government that governs least governs best</a:t>
            </a:r>
            <a:endParaRPr lang="en-GB" dirty="0"/>
          </a:p>
          <a:p>
            <a:endParaRPr lang="en-GB" dirty="0"/>
          </a:p>
        </p:txBody>
      </p:sp>
      <p:sp>
        <p:nvSpPr>
          <p:cNvPr id="10" name="Content Placeholder 9"/>
          <p:cNvSpPr>
            <a:spLocks noGrp="1"/>
          </p:cNvSpPr>
          <p:nvPr>
            <p:ph sz="half" idx="2"/>
          </p:nvPr>
        </p:nvSpPr>
        <p:spPr>
          <a:xfrm>
            <a:off x="4648200" y="2276872"/>
            <a:ext cx="4038600" cy="3849291"/>
          </a:xfrm>
        </p:spPr>
        <p:txBody>
          <a:bodyPr>
            <a:normAutofit fontScale="77500" lnSpcReduction="20000"/>
          </a:bodyPr>
          <a:lstStyle/>
          <a:p>
            <a:pPr marL="0" indent="0">
              <a:buNone/>
            </a:pPr>
            <a:r>
              <a:rPr lang="en-GB" dirty="0" smtClean="0"/>
              <a:t>Long Term</a:t>
            </a:r>
          </a:p>
          <a:p>
            <a:pPr marL="0" indent="0">
              <a:buNone/>
            </a:pPr>
            <a:endParaRPr lang="en-GB" dirty="0" smtClean="0"/>
          </a:p>
          <a:p>
            <a:r>
              <a:rPr lang="en-GB" dirty="0" smtClean="0"/>
              <a:t>Optimizing useful production in public, private and third sectors</a:t>
            </a:r>
          </a:p>
          <a:p>
            <a:endParaRPr lang="en-GB" sz="1000" dirty="0" smtClean="0"/>
          </a:p>
          <a:p>
            <a:r>
              <a:rPr lang="en-GB" dirty="0" smtClean="0"/>
              <a:t>Evidence based policy making</a:t>
            </a:r>
          </a:p>
          <a:p>
            <a:endParaRPr lang="en-GB" sz="1000" dirty="0" smtClean="0"/>
          </a:p>
          <a:p>
            <a:r>
              <a:rPr lang="en-GB" dirty="0" smtClean="0"/>
              <a:t>Promoting and developing systemic and organisational innovation and improvement</a:t>
            </a:r>
          </a:p>
          <a:p>
            <a:endParaRPr lang="en-GB" sz="1100" dirty="0" smtClean="0"/>
          </a:p>
          <a:p>
            <a:r>
              <a:rPr lang="en-GB" dirty="0" smtClean="0"/>
              <a:t>Re-emergence of the strategic and entrepreneurial state</a:t>
            </a:r>
          </a:p>
          <a:p>
            <a:endParaRPr lang="en-GB" dirty="0"/>
          </a:p>
        </p:txBody>
      </p:sp>
    </p:spTree>
    <p:extLst>
      <p:ext uri="{BB962C8B-B14F-4D97-AF65-F5344CB8AC3E}">
        <p14:creationId xmlns:p14="http://schemas.microsoft.com/office/powerpoint/2010/main" val="632627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ln>
                  <a:solidFill>
                    <a:schemeClr val="accent1">
                      <a:tint val="80000"/>
                      <a:shade val="99000"/>
                      <a:satMod val="500000"/>
                    </a:schemeClr>
                  </a:solidFill>
                </a:ln>
              </a:rPr>
              <a:t>Questions?</a:t>
            </a:r>
            <a:endParaRPr lang="en-GB" dirty="0">
              <a:ln>
                <a:solidFill>
                  <a:schemeClr val="accent1">
                    <a:tint val="80000"/>
                    <a:shade val="99000"/>
                    <a:satMod val="500000"/>
                  </a:schemeClr>
                </a:solidFill>
              </a:ln>
            </a:endParaRPr>
          </a:p>
        </p:txBody>
      </p:sp>
      <p:sp>
        <p:nvSpPr>
          <p:cNvPr id="6" name="Content Placeholder 5"/>
          <p:cNvSpPr>
            <a:spLocks noGrp="1"/>
          </p:cNvSpPr>
          <p:nvPr>
            <p:ph idx="1"/>
          </p:nvPr>
        </p:nvSpPr>
        <p:spPr/>
        <p:txBody>
          <a:bodyPr>
            <a:normAutofit fontScale="70000" lnSpcReduction="20000"/>
          </a:bodyPr>
          <a:lstStyle/>
          <a:p>
            <a:pPr marL="0" indent="0" algn="ctr">
              <a:buNone/>
            </a:pPr>
            <a:endParaRPr lang="en-GB" dirty="0" smtClean="0"/>
          </a:p>
          <a:p>
            <a:pPr marL="0" indent="0" algn="ctr">
              <a:buNone/>
            </a:pPr>
            <a:r>
              <a:rPr lang="en-GB" dirty="0" smtClean="0">
                <a:ln>
                  <a:solidFill>
                    <a:schemeClr val="accent1">
                      <a:tint val="80000"/>
                      <a:shade val="99000"/>
                      <a:satMod val="500000"/>
                    </a:schemeClr>
                  </a:solidFill>
                </a:ln>
              </a:rPr>
              <a:t>Contact details:</a:t>
            </a:r>
          </a:p>
          <a:p>
            <a:pPr marL="0" indent="0" algn="ctr">
              <a:buNone/>
            </a:pPr>
            <a:endParaRPr lang="en-GB" dirty="0" smtClean="0"/>
          </a:p>
          <a:p>
            <a:pPr marL="0" indent="0" algn="ctr">
              <a:buNone/>
            </a:pPr>
            <a:r>
              <a:rPr lang="en-GB" dirty="0" smtClean="0"/>
              <a:t>Pete Murphy</a:t>
            </a:r>
          </a:p>
          <a:p>
            <a:pPr marL="0" indent="0" algn="ctr">
              <a:buNone/>
            </a:pPr>
            <a:endParaRPr lang="en-GB" dirty="0" smtClean="0"/>
          </a:p>
          <a:p>
            <a:pPr marL="0" indent="0" algn="ctr">
              <a:buNone/>
            </a:pPr>
            <a:r>
              <a:rPr lang="en-GB" dirty="0" smtClean="0"/>
              <a:t>Nottingham Business School</a:t>
            </a:r>
          </a:p>
          <a:p>
            <a:pPr marL="0" indent="0" algn="ctr">
              <a:buNone/>
            </a:pPr>
            <a:r>
              <a:rPr lang="en-GB" dirty="0" smtClean="0"/>
              <a:t>Nottingham </a:t>
            </a:r>
            <a:r>
              <a:rPr lang="en-GB" dirty="0"/>
              <a:t>T</a:t>
            </a:r>
            <a:r>
              <a:rPr lang="en-GB" dirty="0" smtClean="0"/>
              <a:t>rent University</a:t>
            </a:r>
          </a:p>
          <a:p>
            <a:pPr marL="0" indent="0" algn="ctr">
              <a:buNone/>
            </a:pPr>
            <a:r>
              <a:rPr lang="en-GB" dirty="0"/>
              <a:t>Newton </a:t>
            </a:r>
            <a:r>
              <a:rPr lang="en-GB" dirty="0" smtClean="0"/>
              <a:t>Building, Burton Street,</a:t>
            </a:r>
            <a:endParaRPr lang="en-GB" dirty="0"/>
          </a:p>
          <a:p>
            <a:pPr marL="0" indent="0" algn="ctr">
              <a:buNone/>
            </a:pPr>
            <a:r>
              <a:rPr lang="en-GB" dirty="0"/>
              <a:t>Nottingham NG1 </a:t>
            </a:r>
            <a:r>
              <a:rPr lang="en-GB" dirty="0" smtClean="0"/>
              <a:t>4BU.</a:t>
            </a:r>
            <a:endParaRPr lang="en-GB" dirty="0"/>
          </a:p>
          <a:p>
            <a:pPr marL="0" indent="0" algn="ctr">
              <a:buNone/>
            </a:pPr>
            <a:endParaRPr lang="en-GB" dirty="0" smtClean="0"/>
          </a:p>
          <a:p>
            <a:pPr marL="0" indent="0" algn="ctr">
              <a:buNone/>
            </a:pPr>
            <a:r>
              <a:rPr lang="en-GB" dirty="0" smtClean="0">
                <a:hlinkClick r:id="rId2"/>
              </a:rPr>
              <a:t>Peter.murphy@ntu.ac.uk</a:t>
            </a:r>
            <a:endParaRPr lang="en-GB" dirty="0" smtClean="0"/>
          </a:p>
          <a:p>
            <a:pPr marL="0" indent="0" algn="ctr">
              <a:buNone/>
            </a:pPr>
            <a:r>
              <a:rPr lang="en-GB" dirty="0" smtClean="0"/>
              <a:t>Tel 0 (+44) 115 848 8092</a:t>
            </a:r>
          </a:p>
          <a:p>
            <a:pPr marL="0" indent="0" algn="ctr">
              <a:buNone/>
            </a:pPr>
            <a:r>
              <a:rPr lang="en-GB" dirty="0" smtClean="0"/>
              <a:t>Mob 0 (+44) 77758 77949</a:t>
            </a:r>
          </a:p>
          <a:p>
            <a:pPr algn="ctr"/>
            <a:endParaRPr lang="en-GB" dirty="0"/>
          </a:p>
        </p:txBody>
      </p:sp>
    </p:spTree>
    <p:extLst>
      <p:ext uri="{BB962C8B-B14F-4D97-AF65-F5344CB8AC3E}">
        <p14:creationId xmlns:p14="http://schemas.microsoft.com/office/powerpoint/2010/main" val="370978181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Custom 17">
      <a:dk1>
        <a:sysClr val="windowText" lastClr="000000"/>
      </a:dk1>
      <a:lt1>
        <a:srgbClr val="FBCB9A"/>
      </a:lt1>
      <a:dk2>
        <a:srgbClr val="464646"/>
      </a:dk2>
      <a:lt2>
        <a:srgbClr val="E3DED1"/>
      </a:lt2>
      <a:accent1>
        <a:srgbClr val="F07F09"/>
      </a:accent1>
      <a:accent2>
        <a:srgbClr val="9F2936"/>
      </a:accent2>
      <a:accent3>
        <a:srgbClr val="1B587C"/>
      </a:accent3>
      <a:accent4>
        <a:srgbClr val="4E8542"/>
      </a:accent4>
      <a:accent5>
        <a:srgbClr val="604878"/>
      </a:accent5>
      <a:accent6>
        <a:srgbClr val="C19859"/>
      </a:accent6>
      <a:hlink>
        <a:srgbClr val="00B0F0"/>
      </a:hlink>
      <a:folHlink>
        <a:srgbClr val="B26B02"/>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1055</TotalTime>
  <Words>1037</Words>
  <Application>Microsoft Office PowerPoint</Application>
  <PresentationFormat>On-screen Show (4:3)</PresentationFormat>
  <Paragraphs>141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Franklin Gothic Book</vt:lpstr>
      <vt:lpstr>Wingdings 2</vt:lpstr>
      <vt:lpstr>Technic</vt:lpstr>
      <vt:lpstr>2013 EGPA Annual Conference Strategic Management in Government Permanent Study Group XI   The development of the Strategic State:  Central management and intervention in locally delivered public services in England  1997-2013</vt:lpstr>
      <vt:lpstr>Introduction  (and some contextual background)</vt:lpstr>
      <vt:lpstr> 1997 – 2010 Labour Administrations    A case for the development of the Strategic State? </vt:lpstr>
      <vt:lpstr>2010 – 2013 Coalition Government Political Expediency or is the Strategic state re-emerging?</vt:lpstr>
      <vt:lpstr>1997-2010 How did the state get more strategic?  </vt:lpstr>
      <vt:lpstr>The strategic state </vt:lpstr>
      <vt:lpstr>The demonstrable evidence or proof of the state becoming strategic and more holistic </vt:lpstr>
      <vt:lpstr>Some indicative watchwords and catchphrases </vt:lpstr>
      <vt:lpstr>Post 2010 Coalition Government Performance Assessment Regimes</vt:lpstr>
      <vt:lpstr>Post 2010 Coalition Government’s differing approaches to Intervention</vt:lpstr>
      <vt:lpstr>Post 2010 Coalition Governments  Collaboration and Partnership</vt:lpstr>
      <vt:lpstr>Post 2010 Coalition Government Short term fragmentation/ Long term re-emergence of the strategic state?</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2013 EGPA Annual Conference Strategic Management in Government Permanent Study Group XI   The development of the Strategic State:  Central Interventions in locally delivered public services in England 1997-2013.</dc:title>
  <dc:creator>Robert Murphy</dc:creator>
  <cp:lastModifiedBy>Oluwasanmi, Timi</cp:lastModifiedBy>
  <cp:revision>29</cp:revision>
  <dcterms:created xsi:type="dcterms:W3CDTF">2013-08-12T09:38:24Z</dcterms:created>
  <dcterms:modified xsi:type="dcterms:W3CDTF">2013-10-17T09:42:06Z</dcterms:modified>
</cp:coreProperties>
</file>