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7" r:id="rId1"/>
    <p:sldMasterId id="2147483842" r:id="rId2"/>
  </p:sldMasterIdLst>
  <p:notesMasterIdLst>
    <p:notesMasterId r:id="rId23"/>
  </p:notesMasterIdLst>
  <p:handoutMasterIdLst>
    <p:handoutMasterId r:id="rId24"/>
  </p:handoutMasterIdLst>
  <p:sldIdLst>
    <p:sldId id="268" r:id="rId3"/>
    <p:sldId id="269" r:id="rId4"/>
    <p:sldId id="270" r:id="rId5"/>
    <p:sldId id="271" r:id="rId6"/>
    <p:sldId id="289" r:id="rId7"/>
    <p:sldId id="272" r:id="rId8"/>
    <p:sldId id="290" r:id="rId9"/>
    <p:sldId id="273" r:id="rId10"/>
    <p:sldId id="274" r:id="rId11"/>
    <p:sldId id="275" r:id="rId12"/>
    <p:sldId id="276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</p:sldIdLst>
  <p:sldSz cx="12192000" cy="6858000"/>
  <p:notesSz cx="6797675" cy="9926638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Open Sans" panose="020B0606030504020204" pitchFamily="34" charset="0"/>
      <p:regular r:id="rId29"/>
      <p:bold r:id="rId30"/>
      <p:italic r:id="rId31"/>
      <p:boldItalic r:id="rId32"/>
    </p:embeddedFont>
    <p:embeddedFont>
      <p:font typeface="Open Sans Semibold" panose="020B0604020202020204" pitchFamily="34" charset="0"/>
      <p:bold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2A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6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161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21" Type="http://schemas.openxmlformats.org/officeDocument/2006/relationships/slide" Target="slides/slide19.xml"/><Relationship Id="rId34" Type="http://schemas.openxmlformats.org/officeDocument/2006/relationships/font" Target="fonts/font10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11B7C8-251D-4565-BBF1-E52FFCCA25DD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D85B6-2798-4A13-B695-78DAED5831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9124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74C78-E861-4BDE-88C6-EAB5A4316CC2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E3FE7-BB9C-46BE-B6F5-908E4DC7E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392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E3FE7-BB9C-46BE-B6F5-908E4DC7E90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65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E3FE7-BB9C-46BE-B6F5-908E4DC7E90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6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E3FE7-BB9C-46BE-B6F5-908E4DC7E90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65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E3FE7-BB9C-46BE-B6F5-908E4DC7E90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65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E3FE7-BB9C-46BE-B6F5-908E4DC7E90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65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E3FE7-BB9C-46BE-B6F5-908E4DC7E90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65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E3FE7-BB9C-46BE-B6F5-908E4DC7E90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651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E3FE7-BB9C-46BE-B6F5-908E4DC7E90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65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E3FE7-BB9C-46BE-B6F5-908E4DC7E90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65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E3FE7-BB9C-46BE-B6F5-908E4DC7E90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651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E3FE7-BB9C-46BE-B6F5-908E4DC7E90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651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E3FE7-BB9C-46BE-B6F5-908E4DC7E90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651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E3FE7-BB9C-46BE-B6F5-908E4DC7E90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651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E3FE7-BB9C-46BE-B6F5-908E4DC7E90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651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E3FE7-BB9C-46BE-B6F5-908E4DC7E90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651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E3FE7-BB9C-46BE-B6F5-908E4DC7E904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651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E3FE7-BB9C-46BE-B6F5-908E4DC7E904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651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E3FE7-BB9C-46BE-B6F5-908E4DC7E904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651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E3FE7-BB9C-46BE-B6F5-908E4DC7E904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651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E3FE7-BB9C-46BE-B6F5-908E4DC7E904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565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7495" y="1671148"/>
            <a:ext cx="2877012" cy="373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64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0"/>
            <a:ext cx="439477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4775" y="1091883"/>
            <a:ext cx="5922708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77155" y="3571558"/>
            <a:ext cx="5922708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4555" y="6302449"/>
            <a:ext cx="1339360" cy="44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526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15908-7A35-4E04-BBDE-08C5A2E7AE74}" type="datetime1">
              <a:rPr lang="en-GB" smtClean="0"/>
              <a:t>20/07/2023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TEF Conference 2015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A18AC-CE6E-42B9-A9BC-71F062A5C5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029248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2A129-6680-4A39-9C77-DC5C4AF1CF2A}" type="datetime1">
              <a:rPr lang="en-GB" smtClean="0"/>
              <a:t>20/07/2023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TEF Conference 2015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A18AC-CE6E-42B9-A9BC-71F062A5C5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501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2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219B1-B7BD-4492-88C1-E1F086BB3C2D}" type="datetime1">
              <a:rPr lang="en-GB" smtClean="0"/>
              <a:t>20/07/2023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TEF Conference 2015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A18AC-CE6E-42B9-A9BC-71F062A5C5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742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8823D-7BE7-4CC2-8591-F0779F70D188}" type="datetime1">
              <a:rPr lang="en-GB" smtClean="0"/>
              <a:t>20/07/2023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TEF Conference 2015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A18AC-CE6E-42B9-A9BC-71F062A5C5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896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1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1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BBDC9-2278-4D70-8A43-5D4DD9DF7F82}" type="datetime1">
              <a:rPr lang="en-GB" smtClean="0"/>
              <a:t>20/07/2023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TEF Conference 2015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A18AC-CE6E-42B9-A9BC-71F062A5C5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587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15908-7A35-4E04-BBDE-08C5A2E7AE74}" type="datetime1">
              <a:rPr lang="en-GB" smtClean="0"/>
              <a:t>20/07/2023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TEF Conference 2015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A18AC-CE6E-42B9-A9BC-71F062A5C5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833948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15908-7A35-4E04-BBDE-08C5A2E7AE74}" type="datetime1">
              <a:rPr lang="en-GB" smtClean="0"/>
              <a:t>20/07/2023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TEF Conference 2015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A18AC-CE6E-42B9-A9BC-71F062A5C5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391679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463F9-A2EE-418A-A97D-92B09913D8E9}" type="datetime1">
              <a:rPr lang="en-GB" smtClean="0"/>
              <a:t>20/07/2023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TEF Conference 2015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A18AC-CE6E-42B9-A9BC-71F062A5C5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588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15908-7A35-4E04-BBDE-08C5A2E7AE74}" type="datetime1">
              <a:rPr lang="en-GB" smtClean="0"/>
              <a:t>20/07/2023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TEF Conference 2015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A18AC-CE6E-42B9-A9BC-71F062A5C5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172059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15908-7A35-4E04-BBDE-08C5A2E7AE74}" type="datetime1">
              <a:rPr lang="en-GB" smtClean="0"/>
              <a:t>20/07/2023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TEF Conference 2015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A18AC-CE6E-42B9-A9BC-71F062A5C5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734956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2"/>
            <a:ext cx="36576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2"/>
            <a:ext cx="10769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15908-7A35-4E04-BBDE-08C5A2E7AE74}" type="datetime1">
              <a:rPr lang="en-GB" smtClean="0"/>
              <a:t>20/07/2023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TEF Conference 2015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A18AC-CE6E-42B9-A9BC-71F062A5C5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481550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9087" y="6368345"/>
            <a:ext cx="391632" cy="345599"/>
          </a:xfrm>
          <a:prstGeom prst="rect">
            <a:avLst/>
          </a:prstGeom>
        </p:spPr>
        <p:txBody>
          <a:bodyPr anchor="ctr" anchorCtr="0"/>
          <a:lstStyle>
            <a:lvl1pPr algn="l">
              <a:defRPr sz="1100"/>
            </a:lvl1pPr>
          </a:lstStyle>
          <a:p>
            <a:fld id="{A72A18AC-CE6E-42B9-A9BC-71F062A5C50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6368345"/>
            <a:ext cx="714756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/>
            </a:lvl1pPr>
          </a:lstStyle>
          <a:p>
            <a:r>
              <a:rPr lang="en-GB"/>
              <a:t>TEF Conference 2015</a:t>
            </a:r>
            <a:endParaRPr lang="en-GB" dirty="0"/>
          </a:p>
        </p:txBody>
      </p:sp>
      <p:sp>
        <p:nvSpPr>
          <p:cNvPr id="16" name="Date Placeholder 14"/>
          <p:cNvSpPr>
            <a:spLocks noGrp="1"/>
          </p:cNvSpPr>
          <p:nvPr>
            <p:ph type="dt" sz="half" idx="10"/>
          </p:nvPr>
        </p:nvSpPr>
        <p:spPr>
          <a:xfrm>
            <a:off x="838200" y="6368345"/>
            <a:ext cx="1203960" cy="345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8823D-7BE7-4CC2-8591-F0779F70D188}" type="datetime1">
              <a:rPr lang="en-GB" smtClean="0"/>
              <a:t>20/07/2023</a:t>
            </a:fld>
            <a:endParaRPr lang="en-GB" dirty="0"/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838200" y="1346304"/>
            <a:ext cx="5278821" cy="4455406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Content Placeholder 2"/>
          <p:cNvSpPr>
            <a:spLocks noGrp="1"/>
          </p:cNvSpPr>
          <p:nvPr>
            <p:ph idx="11"/>
          </p:nvPr>
        </p:nvSpPr>
        <p:spPr>
          <a:xfrm>
            <a:off x="6547949" y="1346304"/>
            <a:ext cx="4805855" cy="4455406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838200" y="588706"/>
            <a:ext cx="10515600" cy="646331"/>
          </a:xfrm>
        </p:spPr>
        <p:txBody>
          <a:bodyPr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7159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2" y="1319003"/>
            <a:ext cx="4820033" cy="70082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2" y="2019823"/>
            <a:ext cx="4820033" cy="37255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99087" y="6368345"/>
            <a:ext cx="391632" cy="345599"/>
          </a:xfrm>
          <a:prstGeom prst="rect">
            <a:avLst/>
          </a:prstGeom>
        </p:spPr>
        <p:txBody>
          <a:bodyPr anchor="ctr" anchorCtr="0"/>
          <a:lstStyle>
            <a:lvl1pPr algn="l">
              <a:defRPr sz="1100"/>
            </a:lvl1pPr>
          </a:lstStyle>
          <a:p>
            <a:fld id="{A72A18AC-CE6E-42B9-A9BC-71F062A5C50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9800" y="6368345"/>
            <a:ext cx="714756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/>
            </a:lvl1pPr>
          </a:lstStyle>
          <a:p>
            <a:r>
              <a:rPr lang="en-GB"/>
              <a:t>TEF Conference 2015</a:t>
            </a:r>
            <a:endParaRPr lang="en-GB" dirty="0"/>
          </a:p>
        </p:txBody>
      </p:sp>
      <p:sp>
        <p:nvSpPr>
          <p:cNvPr id="17" name="Date Placeholder 14"/>
          <p:cNvSpPr>
            <a:spLocks noGrp="1"/>
          </p:cNvSpPr>
          <p:nvPr>
            <p:ph type="dt" sz="half" idx="12"/>
          </p:nvPr>
        </p:nvSpPr>
        <p:spPr>
          <a:xfrm>
            <a:off x="838200" y="6368345"/>
            <a:ext cx="1203960" cy="345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BBDC9-2278-4D70-8A43-5D4DD9DF7F82}" type="datetime1">
              <a:rPr lang="en-GB" smtClean="0"/>
              <a:t>20/07/2023</a:t>
            </a:fld>
            <a:endParaRPr lang="en-GB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838200" y="588706"/>
            <a:ext cx="10515600" cy="646331"/>
          </a:xfrm>
        </p:spPr>
        <p:txBody>
          <a:bodyPr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3"/>
          </p:nvPr>
        </p:nvSpPr>
        <p:spPr>
          <a:xfrm>
            <a:off x="6533772" y="1319003"/>
            <a:ext cx="4820033" cy="70082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half" idx="14"/>
          </p:nvPr>
        </p:nvSpPr>
        <p:spPr>
          <a:xfrm>
            <a:off x="6533772" y="2019823"/>
            <a:ext cx="4820033" cy="37255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5833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8028" y="557172"/>
            <a:ext cx="6247360" cy="526030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742087"/>
            <a:ext cx="3779509" cy="407539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9087" y="6368345"/>
            <a:ext cx="391632" cy="345599"/>
          </a:xfrm>
          <a:prstGeom prst="rect">
            <a:avLst/>
          </a:prstGeom>
        </p:spPr>
        <p:txBody>
          <a:bodyPr anchor="ctr" anchorCtr="0"/>
          <a:lstStyle>
            <a:lvl1pPr algn="l">
              <a:defRPr sz="1100"/>
            </a:lvl1pPr>
          </a:lstStyle>
          <a:p>
            <a:fld id="{A72A18AC-CE6E-42B9-A9BC-71F062A5C50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6368345"/>
            <a:ext cx="714756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100"/>
            </a:lvl1pPr>
          </a:lstStyle>
          <a:p>
            <a:r>
              <a:rPr lang="en-GB"/>
              <a:t>TEF Conference 2015</a:t>
            </a:r>
            <a:endParaRPr lang="en-GB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838200" y="6368345"/>
            <a:ext cx="1203960" cy="345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463F9-A2EE-418A-A97D-92B09913D8E9}" type="datetime1">
              <a:rPr lang="en-GB" smtClean="0"/>
              <a:t>20/07/2023</a:t>
            </a:fld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838201" y="557172"/>
            <a:ext cx="3781035" cy="1003614"/>
          </a:xfrm>
        </p:spPr>
        <p:txBody>
          <a:bodyPr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3929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1935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970D2-2228-402E-893F-115B7E466C17}" type="datetime1">
              <a:rPr lang="en-GB" smtClean="0"/>
              <a:t>20/07/2023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34995" y="11814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A18AC-CE6E-42B9-A9BC-71F062A5C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41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7" r:id="rId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4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7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970D2-2228-402E-893F-115B7E466C17}" type="datetime1">
              <a:rPr lang="en-GB" smtClean="0"/>
              <a:t>20/07/2023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7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7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A18AC-CE6E-42B9-A9BC-71F062A5C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11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652" r:id="rId12"/>
    <p:sldLayoutId id="2147483653" r:id="rId13"/>
    <p:sldLayoutId id="2147483656" r:id="rId14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tif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5.tiff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emf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emf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jpeg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gnite logo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" y="6115953"/>
            <a:ext cx="897852" cy="61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28" y="6247003"/>
            <a:ext cx="2104646" cy="3543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021730"/>
            <a:ext cx="12192000" cy="0"/>
          </a:xfrm>
          <a:prstGeom prst="line">
            <a:avLst/>
          </a:prstGeom>
          <a:ln>
            <a:solidFill>
              <a:srgbClr val="02A4A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2979" y="640081"/>
            <a:ext cx="69102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‘ Creative Connections’: </a:t>
            </a:r>
          </a:p>
          <a:p>
            <a:r>
              <a:rPr lang="en-US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adaptable resource to help students link ideas between topics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16" t="6840" r="9594" b="9377"/>
          <a:stretch/>
        </p:blipFill>
        <p:spPr>
          <a:xfrm>
            <a:off x="8138161" y="290824"/>
            <a:ext cx="2926080" cy="51955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2329" y="2704010"/>
            <a:ext cx="62962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Dr.</a:t>
            </a:r>
            <a:r>
              <a:rPr lang="en-GB" dirty="0"/>
              <a:t> Mike Coffey – Chemistry &amp; Forensics, SST</a:t>
            </a:r>
          </a:p>
          <a:p>
            <a:endParaRPr lang="en-GB" dirty="0"/>
          </a:p>
          <a:p>
            <a:r>
              <a:rPr lang="en-GB" dirty="0"/>
              <a:t>James Leinster – Nottingham Business School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Nottingham Trent University</a:t>
            </a:r>
          </a:p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4983" y="3697356"/>
            <a:ext cx="3161212" cy="20991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5348" y="4470759"/>
            <a:ext cx="1221908" cy="8101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3251" y="2478738"/>
            <a:ext cx="1469980" cy="146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10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0"/>
    </mc:Choice>
    <mc:Fallback xmlns="">
      <p:transition advTm="1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gnite logo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" y="6115953"/>
            <a:ext cx="897852" cy="61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28" y="6247003"/>
            <a:ext cx="2104646" cy="3543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021730"/>
            <a:ext cx="12192000" cy="0"/>
          </a:xfrm>
          <a:prstGeom prst="line">
            <a:avLst/>
          </a:prstGeom>
          <a:ln>
            <a:solidFill>
              <a:srgbClr val="02A4A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65151" y="505964"/>
            <a:ext cx="5756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Overview of this presentation</a:t>
            </a:r>
            <a:endParaRPr lang="en-US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65151" y="1463039"/>
            <a:ext cx="114049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2000" dirty="0"/>
              <a:t>Why develop this resource? 				Desired objectives</a:t>
            </a:r>
            <a:br>
              <a:rPr lang="en-GB" sz="2000" dirty="0"/>
            </a:br>
            <a:endParaRPr lang="en-GB" sz="2000" dirty="0"/>
          </a:p>
          <a:p>
            <a:pPr marL="342900" indent="-342900">
              <a:buAutoNum type="arabicPeriod"/>
            </a:pPr>
            <a:r>
              <a:rPr lang="en-GB" sz="2000" dirty="0"/>
              <a:t>Description of ‘Creative Connections’			What is it?</a:t>
            </a:r>
            <a:br>
              <a:rPr lang="en-GB" sz="2000" dirty="0"/>
            </a:br>
            <a:endParaRPr lang="en-GB" sz="2000" dirty="0"/>
          </a:p>
          <a:p>
            <a:pPr marL="342900" indent="-342900">
              <a:buAutoNum type="arabicPeriod"/>
            </a:pPr>
            <a:r>
              <a:rPr lang="en-GB" sz="2000" dirty="0"/>
              <a:t>How might ‘Creative Connections’ be used?		Examples of classroom use</a:t>
            </a:r>
            <a:br>
              <a:rPr lang="en-GB" sz="2000" dirty="0"/>
            </a:br>
            <a:endParaRPr lang="en-GB" sz="2000" dirty="0"/>
          </a:p>
          <a:p>
            <a:pPr marL="342900" indent="-342900">
              <a:buAutoNum type="arabicPeriod"/>
            </a:pPr>
            <a:r>
              <a:rPr lang="en-GB" sz="2000" dirty="0"/>
              <a:t>Some views on outcomes				Thoughts/experiences from user-trials</a:t>
            </a:r>
            <a:br>
              <a:rPr lang="en-GB" sz="2000" dirty="0"/>
            </a:br>
            <a:endParaRPr lang="en-GB" sz="2000" dirty="0"/>
          </a:p>
          <a:p>
            <a:pPr marL="342900" indent="-342900">
              <a:buAutoNum type="arabicPeriod"/>
            </a:pPr>
            <a:r>
              <a:rPr lang="en-GB" sz="2000" dirty="0"/>
              <a:t>Future developments					Invitation for those of you interested in trial</a:t>
            </a:r>
            <a:br>
              <a:rPr lang="en-GB" sz="2000" dirty="0"/>
            </a:br>
            <a:endParaRPr lang="en-GB" sz="2000" dirty="0"/>
          </a:p>
          <a:p>
            <a:pPr marL="342900" indent="-342900">
              <a:buAutoNum type="arabicPeriod"/>
            </a:pPr>
            <a:r>
              <a:rPr lang="en-GB" sz="2000" dirty="0"/>
              <a:t>Conclusions </a:t>
            </a:r>
          </a:p>
        </p:txBody>
      </p:sp>
    </p:spTree>
    <p:extLst>
      <p:ext uri="{BB962C8B-B14F-4D97-AF65-F5344CB8AC3E}">
        <p14:creationId xmlns:p14="http://schemas.microsoft.com/office/powerpoint/2010/main" val="41858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0"/>
    </mc:Choice>
    <mc:Fallback xmlns="">
      <p:transition advTm="1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3420" y="647324"/>
            <a:ext cx="3584759" cy="182896"/>
          </a:xfrm>
          <a:prstGeom prst="rect">
            <a:avLst/>
          </a:prstGeom>
        </p:spPr>
      </p:pic>
      <p:pic>
        <p:nvPicPr>
          <p:cNvPr id="4" name="Picture 3" descr="ignite logo.tif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" y="6115953"/>
            <a:ext cx="897852" cy="61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28" y="6247003"/>
            <a:ext cx="2104646" cy="3543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021730"/>
            <a:ext cx="12192000" cy="0"/>
          </a:xfrm>
          <a:prstGeom prst="line">
            <a:avLst/>
          </a:prstGeom>
          <a:ln>
            <a:solidFill>
              <a:srgbClr val="02A4A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97611" y="711640"/>
            <a:ext cx="579838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Why develop this resource?</a:t>
            </a:r>
          </a:p>
          <a:p>
            <a:endParaRPr lang="en-GB" sz="2000" dirty="0"/>
          </a:p>
          <a:p>
            <a:r>
              <a:rPr lang="en-GB" sz="2000" dirty="0"/>
              <a:t>	</a:t>
            </a:r>
            <a:r>
              <a:rPr lang="en-GB" sz="2400" dirty="0"/>
              <a:t>Students (u/g and p/g) – pragmatic</a:t>
            </a:r>
          </a:p>
          <a:p>
            <a:endParaRPr lang="en-GB" sz="2400" dirty="0"/>
          </a:p>
          <a:p>
            <a:r>
              <a:rPr lang="en-GB" sz="2400" dirty="0"/>
              <a:t>	Taught largely in modular systems</a:t>
            </a:r>
          </a:p>
          <a:p>
            <a:endParaRPr lang="en-GB" sz="2400" dirty="0"/>
          </a:p>
          <a:p>
            <a:r>
              <a:rPr lang="en-GB" sz="2400" dirty="0"/>
              <a:t>	Tendency for “silo” learning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Structured way to break down this approach</a:t>
            </a:r>
          </a:p>
          <a:p>
            <a:endParaRPr lang="en-GB" sz="2400" dirty="0"/>
          </a:p>
          <a:p>
            <a:r>
              <a:rPr lang="en-GB" sz="2400" dirty="0"/>
              <a:t>Help students recognise (common) skills</a:t>
            </a:r>
          </a:p>
          <a:p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6084" y="3888308"/>
            <a:ext cx="2619375" cy="1743075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H="1" flipV="1">
            <a:off x="7985287" y="2832968"/>
            <a:ext cx="550796" cy="600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8992072" y="2831260"/>
            <a:ext cx="13643" cy="560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9461704" y="2842682"/>
            <a:ext cx="664610" cy="6287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7250465" y="3696704"/>
            <a:ext cx="3422469" cy="261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Multiply 22"/>
          <p:cNvSpPr/>
          <p:nvPr/>
        </p:nvSpPr>
        <p:spPr>
          <a:xfrm>
            <a:off x="7740926" y="3566159"/>
            <a:ext cx="519759" cy="35166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46466" y="3569146"/>
            <a:ext cx="359695" cy="2926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7592" y="176361"/>
            <a:ext cx="1476417" cy="14764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7238" y="1265083"/>
            <a:ext cx="4168922" cy="152823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1110" y="580794"/>
            <a:ext cx="359695" cy="29263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0389" y="574802"/>
            <a:ext cx="359695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0"/>
    </mc:Choice>
    <mc:Fallback xmlns="">
      <p:transition advTm="1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gnite logo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" y="6115953"/>
            <a:ext cx="897852" cy="61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28" y="6247003"/>
            <a:ext cx="2104646" cy="3543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021730"/>
            <a:ext cx="12192000" cy="0"/>
          </a:xfrm>
          <a:prstGeom prst="line">
            <a:avLst/>
          </a:prstGeom>
          <a:ln>
            <a:solidFill>
              <a:srgbClr val="02A4A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821905" y="189160"/>
            <a:ext cx="10141005" cy="15743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Aim to design resource that is ……….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12747" y="1676616"/>
            <a:ext cx="70451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Flexible – adapt to different courses/ different levels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Easy to implement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Active learning – engagement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Encourages wider/deeper thinking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kind of educational “multi-tool”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6480" y="1730707"/>
            <a:ext cx="3095896" cy="30958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747" y="4150209"/>
            <a:ext cx="2487740" cy="16489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14354" y="4690993"/>
            <a:ext cx="3422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Game-based-learning (GBL) Special Interest Group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3168129" y="3892607"/>
            <a:ext cx="1084217" cy="6139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8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0"/>
    </mc:Choice>
    <mc:Fallback xmlns="">
      <p:transition advTm="1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gnite logo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" y="6115953"/>
            <a:ext cx="897852" cy="61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28" y="6247003"/>
            <a:ext cx="2104646" cy="3543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021730"/>
            <a:ext cx="12192000" cy="0"/>
          </a:xfrm>
          <a:prstGeom prst="line">
            <a:avLst/>
          </a:prstGeom>
          <a:ln>
            <a:solidFill>
              <a:srgbClr val="02A4A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6531428" y="264339"/>
            <a:ext cx="5307645" cy="51698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The resource !</a:t>
            </a:r>
          </a:p>
          <a:p>
            <a:r>
              <a:rPr lang="en-US" sz="32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‘ Creative Connections’</a:t>
            </a:r>
          </a:p>
          <a:p>
            <a:endParaRPr lang="en-US" sz="32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Cradle</a:t>
            </a:r>
          </a:p>
          <a:p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Connection (rubber) bands</a:t>
            </a:r>
          </a:p>
          <a:p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Connect dice</a:t>
            </a:r>
          </a:p>
          <a:p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Adaptable topic insert</a:t>
            </a:r>
          </a:p>
          <a:p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Rules/Tutor notes</a:t>
            </a:r>
          </a:p>
          <a:p>
            <a:endParaRPr lang="en-US" sz="48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6" t="2241" r="7252"/>
          <a:stretch/>
        </p:blipFill>
        <p:spPr>
          <a:xfrm>
            <a:off x="309153" y="264340"/>
            <a:ext cx="5786847" cy="5414552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 flipV="1">
            <a:off x="5042263" y="1619794"/>
            <a:ext cx="3344091" cy="731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286102" y="2849243"/>
            <a:ext cx="1619795" cy="520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4415246" y="3122023"/>
            <a:ext cx="3553097" cy="2021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5286102" y="3791647"/>
            <a:ext cx="2068287" cy="1223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2155371" y="4317983"/>
            <a:ext cx="5381898" cy="541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28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0"/>
    </mc:Choice>
    <mc:Fallback xmlns="">
      <p:transition advTm="1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gnite logo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" y="6115953"/>
            <a:ext cx="897852" cy="61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28" y="6247003"/>
            <a:ext cx="2104646" cy="3543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021730"/>
            <a:ext cx="12192000" cy="0"/>
          </a:xfrm>
          <a:prstGeom prst="line">
            <a:avLst/>
          </a:prstGeom>
          <a:ln>
            <a:solidFill>
              <a:srgbClr val="02A4A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933" y="704020"/>
            <a:ext cx="5519450" cy="44427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42263" y="478748"/>
            <a:ext cx="654861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How to use ‘Creative Connections’</a:t>
            </a:r>
          </a:p>
          <a:p>
            <a:endParaRPr lang="en-GB" sz="2000" dirty="0"/>
          </a:p>
          <a:p>
            <a:r>
              <a:rPr lang="en-GB" sz="2000" b="1" dirty="0">
                <a:solidFill>
                  <a:srgbClr val="FF0000"/>
                </a:solidFill>
              </a:rPr>
              <a:t>Pre-session planning</a:t>
            </a:r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Tutor-defined:</a:t>
            </a:r>
          </a:p>
          <a:p>
            <a:r>
              <a:rPr lang="en-GB" sz="2000" dirty="0"/>
              <a:t> 	Central Topic and</a:t>
            </a:r>
          </a:p>
          <a:p>
            <a:r>
              <a:rPr lang="en-GB" sz="2000" dirty="0"/>
              <a:t>	Related concepts/ideas/subjects (usually six)</a:t>
            </a:r>
          </a:p>
          <a:p>
            <a:r>
              <a:rPr lang="en-GB" sz="2000" dirty="0"/>
              <a:t>	Technical/course modules/skills</a:t>
            </a:r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Adaptable PowerPoint electronic file </a:t>
            </a:r>
            <a:r>
              <a:rPr lang="en-GB" sz="2000" dirty="0"/>
              <a:t>plus colour printing</a:t>
            </a:r>
          </a:p>
          <a:p>
            <a:pPr marL="285750" indent="-285750">
              <a:buFontTx/>
              <a:buChar char="-"/>
            </a:pPr>
            <a:r>
              <a:rPr lang="en-GB" sz="2000" dirty="0"/>
              <a:t>Laminate for durability/re-use</a:t>
            </a:r>
          </a:p>
          <a:p>
            <a:pPr marL="285750" indent="-285750">
              <a:buFontTx/>
              <a:buChar char="-"/>
            </a:pPr>
            <a:r>
              <a:rPr lang="en-GB" sz="2000" dirty="0"/>
              <a:t>Blank laminated for in-situ generation of insert</a:t>
            </a:r>
          </a:p>
          <a:p>
            <a:pPr marL="285750" indent="-285750">
              <a:buFontTx/>
              <a:buChar char="-"/>
            </a:pPr>
            <a:endParaRPr lang="en-GB" sz="2000" dirty="0"/>
          </a:p>
          <a:p>
            <a:pPr marL="285750" indent="-285750">
              <a:buFontTx/>
              <a:buChar char="-"/>
            </a:pPr>
            <a:endParaRPr lang="en-GB" sz="2000" dirty="0"/>
          </a:p>
          <a:p>
            <a:r>
              <a:rPr lang="en-GB" sz="2000" dirty="0">
                <a:solidFill>
                  <a:srgbClr val="FF0000"/>
                </a:solidFill>
              </a:rPr>
              <a:t>Ease-of-use for tutor 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056709" y="2534194"/>
            <a:ext cx="2869474" cy="5878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010297" y="2868482"/>
            <a:ext cx="1915886" cy="7323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8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0"/>
    </mc:Choice>
    <mc:Fallback xmlns="">
      <p:transition advTm="1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gnite logo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" y="6115953"/>
            <a:ext cx="897852" cy="61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28" y="6247003"/>
            <a:ext cx="2104646" cy="3543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021730"/>
            <a:ext cx="12192000" cy="0"/>
          </a:xfrm>
          <a:prstGeom prst="line">
            <a:avLst/>
          </a:prstGeom>
          <a:ln>
            <a:solidFill>
              <a:srgbClr val="02A4A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910172" y="571068"/>
            <a:ext cx="3673816" cy="646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692" y="571068"/>
            <a:ext cx="6662059" cy="49965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8477" y="356752"/>
            <a:ext cx="4068392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How to use………</a:t>
            </a:r>
          </a:p>
          <a:p>
            <a:endParaRPr lang="en-GB" sz="2000" dirty="0"/>
          </a:p>
          <a:p>
            <a:r>
              <a:rPr lang="en-GB" sz="2000" dirty="0">
                <a:solidFill>
                  <a:srgbClr val="FF0000"/>
                </a:solidFill>
              </a:rPr>
              <a:t>Game-mode</a:t>
            </a:r>
            <a:r>
              <a:rPr lang="en-GB" sz="2000" dirty="0"/>
              <a:t> possibilities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Dice ‘choose’ topics to link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Small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Two-team competitive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Individual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Scoring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Round-the hexagon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r>
              <a:rPr lang="en-GB" sz="2000" dirty="0">
                <a:solidFill>
                  <a:srgbClr val="FF0000"/>
                </a:solidFill>
              </a:rPr>
              <a:t>Engagement/active learning</a:t>
            </a:r>
          </a:p>
          <a:p>
            <a:endParaRPr lang="en-GB" sz="2000" dirty="0"/>
          </a:p>
          <a:p>
            <a:r>
              <a:rPr lang="en-GB" sz="2000" dirty="0">
                <a:solidFill>
                  <a:srgbClr val="FF0000"/>
                </a:solidFill>
              </a:rPr>
              <a:t>Peer-learning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4428" y="199270"/>
            <a:ext cx="2212104" cy="392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45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0"/>
    </mc:Choice>
    <mc:Fallback xmlns="">
      <p:transition advTm="1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gnite logo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" y="6115953"/>
            <a:ext cx="897852" cy="61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28" y="6247003"/>
            <a:ext cx="2104646" cy="3543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021730"/>
            <a:ext cx="12192000" cy="0"/>
          </a:xfrm>
          <a:prstGeom prst="line">
            <a:avLst/>
          </a:prstGeom>
          <a:ln>
            <a:solidFill>
              <a:srgbClr val="02A4A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542108"/>
            <a:ext cx="5852160" cy="43891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62503" y="1005840"/>
            <a:ext cx="459812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How to use………</a:t>
            </a:r>
          </a:p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Tutor mediated </a:t>
            </a:r>
            <a:r>
              <a:rPr lang="en-GB" dirty="0"/>
              <a:t>possibilities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Tutor chooses subjects to connect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Mediate discussion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Prompt for deeper thinking</a:t>
            </a:r>
            <a:br>
              <a:rPr lang="en-GB" dirty="0"/>
            </a:br>
            <a:r>
              <a:rPr lang="en-GB" dirty="0"/>
              <a:t>	surface link?</a:t>
            </a:r>
            <a:br>
              <a:rPr lang="en-GB" dirty="0"/>
            </a:br>
            <a:r>
              <a:rPr lang="en-GB" dirty="0"/>
              <a:t>	strategic link?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Use project PowerPoint without cradle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Structured discussion</a:t>
            </a:r>
            <a:r>
              <a:rPr lang="en-GB" dirty="0"/>
              <a:t> of links between topics</a:t>
            </a:r>
          </a:p>
        </p:txBody>
      </p:sp>
    </p:spTree>
    <p:extLst>
      <p:ext uri="{BB962C8B-B14F-4D97-AF65-F5344CB8AC3E}">
        <p14:creationId xmlns:p14="http://schemas.microsoft.com/office/powerpoint/2010/main" val="41858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0"/>
    </mc:Choice>
    <mc:Fallback xmlns="">
      <p:transition advTm="1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gnite logo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" y="6115953"/>
            <a:ext cx="897852" cy="61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28" y="6247003"/>
            <a:ext cx="2104646" cy="3543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021730"/>
            <a:ext cx="12192000" cy="0"/>
          </a:xfrm>
          <a:prstGeom prst="line">
            <a:avLst/>
          </a:prstGeom>
          <a:ln>
            <a:solidFill>
              <a:srgbClr val="02A4A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90099" y="563251"/>
            <a:ext cx="724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How to use………              </a:t>
            </a:r>
            <a:r>
              <a:rPr lang="en-GB" dirty="0">
                <a:solidFill>
                  <a:srgbClr val="FF0000"/>
                </a:solidFill>
              </a:rPr>
              <a:t>Drill-down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1417" y="932583"/>
            <a:ext cx="8739052" cy="472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0"/>
    </mc:Choice>
    <mc:Fallback xmlns="">
      <p:transition advTm="1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gnite logo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" y="6115953"/>
            <a:ext cx="897852" cy="61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28" y="6247003"/>
            <a:ext cx="2104646" cy="3543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021730"/>
            <a:ext cx="12192000" cy="0"/>
          </a:xfrm>
          <a:prstGeom prst="line">
            <a:avLst/>
          </a:prstGeom>
          <a:ln>
            <a:solidFill>
              <a:srgbClr val="02A4A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969725" y="493746"/>
            <a:ext cx="586934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More ways to use……….</a:t>
            </a:r>
          </a:p>
          <a:p>
            <a:endParaRPr lang="en-GB" sz="2000" dirty="0"/>
          </a:p>
          <a:p>
            <a:r>
              <a:rPr lang="en-GB" sz="2000" dirty="0">
                <a:solidFill>
                  <a:srgbClr val="FF0000"/>
                </a:solidFill>
              </a:rPr>
              <a:t>Hexagonal cradle</a:t>
            </a:r>
            <a:r>
              <a:rPr lang="en-GB" sz="2000" dirty="0"/>
              <a:t>:</a:t>
            </a:r>
            <a:br>
              <a:rPr lang="en-GB" sz="2000" dirty="0"/>
            </a:br>
            <a:endParaRPr lang="en-GB" sz="2000" dirty="0"/>
          </a:p>
          <a:p>
            <a:r>
              <a:rPr lang="en-GB" sz="2000" dirty="0"/>
              <a:t>	- </a:t>
            </a:r>
            <a:r>
              <a:rPr lang="en-GB" sz="2000" dirty="0">
                <a:solidFill>
                  <a:srgbClr val="7030A0"/>
                </a:solidFill>
              </a:rPr>
              <a:t>two cradles used together</a:t>
            </a:r>
            <a:br>
              <a:rPr lang="en-GB" sz="2000" dirty="0"/>
            </a:br>
            <a:endParaRPr lang="en-GB" sz="2000" dirty="0"/>
          </a:p>
          <a:p>
            <a:r>
              <a:rPr lang="en-GB" sz="2000" dirty="0"/>
              <a:t>	- link variety</a:t>
            </a:r>
            <a:br>
              <a:rPr lang="en-GB" sz="2000" dirty="0"/>
            </a:br>
            <a:endParaRPr lang="en-GB" sz="2000" dirty="0"/>
          </a:p>
          <a:p>
            <a:r>
              <a:rPr lang="en-GB" sz="2000" dirty="0"/>
              <a:t>		e.g. modules between academic years</a:t>
            </a:r>
            <a:br>
              <a:rPr lang="en-GB" sz="2000" dirty="0"/>
            </a:br>
            <a:endParaRPr lang="en-GB" sz="2000" dirty="0"/>
          </a:p>
          <a:p>
            <a:r>
              <a:rPr lang="en-GB" sz="2000" dirty="0"/>
              <a:t>		e.g. course content to employability skills</a:t>
            </a:r>
          </a:p>
          <a:p>
            <a:endParaRPr lang="en-GB" sz="2000" dirty="0"/>
          </a:p>
          <a:p>
            <a:r>
              <a:rPr lang="en-GB" sz="2000" dirty="0"/>
              <a:t>	- flexible to link between </a:t>
            </a:r>
          </a:p>
          <a:p>
            <a:r>
              <a:rPr lang="en-GB" sz="2000" dirty="0"/>
              <a:t>	content/ skills / technical competencies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979" y="550233"/>
            <a:ext cx="3254737" cy="308124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0962" y="2417493"/>
            <a:ext cx="3125781" cy="2959159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>
            <a:off x="2000347" y="3280168"/>
            <a:ext cx="2415512" cy="373207"/>
          </a:xfrm>
          <a:prstGeom prst="straightConnector1">
            <a:avLst/>
          </a:prstGeom>
          <a:ln w="666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8075" y="4106018"/>
            <a:ext cx="1245734" cy="124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0"/>
    </mc:Choice>
    <mc:Fallback xmlns="">
      <p:transition advTm="15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gnite logo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" y="6115953"/>
            <a:ext cx="897852" cy="61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28" y="6247003"/>
            <a:ext cx="2104646" cy="3543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021730"/>
            <a:ext cx="12192000" cy="0"/>
          </a:xfrm>
          <a:prstGeom prst="line">
            <a:avLst/>
          </a:prstGeom>
          <a:ln>
            <a:solidFill>
              <a:srgbClr val="02A4A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5" y="489857"/>
            <a:ext cx="6731725" cy="50487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9450" y="1920241"/>
            <a:ext cx="42193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More ways to use………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Not quite “twister”:</a:t>
            </a:r>
          </a:p>
          <a:p>
            <a:endParaRPr lang="en-GB" dirty="0"/>
          </a:p>
          <a:p>
            <a:r>
              <a:rPr lang="en-GB" dirty="0"/>
              <a:t>Floor-version for </a:t>
            </a:r>
            <a:r>
              <a:rPr lang="en-GB" u="sng" dirty="0"/>
              <a:t>active</a:t>
            </a:r>
            <a:r>
              <a:rPr lang="en-GB" dirty="0"/>
              <a:t> active-learning</a:t>
            </a:r>
          </a:p>
          <a:p>
            <a:endParaRPr lang="en-GB" dirty="0"/>
          </a:p>
          <a:p>
            <a:r>
              <a:rPr lang="en-GB" dirty="0"/>
              <a:t> 	- rope to indicate links</a:t>
            </a:r>
          </a:p>
          <a:p>
            <a:endParaRPr lang="en-GB" dirty="0"/>
          </a:p>
          <a:p>
            <a:r>
              <a:rPr lang="en-GB" dirty="0"/>
              <a:t>	- giant foam dice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4359" y="4183475"/>
            <a:ext cx="2101641" cy="150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0"/>
    </mc:Choice>
    <mc:Fallback xmlns="">
      <p:transition advTm="15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Callout 7"/>
          <p:cNvSpPr/>
          <p:nvPr/>
        </p:nvSpPr>
        <p:spPr>
          <a:xfrm>
            <a:off x="5296829" y="412595"/>
            <a:ext cx="6542245" cy="338997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ignite logo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" y="6115953"/>
            <a:ext cx="897852" cy="61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28" y="6247003"/>
            <a:ext cx="2104646" cy="3543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021730"/>
            <a:ext cx="12192000" cy="0"/>
          </a:xfrm>
          <a:prstGeom prst="line">
            <a:avLst/>
          </a:prstGeom>
          <a:ln>
            <a:solidFill>
              <a:srgbClr val="02A4A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96389" y="412595"/>
            <a:ext cx="46466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1"/>
                </a:solidFill>
              </a:rPr>
              <a:t>Where has the resource been used?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Phase 1:	Preliminary trials</a:t>
            </a:r>
          </a:p>
          <a:p>
            <a:endParaRPr lang="en-GB" dirty="0"/>
          </a:p>
          <a:p>
            <a:r>
              <a:rPr lang="en-GB" dirty="0"/>
              <a:t>2015-8 Human Resource Management (HRM) courses, James Leinster &amp; colleagues @ NBS</a:t>
            </a:r>
          </a:p>
          <a:p>
            <a:endParaRPr lang="en-GB" dirty="0"/>
          </a:p>
          <a:p>
            <a:r>
              <a:rPr lang="en-GB" dirty="0"/>
              <a:t>Student groups : Masters and u/g (Level 5)</a:t>
            </a:r>
          </a:p>
          <a:p>
            <a:endParaRPr lang="en-GB" dirty="0"/>
          </a:p>
          <a:p>
            <a:endParaRPr lang="en-GB" dirty="0">
              <a:solidFill>
                <a:srgbClr val="7030A0"/>
              </a:solidFill>
            </a:endParaRPr>
          </a:p>
          <a:p>
            <a:r>
              <a:rPr lang="en-GB" dirty="0">
                <a:solidFill>
                  <a:srgbClr val="7030A0"/>
                </a:solidFill>
                <a:cs typeface="Times New Roman" panose="02020603050405020304" pitchFamily="18" charset="0"/>
              </a:rPr>
              <a:t>5</a:t>
            </a:r>
            <a:r>
              <a:rPr lang="en-GB" baseline="30000" dirty="0">
                <a:solidFill>
                  <a:srgbClr val="7030A0"/>
                </a:solidFill>
                <a:cs typeface="Times New Roman" panose="02020603050405020304" pitchFamily="18" charset="0"/>
              </a:rPr>
              <a:t>th</a:t>
            </a:r>
            <a:r>
              <a:rPr lang="en-GB" dirty="0">
                <a:solidFill>
                  <a:srgbClr val="7030A0"/>
                </a:solidFill>
                <a:cs typeface="Times New Roman" panose="02020603050405020304" pitchFamily="18" charset="0"/>
              </a:rPr>
              <a:t> International Educational Games Competition 2017, Graz, Austria - Finalist</a:t>
            </a:r>
          </a:p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6155474" y="925550"/>
            <a:ext cx="5229922" cy="267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Higher levels of engagement in class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GB" sz="14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	Questions students’ to discuss application</a:t>
            </a:r>
            <a:br>
              <a:rPr lang="en-GB" sz="14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14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It’s flexibility, to change topics and levels</a:t>
            </a:r>
            <a:br>
              <a:rPr lang="en-GB" sz="14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14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Achievement of points in game mode, students’ get very competitive</a:t>
            </a:r>
            <a:br>
              <a:rPr lang="en-GB" sz="14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14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14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	Can be played at different levels, operational and strategic for example</a:t>
            </a:r>
          </a:p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082" y="4711869"/>
            <a:ext cx="1168292" cy="11682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6829" y="3921830"/>
            <a:ext cx="1476587" cy="156464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17005" y="4895385"/>
            <a:ext cx="2969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Tutor views: encouraging</a:t>
            </a:r>
          </a:p>
        </p:txBody>
      </p:sp>
    </p:spTree>
    <p:extLst>
      <p:ext uri="{BB962C8B-B14F-4D97-AF65-F5344CB8AC3E}">
        <p14:creationId xmlns:p14="http://schemas.microsoft.com/office/powerpoint/2010/main" val="41858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0"/>
    </mc:Choice>
    <mc:Fallback xmlns="">
      <p:transition advTm="1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ular Callout 5"/>
          <p:cNvSpPr/>
          <p:nvPr/>
        </p:nvSpPr>
        <p:spPr>
          <a:xfrm>
            <a:off x="372979" y="196329"/>
            <a:ext cx="7895062" cy="3572826"/>
          </a:xfrm>
          <a:prstGeom prst="wedgeRect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ignite logo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" y="6115953"/>
            <a:ext cx="897852" cy="61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28" y="6247003"/>
            <a:ext cx="2104646" cy="3543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021730"/>
            <a:ext cx="12192000" cy="0"/>
          </a:xfrm>
          <a:prstGeom prst="line">
            <a:avLst/>
          </a:prstGeom>
          <a:ln>
            <a:solidFill>
              <a:srgbClr val="02A4A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037063" y="579863"/>
            <a:ext cx="7069873" cy="4008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1" dirty="0"/>
              <a:t>Can bring boring topics to life</a:t>
            </a:r>
            <a:br>
              <a:rPr lang="en-GB" dirty="0"/>
            </a:br>
            <a:endParaRPr lang="en-GB" dirty="0"/>
          </a:p>
          <a:p>
            <a:r>
              <a:rPr lang="en-GB" dirty="0"/>
              <a:t>					It’s fun to play</a:t>
            </a:r>
            <a:br>
              <a:rPr lang="en-GB" dirty="0">
                <a:cs typeface="Times New Roman" panose="02020603050405020304" pitchFamily="18" charset="0"/>
              </a:rPr>
            </a:br>
            <a:br>
              <a:rPr lang="en-GB" dirty="0">
                <a:cs typeface="Times New Roman" panose="02020603050405020304" pitchFamily="18" charset="0"/>
              </a:rPr>
            </a:br>
            <a:r>
              <a:rPr lang="en-GB" i="1" dirty="0">
                <a:ea typeface="Calibri" panose="020F0502020204030204" pitchFamily="34" charset="0"/>
                <a:cs typeface="Times New Roman" panose="02020603050405020304" pitchFamily="18" charset="0"/>
              </a:rPr>
              <a:t>Makes you think at a deeper level</a:t>
            </a:r>
          </a:p>
          <a:p>
            <a:br>
              <a:rPr lang="en-GB" i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i="1" dirty="0"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br>
              <a:rPr lang="en-GB" i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i="1" dirty="0"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Making connections across topics and modules</a:t>
            </a:r>
            <a:b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400" i="1" dirty="0">
                <a:ea typeface="Calibri" panose="020F0502020204030204" pitchFamily="34" charset="0"/>
                <a:cs typeface="Times New Roman" panose="02020603050405020304" pitchFamily="18" charset="0"/>
              </a:rPr>
              <a:t>Really good game to help you revise for exams</a:t>
            </a:r>
            <a:endParaRPr lang="en-GB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GB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endParaRPr lang="en-GB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30645" y="4471639"/>
            <a:ext cx="6419580" cy="685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en-GB" b="1" i="1" dirty="0">
                <a:ea typeface="Calibri" panose="020F0502020204030204" pitchFamily="34" charset="0"/>
                <a:cs typeface="Times New Roman" panose="02020603050405020304" pitchFamily="18" charset="0"/>
              </a:rPr>
              <a:t>“Students leave the session with a set of notes based on the connections and the follow-up discussions”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5775" y="4353223"/>
            <a:ext cx="2135280" cy="14209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010185" y="903249"/>
            <a:ext cx="2219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Student opinion 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>
                <a:solidFill>
                  <a:srgbClr val="FF0000"/>
                </a:solidFill>
              </a:rPr>
              <a:t>very positive</a:t>
            </a:r>
          </a:p>
        </p:txBody>
      </p:sp>
    </p:spTree>
    <p:extLst>
      <p:ext uri="{BB962C8B-B14F-4D97-AF65-F5344CB8AC3E}">
        <p14:creationId xmlns:p14="http://schemas.microsoft.com/office/powerpoint/2010/main" val="41858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0"/>
    </mc:Choice>
    <mc:Fallback xmlns="">
      <p:transition advTm="1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gnite logo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" y="6115953"/>
            <a:ext cx="897852" cy="61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28" y="6247003"/>
            <a:ext cx="2104646" cy="3543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021730"/>
            <a:ext cx="12192000" cy="0"/>
          </a:xfrm>
          <a:prstGeom prst="line">
            <a:avLst/>
          </a:prstGeom>
          <a:ln>
            <a:solidFill>
              <a:srgbClr val="02A4A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048000" y="3105835"/>
            <a:ext cx="6096000" cy="7645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endParaRPr lang="en-GB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72979" y="278780"/>
            <a:ext cx="515802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Four phases to test resource efficacy and versatility</a:t>
            </a:r>
          </a:p>
          <a:p>
            <a:endParaRPr lang="en-GB" dirty="0"/>
          </a:p>
          <a:p>
            <a:pPr marL="342900" indent="-342900">
              <a:buAutoNum type="arabicPeriod"/>
            </a:pPr>
            <a:r>
              <a:rPr lang="en-GB" sz="1400" dirty="0">
                <a:solidFill>
                  <a:srgbClr val="FF0000"/>
                </a:solidFill>
              </a:rPr>
              <a:t>Preliminary - opinion</a:t>
            </a:r>
            <a:br>
              <a:rPr lang="en-GB" dirty="0">
                <a:solidFill>
                  <a:srgbClr val="FF0000"/>
                </a:solidFill>
              </a:rPr>
            </a:br>
            <a:endParaRPr lang="en-GB" dirty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GB" sz="2000" dirty="0">
                <a:solidFill>
                  <a:srgbClr val="C00000"/>
                </a:solidFill>
              </a:rPr>
              <a:t>Adaptability – use across subject areas</a:t>
            </a:r>
            <a:br>
              <a:rPr lang="en-GB" dirty="0">
                <a:solidFill>
                  <a:srgbClr val="C00000"/>
                </a:solidFill>
              </a:rPr>
            </a:br>
            <a:endParaRPr lang="en-GB" dirty="0">
              <a:solidFill>
                <a:srgbClr val="C00000"/>
              </a:solidFill>
            </a:endParaRPr>
          </a:p>
          <a:p>
            <a:pPr marL="342900" indent="-342900">
              <a:buAutoNum type="arabicPeriod"/>
            </a:pPr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Robust pedagogical study</a:t>
            </a:r>
            <a:b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GB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Extend to training (business) and/or practice</a:t>
            </a:r>
            <a:b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GB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AutoNum type="arabicPeriod"/>
            </a:pP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6779940" y="126864"/>
            <a:ext cx="5259856" cy="584775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r"/>
            <a:r>
              <a:rPr lang="en-GB" sz="2000" b="1" dirty="0"/>
              <a:t>Nottingham Business School</a:t>
            </a:r>
            <a:br>
              <a:rPr lang="en-GB" dirty="0"/>
            </a:br>
            <a:r>
              <a:rPr lang="en-GB" dirty="0">
                <a:solidFill>
                  <a:srgbClr val="FF0000"/>
                </a:solidFill>
              </a:rPr>
              <a:t>HRM</a:t>
            </a:r>
            <a:r>
              <a:rPr lang="en-GB" dirty="0"/>
              <a:t>: </a:t>
            </a:r>
            <a:r>
              <a:rPr lang="en-GB" dirty="0">
                <a:solidFill>
                  <a:srgbClr val="FF0000"/>
                </a:solidFill>
              </a:rPr>
              <a:t>Marketing</a:t>
            </a:r>
            <a:r>
              <a:rPr lang="en-GB" dirty="0"/>
              <a:t>: </a:t>
            </a:r>
            <a:r>
              <a:rPr lang="en-GB" dirty="0">
                <a:solidFill>
                  <a:srgbClr val="FF0000"/>
                </a:solidFill>
              </a:rPr>
              <a:t>HRD</a:t>
            </a:r>
          </a:p>
          <a:p>
            <a:endParaRPr lang="en-GB" dirty="0"/>
          </a:p>
          <a:p>
            <a:r>
              <a:rPr lang="en-GB" sz="2000" b="1" dirty="0"/>
              <a:t>Science &amp; Technology</a:t>
            </a:r>
            <a:br>
              <a:rPr lang="en-GB" dirty="0"/>
            </a:br>
            <a:r>
              <a:rPr lang="en-GB" dirty="0">
                <a:solidFill>
                  <a:srgbClr val="FF0000"/>
                </a:solidFill>
              </a:rPr>
              <a:t>Forensic Science</a:t>
            </a:r>
            <a:r>
              <a:rPr lang="en-GB" dirty="0"/>
              <a:t>: </a:t>
            </a:r>
            <a:r>
              <a:rPr lang="en-GB" dirty="0">
                <a:solidFill>
                  <a:srgbClr val="00B050"/>
                </a:solidFill>
              </a:rPr>
              <a:t>Chemistry</a:t>
            </a:r>
            <a:br>
              <a:rPr lang="en-GB" dirty="0"/>
            </a:br>
            <a:br>
              <a:rPr lang="en-GB" dirty="0"/>
            </a:br>
            <a:r>
              <a:rPr lang="en-GB" dirty="0"/>
              <a:t>			</a:t>
            </a:r>
            <a:r>
              <a:rPr lang="en-GB" sz="2000" b="1" dirty="0"/>
              <a:t>Social Science</a:t>
            </a:r>
          </a:p>
          <a:p>
            <a:r>
              <a:rPr lang="en-GB" dirty="0"/>
              <a:t>			</a:t>
            </a:r>
            <a:r>
              <a:rPr lang="en-GB" dirty="0">
                <a:solidFill>
                  <a:srgbClr val="00B050"/>
                </a:solidFill>
              </a:rPr>
              <a:t>Social Work</a:t>
            </a:r>
          </a:p>
          <a:p>
            <a:endParaRPr lang="en-GB" dirty="0"/>
          </a:p>
          <a:p>
            <a:r>
              <a:rPr lang="en-GB" sz="2000" b="1" dirty="0"/>
              <a:t>Animal, Rural &amp; Environmental Studies</a:t>
            </a:r>
            <a:br>
              <a:rPr lang="en-GB" dirty="0"/>
            </a:br>
            <a:r>
              <a:rPr lang="en-GB" dirty="0">
                <a:solidFill>
                  <a:srgbClr val="FF0000"/>
                </a:solidFill>
              </a:rPr>
              <a:t>Employability</a:t>
            </a:r>
            <a:br>
              <a:rPr lang="en-GB" dirty="0"/>
            </a:br>
            <a:br>
              <a:rPr lang="en-GB" dirty="0"/>
            </a:br>
            <a:r>
              <a:rPr lang="en-GB" dirty="0"/>
              <a:t>			</a:t>
            </a:r>
            <a:r>
              <a:rPr lang="en-GB" sz="2000" b="1" dirty="0"/>
              <a:t>Arts &amp; Humanities</a:t>
            </a:r>
            <a:br>
              <a:rPr lang="en-GB" dirty="0"/>
            </a:br>
            <a:r>
              <a:rPr lang="en-GB" dirty="0"/>
              <a:t>			</a:t>
            </a:r>
            <a:r>
              <a:rPr lang="en-GB" dirty="0">
                <a:solidFill>
                  <a:srgbClr val="00B050"/>
                </a:solidFill>
              </a:rPr>
              <a:t>Humanities at Work</a:t>
            </a:r>
          </a:p>
          <a:p>
            <a:endParaRPr lang="en-GB" dirty="0"/>
          </a:p>
          <a:p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Law</a:t>
            </a:r>
          </a:p>
          <a:p>
            <a:r>
              <a:rPr lang="en-GB" dirty="0"/>
              <a:t>			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Art &amp; Design</a:t>
            </a:r>
            <a:br>
              <a:rPr lang="en-GB" dirty="0"/>
            </a:b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2092" y="4988845"/>
            <a:ext cx="1221908" cy="8101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66910" y="4322315"/>
            <a:ext cx="2456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Student groups - mainly</a:t>
            </a:r>
          </a:p>
          <a:p>
            <a:endParaRPr lang="en-GB" dirty="0"/>
          </a:p>
          <a:p>
            <a:r>
              <a:rPr lang="en-GB" dirty="0"/>
              <a:t>Masters</a:t>
            </a:r>
          </a:p>
          <a:p>
            <a:r>
              <a:rPr lang="en-GB" dirty="0"/>
              <a:t>Level 5</a:t>
            </a:r>
          </a:p>
        </p:txBody>
      </p:sp>
    </p:spTree>
    <p:extLst>
      <p:ext uri="{BB962C8B-B14F-4D97-AF65-F5344CB8AC3E}">
        <p14:creationId xmlns:p14="http://schemas.microsoft.com/office/powerpoint/2010/main" val="41858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0"/>
    </mc:Choice>
    <mc:Fallback xmlns="">
      <p:transition advTm="1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gnite logo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" y="6115953"/>
            <a:ext cx="897852" cy="61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28" y="6247003"/>
            <a:ext cx="2104646" cy="3543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021730"/>
            <a:ext cx="12192000" cy="0"/>
          </a:xfrm>
          <a:prstGeom prst="line">
            <a:avLst/>
          </a:prstGeom>
          <a:ln>
            <a:solidFill>
              <a:srgbClr val="02A4A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66651" y="796834"/>
            <a:ext cx="5199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STEM example - Forensic Science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5865" t="18995" r="47" b="24844"/>
          <a:stretch/>
        </p:blipFill>
        <p:spPr>
          <a:xfrm>
            <a:off x="200723" y="1497424"/>
            <a:ext cx="4671840" cy="40279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l="9371" t="19279" r="3023" b="21652"/>
          <a:stretch/>
        </p:blipFill>
        <p:spPr>
          <a:xfrm>
            <a:off x="4630730" y="1487564"/>
            <a:ext cx="4357213" cy="42435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53708" y="1262292"/>
            <a:ext cx="298500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Level 5 module</a:t>
            </a:r>
          </a:p>
          <a:p>
            <a:endParaRPr lang="en-GB" dirty="0"/>
          </a:p>
          <a:p>
            <a:r>
              <a:rPr lang="en-GB" dirty="0"/>
              <a:t>Session for students to develop their </a:t>
            </a:r>
            <a:r>
              <a:rPr lang="en-GB" sz="2000" b="1" dirty="0">
                <a:solidFill>
                  <a:srgbClr val="FF0000"/>
                </a:solidFill>
              </a:rPr>
              <a:t>portfolio</a:t>
            </a:r>
          </a:p>
          <a:p>
            <a:endParaRPr lang="en-GB" dirty="0"/>
          </a:p>
          <a:p>
            <a:r>
              <a:rPr lang="en-GB" dirty="0"/>
              <a:t>Link skills learned in course to national competency standards (NOS’s)</a:t>
            </a:r>
          </a:p>
          <a:p>
            <a:endParaRPr lang="en-GB" dirty="0"/>
          </a:p>
          <a:p>
            <a:r>
              <a:rPr lang="en-GB" dirty="0"/>
              <a:t>Tutor desired </a:t>
            </a:r>
            <a:r>
              <a:rPr lang="en-GB" dirty="0">
                <a:solidFill>
                  <a:srgbClr val="FF0000"/>
                </a:solidFill>
              </a:rPr>
              <a:t>peer learning</a:t>
            </a:r>
            <a:r>
              <a:rPr lang="en-GB" dirty="0"/>
              <a:t>, </a:t>
            </a:r>
            <a:r>
              <a:rPr lang="en-GB" dirty="0">
                <a:solidFill>
                  <a:srgbClr val="0070C0"/>
                </a:solidFill>
              </a:rPr>
              <a:t>brainstorming</a:t>
            </a:r>
            <a:r>
              <a:rPr lang="en-GB" dirty="0"/>
              <a:t>, </a:t>
            </a:r>
            <a:r>
              <a:rPr lang="en-GB" dirty="0">
                <a:solidFill>
                  <a:srgbClr val="00B050"/>
                </a:solidFill>
              </a:rPr>
              <a:t>active engagement</a:t>
            </a:r>
            <a:r>
              <a:rPr lang="en-GB" dirty="0"/>
              <a:t>, </a:t>
            </a:r>
            <a:r>
              <a:rPr lang="en-GB" dirty="0">
                <a:solidFill>
                  <a:srgbClr val="7030A0"/>
                </a:solidFill>
              </a:rPr>
              <a:t>holistic thinking about taught course</a:t>
            </a:r>
          </a:p>
        </p:txBody>
      </p:sp>
    </p:spTree>
    <p:extLst>
      <p:ext uri="{BB962C8B-B14F-4D97-AF65-F5344CB8AC3E}">
        <p14:creationId xmlns:p14="http://schemas.microsoft.com/office/powerpoint/2010/main" val="41858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0"/>
    </mc:Choice>
    <mc:Fallback xmlns="">
      <p:transition advTm="1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gnite logo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" y="6115953"/>
            <a:ext cx="897852" cy="61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28" y="6247003"/>
            <a:ext cx="2104646" cy="3543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021730"/>
            <a:ext cx="12192000" cy="0"/>
          </a:xfrm>
          <a:prstGeom prst="line">
            <a:avLst/>
          </a:prstGeom>
          <a:ln>
            <a:solidFill>
              <a:srgbClr val="02A4A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18457" y="600891"/>
            <a:ext cx="4741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STEM example – Forensic Science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979" y="1289033"/>
            <a:ext cx="5114987" cy="4413887"/>
          </a:xfrm>
          <a:prstGeom prst="rect">
            <a:avLst/>
          </a:prstGeom>
        </p:spPr>
      </p:pic>
      <p:sp>
        <p:nvSpPr>
          <p:cNvPr id="6" name="Oval Callout 5"/>
          <p:cNvSpPr/>
          <p:nvPr/>
        </p:nvSpPr>
        <p:spPr>
          <a:xfrm>
            <a:off x="4672361" y="122663"/>
            <a:ext cx="7393259" cy="3740543"/>
          </a:xfrm>
          <a:prstGeom prst="wedgeEllipse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5675971" y="769434"/>
            <a:ext cx="570942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 have a better overall understanding of the areas my topic is broken into</a:t>
            </a:r>
          </a:p>
          <a:p>
            <a:endParaRPr lang="en-GB" dirty="0"/>
          </a:p>
          <a:p>
            <a:r>
              <a:rPr lang="en-GB" i="1" dirty="0"/>
              <a:t>More involvement looking at wide variety of subjects</a:t>
            </a:r>
          </a:p>
          <a:p>
            <a:endParaRPr lang="en-GB" dirty="0"/>
          </a:p>
          <a:p>
            <a:r>
              <a:rPr lang="en-GB" dirty="0"/>
              <a:t>	Helped me  keep concentrated for longer</a:t>
            </a:r>
          </a:p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Creative Connections did not help me improve my understanding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6599" y="4441834"/>
            <a:ext cx="2133785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0"/>
    </mc:Choice>
    <mc:Fallback xmlns="">
      <p:transition advTm="1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gnite logo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" y="6115953"/>
            <a:ext cx="897852" cy="61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28" y="6247003"/>
            <a:ext cx="2104646" cy="3543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021730"/>
            <a:ext cx="12192000" cy="0"/>
          </a:xfrm>
          <a:prstGeom prst="line">
            <a:avLst/>
          </a:prstGeom>
          <a:ln>
            <a:solidFill>
              <a:srgbClr val="02A4A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48639" y="940526"/>
            <a:ext cx="5461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Future: Robust pedagogic testing of efficacy (Phase 3)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39" y="1628393"/>
            <a:ext cx="4740813" cy="3970317"/>
          </a:xfrm>
          <a:prstGeom prst="rect">
            <a:avLst/>
          </a:prstGeom>
          <a:gradFill>
            <a:gsLst>
              <a:gs pos="0">
                <a:srgbClr val="92D050"/>
              </a:gs>
              <a:gs pos="74000">
                <a:schemeClr val="accent3">
                  <a:lumMod val="60000"/>
                  <a:lumOff val="40000"/>
                </a:schemeClr>
              </a:gs>
              <a:gs pos="83000">
                <a:srgbClr val="00B050"/>
              </a:gs>
              <a:gs pos="100000">
                <a:schemeClr val="accent3">
                  <a:lumMod val="5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en-GB" dirty="0"/>
              <a:t>	</a:t>
            </a:r>
            <a:r>
              <a:rPr lang="en-GB" b="1" dirty="0"/>
              <a:t>Current Phase 2</a:t>
            </a:r>
          </a:p>
          <a:p>
            <a:endParaRPr lang="en-GB" b="1" dirty="0"/>
          </a:p>
          <a:p>
            <a:r>
              <a:rPr lang="en-GB" b="1" dirty="0"/>
              <a:t>Simple pre-/post test (each @ 5 mins)</a:t>
            </a:r>
          </a:p>
          <a:p>
            <a:r>
              <a:rPr lang="en-GB" b="1" dirty="0"/>
              <a:t>Simple learning gain metric</a:t>
            </a:r>
            <a:br>
              <a:rPr lang="en-GB" b="1" dirty="0"/>
            </a:br>
            <a:endParaRPr lang="en-GB" b="1" dirty="0"/>
          </a:p>
          <a:p>
            <a:r>
              <a:rPr lang="en-GB" b="1" dirty="0"/>
              <a:t>Opinions </a:t>
            </a:r>
          </a:p>
          <a:p>
            <a:r>
              <a:rPr lang="en-GB" b="1" dirty="0"/>
              <a:t>4 Likert-scale Q plus three open answers</a:t>
            </a:r>
          </a:p>
          <a:p>
            <a:endParaRPr lang="en-GB" dirty="0"/>
          </a:p>
          <a:p>
            <a:r>
              <a:rPr lang="en-GB" b="1" dirty="0">
                <a:solidFill>
                  <a:srgbClr val="FF0000"/>
                </a:solidFill>
              </a:rPr>
              <a:t>Not pedagogically robust</a:t>
            </a:r>
          </a:p>
          <a:p>
            <a:endParaRPr lang="en-GB" dirty="0"/>
          </a:p>
          <a:p>
            <a:r>
              <a:rPr lang="en-GB" b="1" dirty="0"/>
              <a:t>Emphasis on trialling versatility across courses and building body of tutor-users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6896086" y="1624933"/>
            <a:ext cx="5073805" cy="3970318"/>
          </a:xfrm>
          <a:prstGeom prst="rect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99000">
                <a:schemeClr val="accent6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en-GB" b="1" dirty="0"/>
              <a:t>		Future Phase 3</a:t>
            </a:r>
          </a:p>
          <a:p>
            <a:endParaRPr lang="en-GB" dirty="0"/>
          </a:p>
          <a:p>
            <a:endParaRPr lang="en-GB" b="1" dirty="0"/>
          </a:p>
          <a:p>
            <a:r>
              <a:rPr lang="en-GB" b="1" dirty="0"/>
              <a:t>Good size target groups</a:t>
            </a:r>
          </a:p>
          <a:p>
            <a:r>
              <a:rPr lang="en-GB" b="1" dirty="0"/>
              <a:t>	control sub-groups</a:t>
            </a:r>
          </a:p>
          <a:p>
            <a:r>
              <a:rPr lang="en-GB" b="1" dirty="0"/>
              <a:t>	age/gender/educational background</a:t>
            </a:r>
          </a:p>
          <a:p>
            <a:r>
              <a:rPr lang="en-GB" b="1" dirty="0"/>
              <a:t>	(multi-use) learning gain metric</a:t>
            </a:r>
          </a:p>
          <a:p>
            <a:r>
              <a:rPr lang="en-GB" b="1" dirty="0"/>
              <a:t>	learning behaviour change metric</a:t>
            </a:r>
          </a:p>
          <a:p>
            <a:r>
              <a:rPr lang="en-GB" b="1" dirty="0"/>
              <a:t>	</a:t>
            </a:r>
          </a:p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Improved tutor support &amp; advice</a:t>
            </a:r>
          </a:p>
          <a:p>
            <a:r>
              <a:rPr lang="en-GB" b="1" dirty="0"/>
              <a:t>	implementation methods of GBL resource</a:t>
            </a:r>
          </a:p>
          <a:p>
            <a:endParaRPr lang="en-GB" dirty="0"/>
          </a:p>
        </p:txBody>
      </p:sp>
      <p:sp>
        <p:nvSpPr>
          <p:cNvPr id="9" name="Right Arrow 8"/>
          <p:cNvSpPr/>
          <p:nvPr/>
        </p:nvSpPr>
        <p:spPr>
          <a:xfrm>
            <a:off x="5408341" y="3389971"/>
            <a:ext cx="1382752" cy="7136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8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0"/>
    </mc:Choice>
    <mc:Fallback xmlns="">
      <p:transition advTm="15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gnite logo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" y="6115953"/>
            <a:ext cx="897852" cy="61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28" y="6247003"/>
            <a:ext cx="2104646" cy="3543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021730"/>
            <a:ext cx="12192000" cy="0"/>
          </a:xfrm>
          <a:prstGeom prst="line">
            <a:avLst/>
          </a:prstGeom>
          <a:ln>
            <a:solidFill>
              <a:srgbClr val="02A4A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809896" y="836023"/>
            <a:ext cx="6103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Future: extend use of ‘Creative Connections’ (Phase 4)</a:t>
            </a:r>
          </a:p>
        </p:txBody>
      </p:sp>
      <p:sp>
        <p:nvSpPr>
          <p:cNvPr id="3" name="Cloud 2"/>
          <p:cNvSpPr/>
          <p:nvPr/>
        </p:nvSpPr>
        <p:spPr>
          <a:xfrm>
            <a:off x="2252546" y="1538079"/>
            <a:ext cx="1996068" cy="1393902"/>
          </a:xfrm>
          <a:prstGeom prst="cloud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Other HE institutions</a:t>
            </a:r>
          </a:p>
        </p:txBody>
      </p:sp>
      <p:sp>
        <p:nvSpPr>
          <p:cNvPr id="8" name="Cloud 7"/>
          <p:cNvSpPr/>
          <p:nvPr/>
        </p:nvSpPr>
        <p:spPr>
          <a:xfrm>
            <a:off x="809896" y="4123375"/>
            <a:ext cx="1996068" cy="1393902"/>
          </a:xfrm>
          <a:prstGeom prst="cloud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Doctoral training</a:t>
            </a:r>
          </a:p>
        </p:txBody>
      </p:sp>
      <p:sp>
        <p:nvSpPr>
          <p:cNvPr id="9" name="Cloud 8"/>
          <p:cNvSpPr/>
          <p:nvPr/>
        </p:nvSpPr>
        <p:spPr>
          <a:xfrm>
            <a:off x="8043747" y="4212585"/>
            <a:ext cx="1996068" cy="1393902"/>
          </a:xfrm>
          <a:prstGeom prst="clou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Workplace training</a:t>
            </a:r>
          </a:p>
        </p:txBody>
      </p:sp>
      <p:sp>
        <p:nvSpPr>
          <p:cNvPr id="10" name="Cloud 9"/>
          <p:cNvSpPr/>
          <p:nvPr/>
        </p:nvSpPr>
        <p:spPr>
          <a:xfrm>
            <a:off x="9177454" y="1464807"/>
            <a:ext cx="1996068" cy="1393902"/>
          </a:xfrm>
          <a:prstGeom prst="cloud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6</a:t>
            </a:r>
            <a:r>
              <a:rPr lang="en-GB" baseline="30000" dirty="0"/>
              <a:t>th</a:t>
            </a:r>
            <a:r>
              <a:rPr lang="en-GB" dirty="0"/>
              <a:t> Form college/FE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347" y="2626580"/>
            <a:ext cx="2515331" cy="23780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4450" y="3410181"/>
            <a:ext cx="1219306" cy="810838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flipH="1" flipV="1">
            <a:off x="4014439" y="2743200"/>
            <a:ext cx="747132" cy="6669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3010829" y="4036741"/>
            <a:ext cx="1750742" cy="602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7385825" y="2378671"/>
            <a:ext cx="1512848" cy="698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471317" y="4337824"/>
            <a:ext cx="572430" cy="3010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8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0"/>
    </mc:Choice>
    <mc:Fallback xmlns="">
      <p:transition advTm="15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gnite logo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" y="6115953"/>
            <a:ext cx="897852" cy="61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28" y="6247003"/>
            <a:ext cx="2104646" cy="3543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021730"/>
            <a:ext cx="12192000" cy="0"/>
          </a:xfrm>
          <a:prstGeom prst="line">
            <a:avLst/>
          </a:prstGeom>
          <a:ln>
            <a:solidFill>
              <a:srgbClr val="02A4A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349298" y="802888"/>
            <a:ext cx="9556595" cy="4493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Conclusions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Described ‘Creative Connections’</a:t>
            </a:r>
          </a:p>
          <a:p>
            <a:r>
              <a:rPr lang="en-GB" sz="2000" dirty="0"/>
              <a:t>	versatile, adaptable, easy to implement GBL educational resource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Initial trials - positive feedback (tutor and student users)</a:t>
            </a:r>
          </a:p>
          <a:p>
            <a:r>
              <a:rPr lang="en-GB" sz="2000" dirty="0"/>
              <a:t>	“fun”, “engaging”, “helpful”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Extending range of courses across which the resource has been used</a:t>
            </a:r>
          </a:p>
          <a:p>
            <a:endParaRPr lang="en-GB" sz="2000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5">
                    <a:lumMod val="50000"/>
                  </a:schemeClr>
                </a:solidFill>
              </a:rPr>
              <a:t>Seek to more robustly test efficacy as learning aid</a:t>
            </a:r>
          </a:p>
          <a:p>
            <a:endParaRPr lang="en-GB" sz="2000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5">
                    <a:lumMod val="50000"/>
                  </a:schemeClr>
                </a:solidFill>
              </a:rPr>
              <a:t>Seek to test extent of versatility</a:t>
            </a:r>
          </a:p>
          <a:p>
            <a:r>
              <a:rPr lang="en-GB" sz="2000" dirty="0">
                <a:solidFill>
                  <a:schemeClr val="accent5">
                    <a:lumMod val="50000"/>
                  </a:schemeClr>
                </a:solidFill>
              </a:rPr>
              <a:t>	wider range of HE institutions, FE, workplace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4428" y="1068486"/>
            <a:ext cx="2225233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0"/>
    </mc:Choice>
    <mc:Fallback xmlns="">
      <p:transition advTm="15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gnite logo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" y="6115953"/>
            <a:ext cx="897852" cy="61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28" y="6247003"/>
            <a:ext cx="2104646" cy="3543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021730"/>
            <a:ext cx="12192000" cy="0"/>
          </a:xfrm>
          <a:prstGeom prst="line">
            <a:avLst/>
          </a:prstGeom>
          <a:ln>
            <a:solidFill>
              <a:srgbClr val="02A4A6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72979" y="613954"/>
            <a:ext cx="10612884" cy="5182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Thanks for your attention!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>
                <a:solidFill>
                  <a:srgbClr val="7030A0"/>
                </a:solidFill>
              </a:rPr>
              <a:t>Interested in using Creative Connections in your class?</a:t>
            </a:r>
          </a:p>
          <a:p>
            <a:endParaRPr lang="en-GB" dirty="0"/>
          </a:p>
          <a:p>
            <a:r>
              <a:rPr lang="en-GB" dirty="0"/>
              <a:t>Contact:</a:t>
            </a:r>
          </a:p>
          <a:p>
            <a:r>
              <a:rPr lang="en-GB" dirty="0"/>
              <a:t>michael.coffey@ntu.ac.uk</a:t>
            </a:r>
          </a:p>
          <a:p>
            <a:r>
              <a:rPr lang="en-GB" dirty="0"/>
              <a:t>0115 8483149</a:t>
            </a:r>
          </a:p>
          <a:p>
            <a:endParaRPr lang="en-GB" dirty="0"/>
          </a:p>
          <a:p>
            <a:r>
              <a:rPr lang="en-GB" dirty="0" err="1"/>
              <a:t>james.leinster</a:t>
            </a:r>
            <a:r>
              <a:rPr lang="en-GB" dirty="0"/>
              <a:t> @ntu.ac.uk</a:t>
            </a:r>
          </a:p>
          <a:p>
            <a:r>
              <a:rPr lang="en-GB" dirty="0"/>
              <a:t>0115 8488025</a:t>
            </a:r>
          </a:p>
          <a:p>
            <a:endParaRPr lang="en-GB" dirty="0"/>
          </a:p>
          <a:p>
            <a:r>
              <a:rPr lang="en-GB" dirty="0"/>
              <a:t>		Supply insert template</a:t>
            </a:r>
          </a:p>
          <a:p>
            <a:r>
              <a:rPr lang="en-GB" dirty="0"/>
              <a:t>			Discuss structuring insert</a:t>
            </a:r>
          </a:p>
          <a:p>
            <a:r>
              <a:rPr lang="en-GB" dirty="0"/>
              <a:t>				Discuss ideas on classroom use</a:t>
            </a:r>
          </a:p>
          <a:p>
            <a:endParaRPr lang="en-GB" dirty="0"/>
          </a:p>
          <a:p>
            <a:r>
              <a:rPr lang="en-GB" dirty="0"/>
              <a:t>					Option for pedagogic study on usefulness of resource</a:t>
            </a:r>
          </a:p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0752" y="849086"/>
            <a:ext cx="2229885" cy="39580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627" y="1903186"/>
            <a:ext cx="1387384" cy="184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0"/>
    </mc:Choice>
    <mc:Fallback xmlns="">
      <p:transition advTm="15000"/>
    </mc:Fallback>
  </mc:AlternateContent>
</p:sld>
</file>

<file path=ppt/theme/theme1.xml><?xml version="1.0" encoding="utf-8"?>
<a:theme xmlns:a="http://schemas.openxmlformats.org/drawingml/2006/main" name="Blank">
  <a:themeElements>
    <a:clrScheme name="HEA Colours">
      <a:dk1>
        <a:srgbClr val="4D4D4F"/>
      </a:dk1>
      <a:lt1>
        <a:sysClr val="window" lastClr="FFFFFF"/>
      </a:lt1>
      <a:dk2>
        <a:srgbClr val="4D4D4F"/>
      </a:dk2>
      <a:lt2>
        <a:srgbClr val="FFFFFF"/>
      </a:lt2>
      <a:accent1>
        <a:srgbClr val="FFA100"/>
      </a:accent1>
      <a:accent2>
        <a:srgbClr val="0080C8"/>
      </a:accent2>
      <a:accent3>
        <a:srgbClr val="E5005A"/>
      </a:accent3>
      <a:accent4>
        <a:srgbClr val="662382"/>
      </a:accent4>
      <a:accent5>
        <a:srgbClr val="76B72A"/>
      </a:accent5>
      <a:accent6>
        <a:srgbClr val="38B5AA"/>
      </a:accent6>
      <a:hlink>
        <a:srgbClr val="0080C8"/>
      </a:hlink>
      <a:folHlink>
        <a:srgbClr val="E5005A"/>
      </a:folHlink>
    </a:clrScheme>
    <a:fontScheme name="HEA font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2514EA4-3C21-4013-BEC8-F287590B0663}" vid="{250543CD-5AE0-4831-AB2F-DFCAFAA08E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1079</Words>
  <Application>Microsoft Office PowerPoint</Application>
  <PresentationFormat>Widescreen</PresentationFormat>
  <Paragraphs>248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Wingdings</vt:lpstr>
      <vt:lpstr>Open Sans</vt:lpstr>
      <vt:lpstr>Calibri</vt:lpstr>
      <vt:lpstr>Open Sans Semibold</vt:lpstr>
      <vt:lpstr>Blank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Higher Education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rebeccab</dc:creator>
  <cp:lastModifiedBy>Gallacher, Jonathan</cp:lastModifiedBy>
  <cp:revision>49</cp:revision>
  <cp:lastPrinted>2015-10-05T13:27:04Z</cp:lastPrinted>
  <dcterms:created xsi:type="dcterms:W3CDTF">2018-04-04T12:29:02Z</dcterms:created>
  <dcterms:modified xsi:type="dcterms:W3CDTF">2023-07-20T10:08:06Z</dcterms:modified>
</cp:coreProperties>
</file>