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1" r:id="rId2"/>
    <p:sldId id="352" r:id="rId3"/>
    <p:sldId id="353" r:id="rId4"/>
    <p:sldId id="303" r:id="rId5"/>
    <p:sldId id="849" r:id="rId6"/>
    <p:sldId id="853" r:id="rId7"/>
    <p:sldId id="854" r:id="rId8"/>
    <p:sldId id="845" r:id="rId9"/>
    <p:sldId id="846" r:id="rId10"/>
    <p:sldId id="85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F2D56-92E2-41B5-A408-5C3237956FE5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60DEA-B92F-434F-B4AD-5CCE415298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543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290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Rebecca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525EA8-DF11-4BDC-834D-6C8FDE6A1D6E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302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Ileana</a:t>
            </a:r>
          </a:p>
          <a:p>
            <a:endParaRPr lang="de-DE" dirty="0"/>
          </a:p>
          <a:p>
            <a:r>
              <a:rPr lang="de-DE" dirty="0"/>
              <a:t>The survey you have filled out is </a:t>
            </a:r>
          </a:p>
          <a:p>
            <a:pPr lvl="1"/>
            <a:r>
              <a:rPr lang="de-DE" dirty="0"/>
              <a:t>the self-assessment part of the toolkit</a:t>
            </a:r>
          </a:p>
          <a:p>
            <a:pPr lvl="1"/>
            <a:r>
              <a:rPr lang="de-DE" dirty="0"/>
              <a:t>a further development of the Financial Resilience Toolkit </a:t>
            </a:r>
          </a:p>
          <a:p>
            <a:pPr lvl="2"/>
            <a:r>
              <a:rPr lang="de-DE" dirty="0"/>
              <a:t>developed and refined based on qualitative and quantitative research, </a:t>
            </a:r>
          </a:p>
          <a:p>
            <a:pPr lvl="2"/>
            <a:r>
              <a:rPr lang="de-DE" dirty="0"/>
              <a:t>in an international collaborative effort, </a:t>
            </a:r>
          </a:p>
          <a:p>
            <a:pPr lvl="2"/>
            <a:r>
              <a:rPr lang="de-DE" dirty="0"/>
              <a:t>Partly funded by CIMA Charitable Trust Fund</a:t>
            </a:r>
          </a:p>
          <a:p>
            <a:pPr lvl="2"/>
            <a:endParaRPr lang="de-DE" dirty="0"/>
          </a:p>
          <a:p>
            <a:r>
              <a:rPr lang="en-US" dirty="0"/>
              <a:t>Sensemaking thus involves not merely interpretation and meaning production but the active authoring of the situations in which reflexive actors are embedded and are attempting to comprehend</a:t>
            </a:r>
          </a:p>
          <a:p>
            <a:endParaRPr lang="en-US" dirty="0"/>
          </a:p>
          <a:p>
            <a:r>
              <a:rPr lang="en-US" dirty="0"/>
              <a:t>People engage in partially overlapping processes in which they construct ‘realities’ and then retrospectively make sense of them in a continuing dialogue of discovery and invention. Sensemaking occurs in three sets of interweaving processes: (</a:t>
            </a:r>
            <a:r>
              <a:rPr lang="en-US" dirty="0" err="1"/>
              <a:t>i</a:t>
            </a:r>
            <a:r>
              <a:rPr lang="en-US" dirty="0"/>
              <a:t>) the perception of cues (noticing), (ii) making interpretations and (iii) engaging in action (</a:t>
            </a:r>
            <a:r>
              <a:rPr lang="en-US" dirty="0" err="1"/>
              <a:t>Maitlis</a:t>
            </a:r>
            <a:r>
              <a:rPr lang="en-US" dirty="0"/>
              <a:t> &amp; Christianson, 2014)</a:t>
            </a:r>
            <a:endParaRPr lang="de-DE" dirty="0"/>
          </a:p>
          <a:p>
            <a:pPr lvl="2"/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525EA8-DF11-4BDC-834D-6C8FDE6A1D6E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855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Bernard</a:t>
            </a:r>
          </a:p>
          <a:p>
            <a:endParaRPr lang="it-IT" dirty="0"/>
          </a:p>
          <a:p>
            <a:r>
              <a:rPr lang="it-IT" dirty="0" err="1"/>
              <a:t>Please</a:t>
            </a:r>
            <a:r>
              <a:rPr lang="it-IT" dirty="0"/>
              <a:t> </a:t>
            </a:r>
            <a:r>
              <a:rPr lang="it-IT" dirty="0" err="1"/>
              <a:t>leave</a:t>
            </a:r>
            <a:r>
              <a:rPr lang="it-IT" dirty="0"/>
              <a:t> your </a:t>
            </a:r>
            <a:r>
              <a:rPr lang="it-IT" dirty="0" err="1"/>
              <a:t>answers</a:t>
            </a:r>
            <a:r>
              <a:rPr lang="it-IT" dirty="0"/>
              <a:t> in the chat box, </a:t>
            </a:r>
            <a:r>
              <a:rPr lang="it-IT" dirty="0" err="1"/>
              <a:t>while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listen</a:t>
            </a:r>
            <a:r>
              <a:rPr lang="it-IT" dirty="0"/>
              <a:t> to </a:t>
            </a:r>
            <a:r>
              <a:rPr lang="it-IT" dirty="0" err="1"/>
              <a:t>contributions</a:t>
            </a:r>
            <a:r>
              <a:rPr lang="it-IT" dirty="0"/>
              <a:t> from </a:t>
            </a:r>
            <a:r>
              <a:rPr lang="it-IT" dirty="0" err="1"/>
              <a:t>other</a:t>
            </a:r>
            <a:r>
              <a:rPr lang="it-IT" dirty="0"/>
              <a:t> </a:t>
            </a:r>
            <a:r>
              <a:rPr lang="it-IT" dirty="0" err="1"/>
              <a:t>participants</a:t>
            </a:r>
            <a:r>
              <a:rPr lang="it-IT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525EA8-DF11-4BDC-834D-6C8FDE6A1D6E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692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Bernard</a:t>
            </a:r>
          </a:p>
          <a:p>
            <a:endParaRPr lang="it-IT" dirty="0"/>
          </a:p>
          <a:p>
            <a:r>
              <a:rPr lang="it-IT" dirty="0" err="1"/>
              <a:t>Please</a:t>
            </a:r>
            <a:r>
              <a:rPr lang="it-IT" dirty="0"/>
              <a:t> </a:t>
            </a:r>
            <a:r>
              <a:rPr lang="it-IT" dirty="0" err="1"/>
              <a:t>leave</a:t>
            </a:r>
            <a:r>
              <a:rPr lang="it-IT" dirty="0"/>
              <a:t> your </a:t>
            </a:r>
            <a:r>
              <a:rPr lang="it-IT" dirty="0" err="1"/>
              <a:t>answers</a:t>
            </a:r>
            <a:r>
              <a:rPr lang="it-IT" dirty="0"/>
              <a:t> in the chat box, </a:t>
            </a:r>
            <a:r>
              <a:rPr lang="it-IT" dirty="0" err="1"/>
              <a:t>while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listen</a:t>
            </a:r>
            <a:r>
              <a:rPr lang="it-IT" dirty="0"/>
              <a:t> to </a:t>
            </a:r>
            <a:r>
              <a:rPr lang="it-IT" dirty="0" err="1"/>
              <a:t>contributions</a:t>
            </a:r>
            <a:r>
              <a:rPr lang="it-IT" dirty="0"/>
              <a:t> from </a:t>
            </a:r>
            <a:r>
              <a:rPr lang="it-IT" dirty="0" err="1"/>
              <a:t>other</a:t>
            </a:r>
            <a:r>
              <a:rPr lang="it-IT" dirty="0"/>
              <a:t> </a:t>
            </a:r>
            <a:r>
              <a:rPr lang="it-IT" dirty="0" err="1"/>
              <a:t>participants</a:t>
            </a:r>
            <a:r>
              <a:rPr lang="it-IT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525EA8-DF11-4BDC-834D-6C8FDE6A1D6E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67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E5E72-2363-45F9-879E-D1AFEB447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12672A-2685-46EA-BE67-755A1D208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24717-F275-4C9B-9A2E-DC555914F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3E3E3-C5C4-4F12-A4DA-8F5B13A7C85A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2DE9D-875B-4140-ADD0-1F17D90A0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CB1EA-60AC-4C9B-A971-E4423B93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E98B-963D-4DA2-8126-0CA25E7DF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35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CC8FF-0D60-4D23-AE29-0A30C7186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2C020-4679-4789-80ED-510D6CC0D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B855A-0D17-456E-8ED6-A295AEDA5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3E3E3-C5C4-4F12-A4DA-8F5B13A7C85A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CF02F-DF63-4017-BA0E-559A35DC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35FC9-96AF-48ED-A496-9780D3B7C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E98B-963D-4DA2-8126-0CA25E7DF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19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3F80C-D5AC-4188-84E2-BF0016C93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CB385-7E21-406C-883A-4D96864FE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8DED9-88A2-48ED-B857-7A776ECA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3E3E3-C5C4-4F12-A4DA-8F5B13A7C85A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40EA2-DB5F-4C2A-8AFD-D1ED0498C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39CD4-CB09-45B2-8811-5A270C02E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E98B-963D-4DA2-8126-0CA25E7DF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922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8A81C-01C8-4DA3-81BE-2B129865B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718FB-D4CF-43B4-AD53-BCB9D71C5A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2C04B1-5C15-4A72-A363-C85D374A2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94F039-C463-44B4-A9ED-38FF8508D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3E3E3-C5C4-4F12-A4DA-8F5B13A7C85A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8A17C-7E37-458B-99E0-D304BA1C2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A5E28-4976-4488-A86F-B91B3F4B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E98B-963D-4DA2-8126-0CA25E7DF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24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A1024-EBE3-4B58-B5FB-B27FC019E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E25559-6BF5-4D0D-864B-F125E710D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F4C77B-2302-44CC-B9C5-55150319E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8708FD-9E7F-449F-88D0-152FABEED3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6E3289-AEF6-4B99-862D-0C7A30679B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CC5F5D-B410-4CBE-914B-A41DF6BD0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3E3E3-C5C4-4F12-A4DA-8F5B13A7C85A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909C13-30B7-4FE0-847F-69A3440C2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622240-6720-4763-AD00-D1C2EE1B7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E98B-963D-4DA2-8126-0CA25E7DF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755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4246F-8264-4B36-B56D-DF8D02514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190D15-4471-49EB-88DB-E7C56E83B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3E3E3-C5C4-4F12-A4DA-8F5B13A7C85A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C16A4-B8EE-4BB7-A0BF-59EBDA8C2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4D3D9D-D681-46FD-8C2A-AA0AD3D0C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E98B-963D-4DA2-8126-0CA25E7DF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182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B912CD-BD1F-49B6-A8A0-AC914EAC0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3E3E3-C5C4-4F12-A4DA-8F5B13A7C85A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BCFCDB-6EFD-475D-B706-F112D16CD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8DBCE-6605-4C6A-BA95-6B3C205DD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E98B-963D-4DA2-8126-0CA25E7DF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971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C2543-FDD5-45EF-A3D5-547DA617F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35899-662E-4B82-8C94-692634D48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6C845-8C75-4131-ABBF-CC58959A55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6CBC1E-F360-4837-A495-BED75044E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3E3E3-C5C4-4F12-A4DA-8F5B13A7C85A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3577E3-0971-4D71-8B9B-5713DF3F1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84AF04-96BC-4F81-9FA4-D116B0C1C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E98B-963D-4DA2-8126-0CA25E7DF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362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C18D1-9FDD-49E3-A970-9BF4F7BD3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29FD42-0AFE-4455-9BDB-82441AFBD9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CEC87-DEC1-4617-BAA8-D741A6502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89DD99-4AE8-4E29-9F3D-AB2F53C55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3E3E3-C5C4-4F12-A4DA-8F5B13A7C85A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3BC48-9115-41B4-8C4F-3D45C5E87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0B496E-B305-45D3-B6A5-E44F1BEB9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E98B-963D-4DA2-8126-0CA25E7DF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21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4ECAB-9B3A-4576-9902-072339FAE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754A5B-9D11-4047-839E-4A8516B45B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4DC91-B60B-4712-BDDB-B729EBB68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3E3E3-C5C4-4F12-A4DA-8F5B13A7C85A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E53C7-2513-4D69-A1E0-F36AB980B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B296E-866A-488C-9FEE-4584E0665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E98B-963D-4DA2-8126-0CA25E7DF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01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265F30-C895-4B6C-988F-4BF9B0AA1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1FEB8-4609-4973-8F21-5796C0B8A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0E311-766C-4908-875E-8A61DAF3F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3E3E3-C5C4-4F12-A4DA-8F5B13A7C85A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3867-E16B-4795-B270-367994F55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4EFB3-D3B0-44AF-A576-2F029223F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FE98B-963D-4DA2-8126-0CA25E7DF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252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A3F5B6-A765-4584-BCCE-30C9A8CF6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B6111-C98D-4CC8-9306-EE08CA926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00EFA-A355-432B-A88F-20087A793A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3E3E3-C5C4-4F12-A4DA-8F5B13A7C85A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E7D71-005D-448F-AA3B-8DF7CDEDF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4B3E7-DD6F-4E72-BA5A-AE94211630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FE98B-963D-4DA2-8126-0CA25E7DF8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86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imaglobal.com/FinancialResilienceToolki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imaglobal.com/FinancialResilienceToolkit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>
            <a:extLst>
              <a:ext uri="{FF2B5EF4-FFF2-40B4-BE49-F238E27FC236}">
                <a16:creationId xmlns:a16="http://schemas.microsoft.com/office/drawing/2014/main" id="{63008A0D-F2C2-463E-8CC7-66EF666F6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813" y="915315"/>
            <a:ext cx="10959008" cy="1140474"/>
          </a:xfrm>
        </p:spPr>
        <p:txBody>
          <a:bodyPr>
            <a:normAutofit/>
          </a:bodyPr>
          <a:lstStyle/>
          <a:p>
            <a:pPr algn="l"/>
            <a:r>
              <a:rPr lang="de-DE" sz="4400" b="1" dirty="0" err="1"/>
              <a:t>Governmental</a:t>
            </a:r>
            <a:r>
              <a:rPr lang="de-DE" sz="4400" b="1" dirty="0"/>
              <a:t> Financial </a:t>
            </a:r>
            <a:r>
              <a:rPr lang="de-DE" sz="4400" b="1" dirty="0" err="1"/>
              <a:t>Resilience</a:t>
            </a:r>
            <a:br>
              <a:rPr lang="de-DE" sz="2000" dirty="0"/>
            </a:br>
            <a:endParaRPr lang="de-DE" sz="2000" b="1" dirty="0"/>
          </a:p>
        </p:txBody>
      </p:sp>
      <p:sp>
        <p:nvSpPr>
          <p:cNvPr id="20" name="Untertitel 19">
            <a:extLst>
              <a:ext uri="{FF2B5EF4-FFF2-40B4-BE49-F238E27FC236}">
                <a16:creationId xmlns:a16="http://schemas.microsoft.com/office/drawing/2014/main" id="{6498FDDC-D6BE-4D6D-AB9C-2FA3C1D5B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315" y="1971040"/>
            <a:ext cx="4885525" cy="320040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de-DE" b="1" dirty="0" err="1"/>
              <a:t>RoundTable</a:t>
            </a:r>
            <a:r>
              <a:rPr lang="de-DE" b="1" dirty="0"/>
              <a:t> </a:t>
            </a:r>
            <a:r>
              <a:rPr lang="de-DE" b="1" dirty="0" err="1"/>
              <a:t>Discussion</a:t>
            </a:r>
            <a:r>
              <a:rPr lang="de-DE" b="1" dirty="0"/>
              <a:t> on </a:t>
            </a:r>
            <a:r>
              <a:rPr lang="de-DE" b="1" dirty="0" err="1"/>
              <a:t>the</a:t>
            </a:r>
            <a:r>
              <a:rPr lang="de-DE" b="1" dirty="0"/>
              <a:t> Toolkit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endParaRPr lang="de-DE" b="1" dirty="0"/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de-DE" b="1" dirty="0"/>
              <a:t>Wednesday, 09 </a:t>
            </a:r>
            <a:r>
              <a:rPr lang="de-DE" b="1" dirty="0" err="1"/>
              <a:t>February</a:t>
            </a:r>
            <a:r>
              <a:rPr lang="de-DE" b="1" dirty="0"/>
              <a:t> 2021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endParaRPr lang="de-DE" b="1" dirty="0"/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de-DE" sz="1600" b="1" dirty="0">
                <a:solidFill>
                  <a:schemeClr val="tx1"/>
                </a:solidFill>
              </a:rPr>
              <a:t>Ileana Steccolini,</a:t>
            </a:r>
            <a:r>
              <a:rPr lang="de-DE" sz="1600" dirty="0">
                <a:solidFill>
                  <a:schemeClr val="tx1"/>
                </a:solidFill>
              </a:rPr>
              <a:t> University of Essex, UK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de-DE" sz="1600" b="1" dirty="0">
                <a:solidFill>
                  <a:schemeClr val="tx1"/>
                </a:solidFill>
              </a:rPr>
              <a:t>Andre Lino, </a:t>
            </a:r>
            <a:r>
              <a:rPr lang="de-DE" sz="1600" dirty="0">
                <a:solidFill>
                  <a:schemeClr val="tx1"/>
                </a:solidFill>
              </a:rPr>
              <a:t>University of Essex, UK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de-DE" sz="1600" b="1" dirty="0">
                <a:solidFill>
                  <a:schemeClr val="tx1"/>
                </a:solidFill>
              </a:rPr>
              <a:t>Bernard Kofi Dom,</a:t>
            </a:r>
            <a:r>
              <a:rPr lang="de-DE" sz="1600" dirty="0">
                <a:solidFill>
                  <a:schemeClr val="tx1"/>
                </a:solidFill>
              </a:rPr>
              <a:t> Nottingham Trent University and University of Essex, UK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de-DE" sz="1600" b="1" dirty="0">
                <a:solidFill>
                  <a:schemeClr val="tx1"/>
                </a:solidFill>
              </a:rPr>
              <a:t>Rebecca McCaffry, </a:t>
            </a:r>
            <a:r>
              <a:rPr lang="de-DE" sz="1600" dirty="0"/>
              <a:t>AICPA-C</a:t>
            </a:r>
            <a:r>
              <a:rPr lang="de-DE" sz="1600" dirty="0">
                <a:solidFill>
                  <a:schemeClr val="tx1"/>
                </a:solidFill>
              </a:rPr>
              <a:t>IMA UK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endParaRPr lang="de-DE" sz="1600" dirty="0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99A4910-37FC-46F1-8A17-A30F775F9C18}"/>
              </a:ext>
            </a:extLst>
          </p:cNvPr>
          <p:cNvGrpSpPr/>
          <p:nvPr/>
        </p:nvGrpSpPr>
        <p:grpSpPr>
          <a:xfrm>
            <a:off x="532759" y="5687694"/>
            <a:ext cx="5415558" cy="830997"/>
            <a:chOff x="5414270" y="167803"/>
            <a:chExt cx="5415558" cy="830997"/>
          </a:xfrm>
        </p:grpSpPr>
        <p:pic>
          <p:nvPicPr>
            <p:cNvPr id="19" name="Grafik 13">
              <a:extLst>
                <a:ext uri="{FF2B5EF4-FFF2-40B4-BE49-F238E27FC236}">
                  <a16:creationId xmlns:a16="http://schemas.microsoft.com/office/drawing/2014/main" id="{57D80350-4002-43BA-B21F-9E09A449F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9695" y="284161"/>
              <a:ext cx="1270133" cy="58025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519B35A-EDE1-431F-97A0-C8C3A431FD6E}"/>
                </a:ext>
              </a:extLst>
            </p:cNvPr>
            <p:cNvSpPr txBox="1"/>
            <p:nvPr/>
          </p:nvSpPr>
          <p:spPr>
            <a:xfrm>
              <a:off x="5414270" y="167803"/>
              <a:ext cx="441596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Project funded by ESRC- Impact Acceleration Account, at the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77B772F-7CB5-4F2C-BD90-5EFFA490E2FD}"/>
              </a:ext>
            </a:extLst>
          </p:cNvPr>
          <p:cNvSpPr txBox="1"/>
          <p:nvPr/>
        </p:nvSpPr>
        <p:spPr>
          <a:xfrm>
            <a:off x="6696742" y="5880888"/>
            <a:ext cx="1510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Hosted by:</a:t>
            </a:r>
          </a:p>
        </p:txBody>
      </p:sp>
      <p:pic>
        <p:nvPicPr>
          <p:cNvPr id="23" name="Grafik 13">
            <a:extLst>
              <a:ext uri="{FF2B5EF4-FFF2-40B4-BE49-F238E27FC236}">
                <a16:creationId xmlns:a16="http://schemas.microsoft.com/office/drawing/2014/main" id="{C3DE5F73-7F4B-4868-87AC-3CB46A5C6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010" y="5733568"/>
            <a:ext cx="1260280" cy="715256"/>
          </a:xfrm>
          <a:prstGeom prst="rect">
            <a:avLst/>
          </a:prstGeom>
        </p:spPr>
      </p:pic>
      <p:pic>
        <p:nvPicPr>
          <p:cNvPr id="27" name="Grafik 13">
            <a:extLst>
              <a:ext uri="{FF2B5EF4-FFF2-40B4-BE49-F238E27FC236}">
                <a16:creationId xmlns:a16="http://schemas.microsoft.com/office/drawing/2014/main" id="{49AADF66-2653-48C6-A203-FBBCC2028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123" y="177206"/>
            <a:ext cx="1395665" cy="79209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A7A88E3-10ED-40CA-97C8-93893FF6B059}"/>
              </a:ext>
            </a:extLst>
          </p:cNvPr>
          <p:cNvGrpSpPr/>
          <p:nvPr/>
        </p:nvGrpSpPr>
        <p:grpSpPr>
          <a:xfrm>
            <a:off x="5688499" y="1773442"/>
            <a:ext cx="5898093" cy="3896228"/>
            <a:chOff x="5688499" y="1773442"/>
            <a:chExt cx="5898093" cy="3896228"/>
          </a:xfrm>
        </p:grpSpPr>
        <p:pic>
          <p:nvPicPr>
            <p:cNvPr id="1028" name="Picture 4" descr="In Money Week, let&amp;#39;s talk about financial resilience — Stewart Group">
              <a:extLst>
                <a:ext uri="{FF2B5EF4-FFF2-40B4-BE49-F238E27FC236}">
                  <a16:creationId xmlns:a16="http://schemas.microsoft.com/office/drawing/2014/main" id="{11BB6475-71F8-467D-87EC-05E6885CE7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8499" y="1773442"/>
              <a:ext cx="5674313" cy="38962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UK Flags On Maps — Stock Vector">
              <a:extLst>
                <a:ext uri="{FF2B5EF4-FFF2-40B4-BE49-F238E27FC236}">
                  <a16:creationId xmlns:a16="http://schemas.microsoft.com/office/drawing/2014/main" id="{1CE8A36C-7256-4F11-986D-0CE01C11E3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9594" y="3143817"/>
              <a:ext cx="1166998" cy="1916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495B4CA-88A3-4576-9103-1654EB87CB15}"/>
                </a:ext>
              </a:extLst>
            </p:cNvPr>
            <p:cNvSpPr txBox="1"/>
            <p:nvPr/>
          </p:nvSpPr>
          <p:spPr>
            <a:xfrm>
              <a:off x="7828955" y="2581604"/>
              <a:ext cx="1741766" cy="562213"/>
            </a:xfrm>
            <a:prstGeom prst="cloud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Omicron?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1912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877A1-05EE-4E31-9202-C55C429AE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75433"/>
            <a:ext cx="7901085" cy="379565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056D3-4334-43E4-AB2E-05DAA4D61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968552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Welcome &amp; Introductions – (5 mins)</a:t>
            </a:r>
          </a:p>
          <a:p>
            <a:pPr marL="361950" indent="-361950"/>
            <a:r>
              <a:rPr lang="en-GB" dirty="0"/>
              <a:t>The FR Toolkit Project: Journey so far … (10 mins)</a:t>
            </a:r>
          </a:p>
          <a:p>
            <a:pPr marL="361950" indent="-361950"/>
            <a:r>
              <a:rPr lang="en-GB" dirty="0"/>
              <a:t>Review of Summary from previous RoundTable(s) – (15 mins) </a:t>
            </a:r>
          </a:p>
          <a:p>
            <a:pPr marL="361950" indent="-361950"/>
            <a:r>
              <a:rPr lang="en-GB" dirty="0"/>
              <a:t>Responding to the Toolkit (10 mins)</a:t>
            </a:r>
          </a:p>
          <a:p>
            <a:pPr marL="361950" indent="-361950"/>
            <a:r>
              <a:rPr lang="en-GB" dirty="0"/>
              <a:t>Discussions (45 mins)</a:t>
            </a:r>
          </a:p>
          <a:p>
            <a:pPr marL="720725">
              <a:buFont typeface="Courier New" panose="02070309020205020404" pitchFamily="49" charset="0"/>
              <a:buChar char="o"/>
            </a:pPr>
            <a:r>
              <a:rPr lang="en-GB" dirty="0"/>
              <a:t>How would you use this Toolkit in your Local Government (Organisation)?</a:t>
            </a:r>
          </a:p>
          <a:p>
            <a:pPr marL="720725">
              <a:buFont typeface="Courier New" panose="02070309020205020404" pitchFamily="49" charset="0"/>
              <a:buChar char="o"/>
            </a:pPr>
            <a:r>
              <a:rPr lang="en-GB" dirty="0"/>
              <a:t>How would you adapt this toolkit in making decision from a UK LG context?</a:t>
            </a:r>
          </a:p>
          <a:p>
            <a:pPr marL="720725">
              <a:buFont typeface="Courier New" panose="02070309020205020404" pitchFamily="49" charset="0"/>
              <a:buChar char="o"/>
            </a:pPr>
            <a:r>
              <a:rPr lang="en-GB" dirty="0"/>
              <a:t>Next Steps: Developing the Toolkit</a:t>
            </a:r>
          </a:p>
          <a:p>
            <a:pPr marL="1076325">
              <a:buFont typeface="Arial" panose="020B0604020202020204" pitchFamily="34" charset="0"/>
              <a:buChar char="•"/>
            </a:pPr>
            <a:r>
              <a:rPr lang="en-GB" dirty="0"/>
              <a:t>How can we develop this toolkit to be used in future?</a:t>
            </a:r>
          </a:p>
          <a:p>
            <a:pPr marL="1076325">
              <a:buFont typeface="Arial" panose="020B0604020202020204" pitchFamily="34" charset="0"/>
              <a:buChar char="•"/>
            </a:pPr>
            <a:r>
              <a:rPr lang="en-GB" dirty="0"/>
              <a:t>Would you be interested to or know someone who’d participate in testing the Toolkit in your Organisation/in other organisations?</a:t>
            </a:r>
          </a:p>
          <a:p>
            <a:pPr marL="361950"/>
            <a:r>
              <a:rPr lang="en-GB" dirty="0"/>
              <a:t>Closing remarks (5 mins)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8E6D3-E937-4CDF-AB61-C3092C749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07B441-5312-499D-93C3-6E37886527F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673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8E6D3-E937-4CDF-AB61-C3092C749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07B441-5312-499D-93C3-6E37886527F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C050DF6-6DC5-4A01-A993-64C4B8728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3" y="1127761"/>
            <a:ext cx="11524827" cy="53035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sz="1000" dirty="0"/>
          </a:p>
          <a:p>
            <a:pPr marL="538163" indent="-538163">
              <a:buFont typeface="Wingdings" panose="05000000000000000000" pitchFamily="2" charset="2"/>
              <a:buChar char="§"/>
            </a:pPr>
            <a:r>
              <a:rPr lang="en-GB" b="1" dirty="0"/>
              <a:t>Financial Resilience (FR) Toolkit Survey </a:t>
            </a:r>
            <a:r>
              <a:rPr lang="en-GB" dirty="0"/>
              <a:t>- 108 Responses collected from CEOs/ </a:t>
            </a:r>
            <a:r>
              <a:rPr lang="en-GB" dirty="0" err="1"/>
              <a:t>DoFs</a:t>
            </a:r>
            <a:r>
              <a:rPr lang="en-GB" dirty="0"/>
              <a:t> of LGs, and practitioners from England, Scotland Wales and NI</a:t>
            </a:r>
          </a:p>
          <a:p>
            <a:pPr marL="538163" indent="-538163">
              <a:buFont typeface="Wingdings" panose="05000000000000000000" pitchFamily="2" charset="2"/>
              <a:buChar char="§"/>
            </a:pPr>
            <a:endParaRPr lang="en-GB" sz="900" dirty="0"/>
          </a:p>
          <a:p>
            <a:pPr marL="538163" indent="-538163">
              <a:buFont typeface="Wingdings" panose="05000000000000000000" pitchFamily="2" charset="2"/>
              <a:buChar char="§"/>
            </a:pPr>
            <a:r>
              <a:rPr lang="en-GB" b="1" dirty="0"/>
              <a:t>FR Workshop in June 2021 </a:t>
            </a:r>
            <a:r>
              <a:rPr lang="en-GB" dirty="0"/>
              <a:t>– Received useful feedback from 25 participants (from senior members of LGs, CIMA, CIPFA, other stakeholders)</a:t>
            </a:r>
          </a:p>
          <a:p>
            <a:pPr marL="538163" indent="-538163">
              <a:buFont typeface="Wingdings" panose="05000000000000000000" pitchFamily="2" charset="2"/>
              <a:buChar char="§"/>
            </a:pPr>
            <a:endParaRPr lang="en-GB" sz="900" dirty="0"/>
          </a:p>
          <a:p>
            <a:pPr marL="538163" indent="-538163">
              <a:buFont typeface="Wingdings" panose="05000000000000000000" pitchFamily="2" charset="2"/>
              <a:buChar char="§"/>
            </a:pPr>
            <a:r>
              <a:rPr lang="en-GB" dirty="0"/>
              <a:t>Feedback was used to improve the Toolkit to its current state (version)</a:t>
            </a:r>
          </a:p>
          <a:p>
            <a:pPr marL="538163" indent="-538163">
              <a:buFont typeface="Wingdings" panose="05000000000000000000" pitchFamily="2" charset="2"/>
              <a:buChar char="§"/>
            </a:pPr>
            <a:endParaRPr lang="en-GB" sz="900" dirty="0"/>
          </a:p>
          <a:p>
            <a:pPr marL="538163" indent="-538163">
              <a:buFont typeface="Wingdings" panose="05000000000000000000" pitchFamily="2" charset="2"/>
              <a:buChar char="§"/>
            </a:pPr>
            <a:r>
              <a:rPr lang="en-GB" b="1" dirty="0"/>
              <a:t>FR Roundtable in December 2021 </a:t>
            </a:r>
            <a:r>
              <a:rPr lang="en-GB" dirty="0"/>
              <a:t>- Received useful feedback from 4 participants (from 2 LGs, LGA, NAO)</a:t>
            </a:r>
          </a:p>
          <a:p>
            <a:pPr marL="538163" indent="-538163">
              <a:buFont typeface="Wingdings" panose="05000000000000000000" pitchFamily="2" charset="2"/>
              <a:buChar char="§"/>
            </a:pPr>
            <a:endParaRPr lang="en-GB" sz="900" dirty="0"/>
          </a:p>
          <a:p>
            <a:pPr marL="538163" indent="-538163">
              <a:buFont typeface="Wingdings" panose="05000000000000000000" pitchFamily="2" charset="2"/>
              <a:buChar char="§"/>
            </a:pPr>
            <a:r>
              <a:rPr lang="en-GB" b="1" dirty="0">
                <a:solidFill>
                  <a:srgbClr val="7030A0"/>
                </a:solidFill>
              </a:rPr>
              <a:t>FR Roundtable in </a:t>
            </a:r>
            <a:r>
              <a:rPr lang="en-GB" b="1">
                <a:solidFill>
                  <a:srgbClr val="7030A0"/>
                </a:solidFill>
              </a:rPr>
              <a:t>February 2022 - 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B3861D5-11F3-4FD9-8328-3E005F843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766" y="136525"/>
            <a:ext cx="10515600" cy="1325563"/>
          </a:xfrm>
        </p:spPr>
        <p:txBody>
          <a:bodyPr/>
          <a:lstStyle/>
          <a:p>
            <a:r>
              <a:rPr lang="en-GB" b="1" dirty="0"/>
              <a:t>The FR Toolkit Project: The Journey so far…</a:t>
            </a:r>
          </a:p>
        </p:txBody>
      </p:sp>
    </p:spTree>
    <p:extLst>
      <p:ext uri="{BB962C8B-B14F-4D97-AF65-F5344CB8AC3E}">
        <p14:creationId xmlns:p14="http://schemas.microsoft.com/office/powerpoint/2010/main" val="3388473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4CE0D8-81A3-412A-8FE0-A0F6069FE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051" y="-26187"/>
            <a:ext cx="10515600" cy="1325563"/>
          </a:xfrm>
        </p:spPr>
        <p:txBody>
          <a:bodyPr/>
          <a:lstStyle/>
          <a:p>
            <a:r>
              <a:rPr lang="de-DE" b="1" dirty="0"/>
              <a:t>The conceptual model on financial resilience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6DA43-8F41-48BA-99CA-54F64FFF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07B441-5312-499D-93C3-6E37886527F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6" name="Right Brace 4">
            <a:extLst>
              <a:ext uri="{FF2B5EF4-FFF2-40B4-BE49-F238E27FC236}">
                <a16:creationId xmlns:a16="http://schemas.microsoft.com/office/drawing/2014/main" id="{3B2834E7-4B20-4920-9CF8-5222AA275736}"/>
              </a:ext>
            </a:extLst>
          </p:cNvPr>
          <p:cNvSpPr/>
          <p:nvPr/>
        </p:nvSpPr>
        <p:spPr>
          <a:xfrm>
            <a:off x="8266297" y="1988840"/>
            <a:ext cx="147129" cy="40118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grpSp>
        <p:nvGrpSpPr>
          <p:cNvPr id="7" name="Group 71">
            <a:extLst>
              <a:ext uri="{FF2B5EF4-FFF2-40B4-BE49-F238E27FC236}">
                <a16:creationId xmlns:a16="http://schemas.microsoft.com/office/drawing/2014/main" id="{28ACC8B3-009E-49CB-ACE0-703CA57D0F86}"/>
              </a:ext>
            </a:extLst>
          </p:cNvPr>
          <p:cNvGrpSpPr/>
          <p:nvPr/>
        </p:nvGrpSpPr>
        <p:grpSpPr>
          <a:xfrm>
            <a:off x="1343472" y="1988840"/>
            <a:ext cx="6798016" cy="3890382"/>
            <a:chOff x="443005" y="1829197"/>
            <a:chExt cx="6698614" cy="3629798"/>
          </a:xfrm>
          <a:solidFill>
            <a:schemeClr val="accent1">
              <a:lumMod val="75000"/>
            </a:schemeClr>
          </a:solidFill>
        </p:grpSpPr>
        <p:sp>
          <p:nvSpPr>
            <p:cNvPr id="8" name="Rettangolo arrotondato 14">
              <a:extLst>
                <a:ext uri="{FF2B5EF4-FFF2-40B4-BE49-F238E27FC236}">
                  <a16:creationId xmlns:a16="http://schemas.microsoft.com/office/drawing/2014/main" id="{D478B548-006F-40E4-872D-91C44E469EFE}"/>
                </a:ext>
              </a:extLst>
            </p:cNvPr>
            <p:cNvSpPr/>
            <p:nvPr/>
          </p:nvSpPr>
          <p:spPr>
            <a:xfrm>
              <a:off x="5521619" y="1829197"/>
              <a:ext cx="1620000" cy="828000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Anticipatory Capacities</a:t>
              </a:r>
            </a:p>
          </p:txBody>
        </p:sp>
        <p:cxnSp>
          <p:nvCxnSpPr>
            <p:cNvPr id="9" name="Connettore 2 16">
              <a:extLst>
                <a:ext uri="{FF2B5EF4-FFF2-40B4-BE49-F238E27FC236}">
                  <a16:creationId xmlns:a16="http://schemas.microsoft.com/office/drawing/2014/main" id="{E17A68DE-F1B7-42DA-BA21-D6A1184B7451}"/>
                </a:ext>
              </a:extLst>
            </p:cNvPr>
            <p:cNvCxnSpPr>
              <a:cxnSpLocks/>
              <a:stCxn id="18" idx="3"/>
              <a:endCxn id="17" idx="1"/>
            </p:cNvCxnSpPr>
            <p:nvPr/>
          </p:nvCxnSpPr>
          <p:spPr>
            <a:xfrm>
              <a:off x="2226002" y="3608634"/>
              <a:ext cx="1967820" cy="12986"/>
            </a:xfrm>
            <a:prstGeom prst="straightConnector1">
              <a:avLst/>
            </a:prstGeom>
            <a:grpFill/>
            <a:ln>
              <a:solidFill>
                <a:srgbClr val="2D78A2"/>
              </a:solidFill>
              <a:prstDash val="dash"/>
              <a:headEnd w="lg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ttangolo arrotondato 28">
              <a:extLst>
                <a:ext uri="{FF2B5EF4-FFF2-40B4-BE49-F238E27FC236}">
                  <a16:creationId xmlns:a16="http://schemas.microsoft.com/office/drawing/2014/main" id="{88F1200B-54DD-4C39-9DA1-0EA5B1381982}"/>
                </a:ext>
              </a:extLst>
            </p:cNvPr>
            <p:cNvSpPr/>
            <p:nvPr/>
          </p:nvSpPr>
          <p:spPr>
            <a:xfrm>
              <a:off x="5521619" y="4630995"/>
              <a:ext cx="1620000" cy="828000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Coping  Capacities</a:t>
              </a:r>
            </a:p>
          </p:txBody>
        </p:sp>
        <p:cxnSp>
          <p:nvCxnSpPr>
            <p:cNvPr id="11" name="Connettore 2 16">
              <a:extLst>
                <a:ext uri="{FF2B5EF4-FFF2-40B4-BE49-F238E27FC236}">
                  <a16:creationId xmlns:a16="http://schemas.microsoft.com/office/drawing/2014/main" id="{A8233E40-AC8B-4179-9FD4-EBF145927348}"/>
                </a:ext>
              </a:extLst>
            </p:cNvPr>
            <p:cNvCxnSpPr>
              <a:stCxn id="17" idx="3"/>
              <a:endCxn id="8" idx="2"/>
            </p:cNvCxnSpPr>
            <p:nvPr/>
          </p:nvCxnSpPr>
          <p:spPr>
            <a:xfrm flipV="1">
              <a:off x="5813822" y="2657197"/>
              <a:ext cx="517797" cy="964423"/>
            </a:xfrm>
            <a:prstGeom prst="straightConnector1">
              <a:avLst/>
            </a:prstGeom>
            <a:grpFill/>
            <a:ln>
              <a:solidFill>
                <a:srgbClr val="2D78A2"/>
              </a:solidFill>
              <a:prstDash val="dash"/>
              <a:headEnd type="none" w="lg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2 3">
              <a:extLst>
                <a:ext uri="{FF2B5EF4-FFF2-40B4-BE49-F238E27FC236}">
                  <a16:creationId xmlns:a16="http://schemas.microsoft.com/office/drawing/2014/main" id="{B4AD4BF0-A912-43DB-A5E4-A6FD4EB92311}"/>
                </a:ext>
              </a:extLst>
            </p:cNvPr>
            <p:cNvCxnSpPr>
              <a:cxnSpLocks/>
              <a:stCxn id="18" idx="3"/>
              <a:endCxn id="8" idx="1"/>
            </p:cNvCxnSpPr>
            <p:nvPr/>
          </p:nvCxnSpPr>
          <p:spPr>
            <a:xfrm flipV="1">
              <a:off x="2226002" y="2243197"/>
              <a:ext cx="3295617" cy="1365437"/>
            </a:xfrm>
            <a:prstGeom prst="straightConnector1">
              <a:avLst/>
            </a:prstGeom>
            <a:grpFill/>
            <a:ln>
              <a:solidFill>
                <a:srgbClr val="2D78A2"/>
              </a:solidFill>
              <a:prstDash val="dash"/>
              <a:headEnd type="none" w="lg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2 6">
              <a:extLst>
                <a:ext uri="{FF2B5EF4-FFF2-40B4-BE49-F238E27FC236}">
                  <a16:creationId xmlns:a16="http://schemas.microsoft.com/office/drawing/2014/main" id="{F69990E6-217F-4D93-B107-6004E8E48614}"/>
                </a:ext>
              </a:extLst>
            </p:cNvPr>
            <p:cNvCxnSpPr>
              <a:cxnSpLocks/>
              <a:stCxn id="18" idx="3"/>
              <a:endCxn id="10" idx="1"/>
            </p:cNvCxnSpPr>
            <p:nvPr/>
          </p:nvCxnSpPr>
          <p:spPr>
            <a:xfrm>
              <a:off x="2226002" y="3608634"/>
              <a:ext cx="3295617" cy="1436361"/>
            </a:xfrm>
            <a:prstGeom prst="straightConnector1">
              <a:avLst/>
            </a:prstGeom>
            <a:grpFill/>
            <a:ln>
              <a:solidFill>
                <a:srgbClr val="2D78A2"/>
              </a:solidFill>
              <a:prstDash val="dash"/>
              <a:headEnd type="none" w="lg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2 32">
              <a:extLst>
                <a:ext uri="{FF2B5EF4-FFF2-40B4-BE49-F238E27FC236}">
                  <a16:creationId xmlns:a16="http://schemas.microsoft.com/office/drawing/2014/main" id="{8F8B4BA9-64A2-494F-A6D3-CE24D8547182}"/>
                </a:ext>
              </a:extLst>
            </p:cNvPr>
            <p:cNvCxnSpPr>
              <a:cxnSpLocks/>
              <a:stCxn id="18" idx="2"/>
              <a:endCxn id="10" idx="1"/>
            </p:cNvCxnSpPr>
            <p:nvPr/>
          </p:nvCxnSpPr>
          <p:spPr>
            <a:xfrm>
              <a:off x="1334504" y="4022634"/>
              <a:ext cx="4187115" cy="1022361"/>
            </a:xfrm>
            <a:prstGeom prst="straightConnector1">
              <a:avLst/>
            </a:prstGeom>
            <a:grpFill/>
            <a:ln>
              <a:solidFill>
                <a:srgbClr val="2D78A2"/>
              </a:solidFill>
              <a:prstDash val="dash"/>
              <a:headEnd w="lg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2 26">
              <a:extLst>
                <a:ext uri="{FF2B5EF4-FFF2-40B4-BE49-F238E27FC236}">
                  <a16:creationId xmlns:a16="http://schemas.microsoft.com/office/drawing/2014/main" id="{E347E0FC-9B73-4C98-9C23-4C2631A41186}"/>
                </a:ext>
              </a:extLst>
            </p:cNvPr>
            <p:cNvCxnSpPr>
              <a:cxnSpLocks/>
              <a:stCxn id="18" idx="0"/>
              <a:endCxn id="8" idx="1"/>
            </p:cNvCxnSpPr>
            <p:nvPr/>
          </p:nvCxnSpPr>
          <p:spPr>
            <a:xfrm flipV="1">
              <a:off x="1334504" y="2243197"/>
              <a:ext cx="4187115" cy="951437"/>
            </a:xfrm>
            <a:prstGeom prst="straightConnector1">
              <a:avLst/>
            </a:prstGeom>
            <a:grpFill/>
            <a:ln>
              <a:solidFill>
                <a:srgbClr val="2D78A2"/>
              </a:solidFill>
              <a:prstDash val="dash"/>
              <a:headEnd w="lg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2 50">
              <a:extLst>
                <a:ext uri="{FF2B5EF4-FFF2-40B4-BE49-F238E27FC236}">
                  <a16:creationId xmlns:a16="http://schemas.microsoft.com/office/drawing/2014/main" id="{7C6BDB40-3C5D-4B40-BED6-592F7B7169DF}"/>
                </a:ext>
              </a:extLst>
            </p:cNvPr>
            <p:cNvCxnSpPr>
              <a:stCxn id="17" idx="3"/>
              <a:endCxn id="10" idx="0"/>
            </p:cNvCxnSpPr>
            <p:nvPr/>
          </p:nvCxnSpPr>
          <p:spPr>
            <a:xfrm>
              <a:off x="5813822" y="3621620"/>
              <a:ext cx="517797" cy="1009375"/>
            </a:xfrm>
            <a:prstGeom prst="straightConnector1">
              <a:avLst/>
            </a:prstGeom>
            <a:grpFill/>
            <a:ln>
              <a:solidFill>
                <a:srgbClr val="2D78A2"/>
              </a:solidFill>
              <a:prstDash val="dash"/>
              <a:headEnd type="none" w="lg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ttangolo arrotondato 14">
              <a:extLst>
                <a:ext uri="{FF2B5EF4-FFF2-40B4-BE49-F238E27FC236}">
                  <a16:creationId xmlns:a16="http://schemas.microsoft.com/office/drawing/2014/main" id="{A3A3D09F-85C9-4938-AD5D-0336CE157561}"/>
                </a:ext>
              </a:extLst>
            </p:cNvPr>
            <p:cNvSpPr/>
            <p:nvPr/>
          </p:nvSpPr>
          <p:spPr>
            <a:xfrm>
              <a:off x="4193822" y="3207620"/>
              <a:ext cx="1620000" cy="828000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Vulnerability</a:t>
              </a:r>
            </a:p>
          </p:txBody>
        </p:sp>
        <p:sp>
          <p:nvSpPr>
            <p:cNvPr id="18" name="Rettangolo arrotondato 14">
              <a:hlinkClick r:id="rId3" action="ppaction://hlinksldjump"/>
              <a:extLst>
                <a:ext uri="{FF2B5EF4-FFF2-40B4-BE49-F238E27FC236}">
                  <a16:creationId xmlns:a16="http://schemas.microsoft.com/office/drawing/2014/main" id="{A4EDCDBF-D360-4338-80F1-7726EA54E20B}"/>
                </a:ext>
              </a:extLst>
            </p:cNvPr>
            <p:cNvSpPr/>
            <p:nvPr/>
          </p:nvSpPr>
          <p:spPr>
            <a:xfrm>
              <a:off x="443005" y="3194634"/>
              <a:ext cx="1782997" cy="828000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Financial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Shock</a:t>
              </a:r>
            </a:p>
          </p:txBody>
        </p:sp>
      </p:grpSp>
      <p:sp>
        <p:nvSpPr>
          <p:cNvPr id="19" name="Rettangolo arrotondato 14">
            <a:extLst>
              <a:ext uri="{FF2B5EF4-FFF2-40B4-BE49-F238E27FC236}">
                <a16:creationId xmlns:a16="http://schemas.microsoft.com/office/drawing/2014/main" id="{4D06DBAB-6A93-4964-93B5-5443DD013514}"/>
              </a:ext>
            </a:extLst>
          </p:cNvPr>
          <p:cNvSpPr/>
          <p:nvPr/>
        </p:nvSpPr>
        <p:spPr>
          <a:xfrm>
            <a:off x="6755732" y="2724040"/>
            <a:ext cx="1657693" cy="45330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Sensemaking</a:t>
            </a:r>
          </a:p>
        </p:txBody>
      </p:sp>
      <p:sp>
        <p:nvSpPr>
          <p:cNvPr id="20" name="Rettangolo arrotondato 14">
            <a:extLst>
              <a:ext uri="{FF2B5EF4-FFF2-40B4-BE49-F238E27FC236}">
                <a16:creationId xmlns:a16="http://schemas.microsoft.com/office/drawing/2014/main" id="{4D647E1D-F2E6-4A24-A797-2807E588312D}"/>
              </a:ext>
            </a:extLst>
          </p:cNvPr>
          <p:cNvSpPr/>
          <p:nvPr/>
        </p:nvSpPr>
        <p:spPr>
          <a:xfrm>
            <a:off x="8558004" y="3549669"/>
            <a:ext cx="1642452" cy="1342451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Patterns of Resilience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824B525-2F65-4F52-9542-7588EB3C42D4}"/>
              </a:ext>
            </a:extLst>
          </p:cNvPr>
          <p:cNvSpPr txBox="1"/>
          <p:nvPr/>
        </p:nvSpPr>
        <p:spPr>
          <a:xfrm>
            <a:off x="8306903" y="1328639"/>
            <a:ext cx="3444920" cy="17543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Scanning (awareness) and interpretation of the crisis (threat, opportunity)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Staff’s emotional reaction and mental framing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Retrospective interpretation (perception of controllability, powerlessness, and dependence on decisions by others)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Prospective interpretation (estimate of the organization’s future condition and possible sources of negative impact)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F1CF97C-3AD1-4A8D-8A4E-F57B6A4EACA5}"/>
              </a:ext>
            </a:extLst>
          </p:cNvPr>
          <p:cNvSpPr txBox="1"/>
          <p:nvPr/>
        </p:nvSpPr>
        <p:spPr>
          <a:xfrm>
            <a:off x="4345715" y="1063473"/>
            <a:ext cx="2448272" cy="14619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Tools and capabilities to (better) identify and manage </a:t>
            </a: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vulnerabilities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and to recognize shocks in advance</a:t>
            </a:r>
          </a:p>
          <a:p>
            <a:pPr marL="84138" marR="0" lvl="0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Tools and capabilities to understand the nature, likelihood, timing, scale and potential impact of shocks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66AE019-284B-43D6-B9C0-58DD59A3E77D}"/>
              </a:ext>
            </a:extLst>
          </p:cNvPr>
          <p:cNvSpPr txBox="1"/>
          <p:nvPr/>
        </p:nvSpPr>
        <p:spPr>
          <a:xfrm>
            <a:off x="4079776" y="4437112"/>
            <a:ext cx="2004721" cy="1461939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4138" marR="0" lvl="1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e-A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Perceived</a:t>
            </a:r>
            <a:r>
              <a:rPr kumimoji="0" lang="de-A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level of exposure to external shocks that may affect organizazional finances</a:t>
            </a:r>
          </a:p>
          <a:p>
            <a:pPr marL="84138" marR="0" lvl="1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e-A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External and internal factors contributing to the level of vulnerability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4D24682-6F2A-4624-B639-DCD884783E18}"/>
              </a:ext>
            </a:extLst>
          </p:cNvPr>
          <p:cNvSpPr txBox="1"/>
          <p:nvPr/>
        </p:nvSpPr>
        <p:spPr>
          <a:xfrm>
            <a:off x="7943744" y="5058343"/>
            <a:ext cx="3446352" cy="17235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4138" marR="0" lvl="1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Resources and abilities that enable local governments to face shocks and manage their vulnerabilities</a:t>
            </a:r>
          </a:p>
          <a:p>
            <a:pPr marL="84138" marR="0" lvl="1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These capacities lie dormant in times of order and become visible in times of disruption (shock) through coping strategies</a:t>
            </a:r>
          </a:p>
          <a:p>
            <a:pPr marL="84138" marR="0" lvl="1" indent="-841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Three main types of CCs: Buffering, Adapting, Transforming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40075" y="6161984"/>
            <a:ext cx="746086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lvl="0" indent="-360363" defTabSz="457200">
              <a:buClr>
                <a:srgbClr val="00AFD8"/>
              </a:buClr>
              <a:buFont typeface="Wingdings" panose="05000000000000000000" pitchFamily="2" charset="2"/>
              <a:buChar char="ü"/>
            </a:pPr>
            <a:r>
              <a:rPr lang="en-GB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Adapted from Carmela Barbera, Martin Jones, Sanja Korac, Iris Saliterer, Ileana Steccolini, “Governmental financial resilience under austerity in Austria, England and Italy: How do local governments cope with financial shocks?”, </a:t>
            </a:r>
            <a:r>
              <a:rPr lang="en-GB" sz="11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Administration</a:t>
            </a:r>
            <a:r>
              <a:rPr lang="en-GB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DOI: 10.1111/padm.12350</a:t>
            </a:r>
          </a:p>
        </p:txBody>
      </p:sp>
    </p:spTree>
    <p:extLst>
      <p:ext uri="{BB962C8B-B14F-4D97-AF65-F5344CB8AC3E}">
        <p14:creationId xmlns:p14="http://schemas.microsoft.com/office/powerpoint/2010/main" val="1851967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8E6D3-E937-4CDF-AB61-C3092C749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07B441-5312-499D-93C3-6E37886527F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B3861D5-11F3-4FD9-8328-3E005F843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701" y="22866"/>
            <a:ext cx="10515600" cy="1325563"/>
          </a:xfrm>
        </p:spPr>
        <p:txBody>
          <a:bodyPr>
            <a:normAutofit/>
          </a:bodyPr>
          <a:lstStyle/>
          <a:p>
            <a:r>
              <a:rPr lang="en-GB" sz="4800" b="1" dirty="0"/>
              <a:t>The Financial Resilience Toolkit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C31F2A2-A4A8-4F66-BA39-11A4A20BE7C9}"/>
              </a:ext>
            </a:extLst>
          </p:cNvPr>
          <p:cNvGrpSpPr/>
          <p:nvPr/>
        </p:nvGrpSpPr>
        <p:grpSpPr>
          <a:xfrm>
            <a:off x="2295351" y="2607030"/>
            <a:ext cx="8576077" cy="4112644"/>
            <a:chOff x="254678" y="2672874"/>
            <a:chExt cx="8576077" cy="411264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BD6A61E-8BC5-458E-81D1-00D84A918447}"/>
                </a:ext>
              </a:extLst>
            </p:cNvPr>
            <p:cNvGrpSpPr/>
            <p:nvPr/>
          </p:nvGrpSpPr>
          <p:grpSpPr>
            <a:xfrm>
              <a:off x="254678" y="2672874"/>
              <a:ext cx="7690389" cy="4112644"/>
              <a:chOff x="254678" y="2672874"/>
              <a:chExt cx="7690389" cy="4112644"/>
            </a:xfrm>
          </p:grpSpPr>
          <p:pic>
            <p:nvPicPr>
              <p:cNvPr id="25" name="Grafik 30">
                <a:extLst>
                  <a:ext uri="{FF2B5EF4-FFF2-40B4-BE49-F238E27FC236}">
                    <a16:creationId xmlns:a16="http://schemas.microsoft.com/office/drawing/2014/main" id="{D8673395-9A7A-41EC-A13C-155F154AED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404" y="2672874"/>
                <a:ext cx="7187987" cy="35720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Rettangolo arrotondato 14">
                <a:extLst>
                  <a:ext uri="{FF2B5EF4-FFF2-40B4-BE49-F238E27FC236}">
                    <a16:creationId xmlns:a16="http://schemas.microsoft.com/office/drawing/2014/main" id="{AD0853F0-DA80-4B95-A796-520DAF0B44D8}"/>
                  </a:ext>
                </a:extLst>
              </p:cNvPr>
              <p:cNvSpPr/>
              <p:nvPr/>
            </p:nvSpPr>
            <p:spPr>
              <a:xfrm>
                <a:off x="6269449" y="2986202"/>
                <a:ext cx="1675618" cy="739085"/>
              </a:xfrm>
              <a:prstGeom prst="roundRect">
                <a:avLst/>
              </a:prstGeom>
              <a:solidFill>
                <a:srgbClr val="DA3D7E">
                  <a:lumMod val="60000"/>
                  <a:lumOff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/>
                    <a:ea typeface="+mn-ea"/>
                    <a:cs typeface="+mn-cs"/>
                  </a:rPr>
                  <a:t>Anticipatory</a:t>
                </a:r>
                <a:r>
                  <a:rPr kumimoji="0" lang="it-IT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/>
                    <a:ea typeface="+mn-ea"/>
                    <a:cs typeface="+mn-cs"/>
                  </a:rPr>
                  <a:t> </a:t>
                </a:r>
                <a:r>
                  <a:rPr kumimoji="0" lang="it-IT" sz="16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/>
                    <a:ea typeface="+mn-ea"/>
                    <a:cs typeface="+mn-cs"/>
                  </a:rPr>
                  <a:t>Capacities</a:t>
                </a:r>
                <a:endParaRPr kumimoji="0" lang="it-IT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/>
                  <a:ea typeface="+mn-ea"/>
                  <a:cs typeface="+mn-cs"/>
                </a:endParaRPr>
              </a:p>
            </p:txBody>
          </p:sp>
          <p:sp>
            <p:nvSpPr>
              <p:cNvPr id="27" name="Rettangolo arrotondato 28">
                <a:extLst>
                  <a:ext uri="{FF2B5EF4-FFF2-40B4-BE49-F238E27FC236}">
                    <a16:creationId xmlns:a16="http://schemas.microsoft.com/office/drawing/2014/main" id="{67C344BB-2413-4CA9-96B7-00F34FAF0188}"/>
                  </a:ext>
                </a:extLst>
              </p:cNvPr>
              <p:cNvSpPr/>
              <p:nvPr/>
            </p:nvSpPr>
            <p:spPr>
              <a:xfrm>
                <a:off x="3187666" y="6140728"/>
                <a:ext cx="2003462" cy="644790"/>
              </a:xfrm>
              <a:prstGeom prst="roundRect">
                <a:avLst/>
              </a:prstGeom>
              <a:solidFill>
                <a:srgbClr val="DA3D7E">
                  <a:lumMod val="60000"/>
                  <a:lumOff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0" cap="none" spc="0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/>
                    <a:ea typeface="+mn-ea"/>
                    <a:cs typeface="+mn-cs"/>
                  </a:rPr>
                  <a:t>Coping</a:t>
                </a:r>
                <a:r>
                  <a:rPr kumimoji="0" lang="it-IT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/>
                    <a:ea typeface="+mn-ea"/>
                    <a:cs typeface="+mn-cs"/>
                  </a:rPr>
                  <a:t>  </a:t>
                </a:r>
                <a:r>
                  <a:rPr kumimoji="0" lang="it-IT" sz="1600" b="0" i="0" u="none" strike="noStrike" kern="0" cap="none" spc="0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/>
                    <a:ea typeface="+mn-ea"/>
                    <a:cs typeface="+mn-cs"/>
                  </a:rPr>
                  <a:t>Capacities</a:t>
                </a:r>
                <a:endParaRPr kumimoji="0" lang="it-IT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/>
                  <a:ea typeface="+mn-ea"/>
                  <a:cs typeface="+mn-cs"/>
                </a:endParaRPr>
              </a:p>
            </p:txBody>
          </p:sp>
          <p:sp>
            <p:nvSpPr>
              <p:cNvPr id="28" name="Rettangolo arrotondato 14">
                <a:extLst>
                  <a:ext uri="{FF2B5EF4-FFF2-40B4-BE49-F238E27FC236}">
                    <a16:creationId xmlns:a16="http://schemas.microsoft.com/office/drawing/2014/main" id="{09C9E39A-6CDF-42B6-B744-787C4F2E9CA2}"/>
                  </a:ext>
                </a:extLst>
              </p:cNvPr>
              <p:cNvSpPr/>
              <p:nvPr/>
            </p:nvSpPr>
            <p:spPr>
              <a:xfrm>
                <a:off x="254678" y="3114513"/>
                <a:ext cx="1675618" cy="739085"/>
              </a:xfrm>
              <a:prstGeom prst="roundRect">
                <a:avLst/>
              </a:prstGeom>
              <a:solidFill>
                <a:srgbClr val="DA3D7E">
                  <a:lumMod val="60000"/>
                  <a:lumOff val="4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0" cap="none" spc="0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/>
                    <a:ea typeface="+mn-ea"/>
                    <a:cs typeface="+mn-cs"/>
                  </a:rPr>
                  <a:t>Vulnerability</a:t>
                </a:r>
                <a:endParaRPr kumimoji="0" lang="it-IT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/>
                  <a:ea typeface="+mn-ea"/>
                  <a:cs typeface="+mn-cs"/>
                </a:endParaRPr>
              </a:p>
            </p:txBody>
          </p:sp>
          <p:cxnSp>
            <p:nvCxnSpPr>
              <p:cNvPr id="29" name="Connettore diritto 10">
                <a:extLst>
                  <a:ext uri="{FF2B5EF4-FFF2-40B4-BE49-F238E27FC236}">
                    <a16:creationId xmlns:a16="http://schemas.microsoft.com/office/drawing/2014/main" id="{94328CF6-8B24-4F29-A222-043DA059B6CF}"/>
                  </a:ext>
                </a:extLst>
              </p:cNvPr>
              <p:cNvCxnSpPr>
                <a:cxnSpLocks/>
                <a:stCxn id="28" idx="3"/>
                <a:endCxn id="26" idx="1"/>
              </p:cNvCxnSpPr>
              <p:nvPr/>
            </p:nvCxnSpPr>
            <p:spPr>
              <a:xfrm flipV="1">
                <a:off x="1930296" y="3355745"/>
                <a:ext cx="4339153" cy="128311"/>
              </a:xfrm>
              <a:prstGeom prst="line">
                <a:avLst/>
              </a:prstGeom>
              <a:noFill/>
              <a:ln w="9525" cap="flat" cmpd="sng" algn="ctr">
                <a:solidFill>
                  <a:srgbClr val="DA3D7E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" name="Connettore diritto 12">
                <a:extLst>
                  <a:ext uri="{FF2B5EF4-FFF2-40B4-BE49-F238E27FC236}">
                    <a16:creationId xmlns:a16="http://schemas.microsoft.com/office/drawing/2014/main" id="{D80D3C51-E9A2-4313-B631-8F087FE2B0ED}"/>
                  </a:ext>
                </a:extLst>
              </p:cNvPr>
              <p:cNvCxnSpPr>
                <a:cxnSpLocks/>
                <a:stCxn id="28" idx="3"/>
                <a:endCxn id="27" idx="0"/>
              </p:cNvCxnSpPr>
              <p:nvPr/>
            </p:nvCxnSpPr>
            <p:spPr>
              <a:xfrm>
                <a:off x="1930296" y="3484055"/>
                <a:ext cx="2259101" cy="2656673"/>
              </a:xfrm>
              <a:prstGeom prst="line">
                <a:avLst/>
              </a:prstGeom>
              <a:noFill/>
              <a:ln w="9525" cap="flat" cmpd="sng" algn="ctr">
                <a:solidFill>
                  <a:srgbClr val="DA3D7E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Connettore diritto 14">
                <a:extLst>
                  <a:ext uri="{FF2B5EF4-FFF2-40B4-BE49-F238E27FC236}">
                    <a16:creationId xmlns:a16="http://schemas.microsoft.com/office/drawing/2014/main" id="{D6172E1C-68F4-4CA1-A7C3-41D3298F7B2E}"/>
                  </a:ext>
                </a:extLst>
              </p:cNvPr>
              <p:cNvCxnSpPr>
                <a:stCxn id="26" idx="1"/>
              </p:cNvCxnSpPr>
              <p:nvPr/>
            </p:nvCxnSpPr>
            <p:spPr>
              <a:xfrm flipH="1">
                <a:off x="4527695" y="3355745"/>
                <a:ext cx="1741754" cy="3088173"/>
              </a:xfrm>
              <a:prstGeom prst="line">
                <a:avLst/>
              </a:prstGeom>
              <a:noFill/>
              <a:ln w="9525" cap="flat" cmpd="sng" algn="ctr">
                <a:solidFill>
                  <a:srgbClr val="DA3D7E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4" name="Oval 72">
              <a:hlinkClick r:id="rId3" action="ppaction://hlinksldjump"/>
              <a:extLst>
                <a:ext uri="{FF2B5EF4-FFF2-40B4-BE49-F238E27FC236}">
                  <a16:creationId xmlns:a16="http://schemas.microsoft.com/office/drawing/2014/main" id="{A78868B8-8ACB-483E-BA58-8F72CBFD4F51}"/>
                </a:ext>
              </a:extLst>
            </p:cNvPr>
            <p:cNvSpPr/>
            <p:nvPr/>
          </p:nvSpPr>
          <p:spPr>
            <a:xfrm>
              <a:off x="7155138" y="3725287"/>
              <a:ext cx="1675617" cy="2932367"/>
            </a:xfrm>
            <a:prstGeom prst="ellipse">
              <a:avLst/>
            </a:prstGeom>
            <a:solidFill>
              <a:srgbClr val="DA3D7E">
                <a:lumMod val="60000"/>
                <a:lumOff val="40000"/>
              </a:srgbClr>
            </a:solidFill>
            <a:ln w="9525" cap="flat" cmpd="sng" algn="ctr">
              <a:solidFill>
                <a:srgbClr val="DA3D7E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/>
                  <a:ea typeface="+mn-ea"/>
                  <a:cs typeface="+mn-cs"/>
                </a:rPr>
                <a:t>Financial resilience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56EB1-138B-496D-BA20-8B4D8A747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6063"/>
            <a:ext cx="9543585" cy="3759917"/>
          </a:xfrm>
        </p:spPr>
        <p:txBody>
          <a:bodyPr/>
          <a:lstStyle/>
          <a:p>
            <a:r>
              <a:rPr lang="it-IT" sz="2400" b="0" dirty="0" err="1"/>
              <a:t>Translating</a:t>
            </a:r>
            <a:r>
              <a:rPr lang="it-IT" sz="2400" b="0" dirty="0"/>
              <a:t> the </a:t>
            </a:r>
            <a:r>
              <a:rPr lang="it-IT" sz="2400" b="0" dirty="0" err="1"/>
              <a:t>findings</a:t>
            </a:r>
            <a:r>
              <a:rPr lang="it-IT" sz="2400" b="0" dirty="0"/>
              <a:t> of </a:t>
            </a:r>
            <a:r>
              <a:rPr lang="it-IT" sz="2400" b="0" dirty="0" err="1"/>
              <a:t>our</a:t>
            </a:r>
            <a:r>
              <a:rPr lang="it-IT" sz="2400" b="0" dirty="0"/>
              <a:t> </a:t>
            </a:r>
            <a:r>
              <a:rPr lang="it-IT" sz="2400" b="0" dirty="0" err="1"/>
              <a:t>research</a:t>
            </a:r>
            <a:r>
              <a:rPr lang="it-IT" sz="2400" b="0" dirty="0"/>
              <a:t> (and </a:t>
            </a:r>
            <a:r>
              <a:rPr lang="it-IT" sz="2400" b="0" dirty="0" err="1"/>
              <a:t>our</a:t>
            </a:r>
            <a:r>
              <a:rPr lang="it-IT" sz="2400" b="0" dirty="0"/>
              <a:t> framework) </a:t>
            </a:r>
            <a:r>
              <a:rPr lang="it-IT" sz="2400" b="0" dirty="0" err="1"/>
              <a:t>into</a:t>
            </a:r>
            <a:r>
              <a:rPr lang="it-IT" sz="2400" b="0" dirty="0"/>
              <a:t> a tool to be </a:t>
            </a:r>
            <a:r>
              <a:rPr lang="it-IT" sz="2400" b="0" dirty="0" err="1"/>
              <a:t>used</a:t>
            </a:r>
            <a:r>
              <a:rPr lang="it-IT" sz="2400" b="0" dirty="0"/>
              <a:t> </a:t>
            </a:r>
            <a:r>
              <a:rPr lang="it-IT" sz="2400" b="0" dirty="0" err="1"/>
              <a:t>as</a:t>
            </a:r>
            <a:r>
              <a:rPr lang="it-IT" sz="2400" b="0" dirty="0"/>
              <a:t> a support for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it-IT" sz="2000" b="0" dirty="0" err="1"/>
              <a:t>Assessing</a:t>
            </a:r>
            <a:r>
              <a:rPr lang="it-IT" sz="2000" b="0" dirty="0"/>
              <a:t> </a:t>
            </a:r>
            <a:r>
              <a:rPr lang="it-IT" sz="2000" b="0" dirty="0" err="1"/>
              <a:t>anticipatory</a:t>
            </a:r>
            <a:r>
              <a:rPr lang="it-IT" sz="2000" b="0" dirty="0"/>
              <a:t> and </a:t>
            </a:r>
            <a:r>
              <a:rPr lang="it-IT" sz="2000" b="0" dirty="0" err="1"/>
              <a:t>coping</a:t>
            </a:r>
            <a:r>
              <a:rPr lang="it-IT" sz="2000" b="0" dirty="0"/>
              <a:t> </a:t>
            </a:r>
            <a:r>
              <a:rPr lang="it-IT" sz="2000" b="0" dirty="0" err="1"/>
              <a:t>capacities</a:t>
            </a:r>
            <a:r>
              <a:rPr lang="it-IT" sz="2000" b="0" dirty="0"/>
              <a:t>, and </a:t>
            </a:r>
            <a:r>
              <a:rPr lang="it-IT" sz="2000" b="0" dirty="0" err="1"/>
              <a:t>perceived</a:t>
            </a:r>
            <a:r>
              <a:rPr lang="it-IT" sz="2000" b="0" dirty="0"/>
              <a:t> </a:t>
            </a:r>
            <a:r>
              <a:rPr lang="it-IT" sz="2000" b="0" dirty="0" err="1"/>
              <a:t>vulnerability</a:t>
            </a:r>
            <a:r>
              <a:rPr lang="it-IT" sz="2000" b="0" dirty="0"/>
              <a:t>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it-IT" sz="2000" b="0" dirty="0" err="1"/>
              <a:t>Identifying</a:t>
            </a:r>
            <a:r>
              <a:rPr lang="it-IT" sz="2000" b="0" dirty="0"/>
              <a:t> </a:t>
            </a:r>
            <a:r>
              <a:rPr lang="it-IT" sz="2000" b="0" dirty="0" err="1"/>
              <a:t>possible</a:t>
            </a:r>
            <a:r>
              <a:rPr lang="it-IT" sz="2000" b="0" dirty="0"/>
              <a:t> </a:t>
            </a:r>
            <a:r>
              <a:rPr lang="it-IT" sz="2000" b="0" dirty="0" err="1"/>
              <a:t>critical</a:t>
            </a:r>
            <a:r>
              <a:rPr lang="it-IT" sz="2000" b="0" dirty="0"/>
              <a:t> </a:t>
            </a:r>
            <a:r>
              <a:rPr lang="it-IT" sz="2000" b="0" dirty="0" err="1"/>
              <a:t>areas</a:t>
            </a:r>
            <a:r>
              <a:rPr lang="it-IT" sz="2000" b="0" dirty="0"/>
              <a:t> or </a:t>
            </a:r>
            <a:r>
              <a:rPr lang="it-IT" sz="2000" b="0" dirty="0" err="1"/>
              <a:t>strengths</a:t>
            </a:r>
            <a:endParaRPr lang="it-IT" sz="2000" b="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9294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8E6D3-E937-4CDF-AB61-C3092C749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07B441-5312-499D-93C3-6E37886527F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C050DF6-6DC5-4A01-A993-64C4B8728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1" y="1036320"/>
            <a:ext cx="11907520" cy="54079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/>
              <a:t>1. Potential Users/Uses of the Toolkit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i="1" dirty="0"/>
              <a:t>Users - </a:t>
            </a:r>
            <a:r>
              <a:rPr lang="en-GB" dirty="0"/>
              <a:t>Potentially useable by other public firms, not limited to LGs only.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i="1" dirty="0"/>
              <a:t>Uses</a:t>
            </a:r>
            <a:r>
              <a:rPr lang="en-GB" dirty="0"/>
              <a:t> 	- A (self-)assessment tool for internal use (internally focused)</a:t>
            </a:r>
          </a:p>
          <a:p>
            <a:pPr marL="720725" indent="0">
              <a:buNone/>
            </a:pPr>
            <a:r>
              <a:rPr lang="en-GB" dirty="0"/>
              <a:t>	- A decision making tool useful for horizon scanning</a:t>
            </a:r>
          </a:p>
          <a:p>
            <a:pPr marL="720725" indent="0">
              <a:buNone/>
            </a:pPr>
            <a:r>
              <a:rPr lang="en-GB" dirty="0"/>
              <a:t>	- An assessment, communication and benchmarking too (externally focused)</a:t>
            </a:r>
          </a:p>
          <a:p>
            <a:pPr marL="720725" indent="0">
              <a:buNone/>
            </a:pPr>
            <a:endParaRPr lang="en-GB" sz="1000" dirty="0"/>
          </a:p>
          <a:p>
            <a:pPr marL="0" indent="0">
              <a:buNone/>
            </a:pPr>
            <a:r>
              <a:rPr lang="en-GB" b="1" dirty="0"/>
              <a:t>2. Content, adaptability and timing of the Toolkit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i="1" dirty="0"/>
              <a:t>Content - </a:t>
            </a:r>
            <a:r>
              <a:rPr lang="en-GB" dirty="0"/>
              <a:t>content requires further clarity to enhance useability.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i="1" dirty="0"/>
              <a:t>Adaptability </a:t>
            </a:r>
            <a:r>
              <a:rPr lang="en-GB" dirty="0"/>
              <a:t>- adaptability of toolkit varies among LGs by type &amp; size (of responsibility)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i="1" dirty="0"/>
              <a:t>Timing </a:t>
            </a:r>
            <a:r>
              <a:rPr lang="en-GB" dirty="0"/>
              <a:t>– use of Toolkit comes crucial at specific times for different LGs</a:t>
            </a:r>
          </a:p>
          <a:p>
            <a:pPr marL="0" indent="0">
              <a:buNone/>
            </a:pPr>
            <a:endParaRPr lang="en-GB" sz="1000" dirty="0"/>
          </a:p>
          <a:p>
            <a:pPr marL="0" indent="0">
              <a:buNone/>
            </a:pPr>
            <a:r>
              <a:rPr lang="en-GB" b="1" dirty="0"/>
              <a:t>3. Next Steps</a:t>
            </a:r>
          </a:p>
          <a:p>
            <a:pPr marL="0" indent="0">
              <a:buNone/>
            </a:pPr>
            <a:r>
              <a:rPr lang="en-GB" dirty="0"/>
              <a:t> A “nice” challenge to co-produce a practice-oriented Toolkit. All volunteered to contribute to co-producing the toolkit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B3861D5-11F3-4FD9-8328-3E005F843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85" y="0"/>
            <a:ext cx="11459634" cy="1325563"/>
          </a:xfrm>
        </p:spPr>
        <p:txBody>
          <a:bodyPr/>
          <a:lstStyle/>
          <a:p>
            <a:r>
              <a:rPr lang="en-GB" b="1" dirty="0"/>
              <a:t>Review of Summary from previous RoundTable(s) </a:t>
            </a:r>
          </a:p>
        </p:txBody>
      </p:sp>
    </p:spTree>
    <p:extLst>
      <p:ext uri="{BB962C8B-B14F-4D97-AF65-F5344CB8AC3E}">
        <p14:creationId xmlns:p14="http://schemas.microsoft.com/office/powerpoint/2010/main" val="1054709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8E6D3-E937-4CDF-AB61-C3092C749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07B441-5312-499D-93C3-6E37886527F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C050DF6-6DC5-4A01-A993-64C4B8728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3" y="1188721"/>
            <a:ext cx="10930467" cy="5255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Please click the link in the </a:t>
            </a:r>
            <a:r>
              <a:rPr lang="en-GB" dirty="0" err="1"/>
              <a:t>chatbox</a:t>
            </a:r>
            <a:r>
              <a:rPr lang="en-GB" dirty="0"/>
              <a:t> to complete the Financial Resilience Toolkit</a:t>
            </a:r>
          </a:p>
          <a:p>
            <a:pPr marL="0" indent="0">
              <a:buNone/>
            </a:pPr>
            <a:endParaRPr lang="en-GB" sz="1000" dirty="0"/>
          </a:p>
          <a:p>
            <a:pPr marL="0" indent="0">
              <a:buNone/>
            </a:pPr>
            <a:r>
              <a:rPr lang="en-GB" dirty="0"/>
              <a:t>Please bear the following discussion points in mind whilst completing the Toolkit.</a:t>
            </a:r>
          </a:p>
          <a:p>
            <a:pPr marL="803275"/>
            <a:r>
              <a:rPr lang="en-GB" dirty="0"/>
              <a:t>Useability of the Toolkit by LG practitioners</a:t>
            </a:r>
          </a:p>
          <a:p>
            <a:pPr marL="803275"/>
            <a:endParaRPr lang="en-GB" sz="1000" dirty="0"/>
          </a:p>
          <a:p>
            <a:pPr marL="803275"/>
            <a:r>
              <a:rPr lang="en-GB" dirty="0"/>
              <a:t>Adaptability of the Toolkit in decision making to stay resilient and less vulnerable</a:t>
            </a:r>
          </a:p>
          <a:p>
            <a:pPr marL="803275"/>
            <a:endParaRPr lang="en-GB" sz="1000" dirty="0"/>
          </a:p>
          <a:p>
            <a:pPr marL="803275"/>
            <a:r>
              <a:rPr lang="en-GB" dirty="0"/>
              <a:t>(Possible) Next steps of the current version of this Toolkit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B3861D5-11F3-4FD9-8328-3E005F843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766" y="136525"/>
            <a:ext cx="10515600" cy="1052195"/>
          </a:xfrm>
        </p:spPr>
        <p:txBody>
          <a:bodyPr/>
          <a:lstStyle/>
          <a:p>
            <a:r>
              <a:rPr lang="en-GB" b="1" dirty="0"/>
              <a:t>Responding to the Toolkit</a:t>
            </a:r>
          </a:p>
        </p:txBody>
      </p:sp>
    </p:spTree>
    <p:extLst>
      <p:ext uri="{BB962C8B-B14F-4D97-AF65-F5344CB8AC3E}">
        <p14:creationId xmlns:p14="http://schemas.microsoft.com/office/powerpoint/2010/main" val="3637035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3B15D-A9B5-4128-9026-EED511D4C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480" y="110988"/>
            <a:ext cx="10122086" cy="900000"/>
          </a:xfrm>
        </p:spPr>
        <p:txBody>
          <a:bodyPr>
            <a:normAutofit/>
          </a:bodyPr>
          <a:lstStyle/>
          <a:p>
            <a:r>
              <a:rPr lang="it-IT" b="1" dirty="0" err="1"/>
              <a:t>Discussion</a:t>
            </a:r>
            <a:r>
              <a:rPr lang="it-IT" b="1" dirty="0"/>
              <a:t> - Broad </a:t>
            </a:r>
            <a:r>
              <a:rPr lang="it-IT" b="1" dirty="0" err="1"/>
              <a:t>Theme</a:t>
            </a:r>
            <a:r>
              <a:rPr lang="it-IT" b="1" dirty="0"/>
              <a:t> 1: </a:t>
            </a:r>
            <a:r>
              <a:rPr lang="it-IT" b="1" dirty="0" err="1"/>
              <a:t>Useability</a:t>
            </a:r>
            <a:endParaRPr lang="it-IT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71EAB-6D50-4089-AF4F-411A2CD4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07B441-5312-499D-93C3-6E37886527F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A8F9AA-D41F-4BC5-893C-FCF50891D478}"/>
              </a:ext>
            </a:extLst>
          </p:cNvPr>
          <p:cNvSpPr/>
          <p:nvPr/>
        </p:nvSpPr>
        <p:spPr>
          <a:xfrm>
            <a:off x="538480" y="1077256"/>
            <a:ext cx="104333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How would you adapt this toolkit in making decision from a UK LG context?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A868A6-7C25-415D-BF29-31E991EB3E60}"/>
              </a:ext>
            </a:extLst>
          </p:cNvPr>
          <p:cNvGrpSpPr/>
          <p:nvPr/>
        </p:nvGrpSpPr>
        <p:grpSpPr>
          <a:xfrm>
            <a:off x="4273062" y="1773445"/>
            <a:ext cx="7568418" cy="4154265"/>
            <a:chOff x="4491359" y="1795600"/>
            <a:chExt cx="7516217" cy="462903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64A2E2B-FD6C-4761-9DEE-C8A2400B1C5A}"/>
                </a:ext>
              </a:extLst>
            </p:cNvPr>
            <p:cNvGrpSpPr/>
            <p:nvPr/>
          </p:nvGrpSpPr>
          <p:grpSpPr>
            <a:xfrm>
              <a:off x="4491359" y="1795600"/>
              <a:ext cx="7297356" cy="4256392"/>
              <a:chOff x="4491359" y="1795600"/>
              <a:chExt cx="7297356" cy="4256392"/>
            </a:xfrm>
          </p:grpSpPr>
          <p:pic>
            <p:nvPicPr>
              <p:cNvPr id="14" name="Grafik 30">
                <a:extLst>
                  <a:ext uri="{FF2B5EF4-FFF2-40B4-BE49-F238E27FC236}">
                    <a16:creationId xmlns:a16="http://schemas.microsoft.com/office/drawing/2014/main" id="{3C6507C7-A58C-4B86-95F0-4982E8A72D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4498" y="2194888"/>
                <a:ext cx="5778353" cy="3217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Rettangolo arrotondato 14">
                <a:extLst>
                  <a:ext uri="{FF2B5EF4-FFF2-40B4-BE49-F238E27FC236}">
                    <a16:creationId xmlns:a16="http://schemas.microsoft.com/office/drawing/2014/main" id="{82EA36E1-70AC-494A-956C-92421CBD7DC5}"/>
                  </a:ext>
                </a:extLst>
              </p:cNvPr>
              <p:cNvSpPr/>
              <p:nvPr/>
            </p:nvSpPr>
            <p:spPr>
              <a:xfrm>
                <a:off x="9655828" y="1795600"/>
                <a:ext cx="1675618" cy="82800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600" dirty="0">
                    <a:latin typeface="+mj-lt"/>
                  </a:rPr>
                  <a:t>Anticipatory Capacities</a:t>
                </a:r>
              </a:p>
            </p:txBody>
          </p:sp>
          <p:sp>
            <p:nvSpPr>
              <p:cNvPr id="16" name="Rettangolo arrotondato 28">
                <a:extLst>
                  <a:ext uri="{FF2B5EF4-FFF2-40B4-BE49-F238E27FC236}">
                    <a16:creationId xmlns:a16="http://schemas.microsoft.com/office/drawing/2014/main" id="{6F2ECF70-0DA8-4BA8-9492-93B5765C7803}"/>
                  </a:ext>
                </a:extLst>
              </p:cNvPr>
              <p:cNvSpPr/>
              <p:nvPr/>
            </p:nvSpPr>
            <p:spPr>
              <a:xfrm>
                <a:off x="6574045" y="5329631"/>
                <a:ext cx="2003462" cy="722361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600" dirty="0">
                    <a:latin typeface="+mj-lt"/>
                  </a:rPr>
                  <a:t>Coping  Capacities</a:t>
                </a:r>
              </a:p>
            </p:txBody>
          </p:sp>
          <p:sp>
            <p:nvSpPr>
              <p:cNvPr id="17" name="Rettangolo arrotondato 14">
                <a:extLst>
                  <a:ext uri="{FF2B5EF4-FFF2-40B4-BE49-F238E27FC236}">
                    <a16:creationId xmlns:a16="http://schemas.microsoft.com/office/drawing/2014/main" id="{2B4D06F1-A0CD-4D5E-AC19-DB0AB99444B1}"/>
                  </a:ext>
                </a:extLst>
              </p:cNvPr>
              <p:cNvSpPr/>
              <p:nvPr/>
            </p:nvSpPr>
            <p:spPr>
              <a:xfrm>
                <a:off x="4491359" y="1802039"/>
                <a:ext cx="1476768" cy="609164"/>
              </a:xfrm>
              <a:prstGeom prst="round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600" dirty="0">
                    <a:latin typeface="+mj-lt"/>
                  </a:rPr>
                  <a:t>Vulnerability</a:t>
                </a:r>
              </a:p>
            </p:txBody>
          </p:sp>
          <p:cxnSp>
            <p:nvCxnSpPr>
              <p:cNvPr id="18" name="Connettore diritto 10">
                <a:extLst>
                  <a:ext uri="{FF2B5EF4-FFF2-40B4-BE49-F238E27FC236}">
                    <a16:creationId xmlns:a16="http://schemas.microsoft.com/office/drawing/2014/main" id="{B7181220-F734-4C23-BE81-63D4D517741E}"/>
                  </a:ext>
                </a:extLst>
              </p:cNvPr>
              <p:cNvCxnSpPr>
                <a:cxnSpLocks/>
                <a:stCxn id="17" idx="3"/>
                <a:endCxn id="15" idx="1"/>
              </p:cNvCxnSpPr>
              <p:nvPr/>
            </p:nvCxnSpPr>
            <p:spPr>
              <a:xfrm flipV="1">
                <a:off x="5316676" y="2209601"/>
                <a:ext cx="4339153" cy="143747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9" name="Connettore diritto 12">
                <a:extLst>
                  <a:ext uri="{FF2B5EF4-FFF2-40B4-BE49-F238E27FC236}">
                    <a16:creationId xmlns:a16="http://schemas.microsoft.com/office/drawing/2014/main" id="{93CB1C71-82AF-4C6E-8E72-D67735892430}"/>
                  </a:ext>
                </a:extLst>
              </p:cNvPr>
              <p:cNvCxnSpPr>
                <a:cxnSpLocks/>
                <a:stCxn id="17" idx="3"/>
                <a:endCxn id="16" idx="0"/>
              </p:cNvCxnSpPr>
              <p:nvPr/>
            </p:nvCxnSpPr>
            <p:spPr>
              <a:xfrm>
                <a:off x="5316676" y="2353348"/>
                <a:ext cx="2259101" cy="2976283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0" name="Connettore diritto 14">
                <a:extLst>
                  <a:ext uri="{FF2B5EF4-FFF2-40B4-BE49-F238E27FC236}">
                    <a16:creationId xmlns:a16="http://schemas.microsoft.com/office/drawing/2014/main" id="{77A63B27-5942-492D-9E10-A9F678E1F19A}"/>
                  </a:ext>
                </a:extLst>
              </p:cNvPr>
              <p:cNvCxnSpPr>
                <a:stCxn id="15" idx="1"/>
              </p:cNvCxnSpPr>
              <p:nvPr/>
            </p:nvCxnSpPr>
            <p:spPr>
              <a:xfrm flipH="1">
                <a:off x="7914074" y="2209600"/>
                <a:ext cx="1741754" cy="3459694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1" name="Rettangolo arrotondato 14">
                <a:extLst>
                  <a:ext uri="{FF2B5EF4-FFF2-40B4-BE49-F238E27FC236}">
                    <a16:creationId xmlns:a16="http://schemas.microsoft.com/office/drawing/2014/main" id="{C7D8AD70-B1CF-462B-8102-D22FE4D3973F}"/>
                  </a:ext>
                </a:extLst>
              </p:cNvPr>
              <p:cNvSpPr/>
              <p:nvPr/>
            </p:nvSpPr>
            <p:spPr>
              <a:xfrm>
                <a:off x="10340337" y="2439849"/>
                <a:ext cx="1448378" cy="363194"/>
              </a:xfrm>
              <a:prstGeom prst="roundRect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Sensemaking</a:t>
                </a:r>
              </a:p>
            </p:txBody>
          </p:sp>
        </p:grpSp>
        <p:sp>
          <p:nvSpPr>
            <p:cNvPr id="12" name="Oval 72">
              <a:extLst>
                <a:ext uri="{FF2B5EF4-FFF2-40B4-BE49-F238E27FC236}">
                  <a16:creationId xmlns:a16="http://schemas.microsoft.com/office/drawing/2014/main" id="{117327EE-C687-41D7-B063-C420F405619E}"/>
                </a:ext>
              </a:extLst>
            </p:cNvPr>
            <p:cNvSpPr/>
            <p:nvPr/>
          </p:nvSpPr>
          <p:spPr>
            <a:xfrm>
              <a:off x="10331959" y="3267849"/>
              <a:ext cx="1675617" cy="315678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atin typeface="+mj-lt"/>
                </a:rPr>
                <a:t>Different patterns of Financial resilience</a:t>
              </a:r>
            </a:p>
          </p:txBody>
        </p:sp>
      </p:grpSp>
      <p:sp>
        <p:nvSpPr>
          <p:cNvPr id="22" name="Textfeld 2">
            <a:extLst>
              <a:ext uri="{FF2B5EF4-FFF2-40B4-BE49-F238E27FC236}">
                <a16:creationId xmlns:a16="http://schemas.microsoft.com/office/drawing/2014/main" id="{767284A3-B6EF-4439-9AAD-1A9BDCD0B1C3}"/>
              </a:ext>
            </a:extLst>
          </p:cNvPr>
          <p:cNvSpPr txBox="1"/>
          <p:nvPr/>
        </p:nvSpPr>
        <p:spPr>
          <a:xfrm>
            <a:off x="238303" y="5834086"/>
            <a:ext cx="52275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Carmela Barbera, Martin Jones, Sanja Korac, Iris Saliterer, Ileana Steccolini, 2018, Local government financial resilience: Germany, Italy and UK compared, CIMA executive report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www.cimaglobal.com/FinancialResilienceToolkit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FF5BA92-34D2-42B7-8932-A46B7C30BC58}"/>
              </a:ext>
            </a:extLst>
          </p:cNvPr>
          <p:cNvSpPr/>
          <p:nvPr/>
        </p:nvSpPr>
        <p:spPr>
          <a:xfrm>
            <a:off x="538480" y="2094421"/>
            <a:ext cx="387636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In an LG context, who is this likely to be most useful to?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How will you expect them to use it?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What other similar tools are used to measure financial resilience in your organisation?</a:t>
            </a:r>
          </a:p>
          <a:p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232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3B15D-A9B5-4128-9026-EED511D4C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479" y="110988"/>
            <a:ext cx="9765247" cy="900000"/>
          </a:xfrm>
        </p:spPr>
        <p:txBody>
          <a:bodyPr>
            <a:normAutofit/>
          </a:bodyPr>
          <a:lstStyle/>
          <a:p>
            <a:r>
              <a:rPr lang="it-IT" b="1" dirty="0" err="1"/>
              <a:t>Discussion</a:t>
            </a:r>
            <a:r>
              <a:rPr lang="it-IT" b="1" dirty="0"/>
              <a:t> - Broad </a:t>
            </a:r>
            <a:r>
              <a:rPr lang="it-IT" b="1" dirty="0" err="1"/>
              <a:t>Theme</a:t>
            </a:r>
            <a:r>
              <a:rPr lang="it-IT" b="1" dirty="0"/>
              <a:t> 2: </a:t>
            </a:r>
            <a:r>
              <a:rPr lang="it-IT" b="1" dirty="0" err="1"/>
              <a:t>Adaptability</a:t>
            </a:r>
            <a:endParaRPr lang="it-IT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71EAB-6D50-4089-AF4F-411A2CD4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07B441-5312-499D-93C3-6E37886527F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A8F9AA-D41F-4BC5-893C-FCF50891D478}"/>
              </a:ext>
            </a:extLst>
          </p:cNvPr>
          <p:cNvSpPr/>
          <p:nvPr/>
        </p:nvSpPr>
        <p:spPr>
          <a:xfrm>
            <a:off x="538480" y="1077256"/>
            <a:ext cx="104333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How would you adapt this toolkit in making decision from a UK LG context?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A868A6-7C25-415D-BF29-31E991EB3E60}"/>
              </a:ext>
            </a:extLst>
          </p:cNvPr>
          <p:cNvGrpSpPr/>
          <p:nvPr/>
        </p:nvGrpSpPr>
        <p:grpSpPr>
          <a:xfrm>
            <a:off x="4273062" y="1773445"/>
            <a:ext cx="7568418" cy="4154265"/>
            <a:chOff x="4491359" y="1795600"/>
            <a:chExt cx="7516217" cy="462903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64A2E2B-FD6C-4761-9DEE-C8A2400B1C5A}"/>
                </a:ext>
              </a:extLst>
            </p:cNvPr>
            <p:cNvGrpSpPr/>
            <p:nvPr/>
          </p:nvGrpSpPr>
          <p:grpSpPr>
            <a:xfrm>
              <a:off x="4491359" y="1795600"/>
              <a:ext cx="7297356" cy="4256392"/>
              <a:chOff x="4491359" y="1795600"/>
              <a:chExt cx="7297356" cy="4256392"/>
            </a:xfrm>
          </p:grpSpPr>
          <p:pic>
            <p:nvPicPr>
              <p:cNvPr id="14" name="Grafik 30">
                <a:extLst>
                  <a:ext uri="{FF2B5EF4-FFF2-40B4-BE49-F238E27FC236}">
                    <a16:creationId xmlns:a16="http://schemas.microsoft.com/office/drawing/2014/main" id="{3C6507C7-A58C-4B86-95F0-4982E8A72D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4498" y="2194888"/>
                <a:ext cx="5778353" cy="3217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Rettangolo arrotondato 14">
                <a:extLst>
                  <a:ext uri="{FF2B5EF4-FFF2-40B4-BE49-F238E27FC236}">
                    <a16:creationId xmlns:a16="http://schemas.microsoft.com/office/drawing/2014/main" id="{82EA36E1-70AC-494A-956C-92421CBD7DC5}"/>
                  </a:ext>
                </a:extLst>
              </p:cNvPr>
              <p:cNvSpPr/>
              <p:nvPr/>
            </p:nvSpPr>
            <p:spPr>
              <a:xfrm>
                <a:off x="9655828" y="1795600"/>
                <a:ext cx="1675618" cy="82800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600" dirty="0">
                    <a:latin typeface="+mj-lt"/>
                  </a:rPr>
                  <a:t>Anticipatory Capacities</a:t>
                </a:r>
              </a:p>
            </p:txBody>
          </p:sp>
          <p:sp>
            <p:nvSpPr>
              <p:cNvPr id="16" name="Rettangolo arrotondato 28">
                <a:extLst>
                  <a:ext uri="{FF2B5EF4-FFF2-40B4-BE49-F238E27FC236}">
                    <a16:creationId xmlns:a16="http://schemas.microsoft.com/office/drawing/2014/main" id="{6F2ECF70-0DA8-4BA8-9492-93B5765C7803}"/>
                  </a:ext>
                </a:extLst>
              </p:cNvPr>
              <p:cNvSpPr/>
              <p:nvPr/>
            </p:nvSpPr>
            <p:spPr>
              <a:xfrm>
                <a:off x="6574045" y="5329631"/>
                <a:ext cx="2003462" cy="722361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600" dirty="0">
                    <a:latin typeface="+mj-lt"/>
                  </a:rPr>
                  <a:t>Coping  Capacities</a:t>
                </a:r>
              </a:p>
            </p:txBody>
          </p:sp>
          <p:sp>
            <p:nvSpPr>
              <p:cNvPr id="17" name="Rettangolo arrotondato 14">
                <a:extLst>
                  <a:ext uri="{FF2B5EF4-FFF2-40B4-BE49-F238E27FC236}">
                    <a16:creationId xmlns:a16="http://schemas.microsoft.com/office/drawing/2014/main" id="{2B4D06F1-A0CD-4D5E-AC19-DB0AB99444B1}"/>
                  </a:ext>
                </a:extLst>
              </p:cNvPr>
              <p:cNvSpPr/>
              <p:nvPr/>
            </p:nvSpPr>
            <p:spPr>
              <a:xfrm>
                <a:off x="4491359" y="1802039"/>
                <a:ext cx="1476768" cy="609164"/>
              </a:xfrm>
              <a:prstGeom prst="round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600" dirty="0">
                    <a:latin typeface="+mj-lt"/>
                  </a:rPr>
                  <a:t>Vulnerability</a:t>
                </a:r>
              </a:p>
            </p:txBody>
          </p:sp>
          <p:cxnSp>
            <p:nvCxnSpPr>
              <p:cNvPr id="18" name="Connettore diritto 10">
                <a:extLst>
                  <a:ext uri="{FF2B5EF4-FFF2-40B4-BE49-F238E27FC236}">
                    <a16:creationId xmlns:a16="http://schemas.microsoft.com/office/drawing/2014/main" id="{B7181220-F734-4C23-BE81-63D4D517741E}"/>
                  </a:ext>
                </a:extLst>
              </p:cNvPr>
              <p:cNvCxnSpPr>
                <a:cxnSpLocks/>
                <a:stCxn id="17" idx="3"/>
                <a:endCxn id="15" idx="1"/>
              </p:cNvCxnSpPr>
              <p:nvPr/>
            </p:nvCxnSpPr>
            <p:spPr>
              <a:xfrm flipV="1">
                <a:off x="5316676" y="2209601"/>
                <a:ext cx="4339153" cy="143747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9" name="Connettore diritto 12">
                <a:extLst>
                  <a:ext uri="{FF2B5EF4-FFF2-40B4-BE49-F238E27FC236}">
                    <a16:creationId xmlns:a16="http://schemas.microsoft.com/office/drawing/2014/main" id="{93CB1C71-82AF-4C6E-8E72-D67735892430}"/>
                  </a:ext>
                </a:extLst>
              </p:cNvPr>
              <p:cNvCxnSpPr>
                <a:cxnSpLocks/>
                <a:stCxn id="17" idx="3"/>
                <a:endCxn id="16" idx="0"/>
              </p:cNvCxnSpPr>
              <p:nvPr/>
            </p:nvCxnSpPr>
            <p:spPr>
              <a:xfrm>
                <a:off x="5316676" y="2353348"/>
                <a:ext cx="2259101" cy="2976283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0" name="Connettore diritto 14">
                <a:extLst>
                  <a:ext uri="{FF2B5EF4-FFF2-40B4-BE49-F238E27FC236}">
                    <a16:creationId xmlns:a16="http://schemas.microsoft.com/office/drawing/2014/main" id="{77A63B27-5942-492D-9E10-A9F678E1F19A}"/>
                  </a:ext>
                </a:extLst>
              </p:cNvPr>
              <p:cNvCxnSpPr>
                <a:stCxn id="15" idx="1"/>
              </p:cNvCxnSpPr>
              <p:nvPr/>
            </p:nvCxnSpPr>
            <p:spPr>
              <a:xfrm flipH="1">
                <a:off x="7914074" y="2209600"/>
                <a:ext cx="1741754" cy="3459694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1" name="Rettangolo arrotondato 14">
                <a:extLst>
                  <a:ext uri="{FF2B5EF4-FFF2-40B4-BE49-F238E27FC236}">
                    <a16:creationId xmlns:a16="http://schemas.microsoft.com/office/drawing/2014/main" id="{C7D8AD70-B1CF-462B-8102-D22FE4D3973F}"/>
                  </a:ext>
                </a:extLst>
              </p:cNvPr>
              <p:cNvSpPr/>
              <p:nvPr/>
            </p:nvSpPr>
            <p:spPr>
              <a:xfrm>
                <a:off x="10340337" y="2439849"/>
                <a:ext cx="1448378" cy="363194"/>
              </a:xfrm>
              <a:prstGeom prst="roundRect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Sensemaking</a:t>
                </a:r>
              </a:p>
            </p:txBody>
          </p:sp>
        </p:grpSp>
        <p:sp>
          <p:nvSpPr>
            <p:cNvPr id="12" name="Oval 72">
              <a:extLst>
                <a:ext uri="{FF2B5EF4-FFF2-40B4-BE49-F238E27FC236}">
                  <a16:creationId xmlns:a16="http://schemas.microsoft.com/office/drawing/2014/main" id="{117327EE-C687-41D7-B063-C420F405619E}"/>
                </a:ext>
              </a:extLst>
            </p:cNvPr>
            <p:cNvSpPr/>
            <p:nvPr/>
          </p:nvSpPr>
          <p:spPr>
            <a:xfrm>
              <a:off x="10331959" y="3267849"/>
              <a:ext cx="1675617" cy="315678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atin typeface="+mj-lt"/>
                </a:rPr>
                <a:t>Different patterns of Financial resilience</a:t>
              </a:r>
            </a:p>
          </p:txBody>
        </p:sp>
      </p:grpSp>
      <p:sp>
        <p:nvSpPr>
          <p:cNvPr id="22" name="Textfeld 2">
            <a:extLst>
              <a:ext uri="{FF2B5EF4-FFF2-40B4-BE49-F238E27FC236}">
                <a16:creationId xmlns:a16="http://schemas.microsoft.com/office/drawing/2014/main" id="{767284A3-B6EF-4439-9AAD-1A9BDCD0B1C3}"/>
              </a:ext>
            </a:extLst>
          </p:cNvPr>
          <p:cNvSpPr txBox="1"/>
          <p:nvPr/>
        </p:nvSpPr>
        <p:spPr>
          <a:xfrm>
            <a:off x="238303" y="5834086"/>
            <a:ext cx="52275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Carmela Barbera, Martin Jones, Sanja Korac, Iris Saliterer, Ileana Steccolini, 2018, Local government financial resilience: Germany, Italy and UK compared, CIMA executive report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www.cimaglobal.com/FinancialResilienceToolkit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6BF157-BB57-4DC4-9C2F-91AA8DD22FC4}"/>
              </a:ext>
            </a:extLst>
          </p:cNvPr>
          <p:cNvSpPr/>
          <p:nvPr/>
        </p:nvSpPr>
        <p:spPr>
          <a:xfrm>
            <a:off x="158649" y="2323383"/>
            <a:ext cx="426463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Local Governments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Policy makers (including CIPFA, LGA)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Government</a:t>
            </a:r>
          </a:p>
          <a:p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751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9C4389-3194-4D21-9E06-908FF84D9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1526"/>
          </a:xfrm>
        </p:spPr>
        <p:txBody>
          <a:bodyPr>
            <a:noAutofit/>
          </a:bodyPr>
          <a:lstStyle/>
          <a:p>
            <a:r>
              <a:rPr lang="it-IT" b="1" dirty="0" err="1"/>
              <a:t>Discussion</a:t>
            </a:r>
            <a:r>
              <a:rPr lang="it-IT" b="1" dirty="0"/>
              <a:t> - Broad </a:t>
            </a:r>
            <a:r>
              <a:rPr lang="it-IT" b="1" dirty="0" err="1"/>
              <a:t>Theme</a:t>
            </a:r>
            <a:r>
              <a:rPr lang="it-IT" b="1" dirty="0"/>
              <a:t> 3: Next Steps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2325AB-366B-477F-A59A-340728746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Are </a:t>
            </a:r>
            <a:r>
              <a:rPr lang="it-IT" sz="3600" dirty="0" err="1"/>
              <a:t>you</a:t>
            </a:r>
            <a:r>
              <a:rPr lang="it-IT" sz="3600" dirty="0"/>
              <a:t> </a:t>
            </a:r>
            <a:r>
              <a:rPr lang="it-IT" sz="3600" dirty="0" err="1"/>
              <a:t>interested</a:t>
            </a:r>
            <a:r>
              <a:rPr lang="it-IT" sz="3600" dirty="0"/>
              <a:t> in </a:t>
            </a:r>
            <a:r>
              <a:rPr lang="it-IT" sz="3600" dirty="0" err="1"/>
              <a:t>continuing</a:t>
            </a:r>
            <a:r>
              <a:rPr lang="it-IT" sz="3600" dirty="0"/>
              <a:t> </a:t>
            </a:r>
            <a:r>
              <a:rPr lang="it-IT" sz="3600" dirty="0" err="1"/>
              <a:t>this</a:t>
            </a:r>
            <a:r>
              <a:rPr lang="it-IT" sz="3600" dirty="0"/>
              <a:t> </a:t>
            </a:r>
            <a:r>
              <a:rPr lang="it-IT" sz="3600" dirty="0" err="1"/>
              <a:t>conversation</a:t>
            </a:r>
            <a:r>
              <a:rPr lang="it-IT" sz="3600" dirty="0"/>
              <a:t>?</a:t>
            </a:r>
          </a:p>
          <a:p>
            <a:r>
              <a:rPr lang="it-IT" sz="3600" dirty="0"/>
              <a:t>(How) </a:t>
            </a:r>
            <a:r>
              <a:rPr lang="it-IT" sz="3600" dirty="0" err="1"/>
              <a:t>would</a:t>
            </a:r>
            <a:r>
              <a:rPr lang="it-IT" sz="3600" dirty="0"/>
              <a:t> </a:t>
            </a:r>
            <a:r>
              <a:rPr lang="it-IT" sz="3600" dirty="0" err="1"/>
              <a:t>you</a:t>
            </a:r>
            <a:r>
              <a:rPr lang="it-IT" sz="3600" dirty="0"/>
              <a:t> like to be </a:t>
            </a:r>
            <a:r>
              <a:rPr lang="it-IT" sz="3600" dirty="0" err="1"/>
              <a:t>involved</a:t>
            </a:r>
            <a:r>
              <a:rPr lang="it-IT" sz="3600" dirty="0"/>
              <a:t>?</a:t>
            </a:r>
          </a:p>
          <a:p>
            <a:pPr lvl="1"/>
            <a:r>
              <a:rPr lang="it-IT" sz="3200" dirty="0"/>
              <a:t>A «control room» for </a:t>
            </a:r>
            <a:r>
              <a:rPr lang="it-IT" sz="3200" dirty="0" err="1"/>
              <a:t>developing</a:t>
            </a:r>
            <a:r>
              <a:rPr lang="it-IT" sz="3200" dirty="0"/>
              <a:t> the toolkit </a:t>
            </a:r>
            <a:r>
              <a:rPr lang="it-IT" sz="3200" dirty="0" err="1"/>
              <a:t>further</a:t>
            </a:r>
            <a:r>
              <a:rPr lang="it-IT" sz="3200" dirty="0"/>
              <a:t>?</a:t>
            </a:r>
          </a:p>
          <a:p>
            <a:pPr lvl="1"/>
            <a:r>
              <a:rPr lang="it-IT" sz="3200" dirty="0"/>
              <a:t>Next meetings?</a:t>
            </a:r>
          </a:p>
          <a:p>
            <a:pPr lvl="1"/>
            <a:r>
              <a:rPr lang="it-IT" sz="3200" dirty="0" err="1"/>
              <a:t>Providing</a:t>
            </a:r>
            <a:r>
              <a:rPr lang="it-IT" sz="3200" dirty="0"/>
              <a:t> feedbacks and </a:t>
            </a:r>
          </a:p>
          <a:p>
            <a:pPr marL="457200" lvl="1" indent="0">
              <a:buNone/>
            </a:pPr>
            <a:r>
              <a:rPr lang="it-IT" sz="3200" dirty="0"/>
              <a:t>inputs in </a:t>
            </a:r>
            <a:r>
              <a:rPr lang="it-IT" sz="3200" dirty="0" err="1"/>
              <a:t>developing</a:t>
            </a:r>
            <a:r>
              <a:rPr lang="it-IT" sz="3200" dirty="0"/>
              <a:t> the </a:t>
            </a:r>
          </a:p>
          <a:p>
            <a:pPr marL="457200" lvl="1" indent="0">
              <a:buNone/>
            </a:pPr>
            <a:r>
              <a:rPr lang="it-IT" sz="3200" dirty="0"/>
              <a:t>toolkit </a:t>
            </a:r>
            <a:r>
              <a:rPr lang="it-IT" sz="3200" dirty="0" err="1"/>
              <a:t>further</a:t>
            </a:r>
            <a:endParaRPr lang="it-IT" sz="3200" dirty="0"/>
          </a:p>
          <a:p>
            <a:pPr lvl="1"/>
            <a:r>
              <a:rPr lang="it-IT" sz="3200" dirty="0"/>
              <a:t>…</a:t>
            </a:r>
            <a:endParaRPr lang="it-IT" sz="2400" dirty="0"/>
          </a:p>
        </p:txBody>
      </p:sp>
      <p:grpSp>
        <p:nvGrpSpPr>
          <p:cNvPr id="4" name="Group 10">
            <a:extLst>
              <a:ext uri="{FF2B5EF4-FFF2-40B4-BE49-F238E27FC236}">
                <a16:creationId xmlns:a16="http://schemas.microsoft.com/office/drawing/2014/main" id="{1998FC19-9769-425C-80F3-F00B566AA1FB}"/>
              </a:ext>
            </a:extLst>
          </p:cNvPr>
          <p:cNvGrpSpPr/>
          <p:nvPr/>
        </p:nvGrpSpPr>
        <p:grpSpPr>
          <a:xfrm>
            <a:off x="6191250" y="3619500"/>
            <a:ext cx="5848350" cy="3122405"/>
            <a:chOff x="4491359" y="1795600"/>
            <a:chExt cx="7516217" cy="4629030"/>
          </a:xfrm>
        </p:grpSpPr>
        <p:grpSp>
          <p:nvGrpSpPr>
            <p:cNvPr id="5" name="Group 12">
              <a:extLst>
                <a:ext uri="{FF2B5EF4-FFF2-40B4-BE49-F238E27FC236}">
                  <a16:creationId xmlns:a16="http://schemas.microsoft.com/office/drawing/2014/main" id="{38A050BD-8E15-408C-8011-A9F04E013A80}"/>
                </a:ext>
              </a:extLst>
            </p:cNvPr>
            <p:cNvGrpSpPr/>
            <p:nvPr/>
          </p:nvGrpSpPr>
          <p:grpSpPr>
            <a:xfrm>
              <a:off x="4491359" y="1795600"/>
              <a:ext cx="7297356" cy="4256392"/>
              <a:chOff x="4491359" y="1795600"/>
              <a:chExt cx="7297356" cy="4256392"/>
            </a:xfrm>
          </p:grpSpPr>
          <p:pic>
            <p:nvPicPr>
              <p:cNvPr id="7" name="Grafik 30">
                <a:extLst>
                  <a:ext uri="{FF2B5EF4-FFF2-40B4-BE49-F238E27FC236}">
                    <a16:creationId xmlns:a16="http://schemas.microsoft.com/office/drawing/2014/main" id="{1B4C378A-F1EA-4F6F-88A9-2123CCED4F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4498" y="2194888"/>
                <a:ext cx="5778353" cy="3217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Rettangolo arrotondato 14">
                <a:extLst>
                  <a:ext uri="{FF2B5EF4-FFF2-40B4-BE49-F238E27FC236}">
                    <a16:creationId xmlns:a16="http://schemas.microsoft.com/office/drawing/2014/main" id="{B4F53E40-93D0-422D-874F-D350AD5B0C55}"/>
                  </a:ext>
                </a:extLst>
              </p:cNvPr>
              <p:cNvSpPr/>
              <p:nvPr/>
            </p:nvSpPr>
            <p:spPr>
              <a:xfrm>
                <a:off x="9655828" y="1795600"/>
                <a:ext cx="1675618" cy="82800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400" dirty="0">
                    <a:latin typeface="+mj-lt"/>
                  </a:rPr>
                  <a:t>Anticipatory Capacities</a:t>
                </a:r>
              </a:p>
            </p:txBody>
          </p:sp>
          <p:sp>
            <p:nvSpPr>
              <p:cNvPr id="9" name="Rettangolo arrotondato 28">
                <a:extLst>
                  <a:ext uri="{FF2B5EF4-FFF2-40B4-BE49-F238E27FC236}">
                    <a16:creationId xmlns:a16="http://schemas.microsoft.com/office/drawing/2014/main" id="{4A716BE0-B1F5-426B-A1AB-0DDB39DBA52F}"/>
                  </a:ext>
                </a:extLst>
              </p:cNvPr>
              <p:cNvSpPr/>
              <p:nvPr/>
            </p:nvSpPr>
            <p:spPr>
              <a:xfrm>
                <a:off x="6574045" y="5329631"/>
                <a:ext cx="2003462" cy="722361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600" dirty="0">
                    <a:latin typeface="+mj-lt"/>
                  </a:rPr>
                  <a:t>Coping  Capacities</a:t>
                </a:r>
              </a:p>
            </p:txBody>
          </p:sp>
          <p:sp>
            <p:nvSpPr>
              <p:cNvPr id="10" name="Rettangolo arrotondato 14">
                <a:extLst>
                  <a:ext uri="{FF2B5EF4-FFF2-40B4-BE49-F238E27FC236}">
                    <a16:creationId xmlns:a16="http://schemas.microsoft.com/office/drawing/2014/main" id="{1A870AE5-D950-4C5A-A0C2-BEF8943D7390}"/>
                  </a:ext>
                </a:extLst>
              </p:cNvPr>
              <p:cNvSpPr/>
              <p:nvPr/>
            </p:nvSpPr>
            <p:spPr>
              <a:xfrm>
                <a:off x="4491359" y="1802039"/>
                <a:ext cx="1476768" cy="609164"/>
              </a:xfrm>
              <a:prstGeom prst="roundRect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400" dirty="0">
                    <a:latin typeface="+mj-lt"/>
                  </a:rPr>
                  <a:t>Vulnerability</a:t>
                </a:r>
              </a:p>
            </p:txBody>
          </p:sp>
          <p:cxnSp>
            <p:nvCxnSpPr>
              <p:cNvPr id="11" name="Connettore diritto 10">
                <a:extLst>
                  <a:ext uri="{FF2B5EF4-FFF2-40B4-BE49-F238E27FC236}">
                    <a16:creationId xmlns:a16="http://schemas.microsoft.com/office/drawing/2014/main" id="{BA9CD8C5-70F4-4BDD-BEB7-16B205CB9213}"/>
                  </a:ext>
                </a:extLst>
              </p:cNvPr>
              <p:cNvCxnSpPr>
                <a:cxnSpLocks/>
                <a:stCxn id="10" idx="3"/>
                <a:endCxn id="8" idx="1"/>
              </p:cNvCxnSpPr>
              <p:nvPr/>
            </p:nvCxnSpPr>
            <p:spPr>
              <a:xfrm flipV="1">
                <a:off x="5316676" y="2209601"/>
                <a:ext cx="4339153" cy="143747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2" name="Connettore diritto 12">
                <a:extLst>
                  <a:ext uri="{FF2B5EF4-FFF2-40B4-BE49-F238E27FC236}">
                    <a16:creationId xmlns:a16="http://schemas.microsoft.com/office/drawing/2014/main" id="{FA2E0AD4-6095-49F4-B945-BEBE8E7285E3}"/>
                  </a:ext>
                </a:extLst>
              </p:cNvPr>
              <p:cNvCxnSpPr>
                <a:cxnSpLocks/>
                <a:stCxn id="10" idx="3"/>
                <a:endCxn id="9" idx="0"/>
              </p:cNvCxnSpPr>
              <p:nvPr/>
            </p:nvCxnSpPr>
            <p:spPr>
              <a:xfrm>
                <a:off x="5316676" y="2353348"/>
                <a:ext cx="2259101" cy="2976283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3" name="Connettore diritto 14">
                <a:extLst>
                  <a:ext uri="{FF2B5EF4-FFF2-40B4-BE49-F238E27FC236}">
                    <a16:creationId xmlns:a16="http://schemas.microsoft.com/office/drawing/2014/main" id="{125B44AE-CE6E-4C72-863C-530BE5DCB382}"/>
                  </a:ext>
                </a:extLst>
              </p:cNvPr>
              <p:cNvCxnSpPr>
                <a:stCxn id="8" idx="1"/>
              </p:cNvCxnSpPr>
              <p:nvPr/>
            </p:nvCxnSpPr>
            <p:spPr>
              <a:xfrm flipH="1">
                <a:off x="7914074" y="2209600"/>
                <a:ext cx="1741754" cy="3459694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4" name="Rettangolo arrotondato 14">
                <a:extLst>
                  <a:ext uri="{FF2B5EF4-FFF2-40B4-BE49-F238E27FC236}">
                    <a16:creationId xmlns:a16="http://schemas.microsoft.com/office/drawing/2014/main" id="{F23D7215-0860-44CF-8DAF-04DBC3435571}"/>
                  </a:ext>
                </a:extLst>
              </p:cNvPr>
              <p:cNvSpPr/>
              <p:nvPr/>
            </p:nvSpPr>
            <p:spPr>
              <a:xfrm>
                <a:off x="10340337" y="2439849"/>
                <a:ext cx="1448378" cy="363194"/>
              </a:xfrm>
              <a:prstGeom prst="roundRect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Sensemaking</a:t>
                </a:r>
              </a:p>
            </p:txBody>
          </p:sp>
        </p:grpSp>
        <p:sp>
          <p:nvSpPr>
            <p:cNvPr id="6" name="Oval 72">
              <a:extLst>
                <a:ext uri="{FF2B5EF4-FFF2-40B4-BE49-F238E27FC236}">
                  <a16:creationId xmlns:a16="http://schemas.microsoft.com/office/drawing/2014/main" id="{571035E8-16AE-475F-8332-DBEAE28B98E5}"/>
                </a:ext>
              </a:extLst>
            </p:cNvPr>
            <p:cNvSpPr/>
            <p:nvPr/>
          </p:nvSpPr>
          <p:spPr>
            <a:xfrm>
              <a:off x="10331959" y="3267849"/>
              <a:ext cx="1675617" cy="315678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00" dirty="0">
                  <a:latin typeface="+mj-lt"/>
                </a:rPr>
                <a:t>Different patterns of Financial resilience</a:t>
              </a:r>
            </a:p>
          </p:txBody>
        </p:sp>
      </p:grpSp>
      <p:sp>
        <p:nvSpPr>
          <p:cNvPr id="15" name="Titolo 1">
            <a:extLst>
              <a:ext uri="{FF2B5EF4-FFF2-40B4-BE49-F238E27FC236}">
                <a16:creationId xmlns:a16="http://schemas.microsoft.com/office/drawing/2014/main" id="{C5F7AD1F-A290-4227-ADDE-A606355122A0}"/>
              </a:ext>
            </a:extLst>
          </p:cNvPr>
          <p:cNvSpPr txBox="1">
            <a:spLocks/>
          </p:cNvSpPr>
          <p:nvPr/>
        </p:nvSpPr>
        <p:spPr>
          <a:xfrm>
            <a:off x="790215" y="1004754"/>
            <a:ext cx="10515600" cy="601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/>
            <a:r>
              <a:rPr lang="it-IT" sz="4000" dirty="0"/>
              <a:t>How can </a:t>
            </a:r>
            <a:r>
              <a:rPr lang="it-IT" sz="4000" dirty="0" err="1"/>
              <a:t>we</a:t>
            </a:r>
            <a:r>
              <a:rPr lang="it-IT" sz="4000" dirty="0"/>
              <a:t> work on </a:t>
            </a:r>
            <a:r>
              <a:rPr lang="it-IT" sz="4000" dirty="0" err="1"/>
              <a:t>this</a:t>
            </a:r>
            <a:r>
              <a:rPr lang="it-IT" sz="4000" dirty="0"/>
              <a:t> in the future?</a:t>
            </a:r>
          </a:p>
        </p:txBody>
      </p:sp>
    </p:spTree>
    <p:extLst>
      <p:ext uri="{BB962C8B-B14F-4D97-AF65-F5344CB8AC3E}">
        <p14:creationId xmlns:p14="http://schemas.microsoft.com/office/powerpoint/2010/main" val="4124786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1224</Words>
  <Application>Microsoft Office PowerPoint</Application>
  <PresentationFormat>Widescreen</PresentationFormat>
  <Paragraphs>158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Courier New</vt:lpstr>
      <vt:lpstr>Times New Roman</vt:lpstr>
      <vt:lpstr>Wingdings</vt:lpstr>
      <vt:lpstr>Office Theme</vt:lpstr>
      <vt:lpstr>Governmental Financial Resilience </vt:lpstr>
      <vt:lpstr>Agenda</vt:lpstr>
      <vt:lpstr>The FR Toolkit Project: The Journey so far…</vt:lpstr>
      <vt:lpstr>The conceptual model on financial resilience</vt:lpstr>
      <vt:lpstr>The Financial Resilience Toolkit</vt:lpstr>
      <vt:lpstr>Review of Summary from previous RoundTable(s) </vt:lpstr>
      <vt:lpstr>Responding to the Toolkit</vt:lpstr>
      <vt:lpstr>Discussion - Broad Theme 1: Useability</vt:lpstr>
      <vt:lpstr>Discussion - Broad Theme 2: Adaptability</vt:lpstr>
      <vt:lpstr>Discussion - Broad Theme 3: 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Governmental Financial Resilience</dc:title>
  <dc:creator>Dom, Bernard</dc:creator>
  <cp:lastModifiedBy>Gallacher, Jonathan</cp:lastModifiedBy>
  <cp:revision>31</cp:revision>
  <dcterms:created xsi:type="dcterms:W3CDTF">2021-12-05T20:46:57Z</dcterms:created>
  <dcterms:modified xsi:type="dcterms:W3CDTF">2022-11-21T19:00:42Z</dcterms:modified>
</cp:coreProperties>
</file>