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6"/>
  </p:notesMasterIdLst>
  <p:handoutMasterIdLst>
    <p:handoutMasterId r:id="rId27"/>
  </p:handoutMasterIdLst>
  <p:sldIdLst>
    <p:sldId id="257" r:id="rId2"/>
    <p:sldId id="567" r:id="rId3"/>
    <p:sldId id="536" r:id="rId4"/>
    <p:sldId id="344" r:id="rId5"/>
    <p:sldId id="406" r:id="rId6"/>
    <p:sldId id="497" r:id="rId7"/>
    <p:sldId id="335" r:id="rId8"/>
    <p:sldId id="399" r:id="rId9"/>
    <p:sldId id="430" r:id="rId10"/>
    <p:sldId id="578" r:id="rId11"/>
    <p:sldId id="579" r:id="rId12"/>
    <p:sldId id="581" r:id="rId13"/>
    <p:sldId id="580" r:id="rId14"/>
    <p:sldId id="533" r:id="rId15"/>
    <p:sldId id="541" r:id="rId16"/>
    <p:sldId id="542" r:id="rId17"/>
    <p:sldId id="559" r:id="rId18"/>
    <p:sldId id="560" r:id="rId19"/>
    <p:sldId id="543" r:id="rId20"/>
    <p:sldId id="555" r:id="rId21"/>
    <p:sldId id="417" r:id="rId22"/>
    <p:sldId id="551" r:id="rId23"/>
    <p:sldId id="549" r:id="rId24"/>
    <p:sldId id="576" r:id="rId25"/>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noncourt, Janice" initials="DJ" lastIdx="1" clrIdx="0">
    <p:extLst>
      <p:ext uri="{19B8F6BF-5375-455C-9EA6-DF929625EA0E}">
        <p15:presenceInfo xmlns:p15="http://schemas.microsoft.com/office/powerpoint/2012/main" userId="S::janice.denoncourt@ntu.ac.uk::fa03533f-d13a-4ff3-b7b5-1d0f3c7b81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31" autoAdjust="0"/>
    <p:restoredTop sz="94660"/>
  </p:normalViewPr>
  <p:slideViewPr>
    <p:cSldViewPr>
      <p:cViewPr varScale="1">
        <p:scale>
          <a:sx n="75" d="100"/>
          <a:sy n="75" d="100"/>
        </p:scale>
        <p:origin x="1012"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8645" y="0"/>
            <a:ext cx="2944283" cy="497020"/>
          </a:xfrm>
          <a:prstGeom prst="rect">
            <a:avLst/>
          </a:prstGeom>
        </p:spPr>
        <p:txBody>
          <a:bodyPr vert="horz" lIns="91440" tIns="45720" rIns="91440" bIns="45720" rtlCol="0"/>
          <a:lstStyle>
            <a:lvl1pPr algn="r">
              <a:defRPr sz="1200"/>
            </a:lvl1pPr>
          </a:lstStyle>
          <a:p>
            <a:fld id="{A291E455-5FE3-4DDA-9772-EC93484FCCAA}" type="datetimeFigureOut">
              <a:rPr lang="en-GB" smtClean="0"/>
              <a:t>29/07/2022</a:t>
            </a:fld>
            <a:endParaRPr lang="en-GB"/>
          </a:p>
        </p:txBody>
      </p:sp>
      <p:sp>
        <p:nvSpPr>
          <p:cNvPr id="4" name="Footer Placeholder 3"/>
          <p:cNvSpPr>
            <a:spLocks noGrp="1"/>
          </p:cNvSpPr>
          <p:nvPr>
            <p:ph type="ftr" sz="quarter" idx="2"/>
          </p:nvPr>
        </p:nvSpPr>
        <p:spPr>
          <a:xfrm>
            <a:off x="0" y="9408981"/>
            <a:ext cx="2944283" cy="497019"/>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8645" y="9408981"/>
            <a:ext cx="2944283" cy="497019"/>
          </a:xfrm>
          <a:prstGeom prst="rect">
            <a:avLst/>
          </a:prstGeom>
        </p:spPr>
        <p:txBody>
          <a:bodyPr vert="horz" lIns="91440" tIns="45720" rIns="91440" bIns="45720" rtlCol="0" anchor="b"/>
          <a:lstStyle>
            <a:lvl1pPr algn="r">
              <a:defRPr sz="1200"/>
            </a:lvl1pPr>
          </a:lstStyle>
          <a:p>
            <a:fld id="{EC851B2E-4158-4847-AA02-28A91FBC7807}" type="slidenum">
              <a:rPr lang="en-GB" smtClean="0"/>
              <a:t>‹#›</a:t>
            </a:fld>
            <a:endParaRPr lang="en-GB"/>
          </a:p>
        </p:txBody>
      </p:sp>
    </p:spTree>
    <p:extLst>
      <p:ext uri="{BB962C8B-B14F-4D97-AF65-F5344CB8AC3E}">
        <p14:creationId xmlns:p14="http://schemas.microsoft.com/office/powerpoint/2010/main" val="14421828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48100" y="0"/>
            <a:ext cx="2944813" cy="496888"/>
          </a:xfrm>
          <a:prstGeom prst="rect">
            <a:avLst/>
          </a:prstGeom>
        </p:spPr>
        <p:txBody>
          <a:bodyPr vert="horz" lIns="91440" tIns="45720" rIns="91440" bIns="45720" rtlCol="0"/>
          <a:lstStyle>
            <a:lvl1pPr algn="r">
              <a:defRPr sz="1200"/>
            </a:lvl1pPr>
          </a:lstStyle>
          <a:p>
            <a:fld id="{DDD8456F-11BF-4388-A57A-058308144B4D}" type="datetimeFigureOut">
              <a:rPr lang="en-CA" smtClean="0"/>
              <a:t>2022-07-29</a:t>
            </a:fld>
            <a:endParaRPr lang="en-CA"/>
          </a:p>
        </p:txBody>
      </p:sp>
      <p:sp>
        <p:nvSpPr>
          <p:cNvPr id="4" name="Slide Image Placeholder 3"/>
          <p:cNvSpPr>
            <a:spLocks noGrp="1" noRot="1" noChangeAspect="1"/>
          </p:cNvSpPr>
          <p:nvPr>
            <p:ph type="sldImg" idx="2"/>
          </p:nvPr>
        </p:nvSpPr>
        <p:spPr>
          <a:xfrm>
            <a:off x="1168400" y="1238250"/>
            <a:ext cx="4457700" cy="3343275"/>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79450" y="4767263"/>
            <a:ext cx="5435600" cy="39004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9409113"/>
            <a:ext cx="2944813" cy="4968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48100" y="9409113"/>
            <a:ext cx="2944813" cy="496887"/>
          </a:xfrm>
          <a:prstGeom prst="rect">
            <a:avLst/>
          </a:prstGeom>
        </p:spPr>
        <p:txBody>
          <a:bodyPr vert="horz" lIns="91440" tIns="45720" rIns="91440" bIns="45720" rtlCol="0" anchor="b"/>
          <a:lstStyle>
            <a:lvl1pPr algn="r">
              <a:defRPr sz="1200"/>
            </a:lvl1pPr>
          </a:lstStyle>
          <a:p>
            <a:fld id="{18831A73-DE6B-46E8-B2AE-B1DECD6D0680}" type="slidenum">
              <a:rPr lang="en-CA" smtClean="0"/>
              <a:t>‹#›</a:t>
            </a:fld>
            <a:endParaRPr lang="en-CA"/>
          </a:p>
        </p:txBody>
      </p:sp>
    </p:spTree>
    <p:extLst>
      <p:ext uri="{BB962C8B-B14F-4D97-AF65-F5344CB8AC3E}">
        <p14:creationId xmlns:p14="http://schemas.microsoft.com/office/powerpoint/2010/main" val="17637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2C38BA42-269B-41DD-920B-422362F664AE}"/>
              </a:ext>
            </a:extLst>
          </p:cNvPr>
          <p:cNvSpPr>
            <a:spLocks noGrp="1" noRot="1" noChangeAspect="1" noTextEdit="1"/>
          </p:cNvSpPr>
          <p:nvPr>
            <p:ph type="sldImg"/>
          </p:nvPr>
        </p:nvSpPr>
        <p:spPr>
          <a:ln/>
        </p:spPr>
      </p:sp>
      <p:sp>
        <p:nvSpPr>
          <p:cNvPr id="7171" name="Notes Placeholder 2">
            <a:extLst>
              <a:ext uri="{FF2B5EF4-FFF2-40B4-BE49-F238E27FC236}">
                <a16:creationId xmlns:a16="http://schemas.microsoft.com/office/drawing/2014/main" id="{E853306C-EF24-4725-A805-147669B01C26}"/>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
        <p:nvSpPr>
          <p:cNvPr id="7172" name="Slide Number Placeholder 3">
            <a:extLst>
              <a:ext uri="{FF2B5EF4-FFF2-40B4-BE49-F238E27FC236}">
                <a16:creationId xmlns:a16="http://schemas.microsoft.com/office/drawing/2014/main" id="{92ABC7D1-BCC7-4CE4-8AD4-CC147549B4C8}"/>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defRPr sz="1600">
                <a:solidFill>
                  <a:srgbClr val="004D75"/>
                </a:solidFill>
                <a:latin typeface="Verdana" panose="020B0604030504040204" pitchFamily="34" charset="0"/>
                <a:cs typeface="Arial" panose="020B0604020202020204" pitchFamily="34" charset="0"/>
              </a:defRPr>
            </a:lvl1pPr>
            <a:lvl2pPr marL="728663" indent="-279400" defTabSz="928688">
              <a:defRPr sz="1600">
                <a:solidFill>
                  <a:srgbClr val="004D75"/>
                </a:solidFill>
                <a:latin typeface="Verdana" panose="020B0604030504040204" pitchFamily="34" charset="0"/>
                <a:cs typeface="Arial" panose="020B0604020202020204" pitchFamily="34" charset="0"/>
              </a:defRPr>
            </a:lvl2pPr>
            <a:lvl3pPr marL="1122363" indent="-223838" defTabSz="928688">
              <a:defRPr sz="1600">
                <a:solidFill>
                  <a:srgbClr val="004D75"/>
                </a:solidFill>
                <a:latin typeface="Verdana" panose="020B0604030504040204" pitchFamily="34" charset="0"/>
                <a:cs typeface="Arial" panose="020B0604020202020204" pitchFamily="34" charset="0"/>
              </a:defRPr>
            </a:lvl3pPr>
            <a:lvl4pPr marL="1570038" indent="-223838" defTabSz="928688">
              <a:defRPr sz="1600">
                <a:solidFill>
                  <a:srgbClr val="004D75"/>
                </a:solidFill>
                <a:latin typeface="Verdana" panose="020B0604030504040204" pitchFamily="34" charset="0"/>
                <a:cs typeface="Arial" panose="020B0604020202020204" pitchFamily="34" charset="0"/>
              </a:defRPr>
            </a:lvl4pPr>
            <a:lvl5pPr marL="2019300" indent="-223838" defTabSz="928688">
              <a:defRPr sz="1600">
                <a:solidFill>
                  <a:srgbClr val="004D75"/>
                </a:solidFill>
                <a:latin typeface="Verdana" panose="020B0604030504040204" pitchFamily="34" charset="0"/>
                <a:cs typeface="Arial" panose="020B0604020202020204" pitchFamily="34" charset="0"/>
              </a:defRPr>
            </a:lvl5pPr>
            <a:lvl6pPr marL="2476500" indent="-223838" defTabSz="928688"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33700" indent="-223838" defTabSz="928688"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390900" indent="-223838" defTabSz="928688"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48100" indent="-223838" defTabSz="928688"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fld id="{34C78B83-E579-4B92-8887-B78399E60886}" type="slidenum">
              <a:rPr lang="en-GB" altLang="en-US" sz="1200">
                <a:solidFill>
                  <a:schemeClr val="tx1"/>
                </a:solidFill>
                <a:latin typeface="Garamond" panose="02020404030301010803" pitchFamily="18" charset="0"/>
                <a:ea typeface="MS PGothic" panose="020B0600070205080204" pitchFamily="34" charset="-128"/>
              </a:rPr>
              <a:pPr/>
              <a:t>22</a:t>
            </a:fld>
            <a:endParaRPr lang="en-GB" altLang="en-US" sz="1200">
              <a:solidFill>
                <a:schemeClr val="tx1"/>
              </a:solidFill>
              <a:latin typeface="Garamond" panose="02020404030301010803" pitchFamily="18" charset="0"/>
              <a:ea typeface="MS PGothic" panose="020B0600070205080204" pitchFamily="34" charset="-128"/>
            </a:endParaRPr>
          </a:p>
        </p:txBody>
      </p:sp>
    </p:spTree>
    <p:extLst>
      <p:ext uri="{BB962C8B-B14F-4D97-AF65-F5344CB8AC3E}">
        <p14:creationId xmlns:p14="http://schemas.microsoft.com/office/powerpoint/2010/main" val="35292777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FE4FEB5-74D7-445D-8EFB-2662940AEBA0}" type="datetimeFigureOut">
              <a:rPr lang="en-GB" smtClean="0"/>
              <a:t>29/07/2022</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2A580E6-49D4-4F1D-8501-08702DF4AC16}"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FE4FEB5-74D7-445D-8EFB-2662940AEBA0}" type="datetimeFigureOut">
              <a:rPr lang="en-GB" smtClean="0"/>
              <a:t>29/07/2022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A580E6-49D4-4F1D-8501-08702DF4AC16}" type="slidenum">
              <a:rPr lang="en-GB" smtClean="0"/>
              <a:t>‹#›</a:t>
            </a:fld>
            <a:endParaRPr lang="en-GB"/>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FE4FEB5-74D7-445D-8EFB-2662940AEBA0}" type="datetimeFigureOut">
              <a:rPr lang="en-GB" smtClean="0"/>
              <a:t>29/07/2022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A580E6-49D4-4F1D-8501-08702DF4AC16}" type="slidenum">
              <a:rPr lang="en-GB" smtClean="0"/>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FE4FEB5-74D7-445D-8EFB-2662940AEBA0}" type="datetimeFigureOut">
              <a:rPr lang="en-GB" smtClean="0"/>
              <a:t>29/07/2022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A580E6-49D4-4F1D-8501-08702DF4AC16}" type="slidenum">
              <a:rPr lang="en-GB" smtClean="0"/>
              <a:t>‹#›</a:t>
            </a:fld>
            <a:endParaRPr lang="en-GB"/>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FE4FEB5-74D7-445D-8EFB-2662940AEBA0}" type="datetimeFigureOut">
              <a:rPr lang="en-GB" smtClean="0"/>
              <a:t>29/07/2022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A580E6-49D4-4F1D-8501-08702DF4AC16}"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FE4FEB5-74D7-445D-8EFB-2662940AEBA0}" type="datetimeFigureOut">
              <a:rPr lang="en-GB" smtClean="0"/>
              <a:t>29/07/2022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A580E6-49D4-4F1D-8501-08702DF4AC16}" type="slidenum">
              <a:rPr lang="en-GB" smtClean="0"/>
              <a:t>‹#›</a:t>
            </a:fld>
            <a:endParaRPr lang="en-GB"/>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E4FEB5-74D7-445D-8EFB-2662940AEBA0}" type="datetimeFigureOut">
              <a:rPr lang="en-GB" smtClean="0"/>
              <a:t>29/07/2022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A580E6-49D4-4F1D-8501-08702DF4AC16}"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9FE4FEB5-74D7-445D-8EFB-2662940AEBA0}" type="datetimeFigureOut">
              <a:rPr lang="en-GB" smtClean="0"/>
              <a:t>29/07/2022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A580E6-49D4-4F1D-8501-08702DF4AC16}"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FE4FEB5-74D7-445D-8EFB-2662940AEBA0}" type="datetimeFigureOut">
              <a:rPr lang="en-GB" smtClean="0"/>
              <a:t>29/07/2022</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2A580E6-49D4-4F1D-8501-08702DF4AC16}" type="slidenum">
              <a:rPr lang="en-GB" smtClean="0"/>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FE4FEB5-74D7-445D-8EFB-2662940AEBA0}" type="datetimeFigureOut">
              <a:rPr lang="en-GB" smtClean="0"/>
              <a:t>29/07/2022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A580E6-49D4-4F1D-8501-08702DF4AC16}"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FE4FEB5-74D7-445D-8EFB-2662940AEBA0}" type="datetimeFigureOut">
              <a:rPr lang="en-GB" smtClean="0"/>
              <a:t>29/07/2022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A580E6-49D4-4F1D-8501-08702DF4AC16}"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106680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381000" y="1447800"/>
            <a:ext cx="4076700" cy="1465263"/>
          </a:xfrm>
        </p:spPr>
        <p:txBody>
          <a:bodyPr/>
          <a:lstStyle/>
          <a:p>
            <a:pPr lvl="0"/>
            <a:endParaRPr lang="en-GB" noProof="0"/>
          </a:p>
        </p:txBody>
      </p:sp>
      <p:sp>
        <p:nvSpPr>
          <p:cNvPr id="4" name="Text Placeholder 3"/>
          <p:cNvSpPr>
            <a:spLocks noGrp="1"/>
          </p:cNvSpPr>
          <p:nvPr>
            <p:ph type="body" sz="half" idx="2"/>
          </p:nvPr>
        </p:nvSpPr>
        <p:spPr>
          <a:xfrm>
            <a:off x="4610100" y="1447800"/>
            <a:ext cx="4076700" cy="1465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7"/>
          <p:cNvSpPr>
            <a:spLocks noGrp="1" noChangeArrowheads="1"/>
          </p:cNvSpPr>
          <p:nvPr>
            <p:ph type="dt" sz="half" idx="10"/>
          </p:nvPr>
        </p:nvSpPr>
        <p:spPr>
          <a:ln/>
        </p:spPr>
        <p:txBody>
          <a:bodyPr/>
          <a:lstStyle>
            <a:lvl1pPr>
              <a:defRPr/>
            </a:lvl1pPr>
          </a:lstStyle>
          <a:p>
            <a:endParaRPr lang="en-GB" altLang="en-US"/>
          </a:p>
        </p:txBody>
      </p:sp>
      <p:sp>
        <p:nvSpPr>
          <p:cNvPr id="6" name="Rectangle 8"/>
          <p:cNvSpPr>
            <a:spLocks noGrp="1" noChangeArrowheads="1"/>
          </p:cNvSpPr>
          <p:nvPr>
            <p:ph type="sldNum" sz="quarter" idx="11"/>
          </p:nvPr>
        </p:nvSpPr>
        <p:spPr>
          <a:ln/>
        </p:spPr>
        <p:txBody>
          <a:bodyPr/>
          <a:lstStyle>
            <a:lvl1pPr>
              <a:defRPr/>
            </a:lvl1pPr>
          </a:lstStyle>
          <a:p>
            <a:fld id="{70B544B1-8177-4BA1-97ED-52CFEB8708CF}" type="slidenum">
              <a:rPr lang="en-GB" altLang="en-US"/>
              <a:pPr/>
              <a:t>‹#›</a:t>
            </a:fld>
            <a:endParaRPr lang="en-GB" altLang="en-US"/>
          </a:p>
        </p:txBody>
      </p:sp>
    </p:spTree>
    <p:extLst>
      <p:ext uri="{BB962C8B-B14F-4D97-AF65-F5344CB8AC3E}">
        <p14:creationId xmlns:p14="http://schemas.microsoft.com/office/powerpoint/2010/main" val="27988162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resentation 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C56D30C-53C1-42F8-836E-05C13BD85D54}"/>
              </a:ext>
            </a:extLst>
          </p:cNvPr>
          <p:cNvSpPr/>
          <p:nvPr userDrawn="1"/>
        </p:nvSpPr>
        <p:spPr>
          <a:xfrm>
            <a:off x="0" y="441325"/>
            <a:ext cx="9144000" cy="6272213"/>
          </a:xfrm>
          <a:prstGeom prst="rect">
            <a:avLst/>
          </a:prstGeom>
          <a:gradFill>
            <a:gsLst>
              <a:gs pos="75000">
                <a:srgbClr val="9E043D"/>
              </a:gs>
              <a:gs pos="0">
                <a:srgbClr val="E6005B"/>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sz="1200" dirty="0">
              <a:solidFill>
                <a:srgbClr val="E6005B"/>
              </a:solidFill>
            </a:endParaRPr>
          </a:p>
        </p:txBody>
      </p:sp>
      <p:pic>
        <p:nvPicPr>
          <p:cNvPr id="5" name="Picture 9">
            <a:extLst>
              <a:ext uri="{FF2B5EF4-FFF2-40B4-BE49-F238E27FC236}">
                <a16:creationId xmlns:a16="http://schemas.microsoft.com/office/drawing/2014/main" id="{3B192CD8-DDAC-4078-A505-C21D767CF22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31788" y="822325"/>
            <a:ext cx="2030412"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32185" y="1989139"/>
            <a:ext cx="8479631" cy="1848949"/>
          </a:xfrm>
          <a:prstGeom prst="rect">
            <a:avLst/>
          </a:prstGeom>
        </p:spPr>
        <p:txBody>
          <a:bodyPr lIns="0" rIns="90000" anchor="b"/>
          <a:lstStyle>
            <a:lvl1pPr algn="l">
              <a:defRPr sz="4500" b="1">
                <a:solidFill>
                  <a:schemeClr val="bg1"/>
                </a:solidFill>
              </a:defRPr>
            </a:lvl1pPr>
          </a:lstStyle>
          <a:p>
            <a:r>
              <a:rPr lang="en-GB" dirty="0"/>
              <a:t>Click to edit Master title style</a:t>
            </a:r>
            <a:endParaRPr lang="en-US" dirty="0"/>
          </a:p>
        </p:txBody>
      </p:sp>
      <p:sp>
        <p:nvSpPr>
          <p:cNvPr id="3" name="Subtitle 2"/>
          <p:cNvSpPr>
            <a:spLocks noGrp="1"/>
          </p:cNvSpPr>
          <p:nvPr>
            <p:ph type="subTitle" idx="1"/>
          </p:nvPr>
        </p:nvSpPr>
        <p:spPr>
          <a:xfrm>
            <a:off x="332185" y="4015578"/>
            <a:ext cx="8479631" cy="1155172"/>
          </a:xfrm>
          <a:prstGeom prst="rect">
            <a:avLst/>
          </a:prstGeom>
        </p:spPr>
        <p:txBody>
          <a:bodyPr lIns="0">
            <a:normAutofit/>
          </a:bodyPr>
          <a:lstStyle>
            <a:lvl1pPr marL="0" indent="0" algn="l">
              <a:buNone/>
              <a:defRPr sz="2250" b="1">
                <a:solidFill>
                  <a:schemeClr val="bg1">
                    <a:lumMod val="9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dirty="0"/>
              <a:t>Click to edit Master subtitle style</a:t>
            </a:r>
            <a:endParaRPr lang="en-US" dirty="0"/>
          </a:p>
        </p:txBody>
      </p:sp>
      <p:sp>
        <p:nvSpPr>
          <p:cNvPr id="6" name="Date Placeholder 3">
            <a:extLst>
              <a:ext uri="{FF2B5EF4-FFF2-40B4-BE49-F238E27FC236}">
                <a16:creationId xmlns:a16="http://schemas.microsoft.com/office/drawing/2014/main" id="{1B38A5C4-F73B-49CB-90F8-75736640C866}"/>
              </a:ext>
            </a:extLst>
          </p:cNvPr>
          <p:cNvSpPr>
            <a:spLocks noGrp="1"/>
          </p:cNvSpPr>
          <p:nvPr>
            <p:ph type="dt" sz="half" idx="10"/>
          </p:nvPr>
        </p:nvSpPr>
        <p:spPr>
          <a:xfrm>
            <a:off x="4706938" y="6057900"/>
            <a:ext cx="4105275" cy="358775"/>
          </a:xfrm>
        </p:spPr>
        <p:txBody>
          <a:bodyPr lIns="0" tIns="0" rIns="0" bIns="0" anchor="b"/>
          <a:lstStyle>
            <a:lvl1pPr algn="r">
              <a:defRPr>
                <a:solidFill>
                  <a:schemeClr val="bg1"/>
                </a:solidFill>
                <a:latin typeface="Arial" panose="020B0604020202020204" pitchFamily="34" charset="0"/>
                <a:cs typeface="Arial" panose="020B0604020202020204" pitchFamily="34" charset="0"/>
              </a:defRPr>
            </a:lvl1pPr>
          </a:lstStyle>
          <a:p>
            <a:pPr>
              <a:defRPr/>
            </a:pPr>
            <a:fld id="{43881DB0-C963-48BF-BE00-83178F9D57E0}" type="datetime1">
              <a:rPr lang="en-GB"/>
              <a:pPr>
                <a:defRPr/>
              </a:pPr>
              <a:t>29/07/2022</a:t>
            </a:fld>
            <a:endParaRPr lang="en-US" dirty="0"/>
          </a:p>
        </p:txBody>
      </p:sp>
    </p:spTree>
    <p:extLst>
      <p:ext uri="{BB962C8B-B14F-4D97-AF65-F5344CB8AC3E}">
        <p14:creationId xmlns:p14="http://schemas.microsoft.com/office/powerpoint/2010/main" val="36894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FC5BF5E-B506-4A07-A17A-8F64A4B7FBBD}"/>
              </a:ext>
            </a:extLst>
          </p:cNvPr>
          <p:cNvSpPr/>
          <p:nvPr userDrawn="1"/>
        </p:nvSpPr>
        <p:spPr>
          <a:xfrm>
            <a:off x="0" y="0"/>
            <a:ext cx="9144000" cy="441325"/>
          </a:xfrm>
          <a:prstGeom prst="rect">
            <a:avLst/>
          </a:prstGeom>
          <a:gradFill>
            <a:gsLst>
              <a:gs pos="75000">
                <a:srgbClr val="9E043D"/>
              </a:gs>
              <a:gs pos="0">
                <a:srgbClr val="E6005B"/>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p>
        </p:txBody>
      </p:sp>
      <p:sp>
        <p:nvSpPr>
          <p:cNvPr id="5" name="Rectangle 4">
            <a:extLst>
              <a:ext uri="{FF2B5EF4-FFF2-40B4-BE49-F238E27FC236}">
                <a16:creationId xmlns:a16="http://schemas.microsoft.com/office/drawing/2014/main" id="{9E40D24F-456A-4128-98D2-94FE5BCCD1F0}"/>
              </a:ext>
            </a:extLst>
          </p:cNvPr>
          <p:cNvSpPr/>
          <p:nvPr userDrawn="1"/>
        </p:nvSpPr>
        <p:spPr>
          <a:xfrm>
            <a:off x="0" y="6742113"/>
            <a:ext cx="9144000" cy="125412"/>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solidFill>
                <a:srgbClr val="6F6258"/>
              </a:solidFill>
            </a:endParaRPr>
          </a:p>
        </p:txBody>
      </p:sp>
      <p:pic>
        <p:nvPicPr>
          <p:cNvPr id="6" name="Picture 10">
            <a:extLst>
              <a:ext uri="{FF2B5EF4-FFF2-40B4-BE49-F238E27FC236}">
                <a16:creationId xmlns:a16="http://schemas.microsoft.com/office/drawing/2014/main" id="{62964E15-94C1-4B2E-A21B-358C2A902E7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31788" y="5832475"/>
            <a:ext cx="427037"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sz="half" idx="1"/>
          </p:nvPr>
        </p:nvSpPr>
        <p:spPr>
          <a:xfrm>
            <a:off x="332185" y="1989138"/>
            <a:ext cx="8479631" cy="1412694"/>
          </a:xfrm>
          <a:prstGeom prst="rect">
            <a:avLst/>
          </a:prstGeom>
        </p:spPr>
        <p:txBody>
          <a:bodyPr/>
          <a:lstStyle>
            <a:lvl1pPr>
              <a:buClr>
                <a:srgbClr val="9E043D"/>
              </a:buClr>
              <a:defRPr/>
            </a:lvl1pPr>
            <a:lvl2pPr>
              <a:buClr>
                <a:srgbClr val="9E043D"/>
              </a:buClr>
              <a:defRPr/>
            </a:lvl2pPr>
            <a:lvl3pPr>
              <a:buClr>
                <a:srgbClr val="9E043D"/>
              </a:buClr>
              <a:defRPr/>
            </a:lvl3pPr>
            <a:lvl4pPr>
              <a:buClr>
                <a:srgbClr val="9E043D"/>
              </a:buClr>
              <a:defRPr/>
            </a:lvl4pPr>
            <a:lvl5pPr>
              <a:buClr>
                <a:srgbClr val="9E043D"/>
              </a:buClr>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p:cNvSpPr>
            <a:spLocks noGrp="1"/>
          </p:cNvSpPr>
          <p:nvPr>
            <p:ph type="title"/>
          </p:nvPr>
        </p:nvSpPr>
        <p:spPr>
          <a:xfrm>
            <a:off x="332185" y="800101"/>
            <a:ext cx="8479631" cy="1001983"/>
          </a:xfrm>
          <a:prstGeom prst="rect">
            <a:avLst/>
          </a:prstGeom>
        </p:spPr>
        <p:txBody>
          <a:bodyPr/>
          <a:lstStyle/>
          <a:p>
            <a:r>
              <a:rPr lang="en-GB" dirty="0"/>
              <a:t>Click to edit Master title style</a:t>
            </a:r>
            <a:endParaRPr lang="en-US" dirty="0"/>
          </a:p>
        </p:txBody>
      </p:sp>
    </p:spTree>
    <p:extLst>
      <p:ext uri="{BB962C8B-B14F-4D97-AF65-F5344CB8AC3E}">
        <p14:creationId xmlns:p14="http://schemas.microsoft.com/office/powerpoint/2010/main" val="2572453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6">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FE4FEB5-74D7-445D-8EFB-2662940AEBA0}" type="datetimeFigureOut">
              <a:rPr lang="en-GB" smtClean="0"/>
              <a:t>29/07/2022</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2A580E6-49D4-4F1D-8501-08702DF4AC16}"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4" r:id="rId13"/>
    <p:sldLayoutId id="2147483735" r:id="rId14"/>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hyperlink" Target="https://www.assignmentpoint.com/business/finance/intellectual-property.html"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balsavor.deviantart.com/art/Starships-80828697" TargetMode="External"/><Relationship Id="rId2" Type="http://schemas.openxmlformats.org/officeDocument/2006/relationships/image" Target="../media/image5.jpe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balsavor.deviantart.com/art/Starships-80828697" TargetMode="Externa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unclaimedpropertyspecialists.com/blog/escheat-compliance-dont-forget-about-account-receivable-credits"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proschoolonline.com/blog/corporate-governance-india" TargetMode="External"/><Relationship Id="rId2" Type="http://schemas.openxmlformats.org/officeDocument/2006/relationships/image" Target="../media/image8.jp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legislation.gov.uk/ukpga/2006/46/part/15/chapter/2#commentary-key-5645673539fda458c9d3b824c6e22475"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getwallpapers.com/collection/blurry-desktop-wallpaper" TargetMode="External"/><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hyperlink" Target="https://aponderingmind.org/tag/rocket-launch/" TargetMode="External"/><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en.wikipedia.org/wiki/Technology_readiness_level" TargetMode="External"/><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hyperlink" Target="http://viperaviator.deviantart.com/art/NASA-Seal-270049716" TargetMode="Externa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8" Type="http://schemas.openxmlformats.org/officeDocument/2006/relationships/hyperlink" Target="http://gridlab-d.shoutwiki.com/wiki/Technology_Readiness_Levels#Prototype_.28TRL_7.29" TargetMode="External"/><Relationship Id="rId3" Type="http://schemas.openxmlformats.org/officeDocument/2006/relationships/hyperlink" Target="http://gridlab-d.shoutwiki.com/wiki/Technology_Readiness_Levels#Concept_.28TRL_2.29" TargetMode="External"/><Relationship Id="rId7" Type="http://schemas.openxmlformats.org/officeDocument/2006/relationships/hyperlink" Target="http://gridlab-d.shoutwiki.com/wiki/Technology_Readiness_Levels#Demonstrated_.28TRL_6.29" TargetMode="External"/><Relationship Id="rId12" Type="http://schemas.openxmlformats.org/officeDocument/2006/relationships/hyperlink" Target="https://commons.wikimedia.org/wiki/File:Theranos_Logo.svg" TargetMode="External"/><Relationship Id="rId2" Type="http://schemas.openxmlformats.org/officeDocument/2006/relationships/hyperlink" Target="http://gridlab-d.shoutwiki.com/wiki/Technology_Readiness_Levels#Principle_.28TRL_1.29" TargetMode="External"/><Relationship Id="rId1" Type="http://schemas.openxmlformats.org/officeDocument/2006/relationships/slideLayout" Target="../slideLayouts/slideLayout2.xml"/><Relationship Id="rId6" Type="http://schemas.openxmlformats.org/officeDocument/2006/relationships/hyperlink" Target="http://gridlab-d.shoutwiki.com/wiki/Technology_Readiness_Levels#Integrated_.28TRL_5.29" TargetMode="External"/><Relationship Id="rId11" Type="http://schemas.openxmlformats.org/officeDocument/2006/relationships/image" Target="../media/image14.png"/><Relationship Id="rId5" Type="http://schemas.openxmlformats.org/officeDocument/2006/relationships/hyperlink" Target="http://gridlab-d.shoutwiki.com/wiki/Technology_Readiness_Levels#Standalone_.28TRL_4.29" TargetMode="External"/><Relationship Id="rId10" Type="http://schemas.openxmlformats.org/officeDocument/2006/relationships/hyperlink" Target="http://gridlab-d.shoutwiki.com/wiki/Technology_Readiness_Levels#Proven_.28TRL_9.29" TargetMode="External"/><Relationship Id="rId4" Type="http://schemas.openxmlformats.org/officeDocument/2006/relationships/hyperlink" Target="http://gridlab-d.shoutwiki.com/wiki/Technology_Readiness_Levels#Proof_.28TRL_3.29" TargetMode="External"/><Relationship Id="rId9" Type="http://schemas.openxmlformats.org/officeDocument/2006/relationships/hyperlink" Target="http://gridlab-d.shoutwiki.com/wiki/Technology_Readiness_Levels#Qualified_.28TRL_8.29"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ipkitten.blogspot.com/2014/05/horizon-2020-and-beyond-where-digital.html" TargetMode="Externa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6.wmf"/><Relationship Id="rId7" Type="http://schemas.openxmlformats.org/officeDocument/2006/relationships/hyperlink" Target="https://ipaware.org/about-ipan/board-of-directors/"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wmf"/><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ntu.ac.uk/ipresearch" TargetMode="Externa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hyperlink" Target="https://pixabay.com/illustrations/thank-you-text-message-note-394180/" TargetMode="External"/><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D5A32-1ED9-410F-8C03-C12236252958}"/>
              </a:ext>
            </a:extLst>
          </p:cNvPr>
          <p:cNvSpPr>
            <a:spLocks noGrp="1"/>
          </p:cNvSpPr>
          <p:nvPr>
            <p:ph type="ctrTitle"/>
          </p:nvPr>
        </p:nvSpPr>
        <p:spPr>
          <a:xfrm>
            <a:off x="413278" y="4509293"/>
            <a:ext cx="8187267" cy="1006475"/>
          </a:xfrm>
        </p:spPr>
        <p:txBody>
          <a:bodyPr>
            <a:normAutofit fontScale="90000"/>
          </a:bodyPr>
          <a:lstStyle/>
          <a:p>
            <a:pPr>
              <a:defRPr/>
            </a:pPr>
            <a:br>
              <a:rPr lang="en-GB" sz="4000" b="0" dirty="0"/>
            </a:br>
            <a:br>
              <a:rPr lang="en-GB" sz="4000" b="0" dirty="0"/>
            </a:br>
            <a:r>
              <a:rPr lang="en-GB" sz="4000" b="0" dirty="0"/>
              <a:t>Contribution to EAA Working Group Intangibles</a:t>
            </a:r>
            <a:br>
              <a:rPr lang="en-GB" sz="4000" b="0" dirty="0"/>
            </a:br>
            <a:r>
              <a:rPr lang="en-GB" sz="1400" b="0" dirty="0">
                <a:solidFill>
                  <a:srgbClr val="000000"/>
                </a:solidFill>
                <a:effectLst/>
                <a:latin typeface="Times New Roman" panose="02020603050405020304" pitchFamily="18" charset="0"/>
              </a:rPr>
              <a:t>C</a:t>
            </a:r>
            <a:r>
              <a:rPr lang="en-GB" sz="1400" b="0" i="0" dirty="0">
                <a:solidFill>
                  <a:srgbClr val="000000"/>
                </a:solidFill>
                <a:effectLst/>
                <a:latin typeface="Times New Roman" panose="02020603050405020304" pitchFamily="18" charset="0"/>
              </a:rPr>
              <a:t>haired by Prof. Stefano </a:t>
            </a:r>
            <a:r>
              <a:rPr lang="en-GB" sz="1400" b="0" i="0" dirty="0" err="1">
                <a:solidFill>
                  <a:srgbClr val="000000"/>
                </a:solidFill>
                <a:effectLst/>
                <a:latin typeface="Times New Roman" panose="02020603050405020304" pitchFamily="18" charset="0"/>
              </a:rPr>
              <a:t>Zambon</a:t>
            </a:r>
            <a:r>
              <a:rPr lang="en-GB" sz="1400" b="0" i="0" dirty="0">
                <a:solidFill>
                  <a:srgbClr val="000000"/>
                </a:solidFill>
                <a:effectLst/>
                <a:latin typeface="Times New Roman" panose="02020603050405020304" pitchFamily="18" charset="0"/>
              </a:rPr>
              <a:t>, University of Ferrara, and vice-chaired by Prof. Jan </a:t>
            </a:r>
            <a:r>
              <a:rPr lang="en-GB" sz="1400" b="0" i="0" dirty="0" err="1">
                <a:solidFill>
                  <a:srgbClr val="000000"/>
                </a:solidFill>
                <a:effectLst/>
                <a:latin typeface="Times New Roman" panose="02020603050405020304" pitchFamily="18" charset="0"/>
              </a:rPr>
              <a:t>Marton</a:t>
            </a:r>
            <a:r>
              <a:rPr lang="en-GB" sz="1400" b="0" i="0" dirty="0">
                <a:solidFill>
                  <a:srgbClr val="000000"/>
                </a:solidFill>
                <a:effectLst/>
                <a:latin typeface="Times New Roman" panose="02020603050405020304" pitchFamily="18" charset="0"/>
              </a:rPr>
              <a:t>, University of Gothenburg</a:t>
            </a:r>
            <a:r>
              <a:rPr lang="en-GB" sz="4000" b="0" dirty="0">
                <a:solidFill>
                  <a:srgbClr val="000000"/>
                </a:solidFill>
                <a:effectLst/>
                <a:latin typeface="Times New Roman" panose="02020603050405020304" pitchFamily="18" charset="0"/>
              </a:rPr>
              <a:t> </a:t>
            </a:r>
            <a:r>
              <a:rPr lang="en-GB" sz="1400" b="0" i="0" dirty="0">
                <a:solidFill>
                  <a:srgbClr val="000000"/>
                </a:solidFill>
                <a:effectLst/>
                <a:latin typeface="Times New Roman" panose="02020603050405020304" pitchFamily="18" charset="0"/>
              </a:rPr>
              <a:t>EFRAG’s Discussion Paper Better Information on Intangibles – Which is the best way to go?</a:t>
            </a:r>
            <a:br>
              <a:rPr lang="en-GB" sz="4000" b="0" dirty="0"/>
            </a:br>
            <a:r>
              <a:rPr lang="en-GB" sz="4000" b="0" dirty="0"/>
              <a:t>28 January 2022</a:t>
            </a:r>
            <a:br>
              <a:rPr lang="en-GB" sz="4800" dirty="0"/>
            </a:br>
            <a:br>
              <a:rPr lang="en-GB" b="0" dirty="0"/>
            </a:br>
            <a:endParaRPr lang="en-US" sz="2700" dirty="0"/>
          </a:p>
        </p:txBody>
      </p:sp>
      <p:sp>
        <p:nvSpPr>
          <p:cNvPr id="3" name="Subtitle 2">
            <a:extLst>
              <a:ext uri="{FF2B5EF4-FFF2-40B4-BE49-F238E27FC236}">
                <a16:creationId xmlns:a16="http://schemas.microsoft.com/office/drawing/2014/main" id="{8520F5ED-6C89-4D96-96F4-20FC797251F2}"/>
              </a:ext>
            </a:extLst>
          </p:cNvPr>
          <p:cNvSpPr>
            <a:spLocks noGrp="1"/>
          </p:cNvSpPr>
          <p:nvPr>
            <p:ph type="subTitle" idx="1"/>
          </p:nvPr>
        </p:nvSpPr>
        <p:spPr>
          <a:xfrm>
            <a:off x="266700" y="5184775"/>
            <a:ext cx="8480425" cy="955675"/>
          </a:xfrm>
        </p:spPr>
        <p:txBody>
          <a:bodyPr>
            <a:normAutofit fontScale="47500" lnSpcReduction="20000"/>
          </a:bodyPr>
          <a:lstStyle/>
          <a:p>
            <a:pPr>
              <a:defRPr/>
            </a:pPr>
            <a:r>
              <a:rPr lang="en-US" sz="4425" dirty="0"/>
              <a:t>Associate Professor Dr Janice Denoncourt </a:t>
            </a:r>
          </a:p>
          <a:p>
            <a:pPr>
              <a:defRPr/>
            </a:pPr>
            <a:r>
              <a:rPr lang="en-US" dirty="0"/>
              <a:t>BA, LLB, LLM, PhD</a:t>
            </a:r>
          </a:p>
          <a:p>
            <a:pPr>
              <a:defRPr/>
            </a:pPr>
            <a:r>
              <a:rPr lang="en-US" dirty="0"/>
              <a:t>Solicitor England &amp; Wales</a:t>
            </a:r>
          </a:p>
          <a:p>
            <a:pPr>
              <a:defRPr/>
            </a:pPr>
            <a:r>
              <a:rPr lang="en-US" dirty="0"/>
              <a:t>Barrister &amp; Solicitor, Western Australia</a:t>
            </a:r>
          </a:p>
        </p:txBody>
      </p:sp>
      <p:sp>
        <p:nvSpPr>
          <p:cNvPr id="9220" name="Date Placeholder 3">
            <a:extLst>
              <a:ext uri="{FF2B5EF4-FFF2-40B4-BE49-F238E27FC236}">
                <a16:creationId xmlns:a16="http://schemas.microsoft.com/office/drawing/2014/main" id="{02DA9DE2-FF56-4843-BEE3-7B007488C865}"/>
              </a:ext>
            </a:extLst>
          </p:cNvPr>
          <p:cNvSpPr>
            <a:spLocks noGrp="1"/>
          </p:cNvSpPr>
          <p:nvPr>
            <p:ph type="dt" sz="quarter" idx="10"/>
          </p:nvPr>
        </p:nvSpPr>
        <p:spPr>
          <a:xfrm>
            <a:off x="4763558" y="5846762"/>
            <a:ext cx="4105275" cy="26828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US" altLang="en-US" sz="1200" dirty="0">
                <a:solidFill>
                  <a:schemeClr val="bg1"/>
                </a:solidFill>
                <a:latin typeface="Arial" panose="020B0604020202020204" pitchFamily="34" charset="0"/>
              </a:rPr>
              <a:t>©J </a:t>
            </a:r>
            <a:r>
              <a:rPr lang="en-US" altLang="en-US" sz="1200">
                <a:solidFill>
                  <a:schemeClr val="bg1"/>
                </a:solidFill>
                <a:latin typeface="Arial" panose="020B0604020202020204" pitchFamily="34" charset="0"/>
              </a:rPr>
              <a:t>Denoncourt 2014-2021</a:t>
            </a:r>
            <a:endParaRPr lang="en-US" altLang="en-US" sz="1200" dirty="0">
              <a:solidFill>
                <a:schemeClr val="bg1"/>
              </a:solidFill>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up of a label&#10;&#10;Description automatically generated with low confidence">
            <a:extLst>
              <a:ext uri="{FF2B5EF4-FFF2-40B4-BE49-F238E27FC236}">
                <a16:creationId xmlns:a16="http://schemas.microsoft.com/office/drawing/2014/main" id="{ADFE6463-6460-49EE-8770-3482609C0B6B}"/>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295400" y="1524000"/>
            <a:ext cx="6752167" cy="4592466"/>
          </a:xfrm>
        </p:spPr>
      </p:pic>
      <p:sp>
        <p:nvSpPr>
          <p:cNvPr id="3" name="Title 2">
            <a:extLst>
              <a:ext uri="{FF2B5EF4-FFF2-40B4-BE49-F238E27FC236}">
                <a16:creationId xmlns:a16="http://schemas.microsoft.com/office/drawing/2014/main" id="{15327689-4482-43F3-B071-FCB07295A6F9}"/>
              </a:ext>
            </a:extLst>
          </p:cNvPr>
          <p:cNvSpPr>
            <a:spLocks noGrp="1"/>
          </p:cNvSpPr>
          <p:nvPr>
            <p:ph type="title"/>
          </p:nvPr>
        </p:nvSpPr>
        <p:spPr>
          <a:xfrm>
            <a:off x="465667" y="279209"/>
            <a:ext cx="8229600" cy="1143000"/>
          </a:xfrm>
        </p:spPr>
        <p:txBody>
          <a:bodyPr>
            <a:normAutofit fontScale="90000"/>
          </a:bodyPr>
          <a:lstStyle/>
          <a:p>
            <a:r>
              <a:rPr lang="en-GB" sz="2800" dirty="0">
                <a:solidFill>
                  <a:srgbClr val="0070C0"/>
                </a:solidFill>
              </a:rPr>
              <a:t>Intangibles and IPRs increasingly at the epicentre of corporate governance in technology companies</a:t>
            </a:r>
          </a:p>
        </p:txBody>
      </p:sp>
    </p:spTree>
    <p:extLst>
      <p:ext uri="{BB962C8B-B14F-4D97-AF65-F5344CB8AC3E}">
        <p14:creationId xmlns:p14="http://schemas.microsoft.com/office/powerpoint/2010/main" val="1295473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2">
            <a:extLst>
              <a:ext uri="{FF2B5EF4-FFF2-40B4-BE49-F238E27FC236}">
                <a16:creationId xmlns:a16="http://schemas.microsoft.com/office/drawing/2014/main" id="{0A04FACC-7CCC-4A29-8C43-7CA03369CDA7}"/>
              </a:ext>
            </a:extLst>
          </p:cNvPr>
          <p:cNvSpPr>
            <a:spLocks noGrp="1" noChangeArrowheads="1"/>
          </p:cNvSpPr>
          <p:nvPr>
            <p:ph type="title"/>
          </p:nvPr>
        </p:nvSpPr>
        <p:spPr>
          <a:xfrm>
            <a:off x="125412" y="1045274"/>
            <a:ext cx="8893175" cy="752475"/>
          </a:xfrm>
        </p:spPr>
        <p:txBody>
          <a:bodyPr>
            <a:normAutofit fontScale="90000"/>
          </a:bodyPr>
          <a:lstStyle/>
          <a:p>
            <a:pPr algn="ctr"/>
            <a:r>
              <a:rPr lang="en-GB" altLang="en-US" sz="3600" b="1" dirty="0">
                <a:solidFill>
                  <a:srgbClr val="0070C0"/>
                </a:solidFill>
              </a:rPr>
              <a:t>Interdisciplinary </a:t>
            </a:r>
            <a:br>
              <a:rPr lang="en-GB" altLang="en-US" sz="3600" b="1" dirty="0">
                <a:solidFill>
                  <a:srgbClr val="0070C0"/>
                </a:solidFill>
              </a:rPr>
            </a:br>
            <a:r>
              <a:rPr lang="en-GB" altLang="en-US" sz="3600" b="1" dirty="0">
                <a:solidFill>
                  <a:srgbClr val="0070C0"/>
                </a:solidFill>
              </a:rPr>
              <a:t>IP,  Corporate Governance </a:t>
            </a:r>
            <a:r>
              <a:rPr lang="en-GB" altLang="en-US" sz="3600" dirty="0">
                <a:solidFill>
                  <a:srgbClr val="0070C0"/>
                </a:solidFill>
              </a:rPr>
              <a:t>&amp;</a:t>
            </a:r>
            <a:r>
              <a:rPr lang="en-GB" altLang="en-US" sz="3600" b="1" dirty="0">
                <a:solidFill>
                  <a:srgbClr val="0070C0"/>
                </a:solidFill>
              </a:rPr>
              <a:t> Accounting Research</a:t>
            </a:r>
          </a:p>
        </p:txBody>
      </p:sp>
      <p:pic>
        <p:nvPicPr>
          <p:cNvPr id="12291" name="Picture 2" descr="Janice Denoncourt's photo.">
            <a:extLst>
              <a:ext uri="{FF2B5EF4-FFF2-40B4-BE49-F238E27FC236}">
                <a16:creationId xmlns:a16="http://schemas.microsoft.com/office/drawing/2014/main" id="{66E32665-5A7D-4832-87A5-5C72B7309A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500" y="2209800"/>
            <a:ext cx="5969000" cy="3457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3BF22276-0810-41C8-93FD-61547C610D01}"/>
              </a:ext>
            </a:extLst>
          </p:cNvPr>
          <p:cNvSpPr txBox="1"/>
          <p:nvPr/>
        </p:nvSpPr>
        <p:spPr>
          <a:xfrm>
            <a:off x="3109384" y="6079067"/>
            <a:ext cx="6034616" cy="230832"/>
          </a:xfrm>
          <a:prstGeom prst="rect">
            <a:avLst/>
          </a:prstGeom>
          <a:noFill/>
        </p:spPr>
        <p:txBody>
          <a:bodyPr wrap="square" rtlCol="0">
            <a:spAutoFit/>
          </a:bodyPr>
          <a:lstStyle/>
          <a:p>
            <a:r>
              <a:rPr lang="en-US" sz="900" dirty="0">
                <a:hlinkClick r:id="rId3" tooltip="http://balsavor.deviantart.com/art/Starships-80828697"/>
              </a:rPr>
              <a:t>This Photo</a:t>
            </a:r>
            <a:r>
              <a:rPr lang="en-US" sz="900" dirty="0"/>
              <a:t>  © J Denoncourt 2019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GB" dirty="0">
                <a:solidFill>
                  <a:schemeClr val="bg2">
                    <a:lumMod val="50000"/>
                  </a:schemeClr>
                </a:solidFill>
              </a:rPr>
              <a:t>Investment in intangibles overtakes tangibles</a:t>
            </a:r>
          </a:p>
        </p:txBody>
      </p:sp>
      <p:pic>
        <p:nvPicPr>
          <p:cNvPr id="4" name="Picture 1" descr="File:Usain Bolt &lt;strong&gt;winning&lt;/strong&gt;-cropped2.jpg - Wikimedia Commons"/>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1676400"/>
            <a:ext cx="6324599"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
        <p:nvSpPr>
          <p:cNvPr id="7" name="TextBox 6">
            <a:extLst>
              <a:ext uri="{FF2B5EF4-FFF2-40B4-BE49-F238E27FC236}">
                <a16:creationId xmlns:a16="http://schemas.microsoft.com/office/drawing/2014/main" id="{D9FEFAE8-C57B-47A9-891E-930D39E79552}"/>
              </a:ext>
            </a:extLst>
          </p:cNvPr>
          <p:cNvSpPr txBox="1"/>
          <p:nvPr/>
        </p:nvSpPr>
        <p:spPr>
          <a:xfrm>
            <a:off x="3048000" y="5934546"/>
            <a:ext cx="3748616" cy="230832"/>
          </a:xfrm>
          <a:prstGeom prst="rect">
            <a:avLst/>
          </a:prstGeom>
          <a:noFill/>
        </p:spPr>
        <p:txBody>
          <a:bodyPr wrap="square" rtlCol="0">
            <a:spAutoFit/>
          </a:bodyPr>
          <a:lstStyle/>
          <a:p>
            <a:r>
              <a:rPr lang="en-US" sz="900" dirty="0">
                <a:hlinkClick r:id="rId3" tooltip="http://balsavor.deviantart.com/art/Starships-80828697"/>
              </a:rPr>
              <a:t>This Photo</a:t>
            </a:r>
            <a:r>
              <a:rPr lang="en-US" sz="900" dirty="0"/>
              <a:t> by Unknown Author is licensed under </a:t>
            </a:r>
            <a:r>
              <a:rPr lang="en-US" sz="900" dirty="0">
                <a:hlinkClick r:id="rId4" tooltip="https://creativecommons.org/licenses/by-nc-nd/3.0/"/>
              </a:rPr>
              <a:t>CC BY-NC-ND</a:t>
            </a:r>
            <a:endParaRPr lang="en-US" sz="900" dirty="0"/>
          </a:p>
        </p:txBody>
      </p:sp>
    </p:spTree>
    <p:extLst>
      <p:ext uri="{BB962C8B-B14F-4D97-AF65-F5344CB8AC3E}">
        <p14:creationId xmlns:p14="http://schemas.microsoft.com/office/powerpoint/2010/main" val="8182808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609600"/>
            <a:ext cx="8839200" cy="1143000"/>
          </a:xfrm>
        </p:spPr>
        <p:txBody>
          <a:bodyPr>
            <a:normAutofit fontScale="90000"/>
          </a:bodyPr>
          <a:lstStyle/>
          <a:p>
            <a:pPr algn="ctr" eaLnBrk="1" hangingPunct="1"/>
            <a:r>
              <a:rPr lang="en-GB" altLang="en-US" dirty="0">
                <a:solidFill>
                  <a:srgbClr val="00B0F0"/>
                </a:solidFill>
              </a:rPr>
              <a:t>Burden of IP Ownership Power:</a:t>
            </a:r>
            <a:br>
              <a:rPr lang="en-GB" altLang="en-US" dirty="0">
                <a:solidFill>
                  <a:srgbClr val="00B0F0"/>
                </a:solidFill>
              </a:rPr>
            </a:br>
            <a:r>
              <a:rPr lang="en-GB" altLang="en-US" dirty="0">
                <a:solidFill>
                  <a:srgbClr val="00B0F0"/>
                </a:solidFill>
              </a:rPr>
              <a:t>Accountability through </a:t>
            </a:r>
            <a:br>
              <a:rPr lang="en-GB" altLang="en-US" dirty="0">
                <a:solidFill>
                  <a:srgbClr val="00B0F0"/>
                </a:solidFill>
              </a:rPr>
            </a:br>
            <a:r>
              <a:rPr lang="en-GB" altLang="en-US" dirty="0">
                <a:solidFill>
                  <a:srgbClr val="00B0F0"/>
                </a:solidFill>
              </a:rPr>
              <a:t>Corporate Reporting</a:t>
            </a:r>
          </a:p>
        </p:txBody>
      </p:sp>
      <p:sp>
        <p:nvSpPr>
          <p:cNvPr id="32771" name="Rectangle 3"/>
          <p:cNvSpPr>
            <a:spLocks noGrp="1" noChangeArrowheads="1"/>
          </p:cNvSpPr>
          <p:nvPr>
            <p:ph type="body" idx="1"/>
          </p:nvPr>
        </p:nvSpPr>
        <p:spPr>
          <a:xfrm>
            <a:off x="457200" y="1920567"/>
            <a:ext cx="8223250" cy="2819400"/>
          </a:xfrm>
        </p:spPr>
        <p:txBody>
          <a:bodyPr>
            <a:normAutofit fontScale="92500" lnSpcReduction="20000"/>
          </a:bodyPr>
          <a:lstStyle/>
          <a:p>
            <a:endParaRPr lang="en-GB" altLang="en-US" sz="3200" dirty="0"/>
          </a:p>
          <a:p>
            <a:pPr eaLnBrk="1" hangingPunct="1"/>
            <a:r>
              <a:rPr lang="en-GB" altLang="en-US" dirty="0"/>
              <a:t>Responsibilities</a:t>
            </a:r>
          </a:p>
          <a:p>
            <a:pPr eaLnBrk="1" hangingPunct="1"/>
            <a:r>
              <a:rPr lang="en-GB" altLang="en-US" dirty="0"/>
              <a:t>Obligations</a:t>
            </a:r>
          </a:p>
          <a:p>
            <a:pPr eaLnBrk="1" hangingPunct="1"/>
            <a:r>
              <a:rPr lang="en-GB" altLang="en-US" dirty="0"/>
              <a:t>Foundation for transparent decision-making</a:t>
            </a:r>
          </a:p>
          <a:p>
            <a:pPr eaLnBrk="1" hangingPunct="1"/>
            <a:r>
              <a:rPr lang="en-GB" altLang="en-US" dirty="0"/>
              <a:t>Sustainable profit </a:t>
            </a:r>
          </a:p>
          <a:p>
            <a:pPr eaLnBrk="1" hangingPunct="1"/>
            <a:r>
              <a:rPr lang="en-GB" altLang="en-US" dirty="0"/>
              <a:t>Stakeholders beyond SHs</a:t>
            </a:r>
          </a:p>
          <a:p>
            <a:pPr eaLnBrk="1" hangingPunct="1"/>
            <a:r>
              <a:rPr lang="en-GB" altLang="en-US" dirty="0"/>
              <a:t>Benefit sharing</a:t>
            </a:r>
          </a:p>
        </p:txBody>
      </p:sp>
      <p:sp>
        <p:nvSpPr>
          <p:cNvPr id="5"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Denoncourt 2017-2022</a:t>
            </a:r>
          </a:p>
        </p:txBody>
      </p:sp>
      <p:pic>
        <p:nvPicPr>
          <p:cNvPr id="3" name="Picture 2" descr="A picture containing text&#10;&#10;Description automatically generated">
            <a:extLst>
              <a:ext uri="{FF2B5EF4-FFF2-40B4-BE49-F238E27FC236}">
                <a16:creationId xmlns:a16="http://schemas.microsoft.com/office/drawing/2014/main" id="{EDC1C863-EDAF-4912-AA0C-773F4647EB0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486400" y="4240063"/>
            <a:ext cx="2600088" cy="1950066"/>
          </a:xfrm>
          <a:prstGeom prst="rect">
            <a:avLst/>
          </a:prstGeom>
        </p:spPr>
      </p:pic>
    </p:spTree>
    <p:extLst>
      <p:ext uri="{BB962C8B-B14F-4D97-AF65-F5344CB8AC3E}">
        <p14:creationId xmlns:p14="http://schemas.microsoft.com/office/powerpoint/2010/main" val="2725861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a:xfrm>
            <a:off x="324948" y="2209801"/>
            <a:ext cx="6092785" cy="3505200"/>
          </a:xfrm>
        </p:spPr>
        <p:txBody>
          <a:bodyPr>
            <a:normAutofit fontScale="85000" lnSpcReduction="10000"/>
          </a:bodyPr>
          <a:lstStyle/>
          <a:p>
            <a:r>
              <a:rPr lang="en-GB" sz="2400" b="1" dirty="0">
                <a:solidFill>
                  <a:srgbClr val="CC3399"/>
                </a:solidFill>
              </a:rPr>
              <a:t>A strong portfolio of exclusive monopolistic IPRs</a:t>
            </a:r>
            <a:r>
              <a:rPr lang="en-GB" sz="2400" dirty="0"/>
              <a:t> have the potential to be </a:t>
            </a:r>
            <a:r>
              <a:rPr lang="en-GB" sz="2400" b="1" dirty="0">
                <a:solidFill>
                  <a:srgbClr val="FF3300"/>
                </a:solidFill>
              </a:rPr>
              <a:t>‘unique core strengths’</a:t>
            </a:r>
            <a:r>
              <a:rPr lang="en-GB" sz="2400" dirty="0"/>
              <a:t> and one of the </a:t>
            </a:r>
            <a:r>
              <a:rPr lang="en-GB" sz="2400" b="1" dirty="0">
                <a:solidFill>
                  <a:srgbClr val="00B0F0"/>
                </a:solidFill>
              </a:rPr>
              <a:t>foundations for corporate longevity </a:t>
            </a:r>
            <a:r>
              <a:rPr lang="en-GB" sz="2400" dirty="0"/>
              <a:t>in the 21</a:t>
            </a:r>
            <a:r>
              <a:rPr lang="en-GB" sz="2400" baseline="30000" dirty="0"/>
              <a:t>st</a:t>
            </a:r>
            <a:r>
              <a:rPr lang="en-GB" sz="2400" dirty="0"/>
              <a:t> century business environment.</a:t>
            </a:r>
          </a:p>
          <a:p>
            <a:pPr>
              <a:defRPr/>
            </a:pPr>
            <a:r>
              <a:rPr lang="en-US" sz="2400" dirty="0"/>
              <a:t>IP ownership is positively associated with future growth and survival in the long term. </a:t>
            </a:r>
          </a:p>
          <a:p>
            <a:pPr marL="82296" indent="0">
              <a:buNone/>
              <a:defRPr/>
            </a:pPr>
            <a:r>
              <a:rPr lang="en-US" sz="1400" dirty="0"/>
              <a:t>Source:  B. Hall ‘Is there a role for patents in the financing of new innovative firms?’ (May 2018) Max Planck Institution for Innovation and Competition Research Paper No 18-06</a:t>
            </a:r>
          </a:p>
          <a:p>
            <a:pPr marL="425196" indent="-342900">
              <a:defRPr/>
            </a:pPr>
            <a:r>
              <a:rPr lang="en-GB" sz="2400" dirty="0"/>
              <a:t>Shareholders, employees, customers, suppliers, communities and governments all beneﬁt from company longevity.</a:t>
            </a:r>
          </a:p>
          <a:p>
            <a:pPr marL="82296" indent="0">
              <a:buNone/>
              <a:defRPr/>
            </a:pPr>
            <a:endParaRPr lang="en-US" sz="2400" dirty="0"/>
          </a:p>
          <a:p>
            <a:endParaRPr lang="en-GB" sz="2400" dirty="0"/>
          </a:p>
          <a:p>
            <a:endParaRPr lang="en-GB" altLang="en-US" sz="2175" dirty="0"/>
          </a:p>
          <a:p>
            <a:endParaRPr lang="en-GB" dirty="0"/>
          </a:p>
          <a:p>
            <a:endParaRPr lang="en-GB" dirty="0"/>
          </a:p>
          <a:p>
            <a:endParaRPr lang="en-GB" dirty="0"/>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a:xfrm>
            <a:off x="93133" y="838200"/>
            <a:ext cx="9067800" cy="1001983"/>
          </a:xfrm>
        </p:spPr>
        <p:txBody>
          <a:bodyPr>
            <a:noAutofit/>
          </a:bodyPr>
          <a:lstStyle/>
          <a:p>
            <a:pPr algn="ctr"/>
            <a:r>
              <a:rPr lang="en-US" sz="3200" dirty="0">
                <a:solidFill>
                  <a:srgbClr val="0070C0"/>
                </a:solidFill>
              </a:rPr>
              <a:t>Good governance &amp; IP to protect technology supports growth to maturity</a:t>
            </a:r>
          </a:p>
        </p:txBody>
      </p:sp>
      <p:pic>
        <p:nvPicPr>
          <p:cNvPr id="4" name="Picture 3">
            <a:extLst>
              <a:ext uri="{FF2B5EF4-FFF2-40B4-BE49-F238E27FC236}">
                <a16:creationId xmlns:a16="http://schemas.microsoft.com/office/drawing/2014/main" id="{7945E9AD-3D82-44F4-A07C-9058FACBE84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526634" y="2667000"/>
            <a:ext cx="2300885" cy="1872400"/>
          </a:xfrm>
          <a:prstGeom prst="rect">
            <a:avLst/>
          </a:prstGeom>
        </p:spPr>
      </p:pic>
    </p:spTree>
    <p:extLst>
      <p:ext uri="{BB962C8B-B14F-4D97-AF65-F5344CB8AC3E}">
        <p14:creationId xmlns:p14="http://schemas.microsoft.com/office/powerpoint/2010/main" val="2234368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28600"/>
            <a:ext cx="8686800" cy="1981200"/>
          </a:xfrm>
        </p:spPr>
        <p:txBody>
          <a:bodyPr>
            <a:normAutofit/>
          </a:bodyPr>
          <a:lstStyle/>
          <a:p>
            <a:r>
              <a:rPr lang="en-GB" sz="3600" dirty="0">
                <a:solidFill>
                  <a:srgbClr val="0070C0"/>
                </a:solidFill>
              </a:rPr>
              <a:t>My research...</a:t>
            </a:r>
            <a:br>
              <a:rPr lang="en-GB" sz="3600" dirty="0">
                <a:solidFill>
                  <a:srgbClr val="0070C0"/>
                </a:solidFill>
              </a:rPr>
            </a:br>
            <a:r>
              <a:rPr lang="en-GB" sz="3600" i="1" dirty="0">
                <a:solidFill>
                  <a:srgbClr val="0070C0"/>
                </a:solidFill>
              </a:rPr>
              <a:t>IP, Finance and Corporate Governance </a:t>
            </a:r>
            <a:r>
              <a:rPr lang="en-GB" sz="2400" dirty="0">
                <a:solidFill>
                  <a:srgbClr val="0070C0"/>
                </a:solidFill>
              </a:rPr>
              <a:t>12 April 2018</a:t>
            </a:r>
          </a:p>
        </p:txBody>
      </p:sp>
      <p:pic>
        <p:nvPicPr>
          <p:cNvPr id="4"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200400" y="1752600"/>
            <a:ext cx="3048000" cy="4201297"/>
          </a:xfrm>
        </p:spPr>
      </p:pic>
      <p:sp>
        <p:nvSpPr>
          <p:cNvPr id="5" name="Rectangle 1"/>
          <p:cNvSpPr>
            <a:spLocks noChangeArrowheads="1"/>
          </p:cNvSpPr>
          <p:nvPr/>
        </p:nvSpPr>
        <p:spPr bwMode="auto">
          <a:xfrm>
            <a:off x="6477000"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2014-2018</a:t>
            </a:r>
          </a:p>
        </p:txBody>
      </p:sp>
    </p:spTree>
    <p:extLst>
      <p:ext uri="{BB962C8B-B14F-4D97-AF65-F5344CB8AC3E}">
        <p14:creationId xmlns:p14="http://schemas.microsoft.com/office/powerpoint/2010/main" val="1825884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0975" y="152400"/>
            <a:ext cx="8686800" cy="1219200"/>
          </a:xfrm>
        </p:spPr>
        <p:txBody>
          <a:bodyPr>
            <a:normAutofit/>
          </a:bodyPr>
          <a:lstStyle/>
          <a:p>
            <a:r>
              <a:rPr lang="en-GB" sz="3600" i="1" dirty="0">
                <a:solidFill>
                  <a:schemeClr val="bg2">
                    <a:lumMod val="50000"/>
                  </a:schemeClr>
                </a:solidFill>
              </a:rPr>
              <a:t>IP, Finance and Corporate Governance</a:t>
            </a:r>
            <a:endParaRPr lang="en-GB" sz="2400" dirty="0"/>
          </a:p>
        </p:txBody>
      </p:sp>
      <p:sp>
        <p:nvSpPr>
          <p:cNvPr id="5" name="Rectangle 1"/>
          <p:cNvSpPr>
            <a:spLocks noChangeArrowheads="1"/>
          </p:cNvSpPr>
          <p:nvPr/>
        </p:nvSpPr>
        <p:spPr bwMode="auto">
          <a:xfrm>
            <a:off x="6477000"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2014-2018</a:t>
            </a:r>
          </a:p>
        </p:txBody>
      </p:sp>
      <p:sp>
        <p:nvSpPr>
          <p:cNvPr id="2" name="Content Placeholder 1"/>
          <p:cNvSpPr>
            <a:spLocks noGrp="1"/>
          </p:cNvSpPr>
          <p:nvPr>
            <p:ph idx="1"/>
          </p:nvPr>
        </p:nvSpPr>
        <p:spPr/>
        <p:txBody>
          <a:bodyPr>
            <a:normAutofit fontScale="55000" lnSpcReduction="20000"/>
          </a:bodyPr>
          <a:lstStyle/>
          <a:p>
            <a:pPr marL="109728" indent="0">
              <a:buNone/>
            </a:pPr>
            <a:r>
              <a:rPr lang="en-GB" b="1" dirty="0"/>
              <a:t>Table of Contents</a:t>
            </a:r>
          </a:p>
          <a:p>
            <a:r>
              <a:rPr lang="en-GB" b="1" dirty="0"/>
              <a:t>Part One The Corporate Intellectual Property Landscape</a:t>
            </a:r>
            <a:endParaRPr lang="en-GB" dirty="0"/>
          </a:p>
          <a:p>
            <a:r>
              <a:rPr lang="en-GB" dirty="0"/>
              <a:t>1 Corporate governance and IP assets </a:t>
            </a:r>
          </a:p>
          <a:p>
            <a:r>
              <a:rPr lang="en-GB" dirty="0"/>
              <a:t>2 Corporate governance: the IP and patent ecosystem </a:t>
            </a:r>
          </a:p>
          <a:p>
            <a:r>
              <a:rPr lang="en-GB" b="1" dirty="0"/>
              <a:t>Part 2 The IP finance dimension: corporate governance and transparency </a:t>
            </a:r>
          </a:p>
          <a:p>
            <a:r>
              <a:rPr lang="en-GB" dirty="0"/>
              <a:t>3 Bridging the gap between corporate finance and corporate governance</a:t>
            </a:r>
          </a:p>
          <a:p>
            <a:r>
              <a:rPr lang="en-GB" b="1" dirty="0"/>
              <a:t>Part 3 Accounting for IP: corporate IP assets and transparency</a:t>
            </a:r>
          </a:p>
          <a:p>
            <a:r>
              <a:rPr lang="en-GB" dirty="0"/>
              <a:t>4 True and fair patent valuation: a corporate governance issue? </a:t>
            </a:r>
          </a:p>
          <a:p>
            <a:r>
              <a:rPr lang="en-GB" b="1" dirty="0"/>
              <a:t>Part 4 The Corporate Governance Dimension</a:t>
            </a:r>
            <a:endParaRPr lang="en-GB" dirty="0"/>
          </a:p>
          <a:p>
            <a:r>
              <a:rPr lang="en-GB" dirty="0"/>
              <a:t>5 Transparency in corporate IP asset reporting </a:t>
            </a:r>
          </a:p>
          <a:p>
            <a:r>
              <a:rPr lang="en-GB" dirty="0"/>
              <a:t>6 International initiatives in corporate narrative IP asset disclosure </a:t>
            </a:r>
          </a:p>
          <a:p>
            <a:r>
              <a:rPr lang="en-GB" dirty="0"/>
              <a:t>7 Substance and form: developing a normative practice for corporate narrative IP asset disclosures</a:t>
            </a:r>
          </a:p>
          <a:p>
            <a:r>
              <a:rPr lang="en-GB" dirty="0"/>
              <a:t>8 A triage-style ‘materiality evaluation model’ for IP and patent disclosures</a:t>
            </a:r>
          </a:p>
          <a:p>
            <a:r>
              <a:rPr lang="en-GB" dirty="0"/>
              <a:t>9 Corporate governance and IP value creation reporting: reflections, conclusions and recommendations </a:t>
            </a:r>
          </a:p>
          <a:p>
            <a:r>
              <a:rPr lang="en-GB" dirty="0"/>
              <a:t>Bibliography</a:t>
            </a:r>
          </a:p>
          <a:p>
            <a:endParaRPr lang="en-GB" dirty="0"/>
          </a:p>
        </p:txBody>
      </p:sp>
    </p:spTree>
    <p:extLst>
      <p:ext uri="{BB962C8B-B14F-4D97-AF65-F5344CB8AC3E}">
        <p14:creationId xmlns:p14="http://schemas.microsoft.com/office/powerpoint/2010/main" val="4227844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76CC79-2A82-4D1A-BEC0-F3EF0B7E9878}"/>
              </a:ext>
            </a:extLst>
          </p:cNvPr>
          <p:cNvSpPr>
            <a:spLocks noGrp="1"/>
          </p:cNvSpPr>
          <p:nvPr>
            <p:ph idx="1"/>
          </p:nvPr>
        </p:nvSpPr>
        <p:spPr>
          <a:xfrm>
            <a:off x="408034" y="1317133"/>
            <a:ext cx="6847406" cy="4702668"/>
          </a:xfrm>
        </p:spPr>
        <p:txBody>
          <a:bodyPr>
            <a:normAutofit/>
          </a:bodyPr>
          <a:lstStyle/>
          <a:p>
            <a:pPr marL="109728" indent="0" algn="l" fontAlgn="base">
              <a:buNone/>
            </a:pPr>
            <a:br>
              <a:rPr lang="en-GB" sz="1800" b="0" i="0" dirty="0">
                <a:solidFill>
                  <a:srgbClr val="000000"/>
                </a:solidFill>
                <a:effectLst/>
                <a:latin typeface="Calibri" panose="020F0502020204030204" pitchFamily="34" charset="0"/>
              </a:rPr>
            </a:br>
            <a:endParaRPr lang="en-GB" sz="1800" b="0" i="0" dirty="0">
              <a:solidFill>
                <a:srgbClr val="000000"/>
              </a:solidFill>
              <a:effectLst/>
              <a:latin typeface="Calibri" panose="020F0502020204030204" pitchFamily="34" charset="0"/>
            </a:endParaRPr>
          </a:p>
          <a:p>
            <a:pPr fontAlgn="base"/>
            <a:r>
              <a:rPr lang="en-GB" sz="2000" dirty="0">
                <a:solidFill>
                  <a:srgbClr val="000000"/>
                </a:solidFill>
                <a:latin typeface="Calibri" panose="020F0502020204030204" pitchFamily="34" charset="0"/>
              </a:rPr>
              <a:t>See </a:t>
            </a:r>
            <a:r>
              <a:rPr lang="en-GB" sz="2000" b="1" dirty="0" err="1">
                <a:solidFill>
                  <a:srgbClr val="FFC000"/>
                </a:solidFill>
                <a:latin typeface="Calibri" panose="020F0502020204030204" pitchFamily="34" charset="0"/>
              </a:rPr>
              <a:t>GlaxosmithKlein</a:t>
            </a:r>
            <a:r>
              <a:rPr lang="en-GB" sz="2000" b="1" dirty="0">
                <a:solidFill>
                  <a:srgbClr val="FFC000"/>
                </a:solidFill>
                <a:latin typeface="Calibri" panose="020F0502020204030204" pitchFamily="34" charset="0"/>
              </a:rPr>
              <a:t> (GSK) Annual Report 2012</a:t>
            </a:r>
          </a:p>
          <a:p>
            <a:pPr algn="l" fontAlgn="base"/>
            <a:r>
              <a:rPr lang="en-GB" sz="2000" b="0" i="0" dirty="0">
                <a:solidFill>
                  <a:srgbClr val="000000"/>
                </a:solidFill>
                <a:effectLst/>
                <a:latin typeface="Calibri" panose="020F0502020204030204" pitchFamily="34" charset="0"/>
              </a:rPr>
              <a:t>See 7.2.3 GSK's financial statements (my book at pp186-189)</a:t>
            </a:r>
          </a:p>
          <a:p>
            <a:pPr algn="l" fontAlgn="base"/>
            <a:r>
              <a:rPr lang="en-GB" sz="2000" b="0" i="0" dirty="0">
                <a:solidFill>
                  <a:srgbClr val="000000"/>
                </a:solidFill>
                <a:effectLst/>
                <a:latin typeface="Calibri" panose="020F0502020204030204" pitchFamily="34" charset="0"/>
              </a:rPr>
              <a:t>Figure 7.3 </a:t>
            </a:r>
            <a:r>
              <a:rPr lang="en-GB" sz="2000" b="1" i="0" dirty="0">
                <a:solidFill>
                  <a:srgbClr val="000000"/>
                </a:solidFill>
                <a:effectLst/>
                <a:latin typeface="Calibri" panose="020F0502020204030204" pitchFamily="34" charset="0"/>
              </a:rPr>
              <a:t>GSK Consolidated Balance Sheet</a:t>
            </a:r>
            <a:r>
              <a:rPr lang="en-GB" sz="2000" b="0" i="0" dirty="0">
                <a:solidFill>
                  <a:srgbClr val="000000"/>
                </a:solidFill>
                <a:effectLst/>
                <a:latin typeface="Calibri" panose="020F0502020204030204" pitchFamily="34" charset="0"/>
              </a:rPr>
              <a:t> at a 31 December 2012</a:t>
            </a:r>
          </a:p>
          <a:p>
            <a:pPr marL="109728" indent="0" algn="l" fontAlgn="base">
              <a:buNone/>
            </a:pPr>
            <a:endParaRPr lang="en-GB" sz="2000" b="0" i="0" dirty="0">
              <a:solidFill>
                <a:srgbClr val="000000"/>
              </a:solidFill>
              <a:effectLst/>
              <a:latin typeface="Calibri" panose="020F0502020204030204" pitchFamily="34" charset="0"/>
            </a:endParaRPr>
          </a:p>
          <a:p>
            <a:pPr marL="109728" indent="0" algn="l" fontAlgn="base">
              <a:buNone/>
            </a:pPr>
            <a:r>
              <a:rPr lang="en-GB" sz="2000" b="1" i="0" u="sng" dirty="0">
                <a:solidFill>
                  <a:srgbClr val="000000"/>
                </a:solidFill>
                <a:effectLst/>
                <a:latin typeface="Calibri" panose="020F0502020204030204" pitchFamily="34" charset="0"/>
              </a:rPr>
              <a:t>Non-current Assets</a:t>
            </a:r>
            <a:r>
              <a:rPr lang="en-GB" sz="2000" b="0" i="0" dirty="0">
                <a:solidFill>
                  <a:srgbClr val="000000"/>
                </a:solidFill>
                <a:effectLst/>
                <a:latin typeface="Calibri" panose="020F0502020204030204" pitchFamily="34" charset="0"/>
              </a:rPr>
              <a:t>	</a:t>
            </a:r>
            <a:r>
              <a:rPr lang="en-GB" sz="2000" b="1" i="0" u="sng" dirty="0">
                <a:solidFill>
                  <a:srgbClr val="000000"/>
                </a:solidFill>
                <a:effectLst/>
                <a:latin typeface="Calibri" panose="020F0502020204030204" pitchFamily="34" charset="0"/>
              </a:rPr>
              <a:t>Notes</a:t>
            </a:r>
            <a:r>
              <a:rPr lang="en-GB" sz="2000" b="0" i="0" dirty="0">
                <a:solidFill>
                  <a:srgbClr val="000000"/>
                </a:solidFill>
                <a:effectLst/>
                <a:latin typeface="Calibri" panose="020F0502020204030204" pitchFamily="34" charset="0"/>
              </a:rPr>
              <a:t>	</a:t>
            </a:r>
            <a:r>
              <a:rPr lang="en-GB" sz="2000" b="1" i="0" u="sng" dirty="0">
                <a:solidFill>
                  <a:srgbClr val="000000"/>
                </a:solidFill>
                <a:effectLst/>
                <a:latin typeface="Calibri" panose="020F0502020204030204" pitchFamily="34" charset="0"/>
              </a:rPr>
              <a:t>2012£m</a:t>
            </a:r>
            <a:r>
              <a:rPr lang="en-GB" sz="2000" b="0" i="0" dirty="0">
                <a:solidFill>
                  <a:srgbClr val="000000"/>
                </a:solidFill>
                <a:effectLst/>
                <a:latin typeface="Calibri" panose="020F0502020204030204" pitchFamily="34" charset="0"/>
              </a:rPr>
              <a:t>	    </a:t>
            </a:r>
            <a:r>
              <a:rPr lang="en-GB" sz="2000" b="1" i="0" u="sng" dirty="0">
                <a:solidFill>
                  <a:srgbClr val="000000"/>
                </a:solidFill>
                <a:effectLst/>
                <a:latin typeface="Calibri" panose="020F0502020204030204" pitchFamily="34" charset="0"/>
              </a:rPr>
              <a:t>2011£m</a:t>
            </a:r>
          </a:p>
          <a:p>
            <a:pPr marL="109728" indent="0" algn="l" fontAlgn="base">
              <a:buNone/>
            </a:pPr>
            <a:r>
              <a:rPr lang="en-GB" sz="2000" dirty="0">
                <a:solidFill>
                  <a:srgbClr val="000000"/>
                </a:solidFill>
                <a:latin typeface="Calibri" panose="020F0502020204030204" pitchFamily="34" charset="0"/>
              </a:rPr>
              <a:t>OTHER INTANGIBLES	19	10,161	     7,802</a:t>
            </a:r>
            <a:br>
              <a:rPr lang="en-GB" sz="2000" b="0" i="0" dirty="0">
                <a:solidFill>
                  <a:srgbClr val="000000"/>
                </a:solidFill>
                <a:effectLst/>
                <a:latin typeface="Calibri" panose="020F0502020204030204" pitchFamily="34" charset="0"/>
              </a:rPr>
            </a:br>
            <a:endParaRPr lang="en-GB" sz="2000" b="0" i="0" dirty="0">
              <a:solidFill>
                <a:srgbClr val="000000"/>
              </a:solidFill>
              <a:effectLst/>
              <a:latin typeface="Calibri" panose="020F0502020204030204" pitchFamily="34" charset="0"/>
            </a:endParaRPr>
          </a:p>
          <a:p>
            <a:pPr algn="l" fontAlgn="base"/>
            <a:r>
              <a:rPr lang="en-GB" sz="2000" b="0" i="0" dirty="0">
                <a:solidFill>
                  <a:srgbClr val="000000"/>
                </a:solidFill>
                <a:effectLst/>
                <a:latin typeface="Calibri" panose="020F0502020204030204" pitchFamily="34" charset="0"/>
              </a:rPr>
              <a:t>Between 2011-2012 the </a:t>
            </a:r>
            <a:r>
              <a:rPr lang="en-GB" sz="2000" b="1" i="0" dirty="0">
                <a:solidFill>
                  <a:srgbClr val="000000"/>
                </a:solidFill>
                <a:effectLst/>
                <a:latin typeface="Calibri" panose="020F0502020204030204" pitchFamily="34" charset="0"/>
              </a:rPr>
              <a:t>GSK 'Other Intangibles Assets' figure increased by 27% </a:t>
            </a:r>
            <a:r>
              <a:rPr lang="en-GB" sz="2000" b="0" i="0" dirty="0">
                <a:solidFill>
                  <a:srgbClr val="000000"/>
                </a:solidFill>
                <a:effectLst/>
                <a:latin typeface="Calibri" panose="020F0502020204030204" pitchFamily="34" charset="0"/>
              </a:rPr>
              <a:t>which is significant - yet there is no meaningful commentary in Note 19.</a:t>
            </a:r>
            <a:br>
              <a:rPr lang="en-GB" sz="2000" b="0" i="0" dirty="0">
                <a:solidFill>
                  <a:srgbClr val="000000"/>
                </a:solidFill>
                <a:effectLst/>
                <a:latin typeface="Calibri" panose="020F0502020204030204" pitchFamily="34" charset="0"/>
              </a:rPr>
            </a:br>
            <a:endParaRPr lang="en-GB" sz="2000" b="0" i="0" dirty="0">
              <a:solidFill>
                <a:srgbClr val="000000"/>
              </a:solidFill>
              <a:effectLst/>
              <a:latin typeface="Calibri" panose="020F0502020204030204" pitchFamily="34" charset="0"/>
            </a:endParaRPr>
          </a:p>
          <a:p>
            <a:endParaRPr lang="en-GB" dirty="0"/>
          </a:p>
          <a:p>
            <a:pPr marL="109728" indent="0">
              <a:buNone/>
            </a:pPr>
            <a:endParaRPr lang="en-GB" dirty="0"/>
          </a:p>
          <a:p>
            <a:endParaRPr lang="en-US" dirty="0"/>
          </a:p>
        </p:txBody>
      </p:sp>
      <p:sp>
        <p:nvSpPr>
          <p:cNvPr id="3" name="Title 2">
            <a:extLst>
              <a:ext uri="{FF2B5EF4-FFF2-40B4-BE49-F238E27FC236}">
                <a16:creationId xmlns:a16="http://schemas.microsoft.com/office/drawing/2014/main" id="{278E1296-4F56-46C0-845F-8203A5738F4F}"/>
              </a:ext>
            </a:extLst>
          </p:cNvPr>
          <p:cNvSpPr>
            <a:spLocks noGrp="1"/>
          </p:cNvSpPr>
          <p:nvPr>
            <p:ph type="title"/>
          </p:nvPr>
        </p:nvSpPr>
        <p:spPr>
          <a:xfrm>
            <a:off x="132930" y="174132"/>
            <a:ext cx="8534400" cy="1426068"/>
          </a:xfrm>
        </p:spPr>
        <p:txBody>
          <a:bodyPr>
            <a:normAutofit fontScale="90000"/>
          </a:bodyPr>
          <a:lstStyle/>
          <a:p>
            <a:pPr algn="ctr"/>
            <a:br>
              <a:rPr lang="en-GB" sz="1800" dirty="0">
                <a:effectLst/>
                <a:latin typeface="Calibri" panose="020F0502020204030204" pitchFamily="34" charset="0"/>
                <a:ea typeface="SimSun" panose="02010600030101010101" pitchFamily="2" charset="-122"/>
                <a:cs typeface="Arial" panose="020B0604020202020204" pitchFamily="34" charset="0"/>
              </a:rPr>
            </a:br>
            <a:r>
              <a:rPr lang="en-GB" sz="2800" dirty="0">
                <a:effectLst/>
                <a:latin typeface="Calibri" panose="020F0502020204030204" pitchFamily="34" charset="0"/>
                <a:ea typeface="SimSun" panose="02010600030101010101" pitchFamily="2" charset="-122"/>
                <a:cs typeface="Arial" panose="020B0604020202020204" pitchFamily="34" charset="0"/>
              </a:rPr>
              <a:t>Chapter 7 Substance and Form: </a:t>
            </a:r>
            <a:br>
              <a:rPr lang="en-GB" sz="2800" dirty="0">
                <a:effectLst/>
                <a:latin typeface="Calibri" panose="020F0502020204030204" pitchFamily="34" charset="0"/>
                <a:ea typeface="SimSun" panose="02010600030101010101" pitchFamily="2" charset="-122"/>
                <a:cs typeface="Arial" panose="020B0604020202020204" pitchFamily="34" charset="0"/>
              </a:rPr>
            </a:br>
            <a:r>
              <a:rPr lang="en-GB" sz="2800" dirty="0">
                <a:effectLst/>
                <a:latin typeface="Calibri" panose="020F0502020204030204" pitchFamily="34" charset="0"/>
                <a:ea typeface="SimSun" panose="02010600030101010101" pitchFamily="2" charset="-122"/>
                <a:cs typeface="Arial" panose="020B0604020202020204" pitchFamily="34" charset="0"/>
              </a:rPr>
              <a:t>Developing a Normative Practice for </a:t>
            </a:r>
            <a:br>
              <a:rPr lang="en-GB" sz="2800" dirty="0">
                <a:effectLst/>
                <a:latin typeface="Calibri" panose="020F0502020204030204" pitchFamily="34" charset="0"/>
                <a:ea typeface="SimSun" panose="02010600030101010101" pitchFamily="2" charset="-122"/>
                <a:cs typeface="Arial" panose="020B0604020202020204" pitchFamily="34" charset="0"/>
              </a:rPr>
            </a:br>
            <a:r>
              <a:rPr lang="en-GB" sz="2800" dirty="0">
                <a:effectLst/>
                <a:latin typeface="Calibri" panose="020F0502020204030204" pitchFamily="34" charset="0"/>
                <a:ea typeface="SimSun" panose="02010600030101010101" pitchFamily="2" charset="-122"/>
                <a:cs typeface="Arial" panose="020B0604020202020204" pitchFamily="34" charset="0"/>
              </a:rPr>
              <a:t>Corporate Narrative Reporting IP Asset Disclosures</a:t>
            </a:r>
            <a:endParaRPr lang="en-US" sz="2800" dirty="0">
              <a:solidFill>
                <a:srgbClr val="00B0F0"/>
              </a:solidFill>
            </a:endParaRPr>
          </a:p>
        </p:txBody>
      </p:sp>
      <p:sp>
        <p:nvSpPr>
          <p:cNvPr id="6" name="TextBox 5">
            <a:extLst>
              <a:ext uri="{FF2B5EF4-FFF2-40B4-BE49-F238E27FC236}">
                <a16:creationId xmlns:a16="http://schemas.microsoft.com/office/drawing/2014/main" id="{A9466267-2945-4DDB-90E1-1404F44A06E5}"/>
              </a:ext>
            </a:extLst>
          </p:cNvPr>
          <p:cNvSpPr txBox="1"/>
          <p:nvPr/>
        </p:nvSpPr>
        <p:spPr>
          <a:xfrm>
            <a:off x="6396969" y="6406868"/>
            <a:ext cx="4576232" cy="276999"/>
          </a:xfrm>
          <a:prstGeom prst="rect">
            <a:avLst/>
          </a:prstGeom>
          <a:noFill/>
        </p:spPr>
        <p:txBody>
          <a:bodyPr wrap="square">
            <a:spAutoFit/>
          </a:bodyPr>
          <a:lstStyle/>
          <a:p>
            <a:pPr marL="0" indent="0" eaLnBrk="1" hangingPunct="1">
              <a:buFontTx/>
              <a:buNone/>
              <a:defRPr/>
            </a:pPr>
            <a:r>
              <a:rPr lang="en-GB" altLang="en-US" sz="1200" dirty="0"/>
              <a:t>© J Denoncourt 2015-2022</a:t>
            </a:r>
          </a:p>
        </p:txBody>
      </p:sp>
      <p:pic>
        <p:nvPicPr>
          <p:cNvPr id="5" name="Content Placeholder 2">
            <a:extLst>
              <a:ext uri="{FF2B5EF4-FFF2-40B4-BE49-F238E27FC236}">
                <a16:creationId xmlns:a16="http://schemas.microsoft.com/office/drawing/2014/main" id="{1B7D4D66-DC0A-4710-8A64-950093BD6CC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560136" y="2534851"/>
            <a:ext cx="1297392" cy="1788298"/>
          </a:xfrm>
          <a:prstGeom prst="rect">
            <a:avLst/>
          </a:prstGeom>
        </p:spPr>
      </p:pic>
    </p:spTree>
    <p:extLst>
      <p:ext uri="{BB962C8B-B14F-4D97-AF65-F5344CB8AC3E}">
        <p14:creationId xmlns:p14="http://schemas.microsoft.com/office/powerpoint/2010/main" val="816380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76CC79-2A82-4D1A-BEC0-F3EF0B7E9878}"/>
              </a:ext>
            </a:extLst>
          </p:cNvPr>
          <p:cNvSpPr>
            <a:spLocks noGrp="1"/>
          </p:cNvSpPr>
          <p:nvPr>
            <p:ph idx="1"/>
          </p:nvPr>
        </p:nvSpPr>
        <p:spPr>
          <a:xfrm>
            <a:off x="476670" y="1219200"/>
            <a:ext cx="6847406" cy="5187668"/>
          </a:xfrm>
        </p:spPr>
        <p:txBody>
          <a:bodyPr>
            <a:normAutofit fontScale="85000" lnSpcReduction="20000"/>
          </a:bodyPr>
          <a:lstStyle/>
          <a:p>
            <a:pPr marL="109728" indent="0" algn="l" fontAlgn="base">
              <a:buNone/>
            </a:pPr>
            <a:br>
              <a:rPr lang="en-GB" sz="1800" b="0" i="0" dirty="0">
                <a:solidFill>
                  <a:srgbClr val="000000"/>
                </a:solidFill>
                <a:effectLst/>
                <a:latin typeface="Calibri" panose="020F0502020204030204" pitchFamily="34" charset="0"/>
              </a:rPr>
            </a:br>
            <a:endParaRPr lang="en-GB" sz="1800" b="0" i="0" dirty="0">
              <a:solidFill>
                <a:srgbClr val="000000"/>
              </a:solidFill>
              <a:effectLst/>
              <a:latin typeface="Calibri" panose="020F0502020204030204" pitchFamily="34" charset="0"/>
            </a:endParaRPr>
          </a:p>
          <a:p>
            <a:pPr algn="l" fontAlgn="base"/>
            <a:r>
              <a:rPr lang="en-GB" sz="2200" b="0" i="0" dirty="0">
                <a:solidFill>
                  <a:srgbClr val="000000"/>
                </a:solidFill>
                <a:effectLst/>
                <a:latin typeface="Calibri" panose="020F0502020204030204" pitchFamily="34" charset="0"/>
              </a:rPr>
              <a:t>Note 19 on page 146 of the </a:t>
            </a:r>
            <a:r>
              <a:rPr lang="en-GB" sz="2200" b="0" i="0" dirty="0">
                <a:solidFill>
                  <a:srgbClr val="FFC000"/>
                </a:solidFill>
                <a:effectLst/>
                <a:latin typeface="Calibri" panose="020F0502020204030204" pitchFamily="34" charset="0"/>
              </a:rPr>
              <a:t>GSK 2012 Annual Report </a:t>
            </a:r>
            <a:r>
              <a:rPr lang="en-GB" sz="2200" b="0" i="0" dirty="0">
                <a:solidFill>
                  <a:srgbClr val="000000"/>
                </a:solidFill>
                <a:effectLst/>
                <a:latin typeface="Calibri" panose="020F0502020204030204" pitchFamily="34" charset="0"/>
              </a:rPr>
              <a:t>is boilerplate and doesn't explain the reason for the 27% significant positive increase in intangibles.</a:t>
            </a:r>
          </a:p>
          <a:p>
            <a:pPr algn="l" fontAlgn="base"/>
            <a:endParaRPr lang="en-GB" sz="2200" dirty="0">
              <a:solidFill>
                <a:srgbClr val="000000"/>
              </a:solidFill>
              <a:latin typeface="Calibri" panose="020F0502020204030204" pitchFamily="34" charset="0"/>
            </a:endParaRPr>
          </a:p>
          <a:p>
            <a:pPr algn="l" fontAlgn="base"/>
            <a:r>
              <a:rPr lang="en-GB" sz="2200" b="0" i="0" dirty="0">
                <a:solidFill>
                  <a:srgbClr val="000000"/>
                </a:solidFill>
                <a:effectLst/>
                <a:latin typeface="Calibri" panose="020F0502020204030204" pitchFamily="34" charset="0"/>
              </a:rPr>
              <a:t>Note 19 focuses on amortisation issues for intangibles (which are affected by patent expiry dates, for example).</a:t>
            </a:r>
            <a:br>
              <a:rPr lang="en-GB" sz="2200" b="0" i="0" dirty="0">
                <a:solidFill>
                  <a:srgbClr val="000000"/>
                </a:solidFill>
                <a:effectLst/>
                <a:latin typeface="Calibri" panose="020F0502020204030204" pitchFamily="34" charset="0"/>
              </a:rPr>
            </a:br>
            <a:endParaRPr lang="en-GB" sz="2200" b="0" i="0" dirty="0">
              <a:solidFill>
                <a:srgbClr val="000000"/>
              </a:solidFill>
              <a:effectLst/>
              <a:latin typeface="Calibri" panose="020F0502020204030204" pitchFamily="34" charset="0"/>
            </a:endParaRPr>
          </a:p>
          <a:p>
            <a:pPr algn="l" fontAlgn="base"/>
            <a:r>
              <a:rPr lang="en-GB" sz="2200" b="0" i="0" dirty="0">
                <a:solidFill>
                  <a:srgbClr val="000000"/>
                </a:solidFill>
                <a:effectLst/>
                <a:latin typeface="Calibri" panose="020F0502020204030204" pitchFamily="34" charset="0"/>
              </a:rPr>
              <a:t>While the 'Other Intangibles Figure' is positive and increasing,  SHs and stakeholders are not especially concerned,  but what if GSK had reported a loss involving these intangibles ?  The level of interest would be much higher in my view (such a loss is likely to be a ‘material fact’).</a:t>
            </a:r>
          </a:p>
          <a:p>
            <a:pPr algn="l" fontAlgn="base"/>
            <a:endParaRPr lang="en-GB" sz="2200" b="0" i="0" dirty="0">
              <a:solidFill>
                <a:srgbClr val="000000"/>
              </a:solidFill>
              <a:effectLst/>
              <a:latin typeface="Calibri" panose="020F0502020204030204" pitchFamily="34" charset="0"/>
            </a:endParaRPr>
          </a:p>
          <a:p>
            <a:pPr algn="l" fontAlgn="base"/>
            <a:r>
              <a:rPr lang="en-GB" sz="2200" b="0" i="0" dirty="0">
                <a:solidFill>
                  <a:srgbClr val="000000"/>
                </a:solidFill>
                <a:effectLst/>
                <a:latin typeface="Calibri" panose="020F0502020204030204" pitchFamily="34" charset="0"/>
              </a:rPr>
              <a:t>SHs and other stakeholders e.g. lenders would need to look further into the narrative report to identify any additional information that supports the reason for th</a:t>
            </a:r>
            <a:r>
              <a:rPr lang="en-GB" sz="2200" dirty="0">
                <a:solidFill>
                  <a:srgbClr val="000000"/>
                </a:solidFill>
                <a:latin typeface="Calibri" panose="020F0502020204030204" pitchFamily="34" charset="0"/>
              </a:rPr>
              <a:t>e significant positive change the values of GSK’s intangibles. </a:t>
            </a:r>
            <a:br>
              <a:rPr lang="en-GB" sz="1800" b="0" i="0" dirty="0">
                <a:solidFill>
                  <a:srgbClr val="000000"/>
                </a:solidFill>
                <a:effectLst/>
                <a:latin typeface="Calibri" panose="020F0502020204030204" pitchFamily="34" charset="0"/>
              </a:rPr>
            </a:br>
            <a:endParaRPr lang="en-GB" sz="1800" b="0" i="0" dirty="0">
              <a:solidFill>
                <a:srgbClr val="000000"/>
              </a:solidFill>
              <a:effectLst/>
              <a:latin typeface="Calibri" panose="020F0502020204030204" pitchFamily="34" charset="0"/>
            </a:endParaRPr>
          </a:p>
          <a:p>
            <a:pPr marL="109728" indent="0">
              <a:buNone/>
            </a:pPr>
            <a:endParaRPr lang="en-GB" dirty="0"/>
          </a:p>
          <a:p>
            <a:pPr marL="109728" indent="0">
              <a:buNone/>
            </a:pPr>
            <a:endParaRPr lang="en-GB" dirty="0"/>
          </a:p>
          <a:p>
            <a:endParaRPr lang="en-US" dirty="0"/>
          </a:p>
        </p:txBody>
      </p:sp>
      <p:sp>
        <p:nvSpPr>
          <p:cNvPr id="3" name="Title 2">
            <a:extLst>
              <a:ext uri="{FF2B5EF4-FFF2-40B4-BE49-F238E27FC236}">
                <a16:creationId xmlns:a16="http://schemas.microsoft.com/office/drawing/2014/main" id="{278E1296-4F56-46C0-845F-8203A5738F4F}"/>
              </a:ext>
            </a:extLst>
          </p:cNvPr>
          <p:cNvSpPr>
            <a:spLocks noGrp="1"/>
          </p:cNvSpPr>
          <p:nvPr>
            <p:ph type="title"/>
          </p:nvPr>
        </p:nvSpPr>
        <p:spPr>
          <a:xfrm>
            <a:off x="132930" y="174133"/>
            <a:ext cx="8534400" cy="1143000"/>
          </a:xfrm>
        </p:spPr>
        <p:txBody>
          <a:bodyPr>
            <a:normAutofit/>
          </a:bodyPr>
          <a:lstStyle/>
          <a:p>
            <a:pPr algn="ctr"/>
            <a:br>
              <a:rPr lang="en-GB" sz="1800" dirty="0">
                <a:effectLst/>
                <a:latin typeface="Calibri" panose="020F0502020204030204" pitchFamily="34" charset="0"/>
                <a:ea typeface="SimSun" panose="02010600030101010101" pitchFamily="2" charset="-122"/>
                <a:cs typeface="Arial" panose="020B0604020202020204" pitchFamily="34" charset="0"/>
              </a:rPr>
            </a:br>
            <a:r>
              <a:rPr lang="en-GB" sz="2400" dirty="0">
                <a:effectLst/>
                <a:latin typeface="Calibri" panose="020F0502020204030204" pitchFamily="34" charset="0"/>
                <a:ea typeface="SimSun" panose="02010600030101010101" pitchFamily="2" charset="-122"/>
                <a:cs typeface="Arial" panose="020B0604020202020204" pitchFamily="34" charset="0"/>
              </a:rPr>
              <a:t>Chapter 7 Substance and Form: Developing a Normative Practice for Corporate Narrative Reporting IP Asset Disclosures</a:t>
            </a:r>
            <a:endParaRPr lang="en-US" sz="2400" dirty="0">
              <a:solidFill>
                <a:srgbClr val="00B0F0"/>
              </a:solidFill>
            </a:endParaRPr>
          </a:p>
        </p:txBody>
      </p:sp>
      <p:sp>
        <p:nvSpPr>
          <p:cNvPr id="6" name="TextBox 5">
            <a:extLst>
              <a:ext uri="{FF2B5EF4-FFF2-40B4-BE49-F238E27FC236}">
                <a16:creationId xmlns:a16="http://schemas.microsoft.com/office/drawing/2014/main" id="{A9466267-2945-4DDB-90E1-1404F44A06E5}"/>
              </a:ext>
            </a:extLst>
          </p:cNvPr>
          <p:cNvSpPr txBox="1"/>
          <p:nvPr/>
        </p:nvSpPr>
        <p:spPr>
          <a:xfrm>
            <a:off x="6396969" y="6406868"/>
            <a:ext cx="4576232" cy="276999"/>
          </a:xfrm>
          <a:prstGeom prst="rect">
            <a:avLst/>
          </a:prstGeom>
          <a:noFill/>
        </p:spPr>
        <p:txBody>
          <a:bodyPr wrap="square">
            <a:spAutoFit/>
          </a:bodyPr>
          <a:lstStyle/>
          <a:p>
            <a:pPr marL="0" indent="0" eaLnBrk="1" hangingPunct="1">
              <a:buFontTx/>
              <a:buNone/>
              <a:defRPr/>
            </a:pPr>
            <a:r>
              <a:rPr lang="en-GB" altLang="en-US" sz="1200" dirty="0"/>
              <a:t>© J Denoncourt 2015-2021</a:t>
            </a:r>
          </a:p>
        </p:txBody>
      </p:sp>
      <p:pic>
        <p:nvPicPr>
          <p:cNvPr id="5" name="Content Placeholder 2">
            <a:extLst>
              <a:ext uri="{FF2B5EF4-FFF2-40B4-BE49-F238E27FC236}">
                <a16:creationId xmlns:a16="http://schemas.microsoft.com/office/drawing/2014/main" id="{1B7D4D66-DC0A-4710-8A64-950093BD6CC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333041" y="2362200"/>
            <a:ext cx="1517116" cy="2286000"/>
          </a:xfrm>
          <a:prstGeom prst="rect">
            <a:avLst/>
          </a:prstGeom>
        </p:spPr>
      </p:pic>
    </p:spTree>
    <p:extLst>
      <p:ext uri="{BB962C8B-B14F-4D97-AF65-F5344CB8AC3E}">
        <p14:creationId xmlns:p14="http://schemas.microsoft.com/office/powerpoint/2010/main" val="712084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76CC79-2A82-4D1A-BEC0-F3EF0B7E9878}"/>
              </a:ext>
            </a:extLst>
          </p:cNvPr>
          <p:cNvSpPr>
            <a:spLocks noGrp="1"/>
          </p:cNvSpPr>
          <p:nvPr>
            <p:ph idx="1"/>
          </p:nvPr>
        </p:nvSpPr>
        <p:spPr>
          <a:xfrm>
            <a:off x="1148297" y="2218199"/>
            <a:ext cx="6847406" cy="3690335"/>
          </a:xfrm>
        </p:spPr>
        <p:txBody>
          <a:bodyPr>
            <a:normAutofit lnSpcReduction="10000"/>
          </a:bodyPr>
          <a:lstStyle/>
          <a:p>
            <a:pPr marL="109728" indent="0" algn="l" fontAlgn="base">
              <a:buNone/>
            </a:pPr>
            <a:br>
              <a:rPr lang="en-GB" sz="1800" b="0" i="0" dirty="0">
                <a:solidFill>
                  <a:srgbClr val="000000"/>
                </a:solidFill>
                <a:effectLst/>
                <a:latin typeface="Calibri" panose="020F0502020204030204" pitchFamily="34" charset="0"/>
              </a:rPr>
            </a:br>
            <a:endParaRPr lang="en-GB" sz="1800" b="0" i="0" dirty="0">
              <a:solidFill>
                <a:srgbClr val="000000"/>
              </a:solidFill>
              <a:effectLst/>
              <a:latin typeface="Calibri" panose="020F0502020204030204" pitchFamily="34" charset="0"/>
            </a:endParaRPr>
          </a:p>
          <a:p>
            <a:pPr algn="l" fontAlgn="base"/>
            <a:r>
              <a:rPr lang="en-GB" sz="2400" b="0" i="0" dirty="0">
                <a:solidFill>
                  <a:srgbClr val="000000"/>
                </a:solidFill>
                <a:effectLst/>
                <a:latin typeface="Calibri" panose="020F0502020204030204" pitchFamily="34" charset="0"/>
              </a:rPr>
              <a:t>Company law drives the legal requirement for firms to keep ‘Accounting Records’ at the company’s registered office for a period of at least three years from the date on which they are made (in the case of a private company) or six years (in the case of a public company).</a:t>
            </a:r>
          </a:p>
          <a:p>
            <a:pPr algn="l" fontAlgn="base"/>
            <a:endParaRPr lang="en-GB" sz="2400" dirty="0">
              <a:solidFill>
                <a:srgbClr val="000000"/>
              </a:solidFill>
              <a:latin typeface="Calibri" panose="020F0502020204030204" pitchFamily="34" charset="0"/>
            </a:endParaRPr>
          </a:p>
          <a:p>
            <a:pPr marL="109728" indent="0" algn="l" fontAlgn="base">
              <a:buNone/>
            </a:pPr>
            <a:r>
              <a:rPr lang="en-GB" sz="2400" b="0" i="0" dirty="0">
                <a:solidFill>
                  <a:srgbClr val="000000"/>
                </a:solidFill>
                <a:effectLst/>
                <a:latin typeface="Calibri" panose="020F0502020204030204" pitchFamily="34" charset="0"/>
              </a:rPr>
              <a:t> </a:t>
            </a:r>
            <a:endParaRPr lang="en-GB" dirty="0"/>
          </a:p>
          <a:p>
            <a:pPr marL="109728" indent="0">
              <a:buNone/>
            </a:pPr>
            <a:endParaRPr lang="en-GB" dirty="0"/>
          </a:p>
          <a:p>
            <a:endParaRPr lang="en-US" dirty="0"/>
          </a:p>
        </p:txBody>
      </p:sp>
      <p:sp>
        <p:nvSpPr>
          <p:cNvPr id="3" name="Title 2">
            <a:extLst>
              <a:ext uri="{FF2B5EF4-FFF2-40B4-BE49-F238E27FC236}">
                <a16:creationId xmlns:a16="http://schemas.microsoft.com/office/drawing/2014/main" id="{278E1296-4F56-46C0-845F-8203A5738F4F}"/>
              </a:ext>
            </a:extLst>
          </p:cNvPr>
          <p:cNvSpPr>
            <a:spLocks noGrp="1"/>
          </p:cNvSpPr>
          <p:nvPr>
            <p:ph type="title"/>
          </p:nvPr>
        </p:nvSpPr>
        <p:spPr>
          <a:xfrm>
            <a:off x="150685" y="576865"/>
            <a:ext cx="8534400" cy="1143000"/>
          </a:xfrm>
        </p:spPr>
        <p:txBody>
          <a:bodyPr>
            <a:normAutofit fontScale="90000"/>
          </a:bodyPr>
          <a:lstStyle/>
          <a:p>
            <a:pPr algn="ctr"/>
            <a:br>
              <a:rPr lang="en-GB" sz="1800" dirty="0">
                <a:effectLst/>
                <a:latin typeface="Calibri" panose="020F0502020204030204" pitchFamily="34" charset="0"/>
                <a:ea typeface="SimSun" panose="02010600030101010101" pitchFamily="2" charset="-122"/>
                <a:cs typeface="Arial" panose="020B0604020202020204" pitchFamily="34" charset="0"/>
              </a:rPr>
            </a:br>
            <a:r>
              <a:rPr lang="en-GB" sz="3100" dirty="0">
                <a:effectLst/>
                <a:latin typeface="Calibri" panose="020F0502020204030204" pitchFamily="34" charset="0"/>
                <a:ea typeface="SimSun" panose="02010600030101010101" pitchFamily="2" charset="-122"/>
                <a:cs typeface="Arial" panose="020B0604020202020204" pitchFamily="34" charset="0"/>
              </a:rPr>
              <a:t>Chapter 2 Companies Act 2006 (UK): </a:t>
            </a:r>
            <a:br>
              <a:rPr lang="en-GB" sz="3100" dirty="0">
                <a:effectLst/>
                <a:latin typeface="Calibri" panose="020F0502020204030204" pitchFamily="34" charset="0"/>
                <a:ea typeface="SimSun" panose="02010600030101010101" pitchFamily="2" charset="-122"/>
                <a:cs typeface="Arial" panose="020B0604020202020204" pitchFamily="34" charset="0"/>
              </a:rPr>
            </a:br>
            <a:r>
              <a:rPr lang="en-GB" sz="3100" dirty="0">
                <a:effectLst/>
                <a:latin typeface="Calibri" panose="020F0502020204030204" pitchFamily="34" charset="0"/>
                <a:ea typeface="SimSun" panose="02010600030101010101" pitchFamily="2" charset="-122"/>
                <a:cs typeface="Arial" panose="020B0604020202020204" pitchFamily="34" charset="0"/>
              </a:rPr>
              <a:t>Accounting Records </a:t>
            </a:r>
            <a:br>
              <a:rPr lang="en-GB" sz="3100" dirty="0">
                <a:effectLst/>
                <a:latin typeface="Calibri" panose="020F0502020204030204" pitchFamily="34" charset="0"/>
                <a:ea typeface="SimSun" panose="02010600030101010101" pitchFamily="2" charset="-122"/>
                <a:cs typeface="Arial" panose="020B0604020202020204" pitchFamily="34" charset="0"/>
              </a:rPr>
            </a:br>
            <a:r>
              <a:rPr lang="en-GB" sz="3100" dirty="0">
                <a:effectLst/>
                <a:latin typeface="Calibri" panose="020F0502020204030204" pitchFamily="34" charset="0"/>
                <a:ea typeface="SimSun" panose="02010600030101010101" pitchFamily="2" charset="-122"/>
                <a:cs typeface="Arial" panose="020B0604020202020204" pitchFamily="34" charset="0"/>
              </a:rPr>
              <a:t>Section 386</a:t>
            </a:r>
            <a:endParaRPr lang="en-US" sz="3100" dirty="0">
              <a:solidFill>
                <a:srgbClr val="00B0F0"/>
              </a:solidFill>
            </a:endParaRPr>
          </a:p>
        </p:txBody>
      </p:sp>
      <p:sp>
        <p:nvSpPr>
          <p:cNvPr id="6" name="TextBox 5">
            <a:extLst>
              <a:ext uri="{FF2B5EF4-FFF2-40B4-BE49-F238E27FC236}">
                <a16:creationId xmlns:a16="http://schemas.microsoft.com/office/drawing/2014/main" id="{A9466267-2945-4DDB-90E1-1404F44A06E5}"/>
              </a:ext>
            </a:extLst>
          </p:cNvPr>
          <p:cNvSpPr txBox="1"/>
          <p:nvPr/>
        </p:nvSpPr>
        <p:spPr>
          <a:xfrm>
            <a:off x="6396969" y="6406868"/>
            <a:ext cx="4576232" cy="276999"/>
          </a:xfrm>
          <a:prstGeom prst="rect">
            <a:avLst/>
          </a:prstGeom>
          <a:noFill/>
        </p:spPr>
        <p:txBody>
          <a:bodyPr wrap="square">
            <a:spAutoFit/>
          </a:bodyPr>
          <a:lstStyle/>
          <a:p>
            <a:pPr marL="0" indent="0" eaLnBrk="1" hangingPunct="1">
              <a:buFontTx/>
              <a:buNone/>
              <a:defRPr/>
            </a:pPr>
            <a:r>
              <a:rPr lang="en-GB" altLang="en-US" sz="1200" dirty="0"/>
              <a:t>© J Denoncourt 2015-2021</a:t>
            </a:r>
          </a:p>
        </p:txBody>
      </p:sp>
    </p:spTree>
    <p:extLst>
      <p:ext uri="{BB962C8B-B14F-4D97-AF65-F5344CB8AC3E}">
        <p14:creationId xmlns:p14="http://schemas.microsoft.com/office/powerpoint/2010/main" val="3421825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76CC79-2A82-4D1A-BEC0-F3EF0B7E9878}"/>
              </a:ext>
            </a:extLst>
          </p:cNvPr>
          <p:cNvSpPr>
            <a:spLocks noGrp="1"/>
          </p:cNvSpPr>
          <p:nvPr>
            <p:ph idx="1"/>
          </p:nvPr>
        </p:nvSpPr>
        <p:spPr>
          <a:xfrm>
            <a:off x="609600" y="1368744"/>
            <a:ext cx="7924800" cy="5190070"/>
          </a:xfrm>
        </p:spPr>
        <p:txBody>
          <a:bodyPr>
            <a:normAutofit fontScale="62500" lnSpcReduction="20000"/>
          </a:bodyPr>
          <a:lstStyle/>
          <a:p>
            <a:pPr marL="109728" indent="0" algn="l" fontAlgn="base">
              <a:buNone/>
            </a:pPr>
            <a:br>
              <a:rPr lang="en-GB" sz="1800" b="0" i="0" dirty="0">
                <a:solidFill>
                  <a:srgbClr val="000000"/>
                </a:solidFill>
                <a:effectLst/>
                <a:latin typeface="Calibri" panose="020F0502020204030204" pitchFamily="34" charset="0"/>
              </a:rPr>
            </a:br>
            <a:endParaRPr lang="en-GB" sz="1800" b="0" i="0" dirty="0">
              <a:solidFill>
                <a:srgbClr val="000000"/>
              </a:solidFill>
              <a:effectLst/>
              <a:latin typeface="Calibri" panose="020F0502020204030204" pitchFamily="34" charset="0"/>
            </a:endParaRPr>
          </a:p>
          <a:p>
            <a:pPr marL="109728" indent="0" algn="l">
              <a:buNone/>
            </a:pPr>
            <a:r>
              <a:rPr lang="en-GB" sz="1900" b="1" i="0" dirty="0">
                <a:solidFill>
                  <a:srgbClr val="000000"/>
                </a:solidFill>
                <a:effectLst/>
                <a:latin typeface="arial" panose="020B0604020202020204" pitchFamily="34" charset="0"/>
              </a:rPr>
              <a:t>386Duty to keep accounting records</a:t>
            </a:r>
          </a:p>
          <a:p>
            <a:pPr algn="l"/>
            <a:r>
              <a:rPr lang="en-GB" sz="1900" b="0" i="0" dirty="0">
                <a:solidFill>
                  <a:srgbClr val="FF0000"/>
                </a:solidFill>
                <a:effectLst/>
                <a:latin typeface="arial" panose="020B0604020202020204" pitchFamily="34" charset="0"/>
              </a:rPr>
              <a:t>(1)Every company must keep adequate accounting records.</a:t>
            </a:r>
          </a:p>
          <a:p>
            <a:pPr algn="l"/>
            <a:r>
              <a:rPr lang="en-GB" sz="1900" b="0" i="0" dirty="0">
                <a:solidFill>
                  <a:srgbClr val="FF0000"/>
                </a:solidFill>
                <a:effectLst/>
                <a:latin typeface="arial" panose="020B0604020202020204" pitchFamily="34" charset="0"/>
              </a:rPr>
              <a:t>(2)Adequate accounting records means records that are sufficient—</a:t>
            </a:r>
          </a:p>
          <a:p>
            <a:pPr algn="l"/>
            <a:r>
              <a:rPr lang="en-GB" sz="1900" b="0" i="0" dirty="0">
                <a:solidFill>
                  <a:srgbClr val="FF0000"/>
                </a:solidFill>
                <a:effectLst/>
                <a:latin typeface="arial" panose="020B0604020202020204" pitchFamily="34" charset="0"/>
              </a:rPr>
              <a:t>(a)to show and explain the company's transactions,</a:t>
            </a:r>
          </a:p>
          <a:p>
            <a:pPr algn="l"/>
            <a:r>
              <a:rPr lang="en-GB" sz="1900" b="0" i="0" dirty="0">
                <a:solidFill>
                  <a:srgbClr val="FF0000"/>
                </a:solidFill>
                <a:effectLst/>
                <a:latin typeface="arial" panose="020B0604020202020204" pitchFamily="34" charset="0"/>
              </a:rPr>
              <a:t>(b)to disclose with reasonable accuracy, at any time, the financial position of the company at that time, and</a:t>
            </a:r>
          </a:p>
          <a:p>
            <a:pPr algn="l"/>
            <a:r>
              <a:rPr lang="en-GB" sz="1900" b="0" i="0" dirty="0">
                <a:solidFill>
                  <a:srgbClr val="FF0000"/>
                </a:solidFill>
                <a:effectLst/>
                <a:latin typeface="arial" panose="020B0604020202020204" pitchFamily="34" charset="0"/>
              </a:rPr>
              <a:t>(c)to enable the directors to ensure that any accounts required to be prepared comply with the requirements of this Act </a:t>
            </a:r>
            <a:r>
              <a:rPr lang="en-GB" sz="1900" b="1" i="0" u="none" strike="noStrike" dirty="0">
                <a:solidFill>
                  <a:srgbClr val="000000"/>
                </a:solidFill>
                <a:effectLst/>
                <a:latin typeface="arial" panose="020B0604020202020204" pitchFamily="34" charset="0"/>
                <a:hlinkClick r:id="rId2" tooltip="View the commentary text for this item"/>
              </a:rPr>
              <a:t>F1</a:t>
            </a:r>
            <a:r>
              <a:rPr lang="en-GB" sz="1900" b="0" i="0" dirty="0">
                <a:solidFill>
                  <a:srgbClr val="000000"/>
                </a:solidFill>
                <a:effectLst/>
                <a:latin typeface="arial" panose="020B0604020202020204" pitchFamily="34" charset="0"/>
              </a:rPr>
              <a:t>....</a:t>
            </a:r>
          </a:p>
          <a:p>
            <a:pPr algn="l"/>
            <a:r>
              <a:rPr lang="en-GB" sz="1900" b="0" i="0" dirty="0">
                <a:solidFill>
                  <a:srgbClr val="000000"/>
                </a:solidFill>
                <a:effectLst/>
                <a:latin typeface="arial" panose="020B0604020202020204" pitchFamily="34" charset="0"/>
              </a:rPr>
              <a:t>(3)Accounting records must, in particular, contain—</a:t>
            </a:r>
          </a:p>
          <a:p>
            <a:pPr algn="l"/>
            <a:r>
              <a:rPr lang="en-GB" sz="1900" b="0" i="0" dirty="0">
                <a:solidFill>
                  <a:srgbClr val="000000"/>
                </a:solidFill>
                <a:effectLst/>
                <a:latin typeface="arial" panose="020B0604020202020204" pitchFamily="34" charset="0"/>
              </a:rPr>
              <a:t>(a)entries from day to day of all sums of money received and expended by the company and the matters in respect of which the receipt and expenditure takes place, and</a:t>
            </a:r>
          </a:p>
          <a:p>
            <a:pPr algn="l"/>
            <a:r>
              <a:rPr lang="en-GB" sz="1900" b="0" i="0" dirty="0">
                <a:solidFill>
                  <a:srgbClr val="000000"/>
                </a:solidFill>
                <a:effectLst/>
                <a:latin typeface="arial" panose="020B0604020202020204" pitchFamily="34" charset="0"/>
              </a:rPr>
              <a:t>(b)a record of the assets and liabilities of the company.</a:t>
            </a:r>
          </a:p>
          <a:p>
            <a:pPr algn="l"/>
            <a:r>
              <a:rPr lang="en-GB" sz="1900" b="0" i="0" dirty="0">
                <a:solidFill>
                  <a:srgbClr val="000000"/>
                </a:solidFill>
                <a:effectLst/>
                <a:latin typeface="arial" panose="020B0604020202020204" pitchFamily="34" charset="0"/>
              </a:rPr>
              <a:t>(4)If the company's business involves dealing in goods, the accounting records must contain—</a:t>
            </a:r>
          </a:p>
          <a:p>
            <a:pPr algn="l"/>
            <a:r>
              <a:rPr lang="en-GB" sz="1900" b="0" i="0" dirty="0">
                <a:solidFill>
                  <a:srgbClr val="000000"/>
                </a:solidFill>
                <a:effectLst/>
                <a:latin typeface="arial" panose="020B0604020202020204" pitchFamily="34" charset="0"/>
              </a:rPr>
              <a:t>(a)statements of stock held by the company at the end of each financial year of the company,</a:t>
            </a:r>
          </a:p>
          <a:p>
            <a:pPr algn="l"/>
            <a:r>
              <a:rPr lang="en-GB" sz="1900" b="0" i="0" dirty="0">
                <a:solidFill>
                  <a:srgbClr val="000000"/>
                </a:solidFill>
                <a:effectLst/>
                <a:latin typeface="arial" panose="020B0604020202020204" pitchFamily="34" charset="0"/>
              </a:rPr>
              <a:t>(b)all statements of </a:t>
            </a:r>
            <a:r>
              <a:rPr lang="en-GB" sz="1900" b="0" i="0" dirty="0" err="1">
                <a:solidFill>
                  <a:srgbClr val="000000"/>
                </a:solidFill>
                <a:effectLst/>
                <a:latin typeface="arial" panose="020B0604020202020204" pitchFamily="34" charset="0"/>
              </a:rPr>
              <a:t>stocktakings</a:t>
            </a:r>
            <a:r>
              <a:rPr lang="en-GB" sz="1900" b="0" i="0" dirty="0">
                <a:solidFill>
                  <a:srgbClr val="000000"/>
                </a:solidFill>
                <a:effectLst/>
                <a:latin typeface="arial" panose="020B0604020202020204" pitchFamily="34" charset="0"/>
              </a:rPr>
              <a:t> from which any statement of stock as is mentioned in paragraph (a) has been or is to be prepared, and</a:t>
            </a:r>
          </a:p>
          <a:p>
            <a:pPr algn="l"/>
            <a:r>
              <a:rPr lang="en-GB" sz="1900" b="0" i="0" dirty="0">
                <a:solidFill>
                  <a:srgbClr val="000000"/>
                </a:solidFill>
                <a:effectLst/>
                <a:latin typeface="arial" panose="020B0604020202020204" pitchFamily="34" charset="0"/>
              </a:rPr>
              <a:t>(c)except in the case of goods sold by way of ordinary retail trade, statements of all goods sold and purchased, showing the goods and the buyers and sellers in sufficient detail to enable all these to be identified.</a:t>
            </a:r>
          </a:p>
          <a:p>
            <a:pPr algn="l"/>
            <a:r>
              <a:rPr lang="en-GB" sz="1900" b="0" i="0" dirty="0">
                <a:solidFill>
                  <a:srgbClr val="000000"/>
                </a:solidFill>
                <a:effectLst/>
                <a:latin typeface="arial" panose="020B0604020202020204" pitchFamily="34" charset="0"/>
              </a:rPr>
              <a:t>(5)A parent company that has a subsidiary undertaking in relation to which the above requirements do not apply must take reasonable steps to secure that the undertaking keeps such accounting records as to enable the directors of the parent company to ensure that any accounts required to be prepared under this Part comply with the requirements of this Act. </a:t>
            </a:r>
          </a:p>
          <a:p>
            <a:pPr algn="l" fontAlgn="base"/>
            <a:endParaRPr lang="en-GB" sz="2400" dirty="0">
              <a:solidFill>
                <a:srgbClr val="000000"/>
              </a:solidFill>
              <a:latin typeface="Calibri" panose="020F0502020204030204" pitchFamily="34" charset="0"/>
            </a:endParaRPr>
          </a:p>
          <a:p>
            <a:pPr marL="109728" indent="0" algn="l" fontAlgn="base">
              <a:buNone/>
            </a:pPr>
            <a:r>
              <a:rPr lang="en-GB" sz="2400" b="0" i="0" dirty="0">
                <a:solidFill>
                  <a:srgbClr val="000000"/>
                </a:solidFill>
                <a:effectLst/>
                <a:latin typeface="Calibri" panose="020F0502020204030204" pitchFamily="34" charset="0"/>
              </a:rPr>
              <a:t> </a:t>
            </a:r>
            <a:endParaRPr lang="en-GB" dirty="0"/>
          </a:p>
          <a:p>
            <a:pPr marL="109728" indent="0">
              <a:buNone/>
            </a:pPr>
            <a:endParaRPr lang="en-GB" dirty="0"/>
          </a:p>
          <a:p>
            <a:endParaRPr lang="en-US" dirty="0"/>
          </a:p>
        </p:txBody>
      </p:sp>
      <p:sp>
        <p:nvSpPr>
          <p:cNvPr id="3" name="Title 2">
            <a:extLst>
              <a:ext uri="{FF2B5EF4-FFF2-40B4-BE49-F238E27FC236}">
                <a16:creationId xmlns:a16="http://schemas.microsoft.com/office/drawing/2014/main" id="{278E1296-4F56-46C0-845F-8203A5738F4F}"/>
              </a:ext>
            </a:extLst>
          </p:cNvPr>
          <p:cNvSpPr>
            <a:spLocks noGrp="1"/>
          </p:cNvSpPr>
          <p:nvPr>
            <p:ph type="title"/>
          </p:nvPr>
        </p:nvSpPr>
        <p:spPr>
          <a:xfrm>
            <a:off x="168440" y="143930"/>
            <a:ext cx="8534400" cy="1303870"/>
          </a:xfrm>
        </p:spPr>
        <p:txBody>
          <a:bodyPr>
            <a:normAutofit fontScale="90000"/>
          </a:bodyPr>
          <a:lstStyle/>
          <a:p>
            <a:pPr algn="ctr"/>
            <a:br>
              <a:rPr lang="en-GB" sz="1800" dirty="0">
                <a:effectLst/>
                <a:latin typeface="Calibri" panose="020F0502020204030204" pitchFamily="34" charset="0"/>
                <a:ea typeface="SimSun" panose="02010600030101010101" pitchFamily="2" charset="-122"/>
                <a:cs typeface="Arial" panose="020B0604020202020204" pitchFamily="34" charset="0"/>
              </a:rPr>
            </a:br>
            <a:r>
              <a:rPr lang="en-GB" sz="3100" dirty="0">
                <a:effectLst/>
                <a:latin typeface="Calibri" panose="020F0502020204030204" pitchFamily="34" charset="0"/>
                <a:ea typeface="SimSun" panose="02010600030101010101" pitchFamily="2" charset="-122"/>
                <a:cs typeface="Arial" panose="020B0604020202020204" pitchFamily="34" charset="0"/>
              </a:rPr>
              <a:t>Chapter 2 Companies Act 2006 (UK): </a:t>
            </a:r>
            <a:br>
              <a:rPr lang="en-GB" sz="3100" dirty="0">
                <a:effectLst/>
                <a:latin typeface="Calibri" panose="020F0502020204030204" pitchFamily="34" charset="0"/>
                <a:ea typeface="SimSun" panose="02010600030101010101" pitchFamily="2" charset="-122"/>
                <a:cs typeface="Arial" panose="020B0604020202020204" pitchFamily="34" charset="0"/>
              </a:rPr>
            </a:br>
            <a:r>
              <a:rPr lang="en-GB" sz="3100" dirty="0">
                <a:effectLst/>
                <a:latin typeface="Calibri" panose="020F0502020204030204" pitchFamily="34" charset="0"/>
                <a:ea typeface="SimSun" panose="02010600030101010101" pitchFamily="2" charset="-122"/>
                <a:cs typeface="Arial" panose="020B0604020202020204" pitchFamily="34" charset="0"/>
              </a:rPr>
              <a:t>Accounting Records Section 386</a:t>
            </a:r>
            <a:endParaRPr lang="en-US" sz="3100" dirty="0">
              <a:solidFill>
                <a:srgbClr val="00B0F0"/>
              </a:solidFill>
            </a:endParaRPr>
          </a:p>
        </p:txBody>
      </p:sp>
      <p:sp>
        <p:nvSpPr>
          <p:cNvPr id="6" name="TextBox 5">
            <a:extLst>
              <a:ext uri="{FF2B5EF4-FFF2-40B4-BE49-F238E27FC236}">
                <a16:creationId xmlns:a16="http://schemas.microsoft.com/office/drawing/2014/main" id="{A9466267-2945-4DDB-90E1-1404F44A06E5}"/>
              </a:ext>
            </a:extLst>
          </p:cNvPr>
          <p:cNvSpPr txBox="1"/>
          <p:nvPr/>
        </p:nvSpPr>
        <p:spPr>
          <a:xfrm>
            <a:off x="6396969" y="6406868"/>
            <a:ext cx="4576232" cy="276999"/>
          </a:xfrm>
          <a:prstGeom prst="rect">
            <a:avLst/>
          </a:prstGeom>
          <a:noFill/>
        </p:spPr>
        <p:txBody>
          <a:bodyPr wrap="square">
            <a:spAutoFit/>
          </a:bodyPr>
          <a:lstStyle/>
          <a:p>
            <a:pPr marL="0" indent="0" eaLnBrk="1" hangingPunct="1">
              <a:buFontTx/>
              <a:buNone/>
              <a:defRPr/>
            </a:pPr>
            <a:r>
              <a:rPr lang="en-GB" altLang="en-US" sz="1200" dirty="0"/>
              <a:t>© J Denoncourt 2015-2021</a:t>
            </a:r>
          </a:p>
        </p:txBody>
      </p:sp>
    </p:spTree>
    <p:extLst>
      <p:ext uri="{BB962C8B-B14F-4D97-AF65-F5344CB8AC3E}">
        <p14:creationId xmlns:p14="http://schemas.microsoft.com/office/powerpoint/2010/main" val="3526490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76CC79-2A82-4D1A-BEC0-F3EF0B7E9878}"/>
              </a:ext>
            </a:extLst>
          </p:cNvPr>
          <p:cNvSpPr>
            <a:spLocks noGrp="1"/>
          </p:cNvSpPr>
          <p:nvPr>
            <p:ph idx="1"/>
          </p:nvPr>
        </p:nvSpPr>
        <p:spPr>
          <a:xfrm>
            <a:off x="304800" y="2493774"/>
            <a:ext cx="8711554" cy="3886200"/>
          </a:xfrm>
        </p:spPr>
        <p:txBody>
          <a:bodyPr>
            <a:normAutofit fontScale="47500" lnSpcReduction="20000"/>
          </a:bodyPr>
          <a:lstStyle/>
          <a:p>
            <a:pPr marL="109728" indent="0" algn="l" fontAlgn="base">
              <a:buNone/>
            </a:pPr>
            <a:br>
              <a:rPr lang="en-GB" sz="1800" b="0" i="0" dirty="0">
                <a:solidFill>
                  <a:srgbClr val="000000"/>
                </a:solidFill>
                <a:effectLst/>
                <a:latin typeface="Calibri" panose="020F0502020204030204" pitchFamily="34" charset="0"/>
              </a:rPr>
            </a:br>
            <a:endParaRPr lang="en-GB" sz="1800" b="0" i="0" dirty="0">
              <a:solidFill>
                <a:srgbClr val="000000"/>
              </a:solidFill>
              <a:effectLst/>
              <a:latin typeface="Calibri" panose="020F0502020204030204" pitchFamily="34" charset="0"/>
            </a:endParaRPr>
          </a:p>
          <a:p>
            <a:pPr fontAlgn="base"/>
            <a:r>
              <a:rPr lang="en-GB" sz="3400" b="0" i="0" dirty="0">
                <a:solidFill>
                  <a:srgbClr val="000000"/>
                </a:solidFill>
                <a:effectLst/>
                <a:latin typeface="Calibri" panose="020F0502020204030204" pitchFamily="34" charset="0"/>
              </a:rPr>
              <a:t>We need to develop the legal requirement to keep ‘Intangibles Records’ from the date of creation, especially for inventions generated internally and recorded off-balance sheet</a:t>
            </a:r>
            <a:r>
              <a:rPr lang="en-GB" sz="3400" dirty="0">
                <a:solidFill>
                  <a:srgbClr val="000000"/>
                </a:solidFill>
                <a:latin typeface="Calibri" panose="020F0502020204030204" pitchFamily="34" charset="0"/>
              </a:rPr>
              <a:t> – potentially for the duration of the intangible or IP right.</a:t>
            </a:r>
            <a:endParaRPr lang="en-GB" sz="3400" b="0" i="0" dirty="0">
              <a:solidFill>
                <a:srgbClr val="000000"/>
              </a:solidFill>
              <a:effectLst/>
              <a:latin typeface="Calibri" panose="020F0502020204030204" pitchFamily="34" charset="0"/>
            </a:endParaRPr>
          </a:p>
          <a:p>
            <a:pPr marL="109728" indent="0" algn="l" fontAlgn="base">
              <a:buNone/>
            </a:pPr>
            <a:r>
              <a:rPr lang="en-GB" sz="3400" b="0" i="0" dirty="0">
                <a:solidFill>
                  <a:srgbClr val="000000"/>
                </a:solidFill>
                <a:effectLst/>
                <a:latin typeface="Calibri" panose="020F0502020204030204" pitchFamily="34" charset="0"/>
              </a:rPr>
              <a:t> </a:t>
            </a:r>
          </a:p>
          <a:p>
            <a:pPr algn="l" fontAlgn="base"/>
            <a:r>
              <a:rPr lang="en-GB" sz="3400" dirty="0">
                <a:solidFill>
                  <a:srgbClr val="000000"/>
                </a:solidFill>
                <a:latin typeface="Calibri" panose="020F0502020204030204" pitchFamily="34" charset="0"/>
              </a:rPr>
              <a:t>Such a legal requirement will e</a:t>
            </a:r>
            <a:r>
              <a:rPr lang="en-GB" sz="3400" b="0" i="0" dirty="0">
                <a:solidFill>
                  <a:srgbClr val="000000"/>
                </a:solidFill>
                <a:effectLst/>
                <a:latin typeface="Calibri" panose="020F0502020204030204" pitchFamily="34" charset="0"/>
              </a:rPr>
              <a:t>nsure the integrity of the accounts relating to corporate intangible assets, thus improving the quality of and enhance transparency and accountability.  </a:t>
            </a:r>
          </a:p>
          <a:p>
            <a:pPr algn="l" fontAlgn="base"/>
            <a:endParaRPr lang="en-GB" sz="3400" b="0" i="0" dirty="0">
              <a:solidFill>
                <a:srgbClr val="000000"/>
              </a:solidFill>
              <a:effectLst/>
              <a:latin typeface="Calibri" panose="020F0502020204030204" pitchFamily="34" charset="0"/>
            </a:endParaRPr>
          </a:p>
          <a:p>
            <a:pPr algn="l" fontAlgn="base"/>
            <a:r>
              <a:rPr lang="en-GB" sz="3400" dirty="0">
                <a:solidFill>
                  <a:srgbClr val="000000"/>
                </a:solidFill>
                <a:latin typeface="Calibri" panose="020F0502020204030204" pitchFamily="34" charset="0"/>
              </a:rPr>
              <a:t>In addition, the foundation of corporate intangibles records would  </a:t>
            </a:r>
            <a:r>
              <a:rPr lang="en-GB" sz="3400" dirty="0" err="1">
                <a:solidFill>
                  <a:srgbClr val="000000"/>
                </a:solidFill>
                <a:latin typeface="Calibri" panose="020F0502020204030204" pitchFamily="34" charset="0"/>
              </a:rPr>
              <a:t>upport</a:t>
            </a:r>
            <a:r>
              <a:rPr lang="en-GB" sz="3400" dirty="0">
                <a:solidFill>
                  <a:srgbClr val="000000"/>
                </a:solidFill>
                <a:latin typeface="Calibri" panose="020F0502020204030204" pitchFamily="34" charset="0"/>
              </a:rPr>
              <a:t> an IP Exchange, together with the use to Technology Readiness Levels (TRL) system to facilitate cross-discipline discussion between different professions and buyers and sellers and accountability. </a:t>
            </a:r>
          </a:p>
          <a:p>
            <a:pPr algn="l" fontAlgn="base"/>
            <a:endParaRPr lang="en-GB" sz="3400" dirty="0">
              <a:solidFill>
                <a:srgbClr val="000000"/>
              </a:solidFill>
              <a:latin typeface="Calibri" panose="020F0502020204030204" pitchFamily="34" charset="0"/>
            </a:endParaRPr>
          </a:p>
          <a:p>
            <a:pPr algn="l" fontAlgn="base"/>
            <a:r>
              <a:rPr lang="en-GB" sz="3400" b="0" i="0" dirty="0">
                <a:solidFill>
                  <a:srgbClr val="000000"/>
                </a:solidFill>
                <a:effectLst/>
                <a:latin typeface="Calibri" panose="020F0502020204030204" pitchFamily="34" charset="0"/>
              </a:rPr>
              <a:t>The</a:t>
            </a:r>
            <a:r>
              <a:rPr lang="en-GB" sz="3400" dirty="0">
                <a:solidFill>
                  <a:srgbClr val="000000"/>
                </a:solidFill>
                <a:latin typeface="Calibri" panose="020F0502020204030204" pitchFamily="34" charset="0"/>
              </a:rPr>
              <a:t>se intangibles records would be confidential but available for inspection on request by relevant authorities under condition of confidentiality.</a:t>
            </a:r>
            <a:br>
              <a:rPr lang="en-GB" sz="3400" b="0" i="0" dirty="0">
                <a:solidFill>
                  <a:srgbClr val="000000"/>
                </a:solidFill>
                <a:effectLst/>
                <a:latin typeface="Calibri" panose="020F0502020204030204" pitchFamily="34" charset="0"/>
              </a:rPr>
            </a:br>
            <a:endParaRPr lang="en-GB" sz="3400" b="0" i="0" dirty="0">
              <a:solidFill>
                <a:srgbClr val="000000"/>
              </a:solidFill>
              <a:effectLst/>
              <a:latin typeface="Calibri" panose="020F0502020204030204" pitchFamily="34" charset="0"/>
            </a:endParaRPr>
          </a:p>
          <a:p>
            <a:pPr marL="109728" indent="0">
              <a:buNone/>
            </a:pPr>
            <a:endParaRPr lang="en-GB" dirty="0"/>
          </a:p>
          <a:p>
            <a:pPr marL="109728" indent="0">
              <a:buNone/>
            </a:pPr>
            <a:endParaRPr lang="en-GB" dirty="0"/>
          </a:p>
          <a:p>
            <a:endParaRPr lang="en-US" dirty="0"/>
          </a:p>
        </p:txBody>
      </p:sp>
      <p:sp>
        <p:nvSpPr>
          <p:cNvPr id="3" name="Title 2">
            <a:extLst>
              <a:ext uri="{FF2B5EF4-FFF2-40B4-BE49-F238E27FC236}">
                <a16:creationId xmlns:a16="http://schemas.microsoft.com/office/drawing/2014/main" id="{278E1296-4F56-46C0-845F-8203A5738F4F}"/>
              </a:ext>
            </a:extLst>
          </p:cNvPr>
          <p:cNvSpPr>
            <a:spLocks noGrp="1"/>
          </p:cNvSpPr>
          <p:nvPr>
            <p:ph type="title"/>
          </p:nvPr>
        </p:nvSpPr>
        <p:spPr>
          <a:xfrm>
            <a:off x="300318" y="654918"/>
            <a:ext cx="8711554" cy="1380070"/>
          </a:xfrm>
        </p:spPr>
        <p:txBody>
          <a:bodyPr>
            <a:normAutofit fontScale="90000"/>
          </a:bodyPr>
          <a:lstStyle/>
          <a:p>
            <a:pPr algn="ctr"/>
            <a:br>
              <a:rPr lang="en-GB" sz="1800" dirty="0">
                <a:effectLst/>
                <a:latin typeface="Calibri" panose="020F0502020204030204" pitchFamily="34" charset="0"/>
                <a:ea typeface="SimSun" panose="02010600030101010101" pitchFamily="2" charset="-122"/>
                <a:cs typeface="Arial" panose="020B0604020202020204" pitchFamily="34" charset="0"/>
              </a:rPr>
            </a:br>
            <a:r>
              <a:rPr lang="en-GB" sz="2700" dirty="0">
                <a:effectLst/>
                <a:latin typeface="Calibri" panose="020F0502020204030204" pitchFamily="34" charset="0"/>
                <a:ea typeface="SimSun" panose="02010600030101010101" pitchFamily="2" charset="-122"/>
                <a:cs typeface="Arial" panose="020B0604020202020204" pitchFamily="34" charset="0"/>
              </a:rPr>
              <a:t>Chapter 2 Companies Act 2006 (UK): </a:t>
            </a:r>
            <a:br>
              <a:rPr lang="en-GB" sz="2700" dirty="0">
                <a:effectLst/>
                <a:latin typeface="Calibri" panose="020F0502020204030204" pitchFamily="34" charset="0"/>
                <a:ea typeface="SimSun" panose="02010600030101010101" pitchFamily="2" charset="-122"/>
                <a:cs typeface="Arial" panose="020B0604020202020204" pitchFamily="34" charset="0"/>
              </a:rPr>
            </a:br>
            <a:r>
              <a:rPr lang="en-GB" sz="2800" dirty="0">
                <a:effectLst/>
                <a:latin typeface="Calibri" panose="020F0502020204030204" pitchFamily="34" charset="0"/>
                <a:ea typeface="SimSun" panose="02010600030101010101" pitchFamily="2" charset="-122"/>
                <a:cs typeface="Arial" panose="020B0604020202020204" pitchFamily="34" charset="0"/>
              </a:rPr>
              <a:t>Accounting Records Section 386</a:t>
            </a:r>
            <a:br>
              <a:rPr lang="en-GB" sz="2800" dirty="0">
                <a:effectLst/>
                <a:latin typeface="Calibri" panose="020F0502020204030204" pitchFamily="34" charset="0"/>
                <a:ea typeface="SimSun" panose="02010600030101010101" pitchFamily="2" charset="-122"/>
                <a:cs typeface="Arial" panose="020B0604020202020204" pitchFamily="34" charset="0"/>
              </a:rPr>
            </a:br>
            <a:br>
              <a:rPr lang="en-GB" sz="2800" dirty="0">
                <a:effectLst/>
                <a:latin typeface="Calibri" panose="020F0502020204030204" pitchFamily="34" charset="0"/>
                <a:ea typeface="SimSun" panose="02010600030101010101" pitchFamily="2" charset="-122"/>
                <a:cs typeface="Arial" panose="020B0604020202020204" pitchFamily="34" charset="0"/>
              </a:rPr>
            </a:br>
            <a:r>
              <a:rPr lang="en-GB" sz="2800" dirty="0">
                <a:effectLst/>
                <a:latin typeface="Calibri" panose="020F0502020204030204" pitchFamily="34" charset="0"/>
                <a:ea typeface="SimSun" panose="02010600030101010101" pitchFamily="2" charset="-122"/>
                <a:cs typeface="Arial" panose="020B0604020202020204" pitchFamily="34" charset="0"/>
              </a:rPr>
              <a:t>Amend to include an equivalent legal requirement for companies to keep </a:t>
            </a:r>
            <a:r>
              <a:rPr lang="en-GB" sz="2800" dirty="0">
                <a:solidFill>
                  <a:srgbClr val="FF0000"/>
                </a:solidFill>
                <a:effectLst/>
                <a:latin typeface="Calibri" panose="020F0502020204030204" pitchFamily="34" charset="0"/>
                <a:ea typeface="SimSun" panose="02010600030101010101" pitchFamily="2" charset="-122"/>
                <a:cs typeface="Arial" panose="020B0604020202020204" pitchFamily="34" charset="0"/>
              </a:rPr>
              <a:t>Records of Intangibles </a:t>
            </a:r>
            <a:endParaRPr lang="en-US" sz="2800" dirty="0">
              <a:solidFill>
                <a:srgbClr val="FF0000"/>
              </a:solidFill>
            </a:endParaRPr>
          </a:p>
        </p:txBody>
      </p:sp>
      <p:sp>
        <p:nvSpPr>
          <p:cNvPr id="6" name="TextBox 5">
            <a:extLst>
              <a:ext uri="{FF2B5EF4-FFF2-40B4-BE49-F238E27FC236}">
                <a16:creationId xmlns:a16="http://schemas.microsoft.com/office/drawing/2014/main" id="{A9466267-2945-4DDB-90E1-1404F44A06E5}"/>
              </a:ext>
            </a:extLst>
          </p:cNvPr>
          <p:cNvSpPr txBox="1"/>
          <p:nvPr/>
        </p:nvSpPr>
        <p:spPr>
          <a:xfrm>
            <a:off x="6396969" y="6406868"/>
            <a:ext cx="4576232" cy="276999"/>
          </a:xfrm>
          <a:prstGeom prst="rect">
            <a:avLst/>
          </a:prstGeom>
          <a:noFill/>
        </p:spPr>
        <p:txBody>
          <a:bodyPr wrap="square">
            <a:spAutoFit/>
          </a:bodyPr>
          <a:lstStyle/>
          <a:p>
            <a:pPr marL="0" indent="0" eaLnBrk="1" hangingPunct="1">
              <a:buFontTx/>
              <a:buNone/>
              <a:defRPr/>
            </a:pPr>
            <a:r>
              <a:rPr lang="en-GB" altLang="en-US" sz="1200" dirty="0"/>
              <a:t>© J Denoncourt 2015-2022</a:t>
            </a:r>
          </a:p>
        </p:txBody>
      </p:sp>
    </p:spTree>
    <p:extLst>
      <p:ext uri="{BB962C8B-B14F-4D97-AF65-F5344CB8AC3E}">
        <p14:creationId xmlns:p14="http://schemas.microsoft.com/office/powerpoint/2010/main" val="229715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BC188706-E0D9-4121-9F15-D27AE60C9AAB}"/>
              </a:ext>
            </a:extLst>
          </p:cNvPr>
          <p:cNvSpPr>
            <a:spLocks noGrp="1" noChangeArrowheads="1"/>
          </p:cNvSpPr>
          <p:nvPr>
            <p:ph type="title"/>
          </p:nvPr>
        </p:nvSpPr>
        <p:spPr>
          <a:xfrm>
            <a:off x="381000" y="381000"/>
            <a:ext cx="8439150" cy="671513"/>
          </a:xfrm>
        </p:spPr>
        <p:txBody>
          <a:bodyPr>
            <a:normAutofit fontScale="90000"/>
          </a:bodyPr>
          <a:lstStyle/>
          <a:p>
            <a:pPr eaLnBrk="1" hangingPunct="1"/>
            <a:r>
              <a:rPr lang="en-GB" altLang="en-US" sz="3200" b="1" dirty="0">
                <a:solidFill>
                  <a:srgbClr val="0070C0"/>
                </a:solidFill>
              </a:rPr>
              <a:t>Corporate Reporting underpins Accountability</a:t>
            </a:r>
          </a:p>
        </p:txBody>
      </p:sp>
      <p:sp>
        <p:nvSpPr>
          <p:cNvPr id="19459" name="Rectangle 4">
            <a:extLst>
              <a:ext uri="{FF2B5EF4-FFF2-40B4-BE49-F238E27FC236}">
                <a16:creationId xmlns:a16="http://schemas.microsoft.com/office/drawing/2014/main" id="{1BDADA78-A3FF-498B-B877-4AC16F381A7C}"/>
              </a:ext>
            </a:extLst>
          </p:cNvPr>
          <p:cNvSpPr>
            <a:spLocks noGrp="1" noChangeArrowheads="1"/>
          </p:cNvSpPr>
          <p:nvPr>
            <p:ph type="body" sz="half" idx="2"/>
          </p:nvPr>
        </p:nvSpPr>
        <p:spPr>
          <a:xfrm>
            <a:off x="1143000" y="381000"/>
            <a:ext cx="7086600" cy="2564606"/>
          </a:xfrm>
        </p:spPr>
        <p:txBody>
          <a:bodyPr>
            <a:normAutofit/>
          </a:bodyPr>
          <a:lstStyle/>
          <a:p>
            <a:pPr marL="0" indent="0" algn="ctr" eaLnBrk="1" hangingPunct="1">
              <a:lnSpc>
                <a:spcPct val="100000"/>
              </a:lnSpc>
              <a:spcBef>
                <a:spcPct val="0"/>
              </a:spcBef>
              <a:spcAft>
                <a:spcPct val="0"/>
              </a:spcAft>
              <a:buFontTx/>
              <a:buNone/>
            </a:pPr>
            <a:endParaRPr lang="en-GB" altLang="en-US" sz="2400" b="1" dirty="0">
              <a:solidFill>
                <a:srgbClr val="00B050"/>
              </a:solidFill>
            </a:endParaRPr>
          </a:p>
          <a:p>
            <a:pPr marL="0" indent="0" eaLnBrk="1" hangingPunct="1">
              <a:buFontTx/>
              <a:buNone/>
            </a:pPr>
            <a:endParaRPr lang="en-GB" altLang="en-US" sz="2200" dirty="0"/>
          </a:p>
          <a:p>
            <a:pPr marL="0" indent="0" algn="ctr" eaLnBrk="1" hangingPunct="1">
              <a:buFontTx/>
              <a:buNone/>
            </a:pPr>
            <a:r>
              <a:rPr lang="en-GB" altLang="en-US" sz="2200" dirty="0">
                <a:solidFill>
                  <a:schemeClr val="accent4">
                    <a:lumMod val="75000"/>
                  </a:schemeClr>
                </a:solidFill>
              </a:rPr>
              <a:t>Relying on accounting figures alone does not give </a:t>
            </a:r>
          </a:p>
          <a:p>
            <a:pPr marL="0" indent="0" algn="ctr" eaLnBrk="1" hangingPunct="1">
              <a:buFontTx/>
              <a:buNone/>
            </a:pPr>
            <a:r>
              <a:rPr lang="en-GB" altLang="en-US" sz="2200" dirty="0">
                <a:solidFill>
                  <a:schemeClr val="accent4">
                    <a:lumMod val="75000"/>
                  </a:schemeClr>
                </a:solidFill>
              </a:rPr>
              <a:t>an accurate picture of corporate IP value, IP potential, corporate IP policy or its IP ethics.</a:t>
            </a:r>
          </a:p>
          <a:p>
            <a:pPr marL="0" indent="0" algn="ctr" eaLnBrk="1" hangingPunct="1">
              <a:buFontTx/>
              <a:buNone/>
            </a:pPr>
            <a:r>
              <a:rPr lang="en-GB" altLang="en-US" sz="3200" b="1" dirty="0">
                <a:solidFill>
                  <a:srgbClr val="0070C0"/>
                </a:solidFill>
              </a:rPr>
              <a:t>It’s all a bit blurry.</a:t>
            </a:r>
          </a:p>
          <a:p>
            <a:pPr marL="0" indent="0" eaLnBrk="1" hangingPunct="1">
              <a:buFontTx/>
              <a:buNone/>
            </a:pPr>
            <a:endParaRPr lang="en-GB" altLang="en-US" sz="2000" dirty="0"/>
          </a:p>
        </p:txBody>
      </p:sp>
      <p:pic>
        <p:nvPicPr>
          <p:cNvPr id="4" name="Picture 3" descr="A picture containing blur&#10;&#10;Description automatically generated">
            <a:extLst>
              <a:ext uri="{FF2B5EF4-FFF2-40B4-BE49-F238E27FC236}">
                <a16:creationId xmlns:a16="http://schemas.microsoft.com/office/drawing/2014/main" id="{C9F29DE1-5F77-408B-94F5-4FABF9B13A6A}"/>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592368" y="3124200"/>
            <a:ext cx="4187864" cy="276939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25BDEC-1DBE-4004-95D3-1473E58E808D}"/>
              </a:ext>
            </a:extLst>
          </p:cNvPr>
          <p:cNvSpPr>
            <a:spLocks noGrp="1"/>
          </p:cNvSpPr>
          <p:nvPr>
            <p:ph type="title"/>
          </p:nvPr>
        </p:nvSpPr>
        <p:spPr/>
        <p:txBody>
          <a:bodyPr>
            <a:normAutofit/>
          </a:bodyPr>
          <a:lstStyle/>
          <a:p>
            <a:r>
              <a:rPr lang="en-GB" sz="3200" dirty="0">
                <a:solidFill>
                  <a:srgbClr val="0070C0"/>
                </a:solidFill>
              </a:rPr>
              <a:t>Does the technology work?</a:t>
            </a:r>
            <a:endParaRPr lang="en-US" sz="3200" dirty="0">
              <a:solidFill>
                <a:srgbClr val="0070C0"/>
              </a:solidFill>
            </a:endParaRPr>
          </a:p>
        </p:txBody>
      </p:sp>
      <p:pic>
        <p:nvPicPr>
          <p:cNvPr id="9" name="Content Placeholder 8">
            <a:extLst>
              <a:ext uri="{FF2B5EF4-FFF2-40B4-BE49-F238E27FC236}">
                <a16:creationId xmlns:a16="http://schemas.microsoft.com/office/drawing/2014/main" id="{269EDEFC-5FCD-40B7-B210-9828DBB2912F}"/>
              </a:ext>
            </a:extLst>
          </p:cNvPr>
          <p:cNvPicPr>
            <a:picLocks noGrp="1" noChangeAspect="1"/>
          </p:cNvPicPr>
          <p:nvPr>
            <p:ph idx="1"/>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219200" y="1383847"/>
            <a:ext cx="6840244" cy="4525962"/>
          </a:xfrm>
        </p:spPr>
      </p:pic>
      <p:sp>
        <p:nvSpPr>
          <p:cNvPr id="10" name="TextBox 9">
            <a:extLst>
              <a:ext uri="{FF2B5EF4-FFF2-40B4-BE49-F238E27FC236}">
                <a16:creationId xmlns:a16="http://schemas.microsoft.com/office/drawing/2014/main" id="{6EC327D5-D17A-4478-9872-B6E942C9C4FE}"/>
              </a:ext>
            </a:extLst>
          </p:cNvPr>
          <p:cNvSpPr txBox="1"/>
          <p:nvPr/>
        </p:nvSpPr>
        <p:spPr>
          <a:xfrm>
            <a:off x="1219200" y="5909809"/>
            <a:ext cx="6840244" cy="230832"/>
          </a:xfrm>
          <a:prstGeom prst="rect">
            <a:avLst/>
          </a:prstGeom>
          <a:noFill/>
        </p:spPr>
        <p:txBody>
          <a:bodyPr wrap="square" rtlCol="0">
            <a:spAutoFit/>
          </a:bodyPr>
          <a:lstStyle/>
          <a:p>
            <a:r>
              <a:rPr lang="en-US" sz="900">
                <a:hlinkClick r:id="rId3" tooltip="https://aponderingmind.org/tag/rocket-launch/"/>
              </a:rPr>
              <a:t>This Photo</a:t>
            </a:r>
            <a:r>
              <a:rPr lang="en-US" sz="900"/>
              <a:t> by Unknown Author is licensed under </a:t>
            </a:r>
            <a:r>
              <a:rPr lang="en-US" sz="900">
                <a:hlinkClick r:id="rId4" tooltip="https://creativecommons.org/licenses/by-nc-sa/3.0/"/>
              </a:rPr>
              <a:t>CC BY-SA-NC</a:t>
            </a:r>
            <a:endParaRPr lang="en-US" sz="900"/>
          </a:p>
        </p:txBody>
      </p:sp>
    </p:spTree>
    <p:extLst>
      <p:ext uri="{BB962C8B-B14F-4D97-AF65-F5344CB8AC3E}">
        <p14:creationId xmlns:p14="http://schemas.microsoft.com/office/powerpoint/2010/main" val="4256142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25BDEC-1DBE-4004-95D3-1473E58E808D}"/>
              </a:ext>
            </a:extLst>
          </p:cNvPr>
          <p:cNvSpPr>
            <a:spLocks noGrp="1"/>
          </p:cNvSpPr>
          <p:nvPr>
            <p:ph type="title"/>
          </p:nvPr>
        </p:nvSpPr>
        <p:spPr/>
        <p:txBody>
          <a:bodyPr>
            <a:normAutofit/>
          </a:bodyPr>
          <a:lstStyle/>
          <a:p>
            <a:r>
              <a:rPr lang="en-GB" sz="3200" dirty="0">
                <a:solidFill>
                  <a:srgbClr val="0070C0"/>
                </a:solidFill>
              </a:rPr>
              <a:t>What stage is it at? NASA Technology Readiness Level (TRL) System</a:t>
            </a:r>
            <a:endParaRPr lang="en-US" sz="3200" dirty="0">
              <a:solidFill>
                <a:srgbClr val="0070C0"/>
              </a:solidFill>
            </a:endParaRPr>
          </a:p>
        </p:txBody>
      </p:sp>
      <p:pic>
        <p:nvPicPr>
          <p:cNvPr id="4" name="Content Placeholder 4">
            <a:extLst>
              <a:ext uri="{FF2B5EF4-FFF2-40B4-BE49-F238E27FC236}">
                <a16:creationId xmlns:a16="http://schemas.microsoft.com/office/drawing/2014/main" id="{A467954C-175F-4DD1-BAF3-48D8FBD6F00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724400" y="1219200"/>
            <a:ext cx="3962400" cy="5857936"/>
          </a:xfrm>
          <a:prstGeom prst="rect">
            <a:avLst/>
          </a:prstGeom>
        </p:spPr>
      </p:pic>
      <p:pic>
        <p:nvPicPr>
          <p:cNvPr id="8" name="Picture 7">
            <a:extLst>
              <a:ext uri="{FF2B5EF4-FFF2-40B4-BE49-F238E27FC236}">
                <a16:creationId xmlns:a16="http://schemas.microsoft.com/office/drawing/2014/main" id="{A7AA454C-7B0F-4398-BF92-77ADE815D54D}"/>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947057" y="2439210"/>
            <a:ext cx="2510978" cy="2513789"/>
          </a:xfrm>
          <a:prstGeom prst="rect">
            <a:avLst/>
          </a:prstGeom>
        </p:spPr>
      </p:pic>
    </p:spTree>
    <p:extLst>
      <p:ext uri="{BB962C8B-B14F-4D97-AF65-F5344CB8AC3E}">
        <p14:creationId xmlns:p14="http://schemas.microsoft.com/office/powerpoint/2010/main" val="2113327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F94561-F808-4919-9E90-F3C18ABC62CF}"/>
              </a:ext>
            </a:extLst>
          </p:cNvPr>
          <p:cNvSpPr>
            <a:spLocks noGrp="1"/>
          </p:cNvSpPr>
          <p:nvPr>
            <p:ph idx="1"/>
          </p:nvPr>
        </p:nvSpPr>
        <p:spPr/>
        <p:txBody>
          <a:bodyPr/>
          <a:lstStyle/>
          <a:p>
            <a:r>
              <a:rPr lang="en-US" dirty="0">
                <a:hlinkClick r:id="rId2"/>
              </a:rPr>
              <a:t>Principle (TRL 1)</a:t>
            </a:r>
            <a:endParaRPr lang="en-US" dirty="0"/>
          </a:p>
          <a:p>
            <a:r>
              <a:rPr lang="en-US" dirty="0">
                <a:hlinkClick r:id="rId3"/>
              </a:rPr>
              <a:t>Concept (TRL 2)</a:t>
            </a:r>
            <a:endParaRPr lang="en-US" dirty="0"/>
          </a:p>
          <a:p>
            <a:r>
              <a:rPr lang="en-US" dirty="0">
                <a:hlinkClick r:id="rId4"/>
              </a:rPr>
              <a:t>Proof (TRL 3)</a:t>
            </a:r>
            <a:endParaRPr lang="en-US" dirty="0"/>
          </a:p>
          <a:p>
            <a:r>
              <a:rPr lang="en-US" dirty="0">
                <a:hlinkClick r:id="rId5"/>
              </a:rPr>
              <a:t>Standalone (TRL 4)</a:t>
            </a:r>
            <a:endParaRPr lang="en-US" dirty="0"/>
          </a:p>
          <a:p>
            <a:r>
              <a:rPr lang="en-US" dirty="0">
                <a:hlinkClick r:id="rId6"/>
              </a:rPr>
              <a:t>Integrated (TRL 5)</a:t>
            </a:r>
            <a:endParaRPr lang="en-US" dirty="0"/>
          </a:p>
          <a:p>
            <a:r>
              <a:rPr lang="en-US" dirty="0">
                <a:hlinkClick r:id="rId7"/>
              </a:rPr>
              <a:t>Demonstrated (TRL 6)</a:t>
            </a:r>
            <a:endParaRPr lang="en-US" dirty="0"/>
          </a:p>
          <a:p>
            <a:r>
              <a:rPr lang="en-US" dirty="0">
                <a:hlinkClick r:id="rId8"/>
              </a:rPr>
              <a:t>Prototype (TRL 7)</a:t>
            </a:r>
            <a:endParaRPr lang="en-US" dirty="0"/>
          </a:p>
          <a:p>
            <a:r>
              <a:rPr lang="en-US" dirty="0">
                <a:hlinkClick r:id="rId9"/>
              </a:rPr>
              <a:t>Qualified (TRL 8)</a:t>
            </a:r>
            <a:endParaRPr lang="en-US" dirty="0"/>
          </a:p>
          <a:p>
            <a:r>
              <a:rPr lang="en-US" dirty="0">
                <a:hlinkClick r:id="rId10"/>
              </a:rPr>
              <a:t>Proven (TRL 9)</a:t>
            </a:r>
            <a:endParaRPr lang="en-US" dirty="0"/>
          </a:p>
          <a:p>
            <a:endParaRPr lang="en-US" dirty="0"/>
          </a:p>
        </p:txBody>
      </p:sp>
      <p:sp>
        <p:nvSpPr>
          <p:cNvPr id="3" name="Title 2">
            <a:extLst>
              <a:ext uri="{FF2B5EF4-FFF2-40B4-BE49-F238E27FC236}">
                <a16:creationId xmlns:a16="http://schemas.microsoft.com/office/drawing/2014/main" id="{96D964BC-014C-40A7-8367-64B1A969DA60}"/>
              </a:ext>
            </a:extLst>
          </p:cNvPr>
          <p:cNvSpPr>
            <a:spLocks noGrp="1"/>
          </p:cNvSpPr>
          <p:nvPr>
            <p:ph type="title"/>
          </p:nvPr>
        </p:nvSpPr>
        <p:spPr/>
        <p:txBody>
          <a:bodyPr>
            <a:normAutofit/>
          </a:bodyPr>
          <a:lstStyle/>
          <a:p>
            <a:r>
              <a:rPr lang="en-GB" sz="3200" dirty="0">
                <a:solidFill>
                  <a:srgbClr val="0070C0"/>
                </a:solidFill>
              </a:rPr>
              <a:t>The TRLs</a:t>
            </a:r>
            <a:endParaRPr lang="en-US" sz="3200" dirty="0">
              <a:solidFill>
                <a:srgbClr val="0070C0"/>
              </a:solidFill>
            </a:endParaRPr>
          </a:p>
        </p:txBody>
      </p:sp>
      <p:sp>
        <p:nvSpPr>
          <p:cNvPr id="4" name="TextBox 3">
            <a:extLst>
              <a:ext uri="{FF2B5EF4-FFF2-40B4-BE49-F238E27FC236}">
                <a16:creationId xmlns:a16="http://schemas.microsoft.com/office/drawing/2014/main" id="{B52DCE8B-49FC-4976-910A-FF3D012263A4}"/>
              </a:ext>
            </a:extLst>
          </p:cNvPr>
          <p:cNvSpPr txBox="1"/>
          <p:nvPr/>
        </p:nvSpPr>
        <p:spPr>
          <a:xfrm>
            <a:off x="5378450" y="2786913"/>
            <a:ext cx="3352800" cy="923330"/>
          </a:xfrm>
          <a:prstGeom prst="rect">
            <a:avLst/>
          </a:prstGeom>
          <a:noFill/>
        </p:spPr>
        <p:txBody>
          <a:bodyPr wrap="square" rtlCol="0">
            <a:spAutoFit/>
          </a:bodyPr>
          <a:lstStyle/>
          <a:p>
            <a:r>
              <a:rPr lang="en-GB" b="1" dirty="0"/>
              <a:t>Claiming equivalent of TRL Level 7-8</a:t>
            </a:r>
          </a:p>
          <a:p>
            <a:r>
              <a:rPr lang="en-GB" b="1" dirty="0">
                <a:solidFill>
                  <a:srgbClr val="FF0000"/>
                </a:solidFill>
              </a:rPr>
              <a:t>Reality =  TRL 1-2 </a:t>
            </a:r>
            <a:endParaRPr lang="en-US" b="1" dirty="0">
              <a:solidFill>
                <a:srgbClr val="FF0000"/>
              </a:solidFill>
            </a:endParaRPr>
          </a:p>
        </p:txBody>
      </p:sp>
      <p:pic>
        <p:nvPicPr>
          <p:cNvPr id="6" name="Picture 5">
            <a:extLst>
              <a:ext uri="{FF2B5EF4-FFF2-40B4-BE49-F238E27FC236}">
                <a16:creationId xmlns:a16="http://schemas.microsoft.com/office/drawing/2014/main" id="{8D2F3D38-195B-40DA-ABA0-E301B10E1586}"/>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4876800" y="1822519"/>
            <a:ext cx="4054374" cy="785535"/>
          </a:xfrm>
          <a:prstGeom prst="rect">
            <a:avLst/>
          </a:prstGeom>
        </p:spPr>
      </p:pic>
    </p:spTree>
    <p:extLst>
      <p:ext uri="{BB962C8B-B14F-4D97-AF65-F5344CB8AC3E}">
        <p14:creationId xmlns:p14="http://schemas.microsoft.com/office/powerpoint/2010/main" val="4098831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804AB2-5180-4F6E-898D-4571B76BF5C3}"/>
              </a:ext>
            </a:extLst>
          </p:cNvPr>
          <p:cNvSpPr>
            <a:spLocks noGrp="1"/>
          </p:cNvSpPr>
          <p:nvPr>
            <p:ph idx="1"/>
          </p:nvPr>
        </p:nvSpPr>
        <p:spPr>
          <a:xfrm>
            <a:off x="304800" y="1295400"/>
            <a:ext cx="8229600" cy="4525963"/>
          </a:xfrm>
        </p:spPr>
        <p:txBody>
          <a:bodyPr/>
          <a:lstStyle/>
          <a:p>
            <a:r>
              <a:rPr lang="en-GB" dirty="0"/>
              <a:t>Now widely used in public finance and by Horizon 2020 EU research funding program. </a:t>
            </a:r>
            <a:endParaRPr lang="en-US" dirty="0"/>
          </a:p>
        </p:txBody>
      </p:sp>
      <p:sp>
        <p:nvSpPr>
          <p:cNvPr id="3" name="Title 2">
            <a:extLst>
              <a:ext uri="{FF2B5EF4-FFF2-40B4-BE49-F238E27FC236}">
                <a16:creationId xmlns:a16="http://schemas.microsoft.com/office/drawing/2014/main" id="{FAEFB3E1-D485-475B-9DFD-0907E14BC41E}"/>
              </a:ext>
            </a:extLst>
          </p:cNvPr>
          <p:cNvSpPr>
            <a:spLocks noGrp="1"/>
          </p:cNvSpPr>
          <p:nvPr>
            <p:ph type="title"/>
          </p:nvPr>
        </p:nvSpPr>
        <p:spPr/>
        <p:txBody>
          <a:bodyPr>
            <a:normAutofit/>
          </a:bodyPr>
          <a:lstStyle/>
          <a:p>
            <a:r>
              <a:rPr lang="en-GB" sz="3200" dirty="0">
                <a:solidFill>
                  <a:srgbClr val="0070C0"/>
                </a:solidFill>
              </a:rPr>
              <a:t>The TRL System</a:t>
            </a:r>
            <a:endParaRPr lang="en-US" sz="3200" dirty="0">
              <a:solidFill>
                <a:srgbClr val="0070C0"/>
              </a:solidFill>
            </a:endParaRPr>
          </a:p>
        </p:txBody>
      </p:sp>
      <p:pic>
        <p:nvPicPr>
          <p:cNvPr id="4" name="Picture 3">
            <a:extLst>
              <a:ext uri="{FF2B5EF4-FFF2-40B4-BE49-F238E27FC236}">
                <a16:creationId xmlns:a16="http://schemas.microsoft.com/office/drawing/2014/main" id="{058D0430-5BAD-46C1-B149-CAE53CED8CBA}"/>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31800" y="2971800"/>
            <a:ext cx="3733800" cy="2084514"/>
          </a:xfrm>
          <a:prstGeom prst="rect">
            <a:avLst/>
          </a:prstGeom>
        </p:spPr>
      </p:pic>
      <p:sp>
        <p:nvSpPr>
          <p:cNvPr id="5" name="Rectangle 4">
            <a:extLst>
              <a:ext uri="{FF2B5EF4-FFF2-40B4-BE49-F238E27FC236}">
                <a16:creationId xmlns:a16="http://schemas.microsoft.com/office/drawing/2014/main" id="{EDCD6B2E-0BD1-49AB-844C-20A9F0D349A4}"/>
              </a:ext>
            </a:extLst>
          </p:cNvPr>
          <p:cNvSpPr/>
          <p:nvPr/>
        </p:nvSpPr>
        <p:spPr>
          <a:xfrm>
            <a:off x="4343400" y="2311400"/>
            <a:ext cx="4572000" cy="3693319"/>
          </a:xfrm>
          <a:prstGeom prst="rect">
            <a:avLst/>
          </a:prstGeom>
        </p:spPr>
        <p:txBody>
          <a:bodyPr>
            <a:spAutoFit/>
          </a:bodyPr>
          <a:lstStyle/>
          <a:p>
            <a:r>
              <a:rPr lang="en-GB" dirty="0"/>
              <a:t>Since 2014, the European Commission adopted TRLs to guide Research, Development &amp; Innovation in the EU’s Framework Programme for Research and Innovation </a:t>
            </a:r>
          </a:p>
          <a:p>
            <a:endParaRPr lang="en-GB" dirty="0"/>
          </a:p>
          <a:p>
            <a:r>
              <a:rPr lang="en-GB" dirty="0"/>
              <a:t>H2020 call topics require bids to reference TRL level to indicate which maturity of technologies to be funded.  Also used to denote the difference between funding schemes and types of project, </a:t>
            </a:r>
            <a:r>
              <a:rPr lang="en-GB" i="1" dirty="0"/>
              <a:t>e.g.</a:t>
            </a:r>
            <a:r>
              <a:rPr lang="en-GB" dirty="0"/>
              <a:t> Research and Innovation Actions (RIA) or Innovation Actions (IA).</a:t>
            </a:r>
            <a:endParaRPr lang="en-US" dirty="0"/>
          </a:p>
        </p:txBody>
      </p:sp>
    </p:spTree>
    <p:extLst>
      <p:ext uri="{BB962C8B-B14F-4D97-AF65-F5344CB8AC3E}">
        <p14:creationId xmlns:p14="http://schemas.microsoft.com/office/powerpoint/2010/main" val="3347689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804AB2-5180-4F6E-898D-4571B76BF5C3}"/>
              </a:ext>
            </a:extLst>
          </p:cNvPr>
          <p:cNvSpPr>
            <a:spLocks noGrp="1"/>
          </p:cNvSpPr>
          <p:nvPr>
            <p:ph idx="1"/>
          </p:nvPr>
        </p:nvSpPr>
        <p:spPr>
          <a:xfrm>
            <a:off x="469900" y="1387477"/>
            <a:ext cx="8064500" cy="3794124"/>
          </a:xfrm>
        </p:spPr>
        <p:txBody>
          <a:bodyPr>
            <a:noAutofit/>
          </a:bodyPr>
          <a:lstStyle/>
          <a:p>
            <a:r>
              <a:rPr lang="en-GB" sz="2400" dirty="0">
                <a:solidFill>
                  <a:srgbClr val="FF0000"/>
                </a:solidFill>
              </a:rPr>
              <a:t>Well-established method </a:t>
            </a:r>
            <a:r>
              <a:rPr lang="en-GB" sz="2400" dirty="0"/>
              <a:t>to estimate maturity of critical technology elements on a scale of 1 to 9.  </a:t>
            </a:r>
          </a:p>
          <a:p>
            <a:r>
              <a:rPr lang="en-GB" sz="2400" dirty="0"/>
              <a:t>Originally developed by US National Aeronautics and Space Agency (NASA) in the 1980s to help with </a:t>
            </a:r>
            <a:r>
              <a:rPr lang="en-GB" sz="2400" dirty="0">
                <a:solidFill>
                  <a:srgbClr val="FF0000"/>
                </a:solidFill>
              </a:rPr>
              <a:t>decision-making and allocation of public funding</a:t>
            </a:r>
            <a:r>
              <a:rPr lang="en-GB" sz="2400" dirty="0"/>
              <a:t>. </a:t>
            </a:r>
          </a:p>
          <a:p>
            <a:r>
              <a:rPr lang="en-GB" sz="2400" dirty="0"/>
              <a:t>There is now bespoke TRL system for </a:t>
            </a:r>
            <a:r>
              <a:rPr lang="en-GB" sz="2400" dirty="0">
                <a:solidFill>
                  <a:srgbClr val="FF0000"/>
                </a:solidFill>
              </a:rPr>
              <a:t>software</a:t>
            </a:r>
            <a:r>
              <a:rPr lang="en-GB" sz="2400" dirty="0"/>
              <a:t>.</a:t>
            </a:r>
          </a:p>
          <a:p>
            <a:r>
              <a:rPr lang="en-GB" sz="2400" dirty="0"/>
              <a:t>TRLs can be tailored to the industry.</a:t>
            </a:r>
          </a:p>
          <a:p>
            <a:r>
              <a:rPr lang="en-GB" sz="2400" dirty="0"/>
              <a:t>Useful approach for </a:t>
            </a:r>
            <a:r>
              <a:rPr lang="en-GB" sz="2400" dirty="0">
                <a:solidFill>
                  <a:srgbClr val="FF0000"/>
                </a:solidFill>
              </a:rPr>
              <a:t>public communication </a:t>
            </a:r>
            <a:r>
              <a:rPr lang="en-GB" sz="2400" dirty="0"/>
              <a:t>and governmental bodies to clearly identify the overall technology maturity (though it may overlook the complexities of actual technology development).</a:t>
            </a:r>
          </a:p>
        </p:txBody>
      </p:sp>
      <p:sp>
        <p:nvSpPr>
          <p:cNvPr id="3" name="Title 2">
            <a:extLst>
              <a:ext uri="{FF2B5EF4-FFF2-40B4-BE49-F238E27FC236}">
                <a16:creationId xmlns:a16="http://schemas.microsoft.com/office/drawing/2014/main" id="{FAEFB3E1-D485-475B-9DFD-0907E14BC41E}"/>
              </a:ext>
            </a:extLst>
          </p:cNvPr>
          <p:cNvSpPr>
            <a:spLocks noGrp="1"/>
          </p:cNvSpPr>
          <p:nvPr>
            <p:ph type="title"/>
          </p:nvPr>
        </p:nvSpPr>
        <p:spPr>
          <a:xfrm>
            <a:off x="457200" y="274638"/>
            <a:ext cx="8534400" cy="1143000"/>
          </a:xfrm>
        </p:spPr>
        <p:txBody>
          <a:bodyPr>
            <a:normAutofit/>
          </a:bodyPr>
          <a:lstStyle/>
          <a:p>
            <a:r>
              <a:rPr lang="en-GB" sz="3200" dirty="0">
                <a:solidFill>
                  <a:srgbClr val="0070C0"/>
                </a:solidFill>
              </a:rPr>
              <a:t>The TRL System and technology evolution</a:t>
            </a:r>
            <a:endParaRPr lang="en-US" sz="3200" dirty="0">
              <a:solidFill>
                <a:srgbClr val="0070C0"/>
              </a:solidFill>
            </a:endParaRPr>
          </a:p>
        </p:txBody>
      </p:sp>
    </p:spTree>
    <p:extLst>
      <p:ext uri="{BB962C8B-B14F-4D97-AF65-F5344CB8AC3E}">
        <p14:creationId xmlns:p14="http://schemas.microsoft.com/office/powerpoint/2010/main" val="4648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F7B710-9E5A-451C-BB46-ACCB9EB47A26}"/>
              </a:ext>
            </a:extLst>
          </p:cNvPr>
          <p:cNvSpPr>
            <a:spLocks noGrp="1"/>
          </p:cNvSpPr>
          <p:nvPr>
            <p:ph idx="1"/>
          </p:nvPr>
        </p:nvSpPr>
        <p:spPr>
          <a:xfrm>
            <a:off x="431800" y="1336676"/>
            <a:ext cx="8229600" cy="4525963"/>
          </a:xfrm>
        </p:spPr>
        <p:txBody>
          <a:bodyPr>
            <a:normAutofit fontScale="92500" lnSpcReduction="10000"/>
          </a:bodyPr>
          <a:lstStyle/>
          <a:p>
            <a:pPr marL="624078" indent="-514350">
              <a:buFont typeface="+mj-lt"/>
              <a:buAutoNum type="arabicPeriod"/>
            </a:pPr>
            <a:r>
              <a:rPr lang="en-GB" dirty="0"/>
              <a:t>Enables consistent uniform discussions of technical maturity across different types of technology.  </a:t>
            </a:r>
          </a:p>
          <a:p>
            <a:pPr marL="624078" indent="-514350">
              <a:buFont typeface="+mj-lt"/>
              <a:buAutoNum type="arabicPeriod"/>
            </a:pPr>
            <a:r>
              <a:rPr lang="en-GB" dirty="0"/>
              <a:t>An entrenched measurement tool to support the assessment of investment and funding risks in publicly finance technology.</a:t>
            </a:r>
          </a:p>
          <a:p>
            <a:pPr marL="624078" indent="-514350">
              <a:buFont typeface="+mj-lt"/>
              <a:buAutoNum type="arabicPeriod"/>
            </a:pPr>
            <a:r>
              <a:rPr lang="en-GB" dirty="0"/>
              <a:t>Could be more widely used in private finance and corporate reporting.  </a:t>
            </a:r>
          </a:p>
          <a:p>
            <a:pPr marL="624078" indent="-514350">
              <a:buFont typeface="+mj-lt"/>
              <a:buAutoNum type="arabicPeriod"/>
            </a:pPr>
            <a:r>
              <a:rPr lang="en-GB" dirty="0"/>
              <a:t>Facilitates cross-sector communication regarding technology and could help to improve transparency and disclosure of intangibles in business reporting.  </a:t>
            </a:r>
            <a:endParaRPr lang="en-US" dirty="0"/>
          </a:p>
        </p:txBody>
      </p:sp>
      <p:sp>
        <p:nvSpPr>
          <p:cNvPr id="3" name="Title 2">
            <a:extLst>
              <a:ext uri="{FF2B5EF4-FFF2-40B4-BE49-F238E27FC236}">
                <a16:creationId xmlns:a16="http://schemas.microsoft.com/office/drawing/2014/main" id="{BA184A0D-F220-4460-AFEC-9F7F4D85DD62}"/>
              </a:ext>
            </a:extLst>
          </p:cNvPr>
          <p:cNvSpPr>
            <a:spLocks noGrp="1"/>
          </p:cNvSpPr>
          <p:nvPr>
            <p:ph type="title"/>
          </p:nvPr>
        </p:nvSpPr>
        <p:spPr/>
        <p:txBody>
          <a:bodyPr>
            <a:normAutofit/>
          </a:bodyPr>
          <a:lstStyle/>
          <a:p>
            <a:r>
              <a:rPr lang="en-GB" sz="3200" dirty="0">
                <a:solidFill>
                  <a:srgbClr val="0070C0"/>
                </a:solidFill>
              </a:rPr>
              <a:t>Benefits of TRL reporting</a:t>
            </a:r>
            <a:endParaRPr lang="en-US" sz="3200" dirty="0">
              <a:solidFill>
                <a:srgbClr val="0070C0"/>
              </a:solidFill>
            </a:endParaRPr>
          </a:p>
        </p:txBody>
      </p:sp>
    </p:spTree>
    <p:extLst>
      <p:ext uri="{BB962C8B-B14F-4D97-AF65-F5344CB8AC3E}">
        <p14:creationId xmlns:p14="http://schemas.microsoft.com/office/powerpoint/2010/main" val="1516653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81000" y="228600"/>
            <a:ext cx="8439150" cy="744538"/>
          </a:xfrm>
        </p:spPr>
        <p:txBody>
          <a:bodyPr>
            <a:normAutofit/>
          </a:bodyPr>
          <a:lstStyle/>
          <a:p>
            <a:pPr algn="ctr" eaLnBrk="1" hangingPunct="1"/>
            <a:r>
              <a:rPr lang="en-GB" altLang="en-US" sz="3600" b="1" dirty="0">
                <a:solidFill>
                  <a:schemeClr val="bg2">
                    <a:lumMod val="50000"/>
                  </a:schemeClr>
                </a:solidFill>
              </a:rPr>
              <a:t>Publications</a:t>
            </a:r>
          </a:p>
        </p:txBody>
      </p:sp>
      <p:sp>
        <p:nvSpPr>
          <p:cNvPr id="60419" name="Rectangle 4"/>
          <p:cNvSpPr>
            <a:spLocks noGrp="1" noChangeArrowheads="1"/>
          </p:cNvSpPr>
          <p:nvPr>
            <p:ph type="body" sz="half" idx="2"/>
          </p:nvPr>
        </p:nvSpPr>
        <p:spPr>
          <a:xfrm>
            <a:off x="372533" y="1031876"/>
            <a:ext cx="8305800" cy="5029200"/>
          </a:xfrm>
        </p:spPr>
        <p:txBody>
          <a:bodyPr>
            <a:noAutofit/>
          </a:bodyPr>
          <a:lstStyle/>
          <a:p>
            <a:pPr marL="15240" indent="-6350">
              <a:lnSpc>
                <a:spcPct val="103000"/>
              </a:lnSpc>
              <a:spcAft>
                <a:spcPts val="30"/>
              </a:spcAft>
              <a:tabLst>
                <a:tab pos="914400" algn="ctr"/>
                <a:tab pos="3352165" algn="ctr"/>
              </a:tabLst>
            </a:pPr>
            <a:r>
              <a:rPr lang="en-GB" altLang="en-US" sz="1400" b="1" dirty="0">
                <a:latin typeface="+mj-lt"/>
              </a:rPr>
              <a:t>J. Denoncourt, </a:t>
            </a:r>
            <a:r>
              <a:rPr lang="en-GB" sz="1400" dirty="0">
                <a:solidFill>
                  <a:srgbClr val="000000"/>
                </a:solidFill>
                <a:effectLst/>
                <a:latin typeface="+mj-lt"/>
                <a:ea typeface="Calibri" panose="020F0502020204030204" pitchFamily="34" charset="0"/>
              </a:rPr>
              <a:t>‘A Modern Role for Intellectual Property in Sustainable Finance, Prudential Banking and Capital Adequacy Regulation’ in: Rognstad and </a:t>
            </a:r>
            <a:r>
              <a:rPr lang="en-GB" sz="1400" dirty="0" err="1">
                <a:solidFill>
                  <a:srgbClr val="000000"/>
                </a:solidFill>
                <a:effectLst/>
                <a:latin typeface="+mj-lt"/>
                <a:ea typeface="Calibri" panose="020F0502020204030204" pitchFamily="34" charset="0"/>
              </a:rPr>
              <a:t>Orstavik</a:t>
            </a:r>
            <a:r>
              <a:rPr lang="en-GB" sz="1400" dirty="0">
                <a:solidFill>
                  <a:srgbClr val="000000"/>
                </a:solidFill>
                <a:effectLst/>
                <a:latin typeface="+mj-lt"/>
                <a:ea typeface="Calibri" panose="020F0502020204030204" pitchFamily="34" charset="0"/>
              </a:rPr>
              <a:t> (eds</a:t>
            </a:r>
            <a:r>
              <a:rPr lang="en-GB" sz="1400" i="1" dirty="0">
                <a:solidFill>
                  <a:srgbClr val="000000"/>
                </a:solidFill>
                <a:effectLst/>
                <a:latin typeface="+mj-lt"/>
                <a:ea typeface="Calibri" panose="020F0502020204030204" pitchFamily="34" charset="0"/>
              </a:rPr>
              <a:t>.) Intellectual Property and Sustainable Markets</a:t>
            </a:r>
            <a:r>
              <a:rPr lang="en-GB" sz="1400" dirty="0">
                <a:solidFill>
                  <a:srgbClr val="000000"/>
                </a:solidFill>
                <a:effectLst/>
                <a:latin typeface="+mj-lt"/>
                <a:ea typeface="Calibri" panose="020F0502020204030204" pitchFamily="34" charset="0"/>
              </a:rPr>
              <a:t> (24 July  </a:t>
            </a:r>
            <a:r>
              <a:rPr lang="en-GB" sz="1400" dirty="0">
                <a:solidFill>
                  <a:srgbClr val="000000"/>
                </a:solidFill>
                <a:latin typeface="+mj-lt"/>
                <a:ea typeface="Calibri" panose="020F0502020204030204" pitchFamily="34" charset="0"/>
              </a:rPr>
              <a:t>2</a:t>
            </a:r>
            <a:r>
              <a:rPr lang="en-GB" sz="1400" dirty="0">
                <a:solidFill>
                  <a:srgbClr val="000000"/>
                </a:solidFill>
                <a:effectLst/>
                <a:latin typeface="+mj-lt"/>
                <a:ea typeface="Calibri" panose="020F0502020204030204" pitchFamily="34" charset="0"/>
              </a:rPr>
              <a:t>021) Edward Elgar Publishing</a:t>
            </a:r>
            <a:endParaRPr lang="en-GB" altLang="en-US" sz="1400" b="1" dirty="0">
              <a:latin typeface="+mj-lt"/>
            </a:endParaRPr>
          </a:p>
          <a:p>
            <a:pPr marL="15240" indent="-6350">
              <a:lnSpc>
                <a:spcPct val="103000"/>
              </a:lnSpc>
              <a:spcAft>
                <a:spcPts val="30"/>
              </a:spcAft>
              <a:tabLst>
                <a:tab pos="3507740" algn="ctr"/>
              </a:tabLst>
            </a:pPr>
            <a:r>
              <a:rPr lang="en-GB" altLang="en-US" sz="1400" b="1" dirty="0">
                <a:latin typeface="+mj-lt"/>
              </a:rPr>
              <a:t>J. Denoncourt, </a:t>
            </a:r>
            <a:r>
              <a:rPr lang="en-GB" sz="1400" dirty="0">
                <a:solidFill>
                  <a:srgbClr val="000000"/>
                </a:solidFill>
                <a:effectLst/>
                <a:latin typeface="+mj-lt"/>
                <a:ea typeface="Calibri" panose="020F0502020204030204" pitchFamily="34" charset="0"/>
              </a:rPr>
              <a:t>Part IV Strategy, Chapter 22 ‘Corporate Intellectual Property Monopoly Rights and Technology’ In: C. Valeur and C. Fargeot (Eds.) </a:t>
            </a:r>
            <a:r>
              <a:rPr lang="en-GB" sz="1400" i="1" dirty="0">
                <a:solidFill>
                  <a:srgbClr val="000000"/>
                </a:solidFill>
                <a:effectLst/>
                <a:latin typeface="+mj-lt"/>
                <a:ea typeface="Calibri" panose="020F0502020204030204" pitchFamily="34" charset="0"/>
              </a:rPr>
              <a:t>Questions to Ask</a:t>
            </a:r>
            <a:r>
              <a:rPr lang="en-GB" sz="1400" dirty="0">
                <a:solidFill>
                  <a:srgbClr val="000000"/>
                </a:solidFill>
                <a:effectLst/>
                <a:latin typeface="+mj-lt"/>
                <a:ea typeface="Calibri" panose="020F0502020204030204" pitchFamily="34" charset="0"/>
              </a:rPr>
              <a:t> (24 September 2021) Routledge Taylor Francis, pp126-130</a:t>
            </a:r>
          </a:p>
          <a:p>
            <a:pPr marL="15240" indent="-6350">
              <a:lnSpc>
                <a:spcPct val="103000"/>
              </a:lnSpc>
              <a:spcAft>
                <a:spcPts val="30"/>
              </a:spcAft>
              <a:tabLst>
                <a:tab pos="3507740" algn="ctr"/>
              </a:tabLst>
            </a:pPr>
            <a:r>
              <a:rPr lang="en-GB" sz="1400" b="1" dirty="0">
                <a:solidFill>
                  <a:srgbClr val="000000"/>
                </a:solidFill>
                <a:effectLst/>
                <a:latin typeface="+mj-lt"/>
                <a:ea typeface="Calibri" panose="020F0502020204030204" pitchFamily="34" charset="0"/>
              </a:rPr>
              <a:t>J. Denoncourt</a:t>
            </a:r>
            <a:r>
              <a:rPr lang="en-GB" sz="1400" dirty="0">
                <a:solidFill>
                  <a:srgbClr val="000000"/>
                </a:solidFill>
                <a:effectLst/>
                <a:latin typeface="+mj-lt"/>
                <a:ea typeface="Calibri" panose="020F0502020204030204" pitchFamily="34" charset="0"/>
              </a:rPr>
              <a:t>, Part I Chapter 4 ‘</a:t>
            </a:r>
            <a:r>
              <a:rPr lang="en-GB" sz="1400" dirty="0">
                <a:solidFill>
                  <a:srgbClr val="333333"/>
                </a:solidFill>
                <a:effectLst/>
                <a:latin typeface="+mj-lt"/>
                <a:ea typeface="Calibri" panose="020F0502020204030204" pitchFamily="34" charset="0"/>
              </a:rPr>
              <a:t>Company classification taxonomy and  corporate intellectual property rights owners’</a:t>
            </a:r>
            <a:r>
              <a:rPr lang="en-GB" sz="1400" dirty="0">
                <a:solidFill>
                  <a:srgbClr val="000000"/>
                </a:solidFill>
                <a:effectLst/>
                <a:latin typeface="+mj-lt"/>
                <a:ea typeface="Calibri" panose="020F0502020204030204" pitchFamily="34" charset="0"/>
              </a:rPr>
              <a:t> in: D. Gervais (ed.), </a:t>
            </a:r>
            <a:r>
              <a:rPr lang="en-GB" sz="1400" i="1" dirty="0">
                <a:solidFill>
                  <a:srgbClr val="000000"/>
                </a:solidFill>
                <a:effectLst/>
                <a:latin typeface="+mj-lt"/>
                <a:ea typeface="Calibri" panose="020F0502020204030204" pitchFamily="34" charset="0"/>
              </a:rPr>
              <a:t>The Future of Intellectual Property</a:t>
            </a:r>
            <a:r>
              <a:rPr lang="en-GB" sz="1400" dirty="0">
                <a:solidFill>
                  <a:srgbClr val="000000"/>
                </a:solidFill>
                <a:effectLst/>
                <a:latin typeface="+mj-lt"/>
                <a:ea typeface="Calibri" panose="020F0502020204030204" pitchFamily="34" charset="0"/>
              </a:rPr>
              <a:t> in ATRIP Intellectual Property Series</a:t>
            </a:r>
            <a:r>
              <a:rPr lang="en-GB" sz="1400" i="1" dirty="0">
                <a:solidFill>
                  <a:srgbClr val="000000"/>
                </a:solidFill>
                <a:effectLst/>
                <a:latin typeface="+mj-lt"/>
                <a:ea typeface="Calibri" panose="020F0502020204030204" pitchFamily="34" charset="0"/>
              </a:rPr>
              <a:t> </a:t>
            </a:r>
            <a:r>
              <a:rPr lang="en-GB" sz="1400" dirty="0">
                <a:solidFill>
                  <a:srgbClr val="000000"/>
                </a:solidFill>
                <a:effectLst/>
                <a:latin typeface="+mj-lt"/>
                <a:ea typeface="Calibri" panose="020F0502020204030204" pitchFamily="34" charset="0"/>
              </a:rPr>
              <a:t>(2021 Edward Elgar Publishers</a:t>
            </a:r>
          </a:p>
          <a:p>
            <a:pPr marL="15240" indent="-6350">
              <a:lnSpc>
                <a:spcPct val="103000"/>
              </a:lnSpc>
              <a:spcAft>
                <a:spcPts val="30"/>
              </a:spcAft>
              <a:tabLst>
                <a:tab pos="3507740" algn="ctr"/>
              </a:tabLst>
            </a:pPr>
            <a:r>
              <a:rPr lang="en-GB" sz="1400" b="1" dirty="0">
                <a:solidFill>
                  <a:srgbClr val="000000"/>
                </a:solidFill>
                <a:latin typeface="+mj-lt"/>
                <a:ea typeface="Calibri" panose="020F0502020204030204" pitchFamily="34" charset="0"/>
              </a:rPr>
              <a:t>J Denoncourt</a:t>
            </a:r>
            <a:r>
              <a:rPr lang="en-GB" sz="1400" dirty="0">
                <a:solidFill>
                  <a:srgbClr val="000000"/>
                </a:solidFill>
                <a:latin typeface="+mj-lt"/>
                <a:ea typeface="Calibri" panose="020F0502020204030204" pitchFamily="34" charset="0"/>
              </a:rPr>
              <a:t>, </a:t>
            </a:r>
            <a:r>
              <a:rPr lang="en-GB" sz="1400" dirty="0">
                <a:solidFill>
                  <a:srgbClr val="000000"/>
                </a:solidFill>
                <a:effectLst/>
                <a:latin typeface="+mj-lt"/>
                <a:ea typeface="Calibri" panose="020F0502020204030204" pitchFamily="34" charset="0"/>
              </a:rPr>
              <a:t>Part II Economic Aspects of Fairness, Chapter 7 ‘Corporate  Intellectual property, Governance and Board Effectiveness Reviews in Large and Premium Listed UK Companies’ In: D. Gervais (ed.), </a:t>
            </a:r>
            <a:r>
              <a:rPr lang="en-GB" sz="1400" i="1" dirty="0">
                <a:solidFill>
                  <a:srgbClr val="000000"/>
                </a:solidFill>
                <a:effectLst/>
                <a:latin typeface="+mj-lt"/>
                <a:ea typeface="Calibri" panose="020F0502020204030204" pitchFamily="34" charset="0"/>
              </a:rPr>
              <a:t>Fairness, Morality and Ordre Public in Intellectual </a:t>
            </a:r>
            <a:r>
              <a:rPr lang="en-GB" sz="1400" dirty="0">
                <a:solidFill>
                  <a:srgbClr val="000000"/>
                </a:solidFill>
                <a:effectLst/>
                <a:latin typeface="+mj-lt"/>
                <a:ea typeface="Calibri" panose="020F0502020204030204" pitchFamily="34" charset="0"/>
              </a:rPr>
              <a:t>Property (2020) ATRIP Intellectual Property  Series, Edward Elgar Publishing, pp141-172  </a:t>
            </a:r>
            <a:endParaRPr lang="en-GB" altLang="en-US" sz="1400" b="1" dirty="0">
              <a:latin typeface="+mj-lt"/>
            </a:endParaRPr>
          </a:p>
          <a:p>
            <a:pPr marL="0" indent="0">
              <a:buNone/>
            </a:pPr>
            <a:r>
              <a:rPr lang="en-GB" altLang="en-US" sz="1400" b="1" dirty="0">
                <a:latin typeface="+mj-lt"/>
              </a:rPr>
              <a:t>J. Denoncourt,  </a:t>
            </a:r>
            <a:r>
              <a:rPr lang="en-GB" sz="1400" dirty="0">
                <a:latin typeface="+mj-lt"/>
              </a:rPr>
              <a:t>‘Corporate Intellectual Property Assets and UN 2030 Sustainability Goal 9 Innovation’ (2019) </a:t>
            </a:r>
            <a:r>
              <a:rPr lang="en-GB" sz="1400" i="1" dirty="0">
                <a:latin typeface="+mj-lt"/>
              </a:rPr>
              <a:t>Journal of Corporate Law Studies</a:t>
            </a:r>
            <a:r>
              <a:rPr lang="en-US" sz="1400" i="1" dirty="0">
                <a:latin typeface="+mj-lt"/>
              </a:rPr>
              <a:t>, </a:t>
            </a:r>
            <a:r>
              <a:rPr lang="en-GB" sz="1400" dirty="0">
                <a:latin typeface="+mj-lt"/>
              </a:rPr>
              <a:t>In press. </a:t>
            </a:r>
            <a:endParaRPr lang="en-GB" altLang="en-US" sz="1400" b="1" dirty="0">
              <a:latin typeface="+mj-lt"/>
            </a:endParaRPr>
          </a:p>
          <a:p>
            <a:pPr marL="0" indent="0">
              <a:buFontTx/>
              <a:buNone/>
            </a:pPr>
            <a:r>
              <a:rPr lang="en-GB" altLang="en-US" sz="1400" b="1" dirty="0">
                <a:latin typeface="+mj-lt"/>
              </a:rPr>
              <a:t>J. Denoncourt, </a:t>
            </a:r>
            <a:r>
              <a:rPr lang="en-GB" altLang="en-US" sz="1400" i="1" dirty="0">
                <a:latin typeface="+mj-lt"/>
              </a:rPr>
              <a:t>Intellectual Property, Finance and Corporate Governance</a:t>
            </a:r>
            <a:r>
              <a:rPr lang="en-GB" altLang="en-US" sz="1400" dirty="0">
                <a:latin typeface="+mj-lt"/>
              </a:rPr>
              <a:t> (12 April 2018) Routledge Taylor-Francis</a:t>
            </a:r>
            <a:endParaRPr lang="en-GB" altLang="en-US" sz="1400" b="1" dirty="0">
              <a:latin typeface="+mj-lt"/>
            </a:endParaRPr>
          </a:p>
          <a:p>
            <a:pPr marL="0" indent="0">
              <a:buNone/>
            </a:pPr>
            <a:r>
              <a:rPr lang="en-GB" altLang="en-US" sz="1400" b="1" dirty="0">
                <a:latin typeface="+mj-lt"/>
              </a:rPr>
              <a:t>J. Denoncourt, </a:t>
            </a:r>
            <a:r>
              <a:rPr lang="en-GB" altLang="en-US" sz="1400" dirty="0">
                <a:latin typeface="+mj-lt"/>
              </a:rPr>
              <a:t>‘True and Fair Intellectual Property Information: A Corporate Governance Issue’ (2016) </a:t>
            </a:r>
            <a:r>
              <a:rPr lang="en-GB" altLang="en-US" sz="1400" i="1" dirty="0">
                <a:latin typeface="+mj-lt"/>
              </a:rPr>
              <a:t>Journal of Business Law </a:t>
            </a:r>
          </a:p>
          <a:p>
            <a:pPr marL="0" indent="0">
              <a:buNone/>
            </a:pPr>
            <a:endParaRPr lang="en-GB" altLang="en-US" sz="1400" dirty="0">
              <a:latin typeface="+mj-lt"/>
            </a:endParaRPr>
          </a:p>
          <a:p>
            <a:pPr marL="0" indent="0">
              <a:buFontTx/>
              <a:buNone/>
            </a:pPr>
            <a:endParaRPr lang="en-GB" altLang="en-US" sz="1600" dirty="0"/>
          </a:p>
          <a:p>
            <a:pPr marL="0" indent="0">
              <a:buFontTx/>
              <a:buNone/>
            </a:pPr>
            <a:r>
              <a:rPr lang="en-GB" altLang="en-US" sz="1800" dirty="0"/>
              <a:t> </a:t>
            </a:r>
          </a:p>
        </p:txBody>
      </p:sp>
    </p:spTree>
    <p:extLst>
      <p:ext uri="{BB962C8B-B14F-4D97-AF65-F5344CB8AC3E}">
        <p14:creationId xmlns:p14="http://schemas.microsoft.com/office/powerpoint/2010/main" val="3614623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B2668C66-3235-4FB7-97B6-A6E284BC5FDC}"/>
              </a:ext>
            </a:extLst>
          </p:cNvPr>
          <p:cNvSpPr>
            <a:spLocks noGrp="1"/>
          </p:cNvSpPr>
          <p:nvPr>
            <p:ph type="title"/>
          </p:nvPr>
        </p:nvSpPr>
        <p:spPr>
          <a:xfrm>
            <a:off x="306196" y="624092"/>
            <a:ext cx="8229600" cy="1143000"/>
          </a:xfrm>
        </p:spPr>
        <p:txBody>
          <a:bodyPr>
            <a:normAutofit fontScale="90000"/>
          </a:bodyPr>
          <a:lstStyle/>
          <a:p>
            <a:pPr eaLnBrk="1" hangingPunct="1"/>
            <a:r>
              <a:rPr lang="en-GB" altLang="en-US" sz="3200" b="1" dirty="0">
                <a:solidFill>
                  <a:srgbClr val="0070C0"/>
                </a:solidFill>
              </a:rPr>
              <a:t>About me…</a:t>
            </a:r>
            <a:br>
              <a:rPr lang="en-GB" altLang="en-US" sz="3200" b="1" dirty="0">
                <a:solidFill>
                  <a:srgbClr val="0070C0"/>
                </a:solidFill>
              </a:rPr>
            </a:br>
            <a:r>
              <a:rPr lang="en-GB" altLang="en-US" sz="3200" b="1" dirty="0">
                <a:solidFill>
                  <a:srgbClr val="0070C0"/>
                </a:solidFill>
              </a:rPr>
              <a:t>Associate Professor</a:t>
            </a:r>
            <a:br>
              <a:rPr lang="en-GB" altLang="en-US" sz="3200" b="1" dirty="0">
                <a:solidFill>
                  <a:srgbClr val="0070C0"/>
                </a:solidFill>
              </a:rPr>
            </a:br>
            <a:r>
              <a:rPr lang="en-GB" altLang="en-US" sz="3200" b="1" dirty="0">
                <a:solidFill>
                  <a:srgbClr val="0070C0"/>
                </a:solidFill>
              </a:rPr>
              <a:t>Dr Janice Denoncourt</a:t>
            </a:r>
          </a:p>
        </p:txBody>
      </p:sp>
      <p:sp>
        <p:nvSpPr>
          <p:cNvPr id="4099" name="Content Placeholder 2">
            <a:extLst>
              <a:ext uri="{FF2B5EF4-FFF2-40B4-BE49-F238E27FC236}">
                <a16:creationId xmlns:a16="http://schemas.microsoft.com/office/drawing/2014/main" id="{BC2DDD1F-355F-4259-B371-7A56A9A1ACF7}"/>
              </a:ext>
            </a:extLst>
          </p:cNvPr>
          <p:cNvSpPr>
            <a:spLocks noGrp="1"/>
          </p:cNvSpPr>
          <p:nvPr>
            <p:ph idx="1"/>
          </p:nvPr>
        </p:nvSpPr>
        <p:spPr>
          <a:xfrm>
            <a:off x="250825" y="2360014"/>
            <a:ext cx="6696075" cy="4114800"/>
          </a:xfrm>
        </p:spPr>
        <p:txBody>
          <a:bodyPr>
            <a:normAutofit fontScale="55000" lnSpcReduction="20000"/>
          </a:bodyPr>
          <a:lstStyle/>
          <a:p>
            <a:pPr marL="0" indent="0" eaLnBrk="1" hangingPunct="1">
              <a:lnSpc>
                <a:spcPct val="100000"/>
              </a:lnSpc>
              <a:spcBef>
                <a:spcPts val="0"/>
              </a:spcBef>
              <a:spcAft>
                <a:spcPts val="0"/>
              </a:spcAft>
              <a:buNone/>
              <a:defRPr/>
            </a:pPr>
            <a:r>
              <a:rPr lang="en-GB" altLang="en-US" sz="3200" dirty="0">
                <a:solidFill>
                  <a:srgbClr val="0070C0"/>
                </a:solidFill>
                <a:latin typeface="Verdana" panose="020B0604030504040204" pitchFamily="34" charset="0"/>
                <a:ea typeface="Verdana" panose="020B0604030504040204" pitchFamily="34" charset="0"/>
              </a:rPr>
              <a:t>1988	BA McGill University</a:t>
            </a:r>
          </a:p>
          <a:p>
            <a:pPr marL="0" indent="0" eaLnBrk="1" hangingPunct="1">
              <a:lnSpc>
                <a:spcPct val="100000"/>
              </a:lnSpc>
              <a:spcBef>
                <a:spcPts val="0"/>
              </a:spcBef>
              <a:spcAft>
                <a:spcPts val="0"/>
              </a:spcAft>
              <a:buFontTx/>
              <a:buNone/>
              <a:defRPr/>
            </a:pPr>
            <a:r>
              <a:rPr lang="en-GB" altLang="en-US" sz="3200" dirty="0">
                <a:solidFill>
                  <a:srgbClr val="0070C0"/>
                </a:solidFill>
                <a:latin typeface="Verdana" panose="020B0604030504040204" pitchFamily="34" charset="0"/>
                <a:ea typeface="Verdana" panose="020B0604030504040204" pitchFamily="34" charset="0"/>
              </a:rPr>
              <a:t>1995	LLB University of Western Australia</a:t>
            </a:r>
          </a:p>
          <a:p>
            <a:pPr marL="0" indent="0" eaLnBrk="1" hangingPunct="1">
              <a:lnSpc>
                <a:spcPct val="100000"/>
              </a:lnSpc>
              <a:spcBef>
                <a:spcPts val="0"/>
              </a:spcBef>
              <a:spcAft>
                <a:spcPts val="0"/>
              </a:spcAft>
              <a:buNone/>
              <a:defRPr/>
            </a:pPr>
            <a:r>
              <a:rPr lang="en-GB" altLang="en-US" sz="3200" dirty="0">
                <a:solidFill>
                  <a:srgbClr val="0070C0"/>
                </a:solidFill>
                <a:latin typeface="Verdana" panose="020B0604030504040204" pitchFamily="34" charset="0"/>
                <a:ea typeface="Verdana" panose="020B0604030504040204" pitchFamily="34" charset="0"/>
              </a:rPr>
              <a:t>1996	Australian Barrister &amp;  Solicitor</a:t>
            </a:r>
          </a:p>
          <a:p>
            <a:pPr marL="0" indent="0" eaLnBrk="1" hangingPunct="1">
              <a:lnSpc>
                <a:spcPct val="100000"/>
              </a:lnSpc>
              <a:spcBef>
                <a:spcPts val="0"/>
              </a:spcBef>
              <a:spcAft>
                <a:spcPts val="0"/>
              </a:spcAft>
              <a:buNone/>
              <a:defRPr/>
            </a:pPr>
            <a:r>
              <a:rPr lang="en-GB" altLang="en-US" sz="3200" dirty="0">
                <a:solidFill>
                  <a:srgbClr val="0070C0"/>
                </a:solidFill>
                <a:latin typeface="Verdana" panose="020B0604030504040204" pitchFamily="34" charset="0"/>
                <a:ea typeface="Verdana" panose="020B0604030504040204" pitchFamily="34" charset="0"/>
              </a:rPr>
              <a:t>	Herbert Smith Freehills, Perth, WA </a:t>
            </a:r>
          </a:p>
          <a:p>
            <a:pPr marL="0" indent="0" eaLnBrk="1" hangingPunct="1">
              <a:lnSpc>
                <a:spcPct val="100000"/>
              </a:lnSpc>
              <a:spcBef>
                <a:spcPts val="0"/>
              </a:spcBef>
              <a:spcAft>
                <a:spcPts val="0"/>
              </a:spcAft>
              <a:buNone/>
              <a:defRPr/>
            </a:pPr>
            <a:r>
              <a:rPr lang="en-GB" altLang="en-US" sz="3200" dirty="0">
                <a:solidFill>
                  <a:srgbClr val="0070C0"/>
                </a:solidFill>
                <a:latin typeface="Verdana" panose="020B0604030504040204" pitchFamily="34" charset="0"/>
                <a:ea typeface="Verdana" panose="020B0604030504040204" pitchFamily="34" charset="0"/>
              </a:rPr>
              <a:t>1997    Graduate Institute of Company Directors</a:t>
            </a:r>
          </a:p>
          <a:p>
            <a:pPr marL="0" indent="0" eaLnBrk="1" hangingPunct="1">
              <a:lnSpc>
                <a:spcPct val="100000"/>
              </a:lnSpc>
              <a:spcBef>
                <a:spcPts val="0"/>
              </a:spcBef>
              <a:spcAft>
                <a:spcPts val="0"/>
              </a:spcAft>
              <a:buFontTx/>
              <a:buNone/>
              <a:defRPr/>
            </a:pPr>
            <a:r>
              <a:rPr lang="en-GB" altLang="en-US" sz="3200" dirty="0">
                <a:solidFill>
                  <a:srgbClr val="0070C0"/>
                </a:solidFill>
                <a:latin typeface="Verdana" panose="020B0604030504040204" pitchFamily="34" charset="0"/>
                <a:ea typeface="Verdana" panose="020B0604030504040204" pitchFamily="34" charset="0"/>
              </a:rPr>
              <a:t>1998    In-house Counsel Australian plc</a:t>
            </a:r>
          </a:p>
          <a:p>
            <a:pPr marL="0" indent="0" eaLnBrk="1" hangingPunct="1">
              <a:lnSpc>
                <a:spcPct val="100000"/>
              </a:lnSpc>
              <a:spcBef>
                <a:spcPts val="0"/>
              </a:spcBef>
              <a:spcAft>
                <a:spcPts val="0"/>
              </a:spcAft>
              <a:buFontTx/>
              <a:buNone/>
              <a:defRPr/>
            </a:pPr>
            <a:r>
              <a:rPr lang="en-GB" altLang="en-US" sz="3200" dirty="0">
                <a:solidFill>
                  <a:srgbClr val="0070C0"/>
                </a:solidFill>
                <a:latin typeface="Verdana" panose="020B0604030504040204" pitchFamily="34" charset="0"/>
                <a:ea typeface="Verdana" panose="020B0604030504040204" pitchFamily="34" charset="0"/>
              </a:rPr>
              <a:t>2001    Senior Associate IP Minter Ellison, WA</a:t>
            </a:r>
          </a:p>
          <a:p>
            <a:pPr marL="0" indent="0" eaLnBrk="1" hangingPunct="1">
              <a:lnSpc>
                <a:spcPct val="100000"/>
              </a:lnSpc>
              <a:spcBef>
                <a:spcPts val="0"/>
              </a:spcBef>
              <a:spcAft>
                <a:spcPts val="0"/>
              </a:spcAft>
              <a:buFontTx/>
              <a:buNone/>
              <a:defRPr/>
            </a:pPr>
            <a:r>
              <a:rPr lang="en-GB" altLang="en-US" sz="3200" dirty="0">
                <a:solidFill>
                  <a:srgbClr val="0070C0"/>
                </a:solidFill>
                <a:latin typeface="Verdana" panose="020B0604030504040204" pitchFamily="34" charset="0"/>
                <a:ea typeface="Verdana" panose="020B0604030504040204" pitchFamily="34" charset="0"/>
              </a:rPr>
              <a:t>	Registered Trade Mark Attorney</a:t>
            </a:r>
          </a:p>
          <a:p>
            <a:pPr marL="0" indent="0" eaLnBrk="1" hangingPunct="1">
              <a:lnSpc>
                <a:spcPct val="100000"/>
              </a:lnSpc>
              <a:spcBef>
                <a:spcPts val="0"/>
              </a:spcBef>
              <a:spcAft>
                <a:spcPts val="0"/>
              </a:spcAft>
              <a:buFontTx/>
              <a:buNone/>
              <a:defRPr/>
            </a:pPr>
            <a:r>
              <a:rPr lang="en-GB" altLang="en-US" sz="3200" dirty="0">
                <a:solidFill>
                  <a:srgbClr val="0070C0"/>
                </a:solidFill>
                <a:latin typeface="Verdana" panose="020B0604030504040204" pitchFamily="34" charset="0"/>
                <a:ea typeface="Verdana" panose="020B0604030504040204" pitchFamily="34" charset="0"/>
              </a:rPr>
              <a:t>2002    Chevening Commercial Law Scholarship</a:t>
            </a:r>
          </a:p>
          <a:p>
            <a:pPr marL="0" indent="0" eaLnBrk="1" hangingPunct="1">
              <a:lnSpc>
                <a:spcPct val="100000"/>
              </a:lnSpc>
              <a:spcBef>
                <a:spcPts val="0"/>
              </a:spcBef>
              <a:spcAft>
                <a:spcPts val="0"/>
              </a:spcAft>
              <a:buFontTx/>
              <a:buNone/>
              <a:defRPr/>
            </a:pPr>
            <a:r>
              <a:rPr lang="en-GB" altLang="en-US" sz="3200" dirty="0">
                <a:solidFill>
                  <a:srgbClr val="0070C0"/>
                </a:solidFill>
                <a:latin typeface="Verdana" panose="020B0604030504040204" pitchFamily="34" charset="0"/>
                <a:ea typeface="Verdana" panose="020B0604030504040204" pitchFamily="34" charset="0"/>
              </a:rPr>
              <a:t>2003    Legal Affairs Manager, private UK company</a:t>
            </a:r>
          </a:p>
          <a:p>
            <a:pPr marL="0" indent="0" eaLnBrk="1" hangingPunct="1">
              <a:lnSpc>
                <a:spcPct val="100000"/>
              </a:lnSpc>
              <a:spcBef>
                <a:spcPts val="0"/>
              </a:spcBef>
              <a:spcAft>
                <a:spcPts val="0"/>
              </a:spcAft>
              <a:buFontTx/>
              <a:buNone/>
              <a:defRPr/>
            </a:pPr>
            <a:r>
              <a:rPr lang="en-GB" altLang="en-US" sz="3200" dirty="0">
                <a:solidFill>
                  <a:srgbClr val="0070C0"/>
                </a:solidFill>
                <a:latin typeface="Verdana" panose="020B0604030504040204" pitchFamily="34" charset="0"/>
                <a:ea typeface="Verdana" panose="020B0604030504040204" pitchFamily="34" charset="0"/>
              </a:rPr>
              <a:t>2006    Solicitor England &amp; Wales</a:t>
            </a:r>
          </a:p>
          <a:p>
            <a:pPr marL="0" indent="0" eaLnBrk="1" hangingPunct="1">
              <a:lnSpc>
                <a:spcPct val="100000"/>
              </a:lnSpc>
              <a:spcBef>
                <a:spcPts val="0"/>
              </a:spcBef>
              <a:spcAft>
                <a:spcPts val="0"/>
              </a:spcAft>
              <a:buFontTx/>
              <a:buNone/>
              <a:defRPr/>
            </a:pPr>
            <a:r>
              <a:rPr lang="en-GB" altLang="en-US" sz="3200" dirty="0">
                <a:solidFill>
                  <a:srgbClr val="0070C0"/>
                </a:solidFill>
                <a:latin typeface="Verdana" panose="020B0604030504040204" pitchFamily="34" charset="0"/>
                <a:ea typeface="Verdana" panose="020B0604030504040204" pitchFamily="34" charset="0"/>
              </a:rPr>
              <a:t>2008    Senior Lecturer in IP, company, business law</a:t>
            </a:r>
          </a:p>
          <a:p>
            <a:pPr marL="0" indent="0" eaLnBrk="1" hangingPunct="1">
              <a:lnSpc>
                <a:spcPct val="100000"/>
              </a:lnSpc>
              <a:spcBef>
                <a:spcPts val="0"/>
              </a:spcBef>
              <a:spcAft>
                <a:spcPts val="0"/>
              </a:spcAft>
              <a:buFontTx/>
              <a:buNone/>
              <a:defRPr/>
            </a:pPr>
            <a:r>
              <a:rPr lang="en-GB" altLang="en-US" sz="3200" dirty="0">
                <a:solidFill>
                  <a:srgbClr val="0070C0"/>
                </a:solidFill>
                <a:latin typeface="Verdana" panose="020B0604030504040204" pitchFamily="34" charset="0"/>
                <a:ea typeface="Verdana" panose="020B0604030504040204" pitchFamily="34" charset="0"/>
              </a:rPr>
              <a:t>2015	PhD, University of Nottingham</a:t>
            </a:r>
          </a:p>
          <a:p>
            <a:pPr marL="0" indent="0" eaLnBrk="1" hangingPunct="1">
              <a:lnSpc>
                <a:spcPct val="100000"/>
              </a:lnSpc>
              <a:spcBef>
                <a:spcPts val="0"/>
              </a:spcBef>
              <a:spcAft>
                <a:spcPts val="0"/>
              </a:spcAft>
              <a:buFontTx/>
              <a:buNone/>
              <a:defRPr/>
            </a:pPr>
            <a:r>
              <a:rPr lang="en-GB" altLang="en-US" sz="3200" dirty="0">
                <a:solidFill>
                  <a:srgbClr val="0070C0"/>
                </a:solidFill>
                <a:latin typeface="Verdana" panose="020B0604030504040204" pitchFamily="34" charset="0"/>
                <a:ea typeface="Verdana" panose="020B0604030504040204" pitchFamily="34" charset="0"/>
              </a:rPr>
              <a:t>2018	</a:t>
            </a:r>
            <a:r>
              <a:rPr lang="en-GB" altLang="en-US" sz="3200" i="1" dirty="0">
                <a:solidFill>
                  <a:srgbClr val="0070C0"/>
                </a:solidFill>
                <a:latin typeface="Verdana" panose="020B0604030504040204" pitchFamily="34" charset="0"/>
                <a:ea typeface="Verdana" panose="020B0604030504040204" pitchFamily="34" charset="0"/>
              </a:rPr>
              <a:t>Intellectual Property, Finance and Corporate                                    </a:t>
            </a:r>
          </a:p>
          <a:p>
            <a:pPr eaLnBrk="1" hangingPunct="1">
              <a:lnSpc>
                <a:spcPct val="90000"/>
              </a:lnSpc>
              <a:buFont typeface="Wingdings 2" pitchFamily="18" charset="2"/>
              <a:buNone/>
              <a:defRPr/>
            </a:pPr>
            <a:r>
              <a:rPr lang="en-GB" altLang="en-US" sz="3200" i="1" dirty="0">
                <a:solidFill>
                  <a:srgbClr val="0070C0"/>
                </a:solidFill>
                <a:latin typeface="Verdana" panose="020B0604030504040204" pitchFamily="34" charset="0"/>
                <a:ea typeface="Verdana" panose="020B0604030504040204" pitchFamily="34" charset="0"/>
              </a:rPr>
              <a:t>		Governance </a:t>
            </a:r>
            <a:r>
              <a:rPr lang="en-GB" altLang="en-US" sz="3200" dirty="0">
                <a:solidFill>
                  <a:srgbClr val="0070C0"/>
                </a:solidFill>
                <a:latin typeface="Verdana" panose="020B0604030504040204" pitchFamily="34" charset="0"/>
                <a:ea typeface="Verdana" panose="020B0604030504040204" pitchFamily="34" charset="0"/>
              </a:rPr>
              <a:t>(Routledge) </a:t>
            </a:r>
          </a:p>
          <a:p>
            <a:pPr eaLnBrk="1" hangingPunct="1">
              <a:lnSpc>
                <a:spcPct val="90000"/>
              </a:lnSpc>
              <a:defRPr/>
            </a:pPr>
            <a:endParaRPr lang="en-GB" altLang="en-US" dirty="0"/>
          </a:p>
        </p:txBody>
      </p:sp>
      <p:pic>
        <p:nvPicPr>
          <p:cNvPr id="6148" name="Picture 8" descr="C:\Documents and Settings\ALS3DENONJ\Local Settings\Temporary Internet Files\Content.IE5\AHR9UPWJ\MC900001200[1].wmf">
            <a:extLst>
              <a:ext uri="{FF2B5EF4-FFF2-40B4-BE49-F238E27FC236}">
                <a16:creationId xmlns:a16="http://schemas.microsoft.com/office/drawing/2014/main" id="{3A2F49E2-35F0-4684-8DAE-0B9ADFFCD8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83400" y="2486512"/>
            <a:ext cx="200977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6" descr="C:\Documents and Settings\ALS3DENONJ\Local Settings\Temporary Internet Files\Content.IE5\M13ABFCD\MP900362608[1].jpg">
            <a:extLst>
              <a:ext uri="{FF2B5EF4-FFF2-40B4-BE49-F238E27FC236}">
                <a16:creationId xmlns:a16="http://schemas.microsoft.com/office/drawing/2014/main" id="{683918C3-10BE-488E-A45E-950BD34D35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9750" y="3875015"/>
            <a:ext cx="2017712"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7" descr="C:\Documents and Settings\ALS3DENONJ\Local Settings\Temporary Internet Files\Content.IE5\4DYEPE0J\MC900018839[1].wmf">
            <a:extLst>
              <a:ext uri="{FF2B5EF4-FFF2-40B4-BE49-F238E27FC236}">
                <a16:creationId xmlns:a16="http://schemas.microsoft.com/office/drawing/2014/main" id="{2DDB8256-2B26-44CD-923A-80B834965C1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83400" y="5300853"/>
            <a:ext cx="2017712"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 picture containing person, outdoor, person, smiling&#10;&#10;Description automatically generated">
            <a:extLst>
              <a:ext uri="{FF2B5EF4-FFF2-40B4-BE49-F238E27FC236}">
                <a16:creationId xmlns:a16="http://schemas.microsoft.com/office/drawing/2014/main" id="{060F4953-254F-4401-A6F6-ECBA63007D95}"/>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883400" y="486183"/>
            <a:ext cx="1954404" cy="1954404"/>
          </a:xfrm>
          <a:prstGeom prst="rect">
            <a:avLst/>
          </a:prstGeom>
        </p:spPr>
      </p:pic>
    </p:spTree>
    <p:extLst>
      <p:ext uri="{BB962C8B-B14F-4D97-AF65-F5344CB8AC3E}">
        <p14:creationId xmlns:p14="http://schemas.microsoft.com/office/powerpoint/2010/main" val="3629738435"/>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903A039C-CB46-4515-9388-AB0B1FA1FFD4}"/>
              </a:ext>
            </a:extLst>
          </p:cNvPr>
          <p:cNvSpPr>
            <a:spLocks noGrp="1" noChangeArrowheads="1"/>
          </p:cNvSpPr>
          <p:nvPr>
            <p:ph type="title"/>
          </p:nvPr>
        </p:nvSpPr>
        <p:spPr>
          <a:xfrm>
            <a:off x="419100" y="714905"/>
            <a:ext cx="8305800" cy="625475"/>
          </a:xfrm>
        </p:spPr>
        <p:txBody>
          <a:bodyPr>
            <a:normAutofit fontScale="90000"/>
          </a:bodyPr>
          <a:lstStyle/>
          <a:p>
            <a:r>
              <a:rPr lang="en-GB" altLang="en-US" sz="3100" b="1" dirty="0">
                <a:solidFill>
                  <a:srgbClr val="0070C0"/>
                </a:solidFill>
              </a:rPr>
              <a:t>Intellectual Property Research Group</a:t>
            </a:r>
            <a:br>
              <a:rPr lang="en-GB" altLang="en-US" sz="2400" b="1" dirty="0"/>
            </a:br>
            <a:endParaRPr lang="en-GB" altLang="en-US" sz="2400" b="1" dirty="0"/>
          </a:p>
        </p:txBody>
      </p:sp>
      <p:sp>
        <p:nvSpPr>
          <p:cNvPr id="11268" name="Rectangle 5">
            <a:extLst>
              <a:ext uri="{FF2B5EF4-FFF2-40B4-BE49-F238E27FC236}">
                <a16:creationId xmlns:a16="http://schemas.microsoft.com/office/drawing/2014/main" id="{F065020E-01D6-4961-B814-A907C12A8169}"/>
              </a:ext>
            </a:extLst>
          </p:cNvPr>
          <p:cNvSpPr>
            <a:spLocks noChangeArrowheads="1"/>
          </p:cNvSpPr>
          <p:nvPr/>
        </p:nvSpPr>
        <p:spPr bwMode="auto">
          <a:xfrm>
            <a:off x="2286000" y="-18161000"/>
            <a:ext cx="4572000"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pPr eaLnBrk="1" hangingPunct="1">
              <a:buFont typeface="Wingdings 3" panose="05040102010807070707" pitchFamily="18" charset="2"/>
              <a:buChar char=""/>
            </a:pPr>
            <a:r>
              <a:rPr lang="en-GB" altLang="en-US" sz="2000">
                <a:solidFill>
                  <a:srgbClr val="404040"/>
                </a:solidFill>
              </a:rPr>
              <a:t>lead IP research within the East Midlands region and focusses on:</a:t>
            </a:r>
          </a:p>
          <a:p>
            <a:pPr eaLnBrk="1" hangingPunct="1">
              <a:buFont typeface="Wingdings 3" panose="05040102010807070707" pitchFamily="18" charset="2"/>
              <a:buChar char=""/>
            </a:pPr>
            <a:endParaRPr lang="en-GB" altLang="en-US" sz="2000">
              <a:solidFill>
                <a:srgbClr val="404040"/>
              </a:solidFill>
            </a:endParaRPr>
          </a:p>
          <a:p>
            <a:pPr eaLnBrk="1" hangingPunct="1">
              <a:buFont typeface="Wingdings 3" panose="05040102010807070707" pitchFamily="18" charset="2"/>
              <a:buNone/>
            </a:pPr>
            <a:r>
              <a:rPr lang="en-GB" altLang="en-US" sz="2000">
                <a:solidFill>
                  <a:srgbClr val="404040"/>
                </a:solidFill>
              </a:rPr>
              <a:t>IP law and practice</a:t>
            </a:r>
          </a:p>
          <a:p>
            <a:pPr eaLnBrk="1" hangingPunct="1">
              <a:buFont typeface="Wingdings 3" panose="05040102010807070707" pitchFamily="18" charset="2"/>
              <a:buNone/>
            </a:pPr>
            <a:r>
              <a:rPr lang="en-GB" altLang="en-US" sz="2000">
                <a:solidFill>
                  <a:srgbClr val="404040"/>
                </a:solidFill>
              </a:rPr>
              <a:t>IP law education</a:t>
            </a:r>
          </a:p>
          <a:p>
            <a:pPr eaLnBrk="1" hangingPunct="1">
              <a:buFont typeface="Wingdings 3" panose="05040102010807070707" pitchFamily="18" charset="2"/>
              <a:buNone/>
            </a:pPr>
            <a:r>
              <a:rPr lang="en-GB" altLang="en-US" sz="2000">
                <a:solidFill>
                  <a:srgbClr val="404040"/>
                </a:solidFill>
              </a:rPr>
              <a:t>IP commercialisation</a:t>
            </a:r>
          </a:p>
          <a:p>
            <a:pPr>
              <a:buFont typeface="Wingdings 3" panose="05040102010807070707" pitchFamily="18" charset="2"/>
              <a:buNone/>
            </a:pPr>
            <a:r>
              <a:rPr lang="en-GB" altLang="en-US" sz="2000"/>
              <a:t> </a:t>
            </a:r>
          </a:p>
          <a:p>
            <a:r>
              <a:rPr lang="en-GB" altLang="en-US" sz="2000" u="sng">
                <a:hlinkClick r:id="rId2"/>
              </a:rPr>
              <a:t>www.ntu.ac.uk/ipresearch</a:t>
            </a:r>
            <a:endParaRPr lang="en-GB" altLang="en-US" sz="2000">
              <a:solidFill>
                <a:srgbClr val="404040"/>
              </a:solidFill>
            </a:endParaRPr>
          </a:p>
        </p:txBody>
      </p:sp>
      <p:sp>
        <p:nvSpPr>
          <p:cNvPr id="11269" name="TextBox 6">
            <a:extLst>
              <a:ext uri="{FF2B5EF4-FFF2-40B4-BE49-F238E27FC236}">
                <a16:creationId xmlns:a16="http://schemas.microsoft.com/office/drawing/2014/main" id="{453C0CEC-1B92-424F-A112-9149273EED9E}"/>
              </a:ext>
            </a:extLst>
          </p:cNvPr>
          <p:cNvSpPr txBox="1">
            <a:spLocks noChangeArrowheads="1"/>
          </p:cNvSpPr>
          <p:nvPr/>
        </p:nvSpPr>
        <p:spPr bwMode="auto">
          <a:xfrm>
            <a:off x="179388" y="1858963"/>
            <a:ext cx="699928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anose="020B0604030504040204" pitchFamily="34" charset="0"/>
                <a:cs typeface="Arial" panose="020B0604020202020204" pitchFamily="34" charset="0"/>
              </a:defRPr>
            </a:lvl1pPr>
            <a:lvl2pPr marL="742950" indent="-285750">
              <a:defRPr sz="1600">
                <a:solidFill>
                  <a:srgbClr val="004D75"/>
                </a:solidFill>
                <a:latin typeface="Verdana" panose="020B0604030504040204" pitchFamily="34" charset="0"/>
                <a:cs typeface="Arial" panose="020B0604020202020204" pitchFamily="34" charset="0"/>
              </a:defRPr>
            </a:lvl2pPr>
            <a:lvl3pPr marL="1143000" indent="-228600">
              <a:defRPr sz="1600">
                <a:solidFill>
                  <a:srgbClr val="004D75"/>
                </a:solidFill>
                <a:latin typeface="Verdana" panose="020B0604030504040204" pitchFamily="34" charset="0"/>
                <a:cs typeface="Arial" panose="020B0604020202020204" pitchFamily="34" charset="0"/>
              </a:defRPr>
            </a:lvl3pPr>
            <a:lvl4pPr marL="1600200" indent="-228600">
              <a:defRPr sz="1600">
                <a:solidFill>
                  <a:srgbClr val="004D75"/>
                </a:solidFill>
                <a:latin typeface="Verdana" panose="020B0604030504040204" pitchFamily="34" charset="0"/>
                <a:cs typeface="Arial" panose="020B0604020202020204" pitchFamily="34" charset="0"/>
              </a:defRPr>
            </a:lvl4pPr>
            <a:lvl5pPr marL="2057400" indent="-228600">
              <a:defRPr sz="16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600">
                <a:solidFill>
                  <a:srgbClr val="004D75"/>
                </a:solidFill>
                <a:latin typeface="Verdana" panose="020B0604030504040204" pitchFamily="34" charset="0"/>
                <a:cs typeface="Arial" panose="020B0604020202020204" pitchFamily="34" charset="0"/>
              </a:defRPr>
            </a:lvl9pPr>
          </a:lstStyle>
          <a:p>
            <a:r>
              <a:rPr lang="en-GB" altLang="en-US" sz="2400"/>
              <a:t>  IP law and practice</a:t>
            </a:r>
          </a:p>
          <a:p>
            <a:r>
              <a:rPr lang="en-GB" altLang="en-US" sz="2400"/>
              <a:t>  IP law education</a:t>
            </a:r>
          </a:p>
          <a:p>
            <a:r>
              <a:rPr lang="it-IT" altLang="en-US" sz="2400"/>
              <a:t>  IP commercialisation</a:t>
            </a:r>
            <a:endParaRPr lang="en-GB" altLang="en-US" sz="2400"/>
          </a:p>
          <a:p>
            <a:r>
              <a:rPr lang="it-IT" altLang="en-US" sz="2400"/>
              <a:t> </a:t>
            </a:r>
            <a:endParaRPr lang="en-GB" altLang="en-US" sz="2400"/>
          </a:p>
        </p:txBody>
      </p:sp>
      <p:pic>
        <p:nvPicPr>
          <p:cNvPr id="11270" name="Picture 5">
            <a:extLst>
              <a:ext uri="{FF2B5EF4-FFF2-40B4-BE49-F238E27FC236}">
                <a16:creationId xmlns:a16="http://schemas.microsoft.com/office/drawing/2014/main" id="{CC338DDA-30F9-4F92-A6A3-80C2C877D0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4375" y="1435100"/>
            <a:ext cx="4260850" cy="283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1" name="Picture 8">
            <a:extLst>
              <a:ext uri="{FF2B5EF4-FFF2-40B4-BE49-F238E27FC236}">
                <a16:creationId xmlns:a16="http://schemas.microsoft.com/office/drawing/2014/main" id="{EFC92101-1A35-434D-82F2-A57BEF9DC9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425" y="3457575"/>
            <a:ext cx="3071813" cy="203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2" name="Picture 8" descr="Z:\BUSINESS DEVELOPMENT OFFICE\IPO\Project Delivery\WP5 - Marketing &amp; Comm\Logos\NLS_logo (2).jpg">
            <a:extLst>
              <a:ext uri="{FF2B5EF4-FFF2-40B4-BE49-F238E27FC236}">
                <a16:creationId xmlns:a16="http://schemas.microsoft.com/office/drawing/2014/main" id="{59CE6DC6-2B7E-431F-97F7-ED00E9E005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4163" y="4695825"/>
            <a:ext cx="2808287" cy="116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2787A72B-1523-4F63-B2BC-635DDA89A3F2}"/>
              </a:ext>
            </a:extLst>
          </p:cNvPr>
          <p:cNvSpPr>
            <a:spLocks noGrp="1"/>
          </p:cNvSpPr>
          <p:nvPr>
            <p:ph idx="1"/>
          </p:nvPr>
        </p:nvSpPr>
        <p:spPr>
          <a:xfrm>
            <a:off x="457200" y="1350095"/>
            <a:ext cx="8229600" cy="4525963"/>
          </a:xfrm>
        </p:spPr>
        <p:txBody>
          <a:bodyPr/>
          <a:lstStyle/>
          <a:p>
            <a:pPr marL="109728" indent="0">
              <a:buNone/>
            </a:pPr>
            <a:endParaRPr lang="en-GB" dirty="0"/>
          </a:p>
        </p:txBody>
      </p:sp>
    </p:spTree>
    <p:extLst>
      <p:ext uri="{BB962C8B-B14F-4D97-AF65-F5344CB8AC3E}">
        <p14:creationId xmlns:p14="http://schemas.microsoft.com/office/powerpoint/2010/main" val="2809746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with medium confidence">
            <a:extLst>
              <a:ext uri="{FF2B5EF4-FFF2-40B4-BE49-F238E27FC236}">
                <a16:creationId xmlns:a16="http://schemas.microsoft.com/office/drawing/2014/main" id="{145F56DE-6009-41A8-A861-F909851D1CB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12753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2079</Words>
  <Application>Microsoft Office PowerPoint</Application>
  <PresentationFormat>On-screen Show (4:3)</PresentationFormat>
  <Paragraphs>183</Paragraphs>
  <Slides>24</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Arial</vt:lpstr>
      <vt:lpstr>Arial</vt:lpstr>
      <vt:lpstr>Calibri</vt:lpstr>
      <vt:lpstr>Garamond</vt:lpstr>
      <vt:lpstr>Lucida Sans Unicode</vt:lpstr>
      <vt:lpstr>Times New Roman</vt:lpstr>
      <vt:lpstr>Verdana</vt:lpstr>
      <vt:lpstr>Wingdings 2</vt:lpstr>
      <vt:lpstr>Wingdings 3</vt:lpstr>
      <vt:lpstr>Concourse</vt:lpstr>
      <vt:lpstr>  Contribution to EAA Working Group Intangibles Chaired by Prof. Stefano Zambon, University of Ferrara, and vice-chaired by Prof. Jan Marton, University of Gothenburg EFRAG’s Discussion Paper Better Information on Intangibles – Which is the best way to go? 28 January 2022  </vt:lpstr>
      <vt:lpstr>Intangibles and IPRs increasingly at the epicentre of corporate governance in technology companies</vt:lpstr>
      <vt:lpstr>Interdisciplinary  IP,  Corporate Governance &amp; Accounting Research</vt:lpstr>
      <vt:lpstr>Investment in intangibles overtakes tangibles</vt:lpstr>
      <vt:lpstr>Burden of IP Ownership Power: Accountability through  Corporate Reporting</vt:lpstr>
      <vt:lpstr>Good governance &amp; IP to protect technology supports growth to maturity</vt:lpstr>
      <vt:lpstr>My research... IP, Finance and Corporate Governance 12 April 2018</vt:lpstr>
      <vt:lpstr>IP, Finance and Corporate Governance</vt:lpstr>
      <vt:lpstr> Chapter 7 Substance and Form:  Developing a Normative Practice for  Corporate Narrative Reporting IP Asset Disclosures</vt:lpstr>
      <vt:lpstr> Chapter 7 Substance and Form: Developing a Normative Practice for Corporate Narrative Reporting IP Asset Disclosures</vt:lpstr>
      <vt:lpstr> Chapter 2 Companies Act 2006 (UK):  Accounting Records  Section 386</vt:lpstr>
      <vt:lpstr> Chapter 2 Companies Act 2006 (UK):  Accounting Records Section 386</vt:lpstr>
      <vt:lpstr> Chapter 2 Companies Act 2006 (UK):  Accounting Records Section 386  Amend to include an equivalent legal requirement for companies to keep Records of Intangibles </vt:lpstr>
      <vt:lpstr>Corporate Reporting underpins Accountability</vt:lpstr>
      <vt:lpstr>Does the technology work?</vt:lpstr>
      <vt:lpstr>What stage is it at? NASA Technology Readiness Level (TRL) System</vt:lpstr>
      <vt:lpstr>The TRLs</vt:lpstr>
      <vt:lpstr>The TRL System</vt:lpstr>
      <vt:lpstr>The TRL System and technology evolution</vt:lpstr>
      <vt:lpstr>Benefits of TRL reporting</vt:lpstr>
      <vt:lpstr>Publications</vt:lpstr>
      <vt:lpstr>About me… Associate Professor Dr Janice Denoncourt</vt:lpstr>
      <vt:lpstr>Intellectual Property Research Group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IP Assets &amp; Sustainability</dc:title>
  <dc:creator>home</dc:creator>
  <cp:lastModifiedBy>Gallacher, Jonathan</cp:lastModifiedBy>
  <cp:revision>657</cp:revision>
  <cp:lastPrinted>2022-01-28T15:46:31Z</cp:lastPrinted>
  <dcterms:created xsi:type="dcterms:W3CDTF">2018-04-13T15:21:02Z</dcterms:created>
  <dcterms:modified xsi:type="dcterms:W3CDTF">2022-07-29T13:06:15Z</dcterms:modified>
</cp:coreProperties>
</file>