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13"/>
  </p:notesMasterIdLst>
  <p:sldIdLst>
    <p:sldId id="271" r:id="rId2"/>
    <p:sldId id="256" r:id="rId3"/>
    <p:sldId id="257" r:id="rId4"/>
    <p:sldId id="270" r:id="rId5"/>
    <p:sldId id="261" r:id="rId6"/>
    <p:sldId id="262" r:id="rId7"/>
    <p:sldId id="263" r:id="rId8"/>
    <p:sldId id="266" r:id="rId9"/>
    <p:sldId id="267" r:id="rId10"/>
    <p:sldId id="276"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56" autoAdjust="0"/>
  </p:normalViewPr>
  <p:slideViewPr>
    <p:cSldViewPr snapToGrid="0">
      <p:cViewPr varScale="1">
        <p:scale>
          <a:sx n="78" d="100"/>
          <a:sy n="78" d="100"/>
        </p:scale>
        <p:origin x="850"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E203D8-9CC6-4420-B9D1-CC405CA746A1}" type="datetimeFigureOut">
              <a:rPr lang="en-GB" smtClean="0"/>
              <a:t>26/07/2022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43165E-75A2-44EA-8C5B-1222EC54C81F}" type="slidenum">
              <a:rPr lang="en-GB" smtClean="0"/>
              <a:t>‹#›</a:t>
            </a:fld>
            <a:endParaRPr lang="en-GB"/>
          </a:p>
        </p:txBody>
      </p:sp>
    </p:spTree>
    <p:extLst>
      <p:ext uri="{BB962C8B-B14F-4D97-AF65-F5344CB8AC3E}">
        <p14:creationId xmlns:p14="http://schemas.microsoft.com/office/powerpoint/2010/main" val="284353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UK LAs have been challenged with cuts in their RSGs from the government (CIPFA, 2017). This has affected the public services LAs deliver in their communities. UK LA managers face a challenge with conflicting the objective to generate income on their own and reduce costs whiles pressures increase for public services. These pressures have created the quest for greater accountability in public policy and management. NAO 2018 concluded that </a:t>
            </a:r>
            <a:r>
              <a:rPr lang="en-GB" sz="1200" b="0" i="0" kern="1200" dirty="0">
                <a:solidFill>
                  <a:schemeClr val="tx1"/>
                </a:solidFill>
                <a:effectLst/>
                <a:latin typeface="+mn-lt"/>
                <a:ea typeface="+mn-ea"/>
                <a:cs typeface="+mn-cs"/>
              </a:rPr>
              <a:t>single view of how funding cuts are impacting the whole of local authority services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Research gaps exist in ‘financial resilience’ as a new research term which is currently rarely defined and understood (</a:t>
            </a:r>
            <a:r>
              <a:rPr lang="en-GB" sz="1200" kern="1200" dirty="0" err="1">
                <a:solidFill>
                  <a:schemeClr val="tx1"/>
                </a:solidFill>
                <a:effectLst/>
                <a:latin typeface="+mn-lt"/>
                <a:ea typeface="+mn-ea"/>
                <a:cs typeface="+mn-cs"/>
              </a:rPr>
              <a:t>Turcu</a:t>
            </a:r>
            <a:r>
              <a:rPr lang="en-GB" sz="1200" kern="1200" dirty="0">
                <a:solidFill>
                  <a:schemeClr val="tx1"/>
                </a:solidFill>
                <a:effectLst/>
                <a:latin typeface="+mn-lt"/>
                <a:ea typeface="+mn-ea"/>
                <a:cs typeface="+mn-cs"/>
              </a:rPr>
              <a:t> et al., 2015). The gap is where there’s no work conducted on a larger scale in the UK, and the weakness is that the authors do not seem to understand the concept. </a:t>
            </a:r>
          </a:p>
          <a:p>
            <a:endParaRPr lang="en-GB" dirty="0"/>
          </a:p>
          <a:p>
            <a:endParaRPr lang="en-GB" dirty="0"/>
          </a:p>
        </p:txBody>
      </p:sp>
      <p:sp>
        <p:nvSpPr>
          <p:cNvPr id="4" name="Slide Number Placeholder 3"/>
          <p:cNvSpPr>
            <a:spLocks noGrp="1"/>
          </p:cNvSpPr>
          <p:nvPr>
            <p:ph type="sldNum" sz="quarter" idx="10"/>
          </p:nvPr>
        </p:nvSpPr>
        <p:spPr/>
        <p:txBody>
          <a:bodyPr/>
          <a:lstStyle/>
          <a:p>
            <a:fld id="{B243165E-75A2-44EA-8C5B-1222EC54C81F}" type="slidenum">
              <a:rPr lang="en-GB" smtClean="0"/>
              <a:t>5</a:t>
            </a:fld>
            <a:endParaRPr lang="en-GB"/>
          </a:p>
        </p:txBody>
      </p:sp>
    </p:spTree>
    <p:extLst>
      <p:ext uri="{BB962C8B-B14F-4D97-AF65-F5344CB8AC3E}">
        <p14:creationId xmlns:p14="http://schemas.microsoft.com/office/powerpoint/2010/main" val="483315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austerity period gives a great opportunity to conduct a study that seeks to understand how LAs have fared before the crisis and survived after austerity measure were implemented in 2010. It gets better when a 10-year period allows me to further </a:t>
            </a:r>
            <a:r>
              <a:rPr lang="en-GB" sz="1200" b="1" kern="1200" dirty="0">
                <a:solidFill>
                  <a:schemeClr val="tx1"/>
                </a:solidFill>
                <a:effectLst/>
                <a:latin typeface="+mn-lt"/>
                <a:ea typeface="+mn-ea"/>
                <a:cs typeface="+mn-cs"/>
              </a:rPr>
              <a:t>to understand UK LAs’ responses through the lens of financial resilience during the era of austerity.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B243165E-75A2-44EA-8C5B-1222EC54C81F}" type="slidenum">
              <a:rPr lang="en-GB" smtClean="0"/>
              <a:t>6</a:t>
            </a:fld>
            <a:endParaRPr lang="en-GB"/>
          </a:p>
        </p:txBody>
      </p:sp>
    </p:spTree>
    <p:extLst>
      <p:ext uri="{BB962C8B-B14F-4D97-AF65-F5344CB8AC3E}">
        <p14:creationId xmlns:p14="http://schemas.microsoft.com/office/powerpoint/2010/main" val="3542164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kern="1200" dirty="0">
                <a:solidFill>
                  <a:schemeClr val="tx1"/>
                </a:solidFill>
                <a:effectLst/>
                <a:latin typeface="+mn-lt"/>
                <a:ea typeface="+mn-ea"/>
                <a:cs typeface="+mn-cs"/>
              </a:rPr>
              <a:t>- Contribute to existing knowledge and literature on ‘financial resilience’</a:t>
            </a:r>
          </a:p>
          <a:p>
            <a:pPr lvl="0"/>
            <a:r>
              <a:rPr lang="en-GB" sz="1200" kern="1200" dirty="0">
                <a:solidFill>
                  <a:schemeClr val="tx1"/>
                </a:solidFill>
                <a:effectLst/>
                <a:latin typeface="+mn-lt"/>
                <a:ea typeface="+mn-ea"/>
                <a:cs typeface="+mn-cs"/>
              </a:rPr>
              <a:t>- Develop a conceptual model which helps to understand how UK LAs have survived times of cuts and increased demand for public services.</a:t>
            </a:r>
          </a:p>
          <a:p>
            <a:pPr lvl="0"/>
            <a:r>
              <a:rPr lang="en-GB" sz="1200" kern="1200" dirty="0">
                <a:solidFill>
                  <a:schemeClr val="tx1"/>
                </a:solidFill>
                <a:effectLst/>
                <a:latin typeface="+mn-lt"/>
                <a:ea typeface="+mn-ea"/>
                <a:cs typeface="+mn-cs"/>
              </a:rPr>
              <a:t>- Generate ideas that will help in formulating policies (by key stakeholders responsible for key decision making) to enhance resilience at the local government level.</a:t>
            </a:r>
          </a:p>
          <a:p>
            <a:r>
              <a:rPr lang="en-GB" dirty="0"/>
              <a:t> </a:t>
            </a:r>
          </a:p>
        </p:txBody>
      </p:sp>
      <p:sp>
        <p:nvSpPr>
          <p:cNvPr id="4" name="Slide Number Placeholder 3"/>
          <p:cNvSpPr>
            <a:spLocks noGrp="1"/>
          </p:cNvSpPr>
          <p:nvPr>
            <p:ph type="sldNum" sz="quarter" idx="10"/>
          </p:nvPr>
        </p:nvSpPr>
        <p:spPr/>
        <p:txBody>
          <a:bodyPr/>
          <a:lstStyle/>
          <a:p>
            <a:fld id="{B243165E-75A2-44EA-8C5B-1222EC54C81F}" type="slidenum">
              <a:rPr lang="en-GB" smtClean="0"/>
              <a:t>9</a:t>
            </a:fld>
            <a:endParaRPr lang="en-GB"/>
          </a:p>
        </p:txBody>
      </p:sp>
    </p:spTree>
    <p:extLst>
      <p:ext uri="{BB962C8B-B14F-4D97-AF65-F5344CB8AC3E}">
        <p14:creationId xmlns:p14="http://schemas.microsoft.com/office/powerpoint/2010/main" val="359980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sz="1200" kern="1200" dirty="0">
                <a:solidFill>
                  <a:schemeClr val="tx1"/>
                </a:solidFill>
                <a:effectLst/>
                <a:latin typeface="+mn-lt"/>
                <a:ea typeface="+mn-ea"/>
                <a:cs typeface="+mn-cs"/>
              </a:rPr>
              <a:t>Hence the paper uses the standard/established definition of a recession.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paper adopts these time series to compare how English LA have prioritised resources in delivering social services and education over these periods.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B2E981-88EF-4729-B54D-38D876D7BB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51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kern="1200" dirty="0">
                <a:solidFill>
                  <a:schemeClr val="tx1"/>
                </a:solidFill>
                <a:effectLst/>
                <a:latin typeface="+mn-lt"/>
                <a:ea typeface="+mn-ea"/>
                <a:cs typeface="+mn-cs"/>
              </a:rPr>
              <a:t>- Contribute to existing knowledge and literature on ‘financial resilience’</a:t>
            </a:r>
          </a:p>
          <a:p>
            <a:pPr lvl="0"/>
            <a:r>
              <a:rPr lang="en-GB" sz="1200" kern="1200" dirty="0">
                <a:solidFill>
                  <a:schemeClr val="tx1"/>
                </a:solidFill>
                <a:effectLst/>
                <a:latin typeface="+mn-lt"/>
                <a:ea typeface="+mn-ea"/>
                <a:cs typeface="+mn-cs"/>
              </a:rPr>
              <a:t>- Develop a conceptual model which helps to understand how UK LAs have survived times of cuts and increased demand for public services.</a:t>
            </a:r>
          </a:p>
          <a:p>
            <a:pPr lvl="0"/>
            <a:r>
              <a:rPr lang="en-GB" sz="1200" kern="1200" dirty="0">
                <a:solidFill>
                  <a:schemeClr val="tx1"/>
                </a:solidFill>
                <a:effectLst/>
                <a:latin typeface="+mn-lt"/>
                <a:ea typeface="+mn-ea"/>
                <a:cs typeface="+mn-cs"/>
              </a:rPr>
              <a:t>- Generate ideas that will help in formulating policies (by key stakeholders responsible for key decision making) to enhance resilience at the local government level.</a:t>
            </a:r>
          </a:p>
          <a:p>
            <a:r>
              <a:rPr lang="en-GB" dirty="0"/>
              <a:t> </a:t>
            </a:r>
          </a:p>
        </p:txBody>
      </p:sp>
      <p:sp>
        <p:nvSpPr>
          <p:cNvPr id="4" name="Slide Number Placeholder 3"/>
          <p:cNvSpPr>
            <a:spLocks noGrp="1"/>
          </p:cNvSpPr>
          <p:nvPr>
            <p:ph type="sldNum" sz="quarter" idx="10"/>
          </p:nvPr>
        </p:nvSpPr>
        <p:spPr/>
        <p:txBody>
          <a:bodyPr/>
          <a:lstStyle/>
          <a:p>
            <a:fld id="{B243165E-75A2-44EA-8C5B-1222EC54C81F}" type="slidenum">
              <a:rPr lang="en-GB" smtClean="0"/>
              <a:t>11</a:t>
            </a:fld>
            <a:endParaRPr lang="en-GB"/>
          </a:p>
        </p:txBody>
      </p:sp>
    </p:spTree>
    <p:extLst>
      <p:ext uri="{BB962C8B-B14F-4D97-AF65-F5344CB8AC3E}">
        <p14:creationId xmlns:p14="http://schemas.microsoft.com/office/powerpoint/2010/main" val="33980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F8AF-3F3D-4992-8289-911AB73676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51D219C-D26C-4256-9114-0FB666FB5C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641A00-A371-4B19-AA44-2F8A68732D58}"/>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5" name="Footer Placeholder 4">
            <a:extLst>
              <a:ext uri="{FF2B5EF4-FFF2-40B4-BE49-F238E27FC236}">
                <a16:creationId xmlns:a16="http://schemas.microsoft.com/office/drawing/2014/main" id="{0B50DE13-BDC9-4319-BCDE-A327FF8878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62B3A5-75CB-43B0-88C7-2D8D840D06D0}"/>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320114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858C-1E7A-4723-AD71-E128C87157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9A744A-53F4-4CE4-880A-D33A902998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620775-3787-42F0-85AF-6EF860424379}"/>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5" name="Footer Placeholder 4">
            <a:extLst>
              <a:ext uri="{FF2B5EF4-FFF2-40B4-BE49-F238E27FC236}">
                <a16:creationId xmlns:a16="http://schemas.microsoft.com/office/drawing/2014/main" id="{43A9C077-7EB2-4684-8EBD-E35DCE50F9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3B6E52-3527-4D28-A13A-9E29C228914A}"/>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314221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5781D-A282-4ABB-BB7F-5787B5C1CD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1B30A42-284F-4941-8FB3-260E445DCF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8300D54-C7AB-4282-BF55-0F982A6D52B9}"/>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5" name="Footer Placeholder 4">
            <a:extLst>
              <a:ext uri="{FF2B5EF4-FFF2-40B4-BE49-F238E27FC236}">
                <a16:creationId xmlns:a16="http://schemas.microsoft.com/office/drawing/2014/main" id="{E54AF8F9-4489-4EE5-9D61-7D55F511F5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686EC2-02AB-49C7-BFC0-065101A3B4AE}"/>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2421797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0314-0249-428A-8845-D0986D64ECB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16F574-3429-4230-88F1-01F473CF10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E3B6127-5671-4D3F-8BCF-D96373EDDFF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9796F95-DE63-435A-8BF0-31F5DA462054}"/>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6" name="Footer Placeholder 5">
            <a:extLst>
              <a:ext uri="{FF2B5EF4-FFF2-40B4-BE49-F238E27FC236}">
                <a16:creationId xmlns:a16="http://schemas.microsoft.com/office/drawing/2014/main" id="{AEEC9518-22C1-4350-B214-B50496168F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758AB4-302C-4680-9F88-27239F07D5F8}"/>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57136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91B7D-C412-418B-BE61-2AAC6BBB710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AE0A8F-E279-47D6-B858-09316F2108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06C2612-EAD4-44C4-B93A-31C56148292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190371A-C592-4C99-89B4-F83CFE1736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B09D434-BEE5-4E4E-AC67-120A5C7D4FD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492EFE8-377D-43ED-8940-D6D6BC42EA20}"/>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8" name="Footer Placeholder 7">
            <a:extLst>
              <a:ext uri="{FF2B5EF4-FFF2-40B4-BE49-F238E27FC236}">
                <a16:creationId xmlns:a16="http://schemas.microsoft.com/office/drawing/2014/main" id="{825B7DF6-305F-4BF0-82BC-7B7CFCEEB2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153B3EA-340B-499E-943D-E4060A309468}"/>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167122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8E4FD-69FA-4260-B512-5CEA7769802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3512494-CF9F-4673-8B76-17F97943120C}"/>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4" name="Footer Placeholder 3">
            <a:extLst>
              <a:ext uri="{FF2B5EF4-FFF2-40B4-BE49-F238E27FC236}">
                <a16:creationId xmlns:a16="http://schemas.microsoft.com/office/drawing/2014/main" id="{5F969504-3B27-4E3E-A0BB-6745274FD31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F3B3C26-646F-484C-A955-00C3594AC406}"/>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542998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2568A5-5AD0-42F1-91CF-9E374F41BEA0}"/>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3" name="Footer Placeholder 2">
            <a:extLst>
              <a:ext uri="{FF2B5EF4-FFF2-40B4-BE49-F238E27FC236}">
                <a16:creationId xmlns:a16="http://schemas.microsoft.com/office/drawing/2014/main" id="{34E95261-F813-435E-ABE4-704BF6B49C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FE935C0-44F3-4D83-8513-EB453183617D}"/>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3380230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F63FF-DBA7-4C77-B1DD-FEC3C76B1D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760CF80-2758-4C24-BC96-05F18A11E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996CAF-AB40-4414-89F0-723A5C1F22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385FF6-E476-43E5-889E-0EE839D164A1}"/>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6" name="Footer Placeholder 5">
            <a:extLst>
              <a:ext uri="{FF2B5EF4-FFF2-40B4-BE49-F238E27FC236}">
                <a16:creationId xmlns:a16="http://schemas.microsoft.com/office/drawing/2014/main" id="{FECAD653-45C5-4AB2-B7F8-B1B446EA41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57088A-E6EB-402B-B295-BF61583160B7}"/>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358908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776AA-2B13-4F9C-8DDB-817ACDCC49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4FBDFBA-A764-43F9-8ED3-02C8D657C3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42AD6DA-DF8E-4C94-B550-DA4AD0982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16595B-B6DF-46C0-9D24-8B0FD008CAB4}"/>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6" name="Footer Placeholder 5">
            <a:extLst>
              <a:ext uri="{FF2B5EF4-FFF2-40B4-BE49-F238E27FC236}">
                <a16:creationId xmlns:a16="http://schemas.microsoft.com/office/drawing/2014/main" id="{26B568CB-3EB0-4858-866D-B83F8E4FDC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7FF0D6-B762-4D33-8A31-1AADF129CB31}"/>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3464915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025A4-0609-4FF3-82CA-E35ACB8C4BF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C9BC9B-5B5A-4F6B-A2C1-31E709004EC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42AA50-9E41-4463-9815-4B8D248F11E8}"/>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5" name="Footer Placeholder 4">
            <a:extLst>
              <a:ext uri="{FF2B5EF4-FFF2-40B4-BE49-F238E27FC236}">
                <a16:creationId xmlns:a16="http://schemas.microsoft.com/office/drawing/2014/main" id="{1829C578-C72A-4F0E-BA25-1DA869ADD7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BF4BF6-9439-4F40-BBA2-5CAD69BF021E}"/>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1068165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7E2FC5-24E2-4021-9D4D-F17E32A971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7E636A-1B71-4FB4-953A-883670CC62D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38A2BB-1FD5-422B-96E4-3849493E302C}"/>
              </a:ext>
            </a:extLst>
          </p:cNvPr>
          <p:cNvSpPr>
            <a:spLocks noGrp="1"/>
          </p:cNvSpPr>
          <p:nvPr>
            <p:ph type="dt" sz="half" idx="10"/>
          </p:nvPr>
        </p:nvSpPr>
        <p:spPr/>
        <p:txBody>
          <a:bodyPr/>
          <a:lstStyle/>
          <a:p>
            <a:fld id="{C30AEDAF-632D-495A-BE84-DB211DE180E0}" type="datetimeFigureOut">
              <a:rPr lang="en-GB" smtClean="0"/>
              <a:t>26/07/2022</a:t>
            </a:fld>
            <a:endParaRPr lang="en-GB"/>
          </a:p>
        </p:txBody>
      </p:sp>
      <p:sp>
        <p:nvSpPr>
          <p:cNvPr id="5" name="Footer Placeholder 4">
            <a:extLst>
              <a:ext uri="{FF2B5EF4-FFF2-40B4-BE49-F238E27FC236}">
                <a16:creationId xmlns:a16="http://schemas.microsoft.com/office/drawing/2014/main" id="{441AC545-9D3C-4A29-87A4-8C2978F1D0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E9382D-93A7-4EA9-B448-76F382D9CF29}"/>
              </a:ext>
            </a:extLst>
          </p:cNvPr>
          <p:cNvSpPr>
            <a:spLocks noGrp="1"/>
          </p:cNvSpPr>
          <p:nvPr>
            <p:ph type="sldNum" sz="quarter" idx="12"/>
          </p:nvPr>
        </p:nvSpPr>
        <p:spPr/>
        <p:txBody>
          <a:bodyPr/>
          <a:lstStyle/>
          <a:p>
            <a:fld id="{C4D90333-8301-4C91-BC2F-93064E931083}" type="slidenum">
              <a:rPr lang="en-GB" smtClean="0"/>
              <a:t>‹#›</a:t>
            </a:fld>
            <a:endParaRPr lang="en-GB"/>
          </a:p>
        </p:txBody>
      </p:sp>
    </p:spTree>
    <p:extLst>
      <p:ext uri="{BB962C8B-B14F-4D97-AF65-F5344CB8AC3E}">
        <p14:creationId xmlns:p14="http://schemas.microsoft.com/office/powerpoint/2010/main" val="1270416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5B785-A9B5-4ADB-9A32-3954DAB79B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7B1BFB-D85B-4F58-BFE4-3D6AF7C793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C9BC00-6B22-4DA8-A685-64E589280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0AEDAF-632D-495A-BE84-DB211DE180E0}" type="datetimeFigureOut">
              <a:rPr lang="en-GB" smtClean="0"/>
              <a:t>26/07/2022</a:t>
            </a:fld>
            <a:endParaRPr lang="en-GB"/>
          </a:p>
        </p:txBody>
      </p:sp>
      <p:sp>
        <p:nvSpPr>
          <p:cNvPr id="5" name="Footer Placeholder 4">
            <a:extLst>
              <a:ext uri="{FF2B5EF4-FFF2-40B4-BE49-F238E27FC236}">
                <a16:creationId xmlns:a16="http://schemas.microsoft.com/office/drawing/2014/main" id="{39595887-E874-4644-BBD0-9694F80CC3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8EB91AC-1A96-4569-8E7D-457DB558BE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90333-8301-4C91-BC2F-93064E931083}" type="slidenum">
              <a:rPr lang="en-GB" smtClean="0"/>
              <a:t>‹#›</a:t>
            </a:fld>
            <a:endParaRPr lang="en-GB"/>
          </a:p>
        </p:txBody>
      </p:sp>
    </p:spTree>
    <p:extLst>
      <p:ext uri="{BB962C8B-B14F-4D97-AF65-F5344CB8AC3E}">
        <p14:creationId xmlns:p14="http://schemas.microsoft.com/office/powerpoint/2010/main" val="304172868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f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fif"/></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63E5E7-0AB5-49D4-9ACF-F3070BF3D493}"/>
              </a:ext>
            </a:extLst>
          </p:cNvPr>
          <p:cNvSpPr>
            <a:spLocks noGrp="1"/>
          </p:cNvSpPr>
          <p:nvPr>
            <p:ph type="title"/>
          </p:nvPr>
        </p:nvSpPr>
        <p:spPr>
          <a:xfrm>
            <a:off x="914400" y="-122373"/>
            <a:ext cx="10515600" cy="1325563"/>
          </a:xfrm>
        </p:spPr>
        <p:txBody>
          <a:bodyPr>
            <a:normAutofit/>
          </a:bodyPr>
          <a:lstStyle/>
          <a:p>
            <a:r>
              <a:rPr lang="en-GB" b="1" dirty="0"/>
              <a:t>						</a:t>
            </a:r>
          </a:p>
        </p:txBody>
      </p:sp>
      <p:pic>
        <p:nvPicPr>
          <p:cNvPr id="10" name="Picture 4" descr="https://farm4.staticflickr.com/3190/2706088547_f08c088bf1_z.jpg">
            <a:extLst>
              <a:ext uri="{FF2B5EF4-FFF2-40B4-BE49-F238E27FC236}">
                <a16:creationId xmlns:a16="http://schemas.microsoft.com/office/drawing/2014/main" id="{3FD2E8B6-DFF0-4B1D-8F8E-80F5AABB2B29}"/>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6357"/>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2877A095-CBBB-4FDF-B058-EB254DAE9F8B}"/>
              </a:ext>
            </a:extLst>
          </p:cNvPr>
          <p:cNvSpPr>
            <a:spLocks noGrp="1"/>
          </p:cNvSpPr>
          <p:nvPr>
            <p:ph sz="half" idx="1"/>
          </p:nvPr>
        </p:nvSpPr>
        <p:spPr>
          <a:xfrm>
            <a:off x="198816" y="540408"/>
            <a:ext cx="11993184" cy="5268306"/>
          </a:xfrm>
        </p:spPr>
        <p:txBody>
          <a:bodyPr>
            <a:normAutofit/>
          </a:bodyPr>
          <a:lstStyle/>
          <a:p>
            <a:pPr marL="0" indent="0" algn="ctr">
              <a:buNone/>
            </a:pPr>
            <a:r>
              <a:rPr lang="en-GB" sz="4000" b="1" dirty="0"/>
              <a:t>European Group of Public Administration </a:t>
            </a:r>
          </a:p>
          <a:p>
            <a:pPr marL="0" indent="0" algn="ctr">
              <a:buNone/>
            </a:pPr>
            <a:r>
              <a:rPr lang="en-GB" sz="4000" b="1" dirty="0"/>
              <a:t>PhD and Early Career Symposium</a:t>
            </a:r>
          </a:p>
          <a:p>
            <a:pPr marL="0" indent="0" algn="ctr">
              <a:buNone/>
            </a:pPr>
            <a:r>
              <a:rPr lang="en-GB" b="1" dirty="0"/>
              <a:t>Queen’s University, Belfast – 9</a:t>
            </a:r>
            <a:r>
              <a:rPr lang="en-GB" b="1" baseline="30000" dirty="0"/>
              <a:t>th</a:t>
            </a:r>
            <a:r>
              <a:rPr lang="en-GB" b="1" dirty="0"/>
              <a:t> - 10</a:t>
            </a:r>
            <a:r>
              <a:rPr lang="en-GB" b="1" baseline="30000" dirty="0"/>
              <a:t>th</a:t>
            </a:r>
            <a:r>
              <a:rPr lang="en-GB" b="1" dirty="0"/>
              <a:t> September, 2019.</a:t>
            </a:r>
          </a:p>
          <a:p>
            <a:pPr marL="0" indent="0" algn="ctr">
              <a:buNone/>
            </a:pPr>
            <a:endParaRPr lang="en-GB" dirty="0"/>
          </a:p>
          <a:p>
            <a:pPr marL="0" indent="0" algn="ctr">
              <a:buNone/>
            </a:pPr>
            <a:r>
              <a:rPr lang="en-GB" sz="3200" b="1" dirty="0"/>
              <a:t>UK Local Authorities Financial Resilience during the Era of Austerity</a:t>
            </a:r>
          </a:p>
          <a:p>
            <a:pPr marL="0" indent="0" algn="ctr">
              <a:buNone/>
            </a:pPr>
            <a:endParaRPr lang="en-GB" b="1" dirty="0"/>
          </a:p>
          <a:p>
            <a:pPr marL="0" indent="0">
              <a:buNone/>
            </a:pPr>
            <a:r>
              <a:rPr lang="en-GB" b="1" dirty="0"/>
              <a:t>Bernard Kofi DOM, PhD Student</a:t>
            </a:r>
          </a:p>
          <a:p>
            <a:pPr marL="0" indent="0">
              <a:buNone/>
            </a:pPr>
            <a:r>
              <a:rPr lang="en-GB" b="1" dirty="0"/>
              <a:t>Dr. Martin JONES – Assistant Professor in Financial Resilience and Accountability</a:t>
            </a:r>
          </a:p>
          <a:p>
            <a:pPr marL="0" indent="0">
              <a:buNone/>
            </a:pPr>
            <a:r>
              <a:rPr lang="en-GB" b="1" dirty="0"/>
              <a:t>Professor Alan COLLINS – Professor in Economics and Public Policy</a:t>
            </a:r>
            <a:endParaRPr lang="en-GB" dirty="0"/>
          </a:p>
          <a:p>
            <a:pPr marL="0" indent="0">
              <a:buNone/>
            </a:pPr>
            <a:endParaRPr lang="en-GB" dirty="0"/>
          </a:p>
        </p:txBody>
      </p:sp>
    </p:spTree>
    <p:extLst>
      <p:ext uri="{BB962C8B-B14F-4D97-AF65-F5344CB8AC3E}">
        <p14:creationId xmlns:p14="http://schemas.microsoft.com/office/powerpoint/2010/main" val="1553126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F393AD-A22B-496B-9A0E-7CF3831E7E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412" y="175846"/>
            <a:ext cx="5906788" cy="5906788"/>
          </a:xfrm>
          <a:prstGeom prst="rect">
            <a:avLst/>
          </a:prstGeom>
        </p:spPr>
      </p:pic>
      <p:sp>
        <p:nvSpPr>
          <p:cNvPr id="4" name="Title 3">
            <a:extLst>
              <a:ext uri="{FF2B5EF4-FFF2-40B4-BE49-F238E27FC236}">
                <a16:creationId xmlns:a16="http://schemas.microsoft.com/office/drawing/2014/main" id="{D163E5E7-0AB5-49D4-9ACF-F3070BF3D493}"/>
              </a:ext>
            </a:extLst>
          </p:cNvPr>
          <p:cNvSpPr>
            <a:spLocks noGrp="1"/>
          </p:cNvSpPr>
          <p:nvPr>
            <p:ph type="title"/>
          </p:nvPr>
        </p:nvSpPr>
        <p:spPr>
          <a:xfrm>
            <a:off x="914400" y="-122373"/>
            <a:ext cx="10515600" cy="1325563"/>
          </a:xfrm>
        </p:spPr>
        <p:txBody>
          <a:bodyPr>
            <a:normAutofit/>
          </a:bodyPr>
          <a:lstStyle/>
          <a:p>
            <a:r>
              <a:rPr lang="en-GB" b="1" dirty="0"/>
              <a:t>						Outline</a:t>
            </a:r>
          </a:p>
        </p:txBody>
      </p:sp>
      <p:sp>
        <p:nvSpPr>
          <p:cNvPr id="5" name="Content Placeholder 4">
            <a:extLst>
              <a:ext uri="{FF2B5EF4-FFF2-40B4-BE49-F238E27FC236}">
                <a16:creationId xmlns:a16="http://schemas.microsoft.com/office/drawing/2014/main" id="{2877A095-CBBB-4FDF-B058-EB254DAE9F8B}"/>
              </a:ext>
            </a:extLst>
          </p:cNvPr>
          <p:cNvSpPr>
            <a:spLocks noGrp="1"/>
          </p:cNvSpPr>
          <p:nvPr>
            <p:ph sz="half" idx="1"/>
          </p:nvPr>
        </p:nvSpPr>
        <p:spPr>
          <a:xfrm>
            <a:off x="474785" y="465229"/>
            <a:ext cx="5181600" cy="5617405"/>
          </a:xfrm>
        </p:spPr>
        <p:txBody>
          <a:bodyPr>
            <a:normAutofit fontScale="92500" lnSpcReduction="10000"/>
          </a:bodyPr>
          <a:lstStyle/>
          <a:p>
            <a:pPr marL="0" indent="0">
              <a:buNone/>
            </a:pPr>
            <a:endParaRPr lang="en-GB" dirty="0"/>
          </a:p>
          <a:p>
            <a:pPr marL="0" indent="0">
              <a:buNone/>
            </a:pPr>
            <a:endParaRPr lang="en-GB" dirty="0"/>
          </a:p>
          <a:p>
            <a:pPr marL="0" indent="0">
              <a:buNone/>
            </a:pPr>
            <a:endParaRPr lang="en-GB" dirty="0"/>
          </a:p>
          <a:p>
            <a:pPr marL="0" indent="0" algn="ctr">
              <a:buNone/>
            </a:pPr>
            <a:r>
              <a:rPr lang="en-GB" b="1" dirty="0"/>
              <a:t>.</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lgn="ctr">
              <a:buNone/>
            </a:pPr>
            <a:endParaRPr lang="en-GB" b="1" dirty="0"/>
          </a:p>
          <a:p>
            <a:pPr marL="0" indent="0" algn="ctr">
              <a:buNone/>
            </a:pPr>
            <a:r>
              <a:rPr lang="en-GB" b="1" dirty="0"/>
              <a:t>UK Local Authorities Financial Resilience during the Era of Austerity</a:t>
            </a:r>
            <a:endParaRPr lang="en-GB" dirty="0"/>
          </a:p>
          <a:p>
            <a:pPr marL="0" indent="0">
              <a:buNone/>
            </a:pPr>
            <a:endParaRPr lang="en-GB" dirty="0"/>
          </a:p>
        </p:txBody>
      </p:sp>
      <p:sp>
        <p:nvSpPr>
          <p:cNvPr id="2" name="Content Placeholder 1"/>
          <p:cNvSpPr>
            <a:spLocks noGrp="1"/>
          </p:cNvSpPr>
          <p:nvPr>
            <p:ph sz="half" idx="2"/>
          </p:nvPr>
        </p:nvSpPr>
        <p:spPr>
          <a:xfrm>
            <a:off x="6210300" y="738281"/>
            <a:ext cx="5067300" cy="5344353"/>
          </a:xfrm>
        </p:spPr>
        <p:txBody>
          <a:bodyPr>
            <a:normAutofit fontScale="92500" lnSpcReduction="10000"/>
          </a:bodyPr>
          <a:lstStyle/>
          <a:p>
            <a:r>
              <a:rPr lang="en-GB" dirty="0"/>
              <a:t>Introduction (Background)</a:t>
            </a:r>
          </a:p>
          <a:p>
            <a:endParaRPr lang="en-GB" sz="1400" dirty="0"/>
          </a:p>
          <a:p>
            <a:r>
              <a:rPr lang="en-GB" dirty="0"/>
              <a:t>Research Problem</a:t>
            </a:r>
          </a:p>
          <a:p>
            <a:endParaRPr lang="en-GB" sz="1400" dirty="0"/>
          </a:p>
          <a:p>
            <a:r>
              <a:rPr lang="en-GB" dirty="0"/>
              <a:t>Research Aims/Objectives</a:t>
            </a:r>
          </a:p>
          <a:p>
            <a:endParaRPr lang="en-GB" sz="1400" dirty="0"/>
          </a:p>
          <a:p>
            <a:r>
              <a:rPr lang="en-GB" dirty="0"/>
              <a:t>Methods &amp; Literature Review</a:t>
            </a:r>
          </a:p>
          <a:p>
            <a:endParaRPr lang="en-GB" sz="1400" dirty="0"/>
          </a:p>
          <a:p>
            <a:r>
              <a:rPr lang="en-GB" dirty="0"/>
              <a:t>Research Project (Contingency) Plan</a:t>
            </a:r>
          </a:p>
          <a:p>
            <a:endParaRPr lang="en-GB" sz="1400" dirty="0"/>
          </a:p>
          <a:p>
            <a:r>
              <a:rPr lang="en-GB" dirty="0"/>
              <a:t>Possible Research Project</a:t>
            </a:r>
          </a:p>
          <a:p>
            <a:endParaRPr lang="en-GB" sz="1500" dirty="0"/>
          </a:p>
          <a:p>
            <a:r>
              <a:rPr lang="en-GB" dirty="0"/>
              <a:t>References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479884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838200" y="365125"/>
            <a:ext cx="10515600" cy="525829"/>
          </a:xfrm>
        </p:spPr>
        <p:txBody>
          <a:bodyPr>
            <a:normAutofit fontScale="90000"/>
          </a:bodyPr>
          <a:lstStyle/>
          <a:p>
            <a:pPr algn="ctr"/>
            <a:r>
              <a:rPr lang="en-GB" b="1" dirty="0"/>
              <a:t>Introduction (Background)</a:t>
            </a:r>
          </a:p>
        </p:txBody>
      </p:sp>
      <p:sp>
        <p:nvSpPr>
          <p:cNvPr id="3" name="Content Placeholder 2">
            <a:extLst>
              <a:ext uri="{FF2B5EF4-FFF2-40B4-BE49-F238E27FC236}">
                <a16:creationId xmlns:a16="http://schemas.microsoft.com/office/drawing/2014/main" id="{DC02595D-3656-4AB0-B93B-0B2B42FF3AB1}"/>
              </a:ext>
            </a:extLst>
          </p:cNvPr>
          <p:cNvSpPr>
            <a:spLocks noGrp="1"/>
          </p:cNvSpPr>
          <p:nvPr>
            <p:ph idx="1"/>
          </p:nvPr>
        </p:nvSpPr>
        <p:spPr>
          <a:xfrm>
            <a:off x="838200" y="890954"/>
            <a:ext cx="10515600" cy="5286009"/>
          </a:xfrm>
        </p:spPr>
        <p:txBody>
          <a:bodyPr/>
          <a:lstStyle/>
          <a:p>
            <a:pPr marL="0" indent="0">
              <a:buNone/>
            </a:pPr>
            <a:endParaRPr lang="en-GB" sz="1200" dirty="0"/>
          </a:p>
          <a:p>
            <a:pPr marL="0" indent="0">
              <a:buNone/>
            </a:pPr>
            <a:r>
              <a:rPr lang="en-GB" dirty="0"/>
              <a:t>UK government implemented austerity measures to manage public service after the Crisis</a:t>
            </a:r>
          </a:p>
          <a:p>
            <a:pPr marL="0" indent="0">
              <a:buNone/>
            </a:pPr>
            <a:endParaRPr lang="en-GB" sz="1600" dirty="0"/>
          </a:p>
          <a:p>
            <a:pPr marL="0" indent="0">
              <a:buNone/>
            </a:pPr>
            <a:r>
              <a:rPr lang="en-GB" dirty="0"/>
              <a:t>UK Local Authorities (LAs) are challenged with demand and financial pressures in their communities.</a:t>
            </a:r>
          </a:p>
          <a:p>
            <a:r>
              <a:rPr lang="en-GB" dirty="0"/>
              <a:t>Financial Failure at </a:t>
            </a:r>
          </a:p>
          <a:p>
            <a:pPr marL="0" indent="0">
              <a:buNone/>
            </a:pPr>
            <a:endParaRPr lang="en-GB" dirty="0"/>
          </a:p>
          <a:p>
            <a:r>
              <a:rPr lang="en-GB" dirty="0"/>
              <a:t>More LAs to follow?</a:t>
            </a:r>
          </a:p>
          <a:p>
            <a:pPr marL="0" indent="0">
              <a:buNone/>
            </a:pPr>
            <a:endParaRPr lang="en-GB" dirty="0"/>
          </a:p>
        </p:txBody>
      </p:sp>
      <p:pic>
        <p:nvPicPr>
          <p:cNvPr id="5" name="Picture 4">
            <a:extLst>
              <a:ext uri="{FF2B5EF4-FFF2-40B4-BE49-F238E27FC236}">
                <a16:creationId xmlns:a16="http://schemas.microsoft.com/office/drawing/2014/main" id="{639F61AA-EE55-41D7-90BD-F3B8959658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5415" y="3268363"/>
            <a:ext cx="2543340" cy="940506"/>
          </a:xfrm>
          <a:prstGeom prst="rect">
            <a:avLst/>
          </a:prstGeom>
        </p:spPr>
      </p:pic>
      <p:pic>
        <p:nvPicPr>
          <p:cNvPr id="7" name="Picture 6" descr="A person wearing a suit and tie&#10;&#10;Description generated with very high confidence">
            <a:extLst>
              <a:ext uri="{FF2B5EF4-FFF2-40B4-BE49-F238E27FC236}">
                <a16:creationId xmlns:a16="http://schemas.microsoft.com/office/drawing/2014/main" id="{2CA92A93-A93F-4177-9945-8D4A1BE46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7086" y="4301758"/>
            <a:ext cx="4127618" cy="2338984"/>
          </a:xfrm>
          <a:prstGeom prst="rect">
            <a:avLst/>
          </a:prstGeom>
        </p:spPr>
      </p:pic>
    </p:spTree>
    <p:extLst>
      <p:ext uri="{BB962C8B-B14F-4D97-AF65-F5344CB8AC3E}">
        <p14:creationId xmlns:p14="http://schemas.microsoft.com/office/powerpoint/2010/main" val="86637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8393A-36F4-4A0A-8AC5-27B14120C031}"/>
              </a:ext>
            </a:extLst>
          </p:cNvPr>
          <p:cNvSpPr>
            <a:spLocks noGrp="1"/>
          </p:cNvSpPr>
          <p:nvPr>
            <p:ph type="title"/>
          </p:nvPr>
        </p:nvSpPr>
        <p:spPr>
          <a:xfrm>
            <a:off x="1020004" y="146304"/>
            <a:ext cx="10515600" cy="585216"/>
          </a:xfrm>
        </p:spPr>
        <p:txBody>
          <a:bodyPr>
            <a:normAutofit fontScale="90000"/>
          </a:bodyPr>
          <a:lstStyle/>
          <a:p>
            <a:pPr algn="ctr"/>
            <a:r>
              <a:rPr lang="en-GB" b="1" dirty="0"/>
              <a:t>Demand and Financial Pressures</a:t>
            </a:r>
          </a:p>
        </p:txBody>
      </p:sp>
      <p:sp>
        <p:nvSpPr>
          <p:cNvPr id="4" name="Content Placeholder 3">
            <a:extLst>
              <a:ext uri="{FF2B5EF4-FFF2-40B4-BE49-F238E27FC236}">
                <a16:creationId xmlns:a16="http://schemas.microsoft.com/office/drawing/2014/main" id="{A6D0E6D3-4C84-4F71-8604-543FBDF76685}"/>
              </a:ext>
            </a:extLst>
          </p:cNvPr>
          <p:cNvSpPr>
            <a:spLocks noGrp="1"/>
          </p:cNvSpPr>
          <p:nvPr>
            <p:ph idx="1"/>
          </p:nvPr>
        </p:nvSpPr>
        <p:spPr>
          <a:xfrm>
            <a:off x="1020004" y="926592"/>
            <a:ext cx="10515600" cy="4362100"/>
          </a:xfrm>
        </p:spPr>
        <p:txBody>
          <a:bodyPr>
            <a:normAutofit fontScale="92500" lnSpcReduction="20000"/>
          </a:bodyPr>
          <a:lstStyle/>
          <a:p>
            <a:r>
              <a:rPr lang="en-GB" dirty="0"/>
              <a:t>97% of LAs – Planning to increase Council Tax in 2019/20</a:t>
            </a:r>
          </a:p>
          <a:p>
            <a:pPr marL="0" indent="0">
              <a:buNone/>
            </a:pPr>
            <a:r>
              <a:rPr lang="en-GB" dirty="0"/>
              <a:t>	(Three quarters by more 2.5%)</a:t>
            </a:r>
          </a:p>
          <a:p>
            <a:pPr marL="0" indent="0">
              <a:buNone/>
            </a:pPr>
            <a:endParaRPr lang="en-GB" dirty="0"/>
          </a:p>
          <a:p>
            <a:r>
              <a:rPr lang="en-GB" dirty="0"/>
              <a:t>Over 50% of LAs – Planning to use some of their reserves this year</a:t>
            </a:r>
          </a:p>
          <a:p>
            <a:pPr marL="0" indent="0">
              <a:buNone/>
            </a:pPr>
            <a:r>
              <a:rPr lang="en-GB" dirty="0"/>
              <a:t>	(40% have been using their reserves for two years running)</a:t>
            </a:r>
          </a:p>
          <a:p>
            <a:pPr marL="0" indent="0">
              <a:buNone/>
            </a:pPr>
            <a:endParaRPr lang="en-GB" dirty="0"/>
          </a:p>
          <a:p>
            <a:r>
              <a:rPr lang="en-GB" dirty="0"/>
              <a:t>Almost 33% of LAs – risk depleting their reserves in 10 years</a:t>
            </a:r>
          </a:p>
          <a:p>
            <a:pPr marL="0" indent="0">
              <a:buNone/>
            </a:pPr>
            <a:r>
              <a:rPr lang="en-GB" dirty="0"/>
              <a:t>	(Almost 20% of LAs – set to be at risk by 2021)</a:t>
            </a:r>
          </a:p>
          <a:p>
            <a:pPr marL="0" indent="0">
              <a:buNone/>
            </a:pPr>
            <a:endParaRPr lang="en-GB" dirty="0"/>
          </a:p>
          <a:p>
            <a:pPr marL="0" indent="0" algn="r">
              <a:buNone/>
            </a:pPr>
            <a:r>
              <a:rPr lang="en-GB" dirty="0"/>
              <a:t>Survey by Local Government Information Unit (LGIU, 2018)</a:t>
            </a:r>
          </a:p>
        </p:txBody>
      </p:sp>
      <p:sp>
        <p:nvSpPr>
          <p:cNvPr id="5" name="Rectangle: Rounded Corners 4">
            <a:extLst>
              <a:ext uri="{FF2B5EF4-FFF2-40B4-BE49-F238E27FC236}">
                <a16:creationId xmlns:a16="http://schemas.microsoft.com/office/drawing/2014/main" id="{ABD2A977-930F-4B73-9B6E-345677A84C8C}"/>
              </a:ext>
            </a:extLst>
          </p:cNvPr>
          <p:cNvSpPr/>
          <p:nvPr/>
        </p:nvSpPr>
        <p:spPr>
          <a:xfrm>
            <a:off x="892061" y="5345557"/>
            <a:ext cx="10643543" cy="1171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dirty="0"/>
              <a:t>New funding formula with 75% Business rate retention is due in April 2020.</a:t>
            </a:r>
          </a:p>
          <a:p>
            <a:pPr algn="r"/>
            <a:r>
              <a:rPr lang="en-GB" sz="2800" b="1" dirty="0"/>
              <a:t>(HMT 2019)</a:t>
            </a:r>
          </a:p>
        </p:txBody>
      </p:sp>
    </p:spTree>
    <p:extLst>
      <p:ext uri="{BB962C8B-B14F-4D97-AF65-F5344CB8AC3E}">
        <p14:creationId xmlns:p14="http://schemas.microsoft.com/office/powerpoint/2010/main" val="345289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838200" y="365125"/>
            <a:ext cx="10515600" cy="525829"/>
          </a:xfrm>
        </p:spPr>
        <p:txBody>
          <a:bodyPr>
            <a:normAutofit fontScale="90000"/>
          </a:bodyPr>
          <a:lstStyle/>
          <a:p>
            <a:pPr algn="ctr"/>
            <a:r>
              <a:rPr lang="en-GB" b="1" dirty="0"/>
              <a:t>Research Problem</a:t>
            </a:r>
          </a:p>
        </p:txBody>
      </p:sp>
      <p:sp>
        <p:nvSpPr>
          <p:cNvPr id="3" name="Content Placeholder 2">
            <a:extLst>
              <a:ext uri="{FF2B5EF4-FFF2-40B4-BE49-F238E27FC236}">
                <a16:creationId xmlns:a16="http://schemas.microsoft.com/office/drawing/2014/main" id="{DC02595D-3656-4AB0-B93B-0B2B42FF3AB1}"/>
              </a:ext>
            </a:extLst>
          </p:cNvPr>
          <p:cNvSpPr>
            <a:spLocks noGrp="1"/>
          </p:cNvSpPr>
          <p:nvPr>
            <p:ph idx="1"/>
          </p:nvPr>
        </p:nvSpPr>
        <p:spPr>
          <a:xfrm>
            <a:off x="838200" y="890954"/>
            <a:ext cx="10515600" cy="5286009"/>
          </a:xfrm>
        </p:spPr>
        <p:txBody>
          <a:bodyPr>
            <a:normAutofit/>
          </a:bodyPr>
          <a:lstStyle/>
          <a:p>
            <a:r>
              <a:rPr lang="en-GB" dirty="0"/>
              <a:t>UK LAs have been challenged with cuts in their RSGs from the government (CIPFA, 2017). </a:t>
            </a:r>
          </a:p>
          <a:p>
            <a:pPr marL="0" indent="0">
              <a:buNone/>
            </a:pPr>
            <a:endParaRPr lang="en-GB" dirty="0"/>
          </a:p>
          <a:p>
            <a:pPr marL="0" indent="0">
              <a:buNone/>
            </a:pPr>
            <a:endParaRPr lang="en-GB" dirty="0"/>
          </a:p>
          <a:p>
            <a:pPr marL="0" indent="0">
              <a:buNone/>
            </a:pPr>
            <a:r>
              <a:rPr lang="en-GB" dirty="0"/>
              <a:t> </a:t>
            </a:r>
          </a:p>
          <a:p>
            <a:pPr marL="0" indent="0">
              <a:buNone/>
            </a:pPr>
            <a:endParaRPr lang="en-GB" dirty="0"/>
          </a:p>
          <a:p>
            <a:pPr marL="0" indent="0">
              <a:buNone/>
            </a:pPr>
            <a:endParaRPr lang="en-GB" dirty="0"/>
          </a:p>
          <a:p>
            <a:r>
              <a:rPr lang="en-GB" dirty="0"/>
              <a:t>Research gaps exist in ‘financial resilience’ as a new research term which is currently rarely defined and understood (</a:t>
            </a:r>
            <a:r>
              <a:rPr lang="en-GB" dirty="0" err="1"/>
              <a:t>Turcu</a:t>
            </a:r>
            <a:r>
              <a:rPr lang="en-GB" dirty="0"/>
              <a:t> et al., 2015). </a:t>
            </a:r>
          </a:p>
          <a:p>
            <a:r>
              <a:rPr lang="en-GB" dirty="0"/>
              <a:t>How have UK LAs fared to survive austerity?</a:t>
            </a:r>
          </a:p>
        </p:txBody>
      </p:sp>
      <p:pic>
        <p:nvPicPr>
          <p:cNvPr id="5" name="Picture 4" descr="A screenshot of a cell phone&#10;&#10;Description generated with high confidence">
            <a:extLst>
              <a:ext uri="{FF2B5EF4-FFF2-40B4-BE49-F238E27FC236}">
                <a16:creationId xmlns:a16="http://schemas.microsoft.com/office/drawing/2014/main" id="{20281329-3046-4DA2-BAD1-76269EF66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400" y="2026383"/>
            <a:ext cx="7782560" cy="2070100"/>
          </a:xfrm>
          <a:prstGeom prst="rect">
            <a:avLst/>
          </a:prstGeom>
        </p:spPr>
      </p:pic>
    </p:spTree>
    <p:extLst>
      <p:ext uri="{BB962C8B-B14F-4D97-AF65-F5344CB8AC3E}">
        <p14:creationId xmlns:p14="http://schemas.microsoft.com/office/powerpoint/2010/main" val="381390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838200" y="365125"/>
            <a:ext cx="10515600" cy="525829"/>
          </a:xfrm>
        </p:spPr>
        <p:txBody>
          <a:bodyPr>
            <a:normAutofit fontScale="90000"/>
          </a:bodyPr>
          <a:lstStyle/>
          <a:p>
            <a:pPr algn="ctr"/>
            <a:r>
              <a:rPr lang="en-GB" b="1" dirty="0"/>
              <a:t>Research Aims/Objectives</a:t>
            </a:r>
          </a:p>
        </p:txBody>
      </p:sp>
      <p:sp>
        <p:nvSpPr>
          <p:cNvPr id="3" name="Content Placeholder 2">
            <a:extLst>
              <a:ext uri="{FF2B5EF4-FFF2-40B4-BE49-F238E27FC236}">
                <a16:creationId xmlns:a16="http://schemas.microsoft.com/office/drawing/2014/main" id="{DC02595D-3656-4AB0-B93B-0B2B42FF3AB1}"/>
              </a:ext>
            </a:extLst>
          </p:cNvPr>
          <p:cNvSpPr>
            <a:spLocks noGrp="1"/>
          </p:cNvSpPr>
          <p:nvPr>
            <p:ph idx="1"/>
          </p:nvPr>
        </p:nvSpPr>
        <p:spPr>
          <a:xfrm>
            <a:off x="838200" y="995457"/>
            <a:ext cx="10515600" cy="2629485"/>
          </a:xfrm>
        </p:spPr>
        <p:txBody>
          <a:bodyPr>
            <a:normAutofit/>
          </a:bodyPr>
          <a:lstStyle/>
          <a:p>
            <a:r>
              <a:rPr lang="en-GB" dirty="0"/>
              <a:t>Austerity Era - A great opportunity</a:t>
            </a:r>
          </a:p>
          <a:p>
            <a:pPr marL="0" indent="0" algn="ctr">
              <a:buNone/>
            </a:pPr>
            <a:r>
              <a:rPr lang="en-GB" sz="3600" b="1" dirty="0"/>
              <a:t>UK LAs’ responses through the lens of financial resilience during the era of austerity.</a:t>
            </a:r>
            <a:endParaRPr lang="en-GB" sz="3600" dirty="0"/>
          </a:p>
          <a:p>
            <a:pPr marL="0" indent="0">
              <a:buNone/>
            </a:pPr>
            <a:endParaRPr lang="en-GB" dirty="0"/>
          </a:p>
        </p:txBody>
      </p:sp>
      <p:sp>
        <p:nvSpPr>
          <p:cNvPr id="7" name="Content Placeholder 2">
            <a:extLst>
              <a:ext uri="{FF2B5EF4-FFF2-40B4-BE49-F238E27FC236}">
                <a16:creationId xmlns:a16="http://schemas.microsoft.com/office/drawing/2014/main" id="{DC02595D-3656-4AB0-B93B-0B2B42FF3AB1}"/>
              </a:ext>
            </a:extLst>
          </p:cNvPr>
          <p:cNvSpPr txBox="1">
            <a:spLocks/>
          </p:cNvSpPr>
          <p:nvPr/>
        </p:nvSpPr>
        <p:spPr>
          <a:xfrm>
            <a:off x="670560" y="3624942"/>
            <a:ext cx="10683240" cy="295873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GB" dirty="0"/>
              <a:t>Austerity impacts on UK LAs</a:t>
            </a:r>
          </a:p>
          <a:p>
            <a:pPr lvl="0"/>
            <a:r>
              <a:rPr lang="en-GB" dirty="0"/>
              <a:t>Choices made to sustain challenges experienced during the austerity era – Prioritisation and Reprioritization </a:t>
            </a:r>
          </a:p>
          <a:p>
            <a:pPr lvl="0"/>
            <a:r>
              <a:rPr lang="en-GB" dirty="0"/>
              <a:t>Financial resilience trends/patterns in UK LAs’ response to survive pressures from the austerity era.</a:t>
            </a:r>
          </a:p>
          <a:p>
            <a:pPr marL="0" indent="0">
              <a:buNone/>
            </a:pPr>
            <a:r>
              <a:rPr lang="en-GB" b="1" dirty="0"/>
              <a:t>Research findings will further help to develop financial resilience in the English perspective.</a:t>
            </a:r>
          </a:p>
          <a:p>
            <a:pPr lvl="0"/>
            <a:endParaRPr lang="en-GB" dirty="0">
              <a:solidFill>
                <a:schemeClr val="tx2">
                  <a:lumMod val="50000"/>
                </a:schemeClr>
              </a:solidFill>
            </a:endParaRPr>
          </a:p>
          <a:p>
            <a:pPr marL="0" indent="0">
              <a:buNone/>
            </a:pP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2355" y="2854234"/>
            <a:ext cx="6087290" cy="770709"/>
          </a:xfrm>
          <a:prstGeom prst="rect">
            <a:avLst/>
          </a:prstGeom>
        </p:spPr>
      </p:pic>
    </p:spTree>
    <p:extLst>
      <p:ext uri="{BB962C8B-B14F-4D97-AF65-F5344CB8AC3E}">
        <p14:creationId xmlns:p14="http://schemas.microsoft.com/office/powerpoint/2010/main" val="307049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835925" y="133477"/>
            <a:ext cx="10515600" cy="525829"/>
          </a:xfrm>
        </p:spPr>
        <p:txBody>
          <a:bodyPr>
            <a:normAutofit fontScale="90000"/>
          </a:bodyPr>
          <a:lstStyle/>
          <a:p>
            <a:r>
              <a:rPr lang="en-GB" b="1" dirty="0"/>
              <a:t>Methods &amp; Literature Review</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7211023"/>
              </p:ext>
            </p:extLst>
          </p:nvPr>
        </p:nvGraphicFramePr>
        <p:xfrm>
          <a:off x="165774" y="659307"/>
          <a:ext cx="11794578" cy="5775367"/>
        </p:xfrm>
        <a:graphic>
          <a:graphicData uri="http://schemas.openxmlformats.org/drawingml/2006/table">
            <a:tbl>
              <a:tblPr firstRow="1" firstCol="1" bandRow="1">
                <a:tableStyleId>{5C22544A-7EE6-4342-B048-85BDC9FD1C3A}</a:tableStyleId>
              </a:tblPr>
              <a:tblGrid>
                <a:gridCol w="2236005">
                  <a:extLst>
                    <a:ext uri="{9D8B030D-6E8A-4147-A177-3AD203B41FA5}">
                      <a16:colId xmlns:a16="http://schemas.microsoft.com/office/drawing/2014/main" val="3449811009"/>
                    </a:ext>
                  </a:extLst>
                </a:gridCol>
                <a:gridCol w="3565438">
                  <a:extLst>
                    <a:ext uri="{9D8B030D-6E8A-4147-A177-3AD203B41FA5}">
                      <a16:colId xmlns:a16="http://schemas.microsoft.com/office/drawing/2014/main" val="3658808407"/>
                    </a:ext>
                  </a:extLst>
                </a:gridCol>
                <a:gridCol w="2686875">
                  <a:extLst>
                    <a:ext uri="{9D8B030D-6E8A-4147-A177-3AD203B41FA5}">
                      <a16:colId xmlns:a16="http://schemas.microsoft.com/office/drawing/2014/main" val="817823822"/>
                    </a:ext>
                  </a:extLst>
                </a:gridCol>
                <a:gridCol w="3306260">
                  <a:extLst>
                    <a:ext uri="{9D8B030D-6E8A-4147-A177-3AD203B41FA5}">
                      <a16:colId xmlns:a16="http://schemas.microsoft.com/office/drawing/2014/main" val="2310380579"/>
                    </a:ext>
                  </a:extLst>
                </a:gridCol>
              </a:tblGrid>
              <a:tr h="394323">
                <a:tc rowSpan="2">
                  <a:txBody>
                    <a:bodyPr/>
                    <a:lstStyle/>
                    <a:p>
                      <a:pPr algn="ctr">
                        <a:lnSpc>
                          <a:spcPct val="107000"/>
                        </a:lnSpc>
                        <a:spcAft>
                          <a:spcPts val="0"/>
                        </a:spcAft>
                      </a:pPr>
                      <a:r>
                        <a:rPr lang="en-GB" sz="2400" dirty="0">
                          <a:solidFill>
                            <a:schemeClr val="tx1"/>
                          </a:solidFill>
                          <a:effectLst/>
                        </a:rPr>
                        <a:t> </a:t>
                      </a:r>
                      <a:r>
                        <a:rPr lang="en-GB" sz="2000" dirty="0">
                          <a:solidFill>
                            <a:schemeClr val="tx1"/>
                          </a:solidFill>
                          <a:effectLst/>
                        </a:rPr>
                        <a:t>Research</a:t>
                      </a:r>
                      <a:r>
                        <a:rPr lang="en-GB" sz="2400" dirty="0">
                          <a:solidFill>
                            <a:schemeClr val="tx1"/>
                          </a:solidFill>
                          <a:effectLst/>
                        </a:rPr>
                        <a:t> </a:t>
                      </a:r>
                      <a:r>
                        <a:rPr lang="en-GB" sz="2000" dirty="0">
                          <a:solidFill>
                            <a:schemeClr val="tx1"/>
                          </a:solidFill>
                          <a:effectLst/>
                        </a:rPr>
                        <a:t>Objectives</a:t>
                      </a:r>
                      <a:endParaRPr lang="en-GB" sz="200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gridSpan="2">
                  <a:txBody>
                    <a:bodyPr/>
                    <a:lstStyle/>
                    <a:p>
                      <a:pPr algn="ctr">
                        <a:lnSpc>
                          <a:spcPct val="107000"/>
                        </a:lnSpc>
                        <a:spcAft>
                          <a:spcPts val="0"/>
                        </a:spcAft>
                      </a:pPr>
                      <a:r>
                        <a:rPr lang="en-GB" sz="2000" b="1" dirty="0">
                          <a:solidFill>
                            <a:sysClr val="windowText" lastClr="000000"/>
                          </a:solidFill>
                          <a:effectLst/>
                        </a:rPr>
                        <a:t>RESEARCH DESIGN</a:t>
                      </a:r>
                      <a:endParaRPr lang="en-GB" sz="2000" b="1" dirty="0">
                        <a:solidFill>
                          <a:sysClr val="windowText" lastClr="000000"/>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hMerge="1">
                  <a:txBody>
                    <a:bodyPr/>
                    <a:lstStyle/>
                    <a:p>
                      <a:endParaRPr lang="en-GB"/>
                    </a:p>
                  </a:txBody>
                  <a:tcPr/>
                </a:tc>
                <a:tc>
                  <a:txBody>
                    <a:bodyPr/>
                    <a:lstStyle/>
                    <a:p>
                      <a:pPr algn="ctr">
                        <a:lnSpc>
                          <a:spcPct val="107000"/>
                        </a:lnSpc>
                        <a:spcAft>
                          <a:spcPts val="0"/>
                        </a:spcAft>
                      </a:pPr>
                      <a:r>
                        <a:rPr lang="en-GB" sz="2000" b="1" dirty="0">
                          <a:solidFill>
                            <a:sysClr val="windowText" lastClr="000000"/>
                          </a:solidFill>
                          <a:effectLst/>
                        </a:rPr>
                        <a:t>LITERATURE REVIEW</a:t>
                      </a:r>
                      <a:endParaRPr lang="en-GB" sz="2000" b="1" dirty="0">
                        <a:solidFill>
                          <a:sysClr val="windowText" lastClr="000000"/>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1564958963"/>
                  </a:ext>
                </a:extLst>
              </a:tr>
              <a:tr h="371973">
                <a:tc vMerge="1">
                  <a:txBody>
                    <a:bodyPr/>
                    <a:lstStyle/>
                    <a:p>
                      <a:pPr algn="l">
                        <a:lnSpc>
                          <a:spcPct val="107000"/>
                        </a:lnSpc>
                        <a:spcAft>
                          <a:spcPts val="0"/>
                        </a:spcAft>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algn="ctr">
                        <a:lnSpc>
                          <a:spcPct val="107000"/>
                        </a:lnSpc>
                        <a:spcAft>
                          <a:spcPts val="0"/>
                        </a:spcAft>
                      </a:pPr>
                      <a:r>
                        <a:rPr lang="en-GB" sz="2000" b="1" kern="1200" dirty="0">
                          <a:solidFill>
                            <a:sysClr val="windowText" lastClr="000000"/>
                          </a:solidFill>
                          <a:effectLst/>
                          <a:latin typeface="+mn-lt"/>
                          <a:ea typeface="+mn-ea"/>
                          <a:cs typeface="+mn-cs"/>
                        </a:rPr>
                        <a:t>Quantitative</a:t>
                      </a:r>
                    </a:p>
                  </a:txBody>
                  <a:tcPr marL="68580" marR="68580" marT="0" marB="0" anchor="ctr">
                    <a:solidFill>
                      <a:schemeClr val="accent1">
                        <a:lumMod val="60000"/>
                        <a:lumOff val="40000"/>
                      </a:schemeClr>
                    </a:solidFill>
                  </a:tcPr>
                </a:tc>
                <a:tc>
                  <a:txBody>
                    <a:bodyPr/>
                    <a:lstStyle/>
                    <a:p>
                      <a:pPr algn="ctr">
                        <a:lnSpc>
                          <a:spcPct val="107000"/>
                        </a:lnSpc>
                        <a:spcAft>
                          <a:spcPts val="0"/>
                        </a:spcAft>
                      </a:pPr>
                      <a:r>
                        <a:rPr lang="en-GB" sz="2000" b="1" kern="1200" dirty="0">
                          <a:solidFill>
                            <a:sysClr val="windowText" lastClr="000000"/>
                          </a:solidFill>
                          <a:effectLst/>
                          <a:latin typeface="+mn-lt"/>
                          <a:ea typeface="+mn-ea"/>
                          <a:cs typeface="+mn-cs"/>
                        </a:rPr>
                        <a:t>Qualitative</a:t>
                      </a:r>
                    </a:p>
                  </a:txBody>
                  <a:tcPr marL="68580" marR="68580" marT="0" marB="0" anchor="ctr">
                    <a:solidFill>
                      <a:schemeClr val="accent1">
                        <a:lumMod val="60000"/>
                        <a:lumOff val="40000"/>
                      </a:schemeClr>
                    </a:solidFill>
                  </a:tcPr>
                </a:tc>
                <a:tc>
                  <a:txBody>
                    <a:bodyPr/>
                    <a:lstStyle/>
                    <a:p>
                      <a:pPr algn="ctr">
                        <a:lnSpc>
                          <a:spcPct val="107000"/>
                        </a:lnSpc>
                        <a:spcAft>
                          <a:spcPts val="0"/>
                        </a:spcAft>
                      </a:pPr>
                      <a:r>
                        <a:rPr lang="en-GB" sz="2000" b="1" dirty="0">
                          <a:solidFill>
                            <a:sysClr val="windowText" lastClr="000000"/>
                          </a:solidFill>
                          <a:effectLst/>
                        </a:rPr>
                        <a:t>Themes and Theories</a:t>
                      </a:r>
                      <a:endParaRPr lang="en-GB" sz="2000" b="1" dirty="0">
                        <a:solidFill>
                          <a:sysClr val="windowText" lastClr="000000"/>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extLst>
                  <a:ext uri="{0D108BD9-81ED-4DB2-BD59-A6C34878D82A}">
                    <a16:rowId xmlns:a16="http://schemas.microsoft.com/office/drawing/2014/main" val="1463237534"/>
                  </a:ext>
                </a:extLst>
              </a:tr>
              <a:tr h="1636434">
                <a:tc>
                  <a:txBody>
                    <a:bodyPr/>
                    <a:lstStyle/>
                    <a:p>
                      <a:pPr algn="l">
                        <a:lnSpc>
                          <a:spcPct val="107000"/>
                        </a:lnSpc>
                        <a:spcAft>
                          <a:spcPts val="0"/>
                        </a:spcAft>
                      </a:pPr>
                      <a:r>
                        <a:rPr lang="en-GB" sz="2000" dirty="0">
                          <a:solidFill>
                            <a:schemeClr val="tx1"/>
                          </a:solidFill>
                          <a:effectLst/>
                        </a:rPr>
                        <a:t>Impact of Austerity measures on UK Local Authorities</a:t>
                      </a:r>
                      <a:endParaRPr lang="en-GB" sz="200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rgbClr val="92D050"/>
                    </a:solidFill>
                  </a:tcPr>
                </a:tc>
                <a:tc>
                  <a:txBody>
                    <a:bodyPr/>
                    <a:lstStyle/>
                    <a:p>
                      <a:pPr marL="342900" lvl="0" indent="-342900" algn="l" rtl="0">
                        <a:lnSpc>
                          <a:spcPct val="107000"/>
                        </a:lnSpc>
                        <a:spcAft>
                          <a:spcPts val="0"/>
                        </a:spcAft>
                        <a:buFont typeface="Calibri" panose="020F0502020204030204" pitchFamily="34" charset="0"/>
                        <a:buChar char="-"/>
                      </a:pPr>
                      <a:r>
                        <a:rPr lang="en-GB" sz="2000" dirty="0">
                          <a:effectLst/>
                        </a:rPr>
                        <a:t>Changes from Government Funding (RSGs)</a:t>
                      </a:r>
                    </a:p>
                    <a:p>
                      <a:pPr marL="342900" lvl="0" indent="-342900" algn="l">
                        <a:lnSpc>
                          <a:spcPct val="107000"/>
                        </a:lnSpc>
                        <a:spcAft>
                          <a:spcPts val="0"/>
                        </a:spcAft>
                        <a:buFont typeface="Calibri" panose="020F0502020204030204" pitchFamily="34" charset="0"/>
                        <a:buChar char="-"/>
                      </a:pPr>
                      <a:r>
                        <a:rPr lang="en-GB" sz="2000" dirty="0">
                          <a:effectLst/>
                        </a:rPr>
                        <a:t>Changes in Regulations</a:t>
                      </a:r>
                    </a:p>
                    <a:p>
                      <a:pPr marL="342900" lvl="0" indent="-342900" algn="l">
                        <a:lnSpc>
                          <a:spcPct val="107000"/>
                        </a:lnSpc>
                        <a:spcAft>
                          <a:spcPts val="0"/>
                        </a:spcAft>
                        <a:buFont typeface="Calibri" panose="020F0502020204030204" pitchFamily="34" charset="0"/>
                        <a:buChar char="-"/>
                      </a:pPr>
                      <a:r>
                        <a:rPr lang="en-GB" sz="2000" dirty="0">
                          <a:effectLst/>
                          <a:latin typeface="Calibri" panose="020F0502020204030204" pitchFamily="34" charset="0"/>
                          <a:ea typeface="Yu Mincho" panose="02020400000000000000" pitchFamily="18" charset="-128"/>
                          <a:cs typeface="Arial" panose="020B0604020202020204" pitchFamily="34" charset="0"/>
                        </a:rPr>
                        <a:t>Increase in Demand (Service Pressures)</a:t>
                      </a:r>
                    </a:p>
                  </a:txBody>
                  <a:tcPr marL="68580" marR="68580" marT="0" marB="0">
                    <a:solidFill>
                      <a:srgbClr val="92D050"/>
                    </a:solidFill>
                  </a:tcPr>
                </a:tc>
                <a:tc>
                  <a:txBody>
                    <a:bodyPr/>
                    <a:lstStyle/>
                    <a:p>
                      <a:pPr marL="342900" lvl="0" indent="-342900" algn="l" rtl="0">
                        <a:lnSpc>
                          <a:spcPct val="107000"/>
                        </a:lnSpc>
                        <a:spcAft>
                          <a:spcPts val="0"/>
                        </a:spcAft>
                        <a:buFont typeface="Calibri" panose="020F0502020204030204" pitchFamily="34" charset="0"/>
                        <a:buChar char="-"/>
                      </a:pPr>
                      <a:r>
                        <a:rPr lang="en-GB" sz="2000" dirty="0">
                          <a:effectLst/>
                        </a:rPr>
                        <a:t>Perception of Vulnerability</a:t>
                      </a:r>
                    </a:p>
                    <a:p>
                      <a:pPr marL="342900" lvl="0" indent="-342900" algn="l">
                        <a:lnSpc>
                          <a:spcPct val="107000"/>
                        </a:lnSpc>
                        <a:spcAft>
                          <a:spcPts val="0"/>
                        </a:spcAft>
                        <a:buFont typeface="Calibri" panose="020F0502020204030204" pitchFamily="34" charset="0"/>
                        <a:buChar char="-"/>
                      </a:pPr>
                      <a:r>
                        <a:rPr lang="en-GB" sz="2000" dirty="0">
                          <a:effectLst/>
                        </a:rPr>
                        <a:t>Impressions of austerity impacts</a:t>
                      </a:r>
                      <a:endParaRPr lang="en-GB" sz="20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rgbClr val="92D050"/>
                    </a:solidFill>
                  </a:tcPr>
                </a:tc>
                <a:tc rowSpan="3">
                  <a:txBody>
                    <a:bodyPr/>
                    <a:lstStyle/>
                    <a:p>
                      <a:pPr marL="182563" lvl="0" indent="-182563" algn="l" rtl="0">
                        <a:lnSpc>
                          <a:spcPct val="107000"/>
                        </a:lnSpc>
                        <a:spcAft>
                          <a:spcPts val="0"/>
                        </a:spcAft>
                        <a:buFont typeface="Calibri" panose="020F0502020204030204" pitchFamily="34" charset="0"/>
                        <a:buChar char="-"/>
                      </a:pPr>
                      <a:r>
                        <a:rPr lang="en-GB" sz="1800" dirty="0">
                          <a:effectLst/>
                        </a:rPr>
                        <a:t>Perceived Vulnerability</a:t>
                      </a:r>
                    </a:p>
                    <a:p>
                      <a:pPr marL="182563" lvl="0" indent="-182563" algn="l" rtl="0">
                        <a:lnSpc>
                          <a:spcPct val="107000"/>
                        </a:lnSpc>
                        <a:spcAft>
                          <a:spcPts val="0"/>
                        </a:spcAft>
                        <a:buFont typeface="Calibri" panose="020F0502020204030204" pitchFamily="34" charset="0"/>
                        <a:buChar char="-"/>
                      </a:pPr>
                      <a:r>
                        <a:rPr lang="en-GB" sz="1800" dirty="0">
                          <a:effectLst/>
                        </a:rPr>
                        <a:t>Governance and Accountability </a:t>
                      </a:r>
                    </a:p>
                    <a:p>
                      <a:pPr marL="182563" lvl="0" indent="-182563" algn="l">
                        <a:lnSpc>
                          <a:spcPct val="107000"/>
                        </a:lnSpc>
                        <a:spcAft>
                          <a:spcPts val="0"/>
                        </a:spcAft>
                        <a:buFont typeface="Calibri" panose="020F0502020204030204" pitchFamily="34" charset="0"/>
                        <a:buChar char="-"/>
                      </a:pPr>
                      <a:r>
                        <a:rPr lang="en-GB" sz="1800" dirty="0">
                          <a:effectLst/>
                        </a:rPr>
                        <a:t>Control &amp; Quality Management </a:t>
                      </a:r>
                    </a:p>
                    <a:p>
                      <a:pPr marL="182563" lvl="0" indent="-182563" algn="l">
                        <a:lnSpc>
                          <a:spcPct val="107000"/>
                        </a:lnSpc>
                        <a:spcAft>
                          <a:spcPts val="0"/>
                        </a:spcAft>
                        <a:buFont typeface="Calibri" panose="020F0502020204030204" pitchFamily="34" charset="0"/>
                        <a:buChar char="-"/>
                      </a:pPr>
                      <a:r>
                        <a:rPr lang="en-GB" sz="1800" dirty="0">
                          <a:effectLst/>
                        </a:rPr>
                        <a:t>Financial and Organizational Resilience  </a:t>
                      </a:r>
                    </a:p>
                    <a:p>
                      <a:pPr marL="182563" lvl="0" indent="-182563" algn="l">
                        <a:lnSpc>
                          <a:spcPct val="107000"/>
                        </a:lnSpc>
                        <a:spcAft>
                          <a:spcPts val="0"/>
                        </a:spcAft>
                        <a:buFont typeface="Calibri" panose="020F0502020204030204" pitchFamily="34" charset="0"/>
                        <a:buChar char="-"/>
                      </a:pPr>
                      <a:r>
                        <a:rPr lang="en-GB" sz="1800" dirty="0">
                          <a:effectLst/>
                        </a:rPr>
                        <a:t>Public Service Management</a:t>
                      </a:r>
                    </a:p>
                    <a:p>
                      <a:pPr marL="342900" lvl="0" indent="-342900" algn="l">
                        <a:lnSpc>
                          <a:spcPct val="107000"/>
                        </a:lnSpc>
                        <a:spcAft>
                          <a:spcPts val="0"/>
                        </a:spcAft>
                        <a:buFont typeface="Calibri" panose="020F0502020204030204" pitchFamily="34" charset="0"/>
                        <a:buChar char="-"/>
                      </a:pPr>
                      <a:endParaRPr lang="en-GB" sz="2000" dirty="0">
                        <a:effectLst/>
                      </a:endParaRPr>
                    </a:p>
                    <a:p>
                      <a:pPr marL="0" lvl="0" indent="0" algn="l">
                        <a:lnSpc>
                          <a:spcPct val="107000"/>
                        </a:lnSpc>
                        <a:spcAft>
                          <a:spcPts val="0"/>
                        </a:spcAft>
                        <a:buFont typeface="Calibri" panose="020F0502020204030204" pitchFamily="34" charset="0"/>
                        <a:buNone/>
                      </a:pPr>
                      <a:r>
                        <a:rPr lang="en-GB" sz="1800" b="1" dirty="0">
                          <a:effectLst/>
                          <a:latin typeface="Calibri" panose="020F0502020204030204" pitchFamily="34" charset="0"/>
                          <a:ea typeface="Yu Mincho" panose="02020400000000000000" pitchFamily="18" charset="-128"/>
                          <a:cs typeface="Arial" panose="020B0604020202020204" pitchFamily="34" charset="0"/>
                        </a:rPr>
                        <a:t>Theories </a:t>
                      </a:r>
                      <a:r>
                        <a:rPr lang="en-GB" sz="1800" dirty="0">
                          <a:effectLst/>
                          <a:latin typeface="Calibri" panose="020F0502020204030204" pitchFamily="34" charset="0"/>
                          <a:ea typeface="Yu Mincho" panose="02020400000000000000" pitchFamily="18" charset="-128"/>
                          <a:cs typeface="Arial" panose="020B0604020202020204" pitchFamily="34" charset="0"/>
                        </a:rPr>
                        <a:t>– Keynesian Classical Theory, Vroom’s Expectancy Motivation Theory, Financial Resilience Theory, NPM Theory (Public Value, Managerialism, TPA), Cutback Management Theories, Theories on Agency, Stakeholder, Signalling, Resources Dependency, and Maslow’s Theory of Needs.</a:t>
                      </a:r>
                    </a:p>
                  </a:txBody>
                  <a:tcPr marL="68580" marR="68580" marT="0" marB="0"/>
                </a:tc>
                <a:extLst>
                  <a:ext uri="{0D108BD9-81ED-4DB2-BD59-A6C34878D82A}">
                    <a16:rowId xmlns:a16="http://schemas.microsoft.com/office/drawing/2014/main" val="612877795"/>
                  </a:ext>
                </a:extLst>
              </a:tr>
              <a:tr h="1966653">
                <a:tc>
                  <a:txBody>
                    <a:bodyPr/>
                    <a:lstStyle/>
                    <a:p>
                      <a:pPr algn="l">
                        <a:lnSpc>
                          <a:spcPct val="107000"/>
                        </a:lnSpc>
                        <a:spcAft>
                          <a:spcPts val="0"/>
                        </a:spcAft>
                      </a:pPr>
                      <a:r>
                        <a:rPr lang="en-GB" sz="2000" dirty="0">
                          <a:solidFill>
                            <a:sysClr val="windowText" lastClr="000000"/>
                          </a:solidFill>
                          <a:effectLst/>
                        </a:rPr>
                        <a:t>Financial Resilience (Choices)</a:t>
                      </a:r>
                      <a:endParaRPr lang="en-GB" sz="2000" dirty="0">
                        <a:solidFill>
                          <a:sysClr val="windowText" lastClr="000000"/>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chemeClr val="accent2">
                        <a:lumMod val="40000"/>
                        <a:lumOff val="60000"/>
                      </a:schemeClr>
                    </a:solidFill>
                  </a:tcPr>
                </a:tc>
                <a:tc>
                  <a:txBody>
                    <a:bodyPr/>
                    <a:lstStyle/>
                    <a:p>
                      <a:pPr marL="342900" lvl="0" indent="-342900" algn="l" rtl="0">
                        <a:lnSpc>
                          <a:spcPct val="107000"/>
                        </a:lnSpc>
                        <a:spcAft>
                          <a:spcPts val="0"/>
                        </a:spcAft>
                        <a:buFont typeface="Calibri" panose="020F0502020204030204" pitchFamily="34" charset="0"/>
                        <a:buChar char="-"/>
                      </a:pPr>
                      <a:r>
                        <a:rPr lang="en-GB" sz="2000" dirty="0">
                          <a:effectLst/>
                        </a:rPr>
                        <a:t>Increase in income</a:t>
                      </a:r>
                    </a:p>
                    <a:p>
                      <a:pPr marL="342900" lvl="0" indent="-342900" algn="l">
                        <a:lnSpc>
                          <a:spcPct val="107000"/>
                        </a:lnSpc>
                        <a:spcAft>
                          <a:spcPts val="0"/>
                        </a:spcAft>
                        <a:buFont typeface="Calibri" panose="020F0502020204030204" pitchFamily="34" charset="0"/>
                        <a:buChar char="-"/>
                      </a:pPr>
                      <a:r>
                        <a:rPr lang="en-GB" sz="2000" dirty="0">
                          <a:effectLst/>
                        </a:rPr>
                        <a:t>Capital receipt</a:t>
                      </a:r>
                    </a:p>
                    <a:p>
                      <a:pPr marL="342900" lvl="0" indent="-342900" algn="l">
                        <a:lnSpc>
                          <a:spcPct val="107000"/>
                        </a:lnSpc>
                        <a:spcAft>
                          <a:spcPts val="0"/>
                        </a:spcAft>
                        <a:buFont typeface="Calibri" panose="020F0502020204030204" pitchFamily="34" charset="0"/>
                        <a:buChar char="-"/>
                      </a:pPr>
                      <a:r>
                        <a:rPr lang="en-GB" sz="2000" dirty="0">
                          <a:effectLst/>
                        </a:rPr>
                        <a:t>Changes in initial reserves</a:t>
                      </a:r>
                    </a:p>
                    <a:p>
                      <a:pPr marL="342900" lvl="0" indent="-342900" algn="l">
                        <a:lnSpc>
                          <a:spcPct val="107000"/>
                        </a:lnSpc>
                        <a:spcAft>
                          <a:spcPts val="0"/>
                        </a:spcAft>
                        <a:buFont typeface="Calibri" panose="020F0502020204030204" pitchFamily="34" charset="0"/>
                        <a:buChar char="-"/>
                      </a:pPr>
                      <a:r>
                        <a:rPr lang="en-GB" sz="2000" dirty="0">
                          <a:effectLst/>
                        </a:rPr>
                        <a:t>Shifting of expenditure priority</a:t>
                      </a:r>
                      <a:endParaRPr lang="en-GB" sz="20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chemeClr val="accent2">
                        <a:lumMod val="40000"/>
                        <a:lumOff val="60000"/>
                      </a:schemeClr>
                    </a:solidFill>
                  </a:tcPr>
                </a:tc>
                <a:tc>
                  <a:txBody>
                    <a:bodyPr/>
                    <a:lstStyle/>
                    <a:p>
                      <a:pPr marL="342900" lvl="0" indent="-342900" algn="l" rtl="0">
                        <a:lnSpc>
                          <a:spcPct val="107000"/>
                        </a:lnSpc>
                        <a:spcAft>
                          <a:spcPts val="0"/>
                        </a:spcAft>
                        <a:buFont typeface="Calibri" panose="020F0502020204030204" pitchFamily="34" charset="0"/>
                        <a:buChar char="-"/>
                      </a:pPr>
                      <a:r>
                        <a:rPr lang="en-GB" sz="2000" dirty="0">
                          <a:effectLst/>
                        </a:rPr>
                        <a:t>What</a:t>
                      </a:r>
                    </a:p>
                    <a:p>
                      <a:pPr marL="342900" lvl="0" indent="-342900" algn="l">
                        <a:lnSpc>
                          <a:spcPct val="107000"/>
                        </a:lnSpc>
                        <a:spcAft>
                          <a:spcPts val="0"/>
                        </a:spcAft>
                        <a:buFont typeface="Calibri" panose="020F0502020204030204" pitchFamily="34" charset="0"/>
                        <a:buChar char="-"/>
                      </a:pPr>
                      <a:r>
                        <a:rPr lang="en-GB" sz="2000" dirty="0">
                          <a:effectLst/>
                        </a:rPr>
                        <a:t>Why</a:t>
                      </a:r>
                    </a:p>
                    <a:p>
                      <a:pPr marL="342900" lvl="0" indent="-342900" algn="l">
                        <a:lnSpc>
                          <a:spcPct val="107000"/>
                        </a:lnSpc>
                        <a:spcAft>
                          <a:spcPts val="0"/>
                        </a:spcAft>
                        <a:buFont typeface="Calibri" panose="020F0502020204030204" pitchFamily="34" charset="0"/>
                        <a:buChar char="-"/>
                      </a:pPr>
                      <a:r>
                        <a:rPr lang="en-GB" sz="2000" dirty="0">
                          <a:effectLst/>
                        </a:rPr>
                        <a:t>How</a:t>
                      </a:r>
                    </a:p>
                    <a:p>
                      <a:pPr marL="342900" lvl="0" indent="-342900" algn="l">
                        <a:lnSpc>
                          <a:spcPct val="107000"/>
                        </a:lnSpc>
                        <a:spcAft>
                          <a:spcPts val="0"/>
                        </a:spcAft>
                        <a:buFont typeface="Calibri" panose="020F0502020204030204" pitchFamily="34" charset="0"/>
                        <a:buChar char="-"/>
                      </a:pPr>
                      <a:r>
                        <a:rPr lang="en-GB" sz="2000" dirty="0">
                          <a:effectLst/>
                        </a:rPr>
                        <a:t>Any change in plans</a:t>
                      </a:r>
                      <a:endParaRPr lang="en-GB" sz="20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chemeClr val="accent2">
                        <a:lumMod val="40000"/>
                        <a:lumOff val="60000"/>
                      </a:schemeClr>
                    </a:solidFill>
                  </a:tcPr>
                </a:tc>
                <a:tc vMerge="1">
                  <a:txBody>
                    <a:bodyPr/>
                    <a:lstStyle/>
                    <a:p>
                      <a:endParaRPr lang="en-GB"/>
                    </a:p>
                  </a:txBody>
                  <a:tcPr/>
                </a:tc>
                <a:extLst>
                  <a:ext uri="{0D108BD9-81ED-4DB2-BD59-A6C34878D82A}">
                    <a16:rowId xmlns:a16="http://schemas.microsoft.com/office/drawing/2014/main" val="2460469219"/>
                  </a:ext>
                </a:extLst>
              </a:tr>
              <a:tr h="1335534">
                <a:tc>
                  <a:txBody>
                    <a:bodyPr/>
                    <a:lstStyle/>
                    <a:p>
                      <a:pPr algn="l">
                        <a:lnSpc>
                          <a:spcPct val="107000"/>
                        </a:lnSpc>
                        <a:spcAft>
                          <a:spcPts val="0"/>
                        </a:spcAft>
                      </a:pPr>
                      <a:r>
                        <a:rPr lang="en-GB" sz="2000" dirty="0">
                          <a:solidFill>
                            <a:sysClr val="windowText" lastClr="000000"/>
                          </a:solidFill>
                          <a:effectLst/>
                        </a:rPr>
                        <a:t>Financial Resilience (Trends and Patterns)</a:t>
                      </a:r>
                      <a:endParaRPr lang="en-GB" sz="2000" dirty="0">
                        <a:solidFill>
                          <a:sysClr val="windowText" lastClr="000000"/>
                        </a:solidFill>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rgbClr val="FFC000"/>
                    </a:solidFill>
                  </a:tcPr>
                </a:tc>
                <a:tc>
                  <a:txBody>
                    <a:bodyPr/>
                    <a:lstStyle/>
                    <a:p>
                      <a:pPr marL="342900" lvl="0" indent="-342900" algn="l" rtl="0">
                        <a:lnSpc>
                          <a:spcPct val="107000"/>
                        </a:lnSpc>
                        <a:spcAft>
                          <a:spcPts val="0"/>
                        </a:spcAft>
                        <a:buFont typeface="Calibri" panose="020F0502020204030204" pitchFamily="34" charset="0"/>
                        <a:buChar char="-"/>
                        <a:tabLst>
                          <a:tab pos="638175" algn="l"/>
                        </a:tabLst>
                      </a:pPr>
                      <a:r>
                        <a:rPr lang="en-GB" sz="2000" dirty="0">
                          <a:effectLst/>
                        </a:rPr>
                        <a:t>Clustering (Regression/Correlation)</a:t>
                      </a:r>
                      <a:endParaRPr lang="en-GB" sz="20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rgbClr val="FFC000"/>
                    </a:solidFill>
                  </a:tcPr>
                </a:tc>
                <a:tc>
                  <a:txBody>
                    <a:bodyPr/>
                    <a:lstStyle/>
                    <a:p>
                      <a:pPr marL="342900" lvl="0" indent="-342900" algn="l" rtl="0">
                        <a:lnSpc>
                          <a:spcPct val="107000"/>
                        </a:lnSpc>
                        <a:spcAft>
                          <a:spcPts val="0"/>
                        </a:spcAft>
                        <a:buFont typeface="Calibri" panose="020F0502020204030204" pitchFamily="34" charset="0"/>
                        <a:buChar char="-"/>
                      </a:pPr>
                      <a:r>
                        <a:rPr lang="en-GB" sz="2000" dirty="0">
                          <a:effectLst/>
                        </a:rPr>
                        <a:t>Clustering</a:t>
                      </a:r>
                    </a:p>
                    <a:p>
                      <a:pPr marL="342900" lvl="0" indent="-342900" algn="l">
                        <a:lnSpc>
                          <a:spcPct val="107000"/>
                        </a:lnSpc>
                        <a:spcAft>
                          <a:spcPts val="0"/>
                        </a:spcAft>
                        <a:buFont typeface="Calibri" panose="020F0502020204030204" pitchFamily="34" charset="0"/>
                        <a:buChar char="-"/>
                      </a:pPr>
                      <a:r>
                        <a:rPr lang="en-GB" sz="2000" dirty="0">
                          <a:effectLst/>
                        </a:rPr>
                        <a:t>Coding</a:t>
                      </a:r>
                      <a:endParaRPr lang="en-GB" sz="20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solidFill>
                      <a:srgbClr val="FFC000"/>
                    </a:solidFill>
                  </a:tcPr>
                </a:tc>
                <a:tc vMerge="1">
                  <a:txBody>
                    <a:bodyPr/>
                    <a:lstStyle/>
                    <a:p>
                      <a:endParaRPr lang="en-GB"/>
                    </a:p>
                  </a:txBody>
                  <a:tcPr/>
                </a:tc>
                <a:extLst>
                  <a:ext uri="{0D108BD9-81ED-4DB2-BD59-A6C34878D82A}">
                    <a16:rowId xmlns:a16="http://schemas.microsoft.com/office/drawing/2014/main" val="1212618043"/>
                  </a:ext>
                </a:extLst>
              </a:tr>
            </a:tbl>
          </a:graphicData>
        </a:graphic>
      </p:graphicFrame>
    </p:spTree>
    <p:extLst>
      <p:ext uri="{BB962C8B-B14F-4D97-AF65-F5344CB8AC3E}">
        <p14:creationId xmlns:p14="http://schemas.microsoft.com/office/powerpoint/2010/main" val="122426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838200" y="365125"/>
            <a:ext cx="10515600" cy="525829"/>
          </a:xfrm>
        </p:spPr>
        <p:txBody>
          <a:bodyPr>
            <a:normAutofit fontScale="90000"/>
          </a:bodyPr>
          <a:lstStyle/>
          <a:p>
            <a:r>
              <a:rPr lang="en-GB" b="1" dirty="0"/>
              <a:t>Research Project (Contingency) Plan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03088867"/>
              </p:ext>
            </p:extLst>
          </p:nvPr>
        </p:nvGraphicFramePr>
        <p:xfrm>
          <a:off x="1651380" y="890954"/>
          <a:ext cx="9294124" cy="5837393"/>
        </p:xfrm>
        <a:graphic>
          <a:graphicData uri="http://schemas.openxmlformats.org/drawingml/2006/table">
            <a:tbl>
              <a:tblPr firstRow="1" firstCol="1" bandRow="1">
                <a:tableStyleId>{5C22544A-7EE6-4342-B048-85BDC9FD1C3A}</a:tableStyleId>
              </a:tblPr>
              <a:tblGrid>
                <a:gridCol w="867767">
                  <a:extLst>
                    <a:ext uri="{9D8B030D-6E8A-4147-A177-3AD203B41FA5}">
                      <a16:colId xmlns:a16="http://schemas.microsoft.com/office/drawing/2014/main" val="3360624669"/>
                    </a:ext>
                  </a:extLst>
                </a:gridCol>
                <a:gridCol w="3779808">
                  <a:extLst>
                    <a:ext uri="{9D8B030D-6E8A-4147-A177-3AD203B41FA5}">
                      <a16:colId xmlns:a16="http://schemas.microsoft.com/office/drawing/2014/main" val="2145033512"/>
                    </a:ext>
                  </a:extLst>
                </a:gridCol>
                <a:gridCol w="4646549">
                  <a:extLst>
                    <a:ext uri="{9D8B030D-6E8A-4147-A177-3AD203B41FA5}">
                      <a16:colId xmlns:a16="http://schemas.microsoft.com/office/drawing/2014/main" val="2270116711"/>
                    </a:ext>
                  </a:extLst>
                </a:gridCol>
              </a:tblGrid>
              <a:tr h="276032">
                <a:tc>
                  <a:txBody>
                    <a:bodyPr/>
                    <a:lstStyle/>
                    <a:p>
                      <a:pPr algn="ctr">
                        <a:lnSpc>
                          <a:spcPct val="107000"/>
                        </a:lnSpc>
                        <a:spcAft>
                          <a:spcPts val="0"/>
                        </a:spcAft>
                      </a:pPr>
                      <a:r>
                        <a:rPr lang="en-GB" sz="1600" dirty="0">
                          <a:solidFill>
                            <a:schemeClr val="tx1"/>
                          </a:solidFill>
                          <a:effectLst/>
                          <a:latin typeface="+mn-lt"/>
                        </a:rPr>
                        <a:t>S/N</a:t>
                      </a:r>
                      <a:endParaRPr lang="en-GB" sz="16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algn="ctr">
                        <a:lnSpc>
                          <a:spcPct val="107000"/>
                        </a:lnSpc>
                        <a:spcAft>
                          <a:spcPts val="0"/>
                        </a:spcAft>
                      </a:pPr>
                      <a:r>
                        <a:rPr lang="en-GB" sz="1600" dirty="0">
                          <a:solidFill>
                            <a:schemeClr val="bg1"/>
                          </a:solidFill>
                          <a:effectLst/>
                          <a:latin typeface="+mn-lt"/>
                        </a:rPr>
                        <a:t>Incident </a:t>
                      </a:r>
                      <a:endParaRPr lang="en-GB" sz="1600" dirty="0">
                        <a:solidFill>
                          <a:schemeClr val="bg1"/>
                        </a:solidFill>
                        <a:effectLst/>
                        <a:latin typeface="+mn-lt"/>
                        <a:ea typeface="Calibri" panose="020F0502020204030204" pitchFamily="34" charset="0"/>
                        <a:cs typeface="Arial" panose="020B0604020202020204" pitchFamily="34" charset="0"/>
                      </a:endParaRPr>
                    </a:p>
                  </a:txBody>
                  <a:tcPr marL="68580" marR="68580" marT="0" marB="0">
                    <a:solidFill>
                      <a:srgbClr val="FF0000"/>
                    </a:solidFill>
                  </a:tcPr>
                </a:tc>
                <a:tc>
                  <a:txBody>
                    <a:bodyPr/>
                    <a:lstStyle/>
                    <a:p>
                      <a:pPr algn="ctr">
                        <a:lnSpc>
                          <a:spcPct val="107000"/>
                        </a:lnSpc>
                        <a:spcAft>
                          <a:spcPts val="0"/>
                        </a:spcAft>
                      </a:pPr>
                      <a:r>
                        <a:rPr lang="en-GB" sz="1600" dirty="0">
                          <a:solidFill>
                            <a:schemeClr val="tx1"/>
                          </a:solidFill>
                          <a:effectLst/>
                          <a:latin typeface="+mn-lt"/>
                        </a:rPr>
                        <a:t>Response</a:t>
                      </a:r>
                      <a:endParaRPr lang="en-GB" sz="16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solidFill>
                      <a:srgbClr val="92D050"/>
                    </a:solidFill>
                  </a:tcPr>
                </a:tc>
                <a:extLst>
                  <a:ext uri="{0D108BD9-81ED-4DB2-BD59-A6C34878D82A}">
                    <a16:rowId xmlns:a16="http://schemas.microsoft.com/office/drawing/2014/main" val="2610449106"/>
                  </a:ext>
                </a:extLst>
              </a:tr>
              <a:tr h="713824">
                <a:tc>
                  <a:txBody>
                    <a:bodyPr/>
                    <a:lstStyle/>
                    <a:p>
                      <a:pPr algn="ctr">
                        <a:lnSpc>
                          <a:spcPct val="107000"/>
                        </a:lnSpc>
                        <a:spcAft>
                          <a:spcPts val="0"/>
                        </a:spcAft>
                      </a:pPr>
                      <a:r>
                        <a:rPr lang="en-GB" sz="1600" dirty="0">
                          <a:solidFill>
                            <a:schemeClr val="tx1"/>
                          </a:solidFill>
                          <a:effectLst/>
                        </a:rPr>
                        <a:t>1.</a:t>
                      </a:r>
                      <a:endPar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algn="just">
                        <a:lnSpc>
                          <a:spcPct val="107000"/>
                        </a:lnSpc>
                        <a:spcAft>
                          <a:spcPts val="0"/>
                        </a:spcAft>
                      </a:pPr>
                      <a:r>
                        <a:rPr lang="en-GB" sz="1800" dirty="0">
                          <a:solidFill>
                            <a:schemeClr val="tx1"/>
                          </a:solidFill>
                          <a:effectLst/>
                        </a:rPr>
                        <a:t>When LA dataset lacks consistency in proposed time series</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just">
                        <a:lnSpc>
                          <a:spcPct val="107000"/>
                        </a:lnSpc>
                        <a:spcAft>
                          <a:spcPts val="0"/>
                        </a:spcAft>
                      </a:pPr>
                      <a:r>
                        <a:rPr lang="en-GB" sz="1800" dirty="0">
                          <a:solidFill>
                            <a:schemeClr val="tx1"/>
                          </a:solidFill>
                          <a:effectLst/>
                        </a:rPr>
                        <a:t>I will select and use a dataset that has a consistent time series from 2005 to 2020.</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133214948"/>
                  </a:ext>
                </a:extLst>
              </a:tr>
              <a:tr h="1196828">
                <a:tc>
                  <a:txBody>
                    <a:bodyPr/>
                    <a:lstStyle/>
                    <a:p>
                      <a:pPr algn="ctr">
                        <a:lnSpc>
                          <a:spcPct val="107000"/>
                        </a:lnSpc>
                        <a:spcAft>
                          <a:spcPts val="0"/>
                        </a:spcAft>
                      </a:pPr>
                      <a:r>
                        <a:rPr lang="en-GB" sz="1600" dirty="0">
                          <a:solidFill>
                            <a:schemeClr val="tx1"/>
                          </a:solidFill>
                          <a:effectLst/>
                        </a:rPr>
                        <a:t>2.</a:t>
                      </a:r>
                      <a:endPar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algn="just">
                        <a:lnSpc>
                          <a:spcPct val="107000"/>
                        </a:lnSpc>
                        <a:spcAft>
                          <a:spcPts val="0"/>
                        </a:spcAft>
                      </a:pPr>
                      <a:r>
                        <a:rPr lang="en-GB" sz="1800" dirty="0">
                          <a:solidFill>
                            <a:schemeClr val="tx1"/>
                          </a:solidFill>
                          <a:effectLst/>
                        </a:rPr>
                        <a:t>If the study looks similar to an article in a 3* journal</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just">
                        <a:lnSpc>
                          <a:spcPct val="107000"/>
                        </a:lnSpc>
                        <a:spcAft>
                          <a:spcPts val="0"/>
                        </a:spcAft>
                      </a:pPr>
                      <a:r>
                        <a:rPr lang="en-GB" sz="1800" dirty="0">
                          <a:solidFill>
                            <a:schemeClr val="tx1"/>
                          </a:solidFill>
                          <a:effectLst/>
                        </a:rPr>
                        <a:t>The research question(s) will evolve over time. As I will adopt a longitudinal study, the project will develop with time to enhance credibility to avoid similarity.</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987754633"/>
                  </a:ext>
                </a:extLst>
              </a:tr>
              <a:tr h="1498554">
                <a:tc>
                  <a:txBody>
                    <a:bodyPr/>
                    <a:lstStyle/>
                    <a:p>
                      <a:pPr algn="ctr">
                        <a:lnSpc>
                          <a:spcPct val="107000"/>
                        </a:lnSpc>
                        <a:spcAft>
                          <a:spcPts val="0"/>
                        </a:spcAft>
                      </a:pPr>
                      <a:r>
                        <a:rPr lang="en-GB" sz="1600" dirty="0">
                          <a:solidFill>
                            <a:schemeClr val="tx1"/>
                          </a:solidFill>
                          <a:effectLst/>
                        </a:rPr>
                        <a:t>3.</a:t>
                      </a:r>
                      <a:endPar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algn="just">
                        <a:lnSpc>
                          <a:spcPct val="107000"/>
                        </a:lnSpc>
                        <a:spcAft>
                          <a:spcPts val="0"/>
                        </a:spcAft>
                      </a:pPr>
                      <a:r>
                        <a:rPr lang="en-GB" sz="1800" dirty="0">
                          <a:solidFill>
                            <a:schemeClr val="tx1"/>
                          </a:solidFill>
                          <a:effectLst/>
                        </a:rPr>
                        <a:t>When participants (CEOs, Finance Directors of Local Authorities) are unavailable and unwilling to participate for the elite semi-structured interview.</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just">
                        <a:lnSpc>
                          <a:spcPct val="107000"/>
                        </a:lnSpc>
                        <a:spcAft>
                          <a:spcPts val="0"/>
                        </a:spcAft>
                      </a:pPr>
                      <a:r>
                        <a:rPr lang="en-GB" sz="1800" dirty="0">
                          <a:solidFill>
                            <a:schemeClr val="tx1"/>
                          </a:solidFill>
                          <a:effectLst/>
                        </a:rPr>
                        <a:t>I will adopt a snowballing technique to ask participants for introduction to their fellow CEOs/FDs of other local authorities.</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939629588"/>
                  </a:ext>
                </a:extLst>
              </a:tr>
              <a:tr h="955327">
                <a:tc>
                  <a:txBody>
                    <a:bodyPr/>
                    <a:lstStyle/>
                    <a:p>
                      <a:pPr algn="ctr">
                        <a:lnSpc>
                          <a:spcPct val="107000"/>
                        </a:lnSpc>
                        <a:spcAft>
                          <a:spcPts val="0"/>
                        </a:spcAft>
                      </a:pPr>
                      <a:r>
                        <a:rPr lang="en-GB" sz="1600" dirty="0">
                          <a:solidFill>
                            <a:schemeClr val="tx1"/>
                          </a:solidFill>
                          <a:effectLst/>
                        </a:rPr>
                        <a:t>4.</a:t>
                      </a:r>
                      <a:endPar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algn="just">
                        <a:lnSpc>
                          <a:spcPct val="107000"/>
                        </a:lnSpc>
                        <a:spcAft>
                          <a:spcPts val="0"/>
                        </a:spcAft>
                      </a:pPr>
                      <a:r>
                        <a:rPr lang="en-GB" sz="1800" dirty="0">
                          <a:solidFill>
                            <a:schemeClr val="tx1"/>
                          </a:solidFill>
                          <a:effectLst/>
                        </a:rPr>
                        <a:t>Interview questions seem to deviate from the research idea.</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just">
                        <a:lnSpc>
                          <a:spcPct val="107000"/>
                        </a:lnSpc>
                        <a:spcAft>
                          <a:spcPts val="0"/>
                        </a:spcAft>
                      </a:pPr>
                      <a:r>
                        <a:rPr lang="en-GB" sz="1800" dirty="0">
                          <a:solidFill>
                            <a:schemeClr val="tx1"/>
                          </a:solidFill>
                          <a:effectLst/>
                        </a:rPr>
                        <a:t>I will conduct a pilot study to test questions and review the structure of questions for interviewees/participants.</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4269738800"/>
                  </a:ext>
                </a:extLst>
              </a:tr>
              <a:tr h="1196828">
                <a:tc>
                  <a:txBody>
                    <a:bodyPr/>
                    <a:lstStyle/>
                    <a:p>
                      <a:pPr algn="ctr">
                        <a:lnSpc>
                          <a:spcPct val="107000"/>
                        </a:lnSpc>
                        <a:spcAft>
                          <a:spcPts val="0"/>
                        </a:spcAft>
                      </a:pPr>
                      <a:r>
                        <a:rPr lang="en-GB" sz="1600" dirty="0">
                          <a:solidFill>
                            <a:schemeClr val="tx1"/>
                          </a:solidFill>
                          <a:effectLst/>
                        </a:rPr>
                        <a:t>5. </a:t>
                      </a:r>
                      <a:endParaRPr lang="en-GB" sz="16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bg1">
                        <a:lumMod val="85000"/>
                      </a:schemeClr>
                    </a:solidFill>
                  </a:tcPr>
                </a:tc>
                <a:tc>
                  <a:txBody>
                    <a:bodyPr/>
                    <a:lstStyle/>
                    <a:p>
                      <a:pPr algn="just">
                        <a:lnSpc>
                          <a:spcPct val="107000"/>
                        </a:lnSpc>
                        <a:spcAft>
                          <a:spcPts val="0"/>
                        </a:spcAft>
                      </a:pPr>
                      <a:r>
                        <a:rPr lang="en-GB" sz="1800" dirty="0">
                          <a:solidFill>
                            <a:schemeClr val="tx1"/>
                          </a:solidFill>
                          <a:effectLst/>
                        </a:rPr>
                        <a:t>Limited time to meet Project Transfer Deadline</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20000"/>
                        <a:lumOff val="80000"/>
                      </a:schemeClr>
                    </a:solidFill>
                  </a:tcPr>
                </a:tc>
                <a:tc>
                  <a:txBody>
                    <a:bodyPr/>
                    <a:lstStyle/>
                    <a:p>
                      <a:pPr algn="just">
                        <a:lnSpc>
                          <a:spcPct val="107000"/>
                        </a:lnSpc>
                        <a:spcAft>
                          <a:spcPts val="0"/>
                        </a:spcAft>
                      </a:pPr>
                      <a:r>
                        <a:rPr lang="en-GB" sz="1800" dirty="0">
                          <a:solidFill>
                            <a:schemeClr val="tx1"/>
                          </a:solidFill>
                          <a:effectLst/>
                        </a:rPr>
                        <a:t>I am writing up whilst reading reviewing literature and analysing data.</a:t>
                      </a:r>
                    </a:p>
                    <a:p>
                      <a:pPr algn="just">
                        <a:lnSpc>
                          <a:spcPct val="107000"/>
                        </a:lnSpc>
                        <a:spcAft>
                          <a:spcPts val="0"/>
                        </a:spcAft>
                      </a:pPr>
                      <a:r>
                        <a:rPr lang="en-GB" sz="1800" dirty="0">
                          <a:solidFill>
                            <a:schemeClr val="tx1"/>
                          </a:solidFill>
                          <a:effectLst/>
                        </a:rPr>
                        <a:t>I have structured the Gantt Chart to allow a grace period of 4-6 months.</a:t>
                      </a:r>
                      <a:endPar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4262860442"/>
                  </a:ext>
                </a:extLst>
              </a:tr>
            </a:tbl>
          </a:graphicData>
        </a:graphic>
      </p:graphicFrame>
    </p:spTree>
    <p:extLst>
      <p:ext uri="{BB962C8B-B14F-4D97-AF65-F5344CB8AC3E}">
        <p14:creationId xmlns:p14="http://schemas.microsoft.com/office/powerpoint/2010/main" val="312698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838200" y="365125"/>
            <a:ext cx="10515600" cy="525829"/>
          </a:xfrm>
        </p:spPr>
        <p:txBody>
          <a:bodyPr>
            <a:normAutofit fontScale="90000"/>
          </a:bodyPr>
          <a:lstStyle/>
          <a:p>
            <a:r>
              <a:rPr lang="en-GB" b="1" dirty="0"/>
              <a:t>Possible Research Project</a:t>
            </a:r>
          </a:p>
        </p:txBody>
      </p:sp>
      <p:sp>
        <p:nvSpPr>
          <p:cNvPr id="3" name="Content Placeholder 2">
            <a:extLst>
              <a:ext uri="{FF2B5EF4-FFF2-40B4-BE49-F238E27FC236}">
                <a16:creationId xmlns:a16="http://schemas.microsoft.com/office/drawing/2014/main" id="{DC02595D-3656-4AB0-B93B-0B2B42FF3AB1}"/>
              </a:ext>
            </a:extLst>
          </p:cNvPr>
          <p:cNvSpPr>
            <a:spLocks noGrp="1"/>
          </p:cNvSpPr>
          <p:nvPr>
            <p:ph idx="1"/>
          </p:nvPr>
        </p:nvSpPr>
        <p:spPr>
          <a:xfrm>
            <a:off x="766922" y="792481"/>
            <a:ext cx="11034934" cy="5925312"/>
          </a:xfrm>
        </p:spPr>
        <p:txBody>
          <a:bodyPr/>
          <a:lstStyle/>
          <a:p>
            <a:r>
              <a:rPr lang="en-GB" dirty="0"/>
              <a:t>Contribute to existing knowledge and literature </a:t>
            </a:r>
          </a:p>
          <a:p>
            <a:pPr lvl="1">
              <a:buFontTx/>
              <a:buChar char="-"/>
            </a:pPr>
            <a:r>
              <a:rPr lang="en-GB" dirty="0"/>
              <a:t>Larger scale (UK LAs by type and location)</a:t>
            </a:r>
          </a:p>
          <a:p>
            <a:pPr lvl="1">
              <a:buFontTx/>
              <a:buChar char="-"/>
            </a:pPr>
            <a:r>
              <a:rPr lang="en-GB" dirty="0"/>
              <a:t>Rich and Informative Dataset (delve more into services)</a:t>
            </a:r>
          </a:p>
          <a:p>
            <a:pPr lvl="1">
              <a:buFontTx/>
              <a:buChar char="-"/>
            </a:pPr>
            <a:r>
              <a:rPr lang="en-GB" dirty="0"/>
              <a:t>Apply knowledge to other sectors (Education) </a:t>
            </a:r>
          </a:p>
          <a:p>
            <a:pPr lvl="1">
              <a:buFontTx/>
              <a:buChar char="-"/>
            </a:pPr>
            <a:r>
              <a:rPr lang="en-GB" dirty="0"/>
              <a:t>Conduct comparative studies</a:t>
            </a:r>
          </a:p>
          <a:p>
            <a:pPr lvl="0"/>
            <a:r>
              <a:rPr lang="en-GB" dirty="0"/>
              <a:t>Develop a conceptual model which helps to understand financial resilience.</a:t>
            </a:r>
          </a:p>
          <a:p>
            <a:pPr lvl="0"/>
            <a:r>
              <a:rPr lang="en-GB" dirty="0"/>
              <a:t>To assist in formulating policies (by key stakeholders responsible for key decision making) to enhance resilience at the local government level.</a:t>
            </a:r>
          </a:p>
          <a:p>
            <a:pPr marL="0" indent="0">
              <a:buNone/>
            </a:pPr>
            <a:endParaRPr lang="en-GB" dirty="0">
              <a:solidFill>
                <a:srgbClr val="FF00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5795" y="5406241"/>
            <a:ext cx="1867444" cy="110000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448" y="5168792"/>
            <a:ext cx="1977799" cy="74777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260" y="4914922"/>
            <a:ext cx="2943225" cy="155257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4900" y="5003945"/>
            <a:ext cx="2867025" cy="160020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3776" y="4652132"/>
            <a:ext cx="3779270" cy="703626"/>
          </a:xfrm>
          <a:prstGeom prst="rect">
            <a:avLst/>
          </a:prstGeom>
        </p:spPr>
      </p:pic>
    </p:spTree>
    <p:extLst>
      <p:ext uri="{BB962C8B-B14F-4D97-AF65-F5344CB8AC3E}">
        <p14:creationId xmlns:p14="http://schemas.microsoft.com/office/powerpoint/2010/main" val="328954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B7867A-1D74-47F2-A4FB-084246B0DE90}"/>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b="1" kern="1200">
                <a:solidFill>
                  <a:srgbClr val="FFFFFF"/>
                </a:solidFill>
                <a:latin typeface="+mj-lt"/>
                <a:ea typeface="+mj-ea"/>
                <a:cs typeface="+mj-cs"/>
              </a:rPr>
              <a:t>Any Questions?</a:t>
            </a:r>
            <a:endParaRPr lang="en-US" sz="4800" kern="1200">
              <a:solidFill>
                <a:srgbClr val="FFFFFF"/>
              </a:solidFill>
              <a:latin typeface="+mj-lt"/>
              <a:ea typeface="+mj-ea"/>
              <a:cs typeface="+mj-cs"/>
            </a:endParaRP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descr="https://tse4.mm.bing.net/th?id=OIP.Mq-Kv-hWmOIZ3i1VUFnLowHaHa&amp;pid=Api&amp;P=0&amp;w=300&amp;h=300">
            <a:extLst>
              <a:ext uri="{FF2B5EF4-FFF2-40B4-BE49-F238E27FC236}">
                <a16:creationId xmlns:a16="http://schemas.microsoft.com/office/drawing/2014/main" id="{6628BCF8-F8D5-4F11-83B9-BE8F7200DE5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490196" y="492573"/>
            <a:ext cx="5880796" cy="588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81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BAB2-FCC2-4086-A22A-98B88A7C5BF7}"/>
              </a:ext>
            </a:extLst>
          </p:cNvPr>
          <p:cNvSpPr>
            <a:spLocks noGrp="1"/>
          </p:cNvSpPr>
          <p:nvPr>
            <p:ph type="title"/>
          </p:nvPr>
        </p:nvSpPr>
        <p:spPr>
          <a:xfrm>
            <a:off x="705962" y="367639"/>
            <a:ext cx="10515600" cy="525829"/>
          </a:xfrm>
        </p:spPr>
        <p:txBody>
          <a:bodyPr>
            <a:normAutofit fontScale="90000"/>
          </a:bodyPr>
          <a:lstStyle/>
          <a:p>
            <a:r>
              <a:rPr lang="en-GB" b="1" dirty="0"/>
              <a:t>References</a:t>
            </a:r>
          </a:p>
        </p:txBody>
      </p:sp>
      <p:sp>
        <p:nvSpPr>
          <p:cNvPr id="3" name="Content Placeholder 2">
            <a:extLst>
              <a:ext uri="{FF2B5EF4-FFF2-40B4-BE49-F238E27FC236}">
                <a16:creationId xmlns:a16="http://schemas.microsoft.com/office/drawing/2014/main" id="{DC02595D-3656-4AB0-B93B-0B2B42FF3AB1}"/>
              </a:ext>
            </a:extLst>
          </p:cNvPr>
          <p:cNvSpPr>
            <a:spLocks noGrp="1"/>
          </p:cNvSpPr>
          <p:nvPr>
            <p:ph idx="1"/>
          </p:nvPr>
        </p:nvSpPr>
        <p:spPr>
          <a:xfrm>
            <a:off x="766922" y="941437"/>
            <a:ext cx="10515600" cy="5286009"/>
          </a:xfrm>
        </p:spPr>
        <p:txBody>
          <a:bodyPr/>
          <a:lstStyle/>
          <a:p>
            <a:pPr marL="0" indent="0">
              <a:buNone/>
            </a:pPr>
            <a:r>
              <a:rPr lang="en-GB" dirty="0"/>
              <a:t>CIPFA. 2017. </a:t>
            </a:r>
            <a:r>
              <a:rPr lang="en-GB" i="1" dirty="0"/>
              <a:t>Building Financial Resilience: Managing Financial Stress in Local Authorities</a:t>
            </a:r>
            <a:r>
              <a:rPr lang="en-GB" dirty="0"/>
              <a:t>. London: The Chartered Institute of Public Finance and Accountancy. </a:t>
            </a:r>
          </a:p>
          <a:p>
            <a:pPr marL="0" indent="0">
              <a:buNone/>
            </a:pPr>
            <a:r>
              <a:rPr lang="en-GB" dirty="0"/>
              <a:t>National Audit Office (NAO). 2018. </a:t>
            </a:r>
            <a:r>
              <a:rPr lang="en-GB" i="1" dirty="0"/>
              <a:t>Financial Stability of Local Authorities 2018</a:t>
            </a:r>
            <a:r>
              <a:rPr lang="en-GB" dirty="0"/>
              <a:t>. Report by the Comptroller and Auditor General Norwich: TSO and London Houses of Parliament Shop, London.</a:t>
            </a:r>
          </a:p>
          <a:p>
            <a:pPr marL="0" indent="0">
              <a:buNone/>
            </a:pPr>
            <a:r>
              <a:rPr lang="en-GB" dirty="0" err="1"/>
              <a:t>Turcu</a:t>
            </a:r>
            <a:r>
              <a:rPr lang="en-GB" dirty="0"/>
              <a:t>, C., </a:t>
            </a:r>
            <a:r>
              <a:rPr lang="en-GB" dirty="0" err="1"/>
              <a:t>Karadimitriou</a:t>
            </a:r>
            <a:r>
              <a:rPr lang="en-GB" dirty="0"/>
              <a:t>, N. and </a:t>
            </a:r>
            <a:r>
              <a:rPr lang="en-GB" dirty="0" err="1"/>
              <a:t>Chaytor</a:t>
            </a:r>
            <a:r>
              <a:rPr lang="en-GB" dirty="0"/>
              <a:t>, S., 2015. The impact of the global financial and economic crisis on European cities.</a:t>
            </a:r>
          </a:p>
          <a:p>
            <a:pPr marL="0" indent="0">
              <a:buNone/>
            </a:pPr>
            <a:endParaRPr lang="en-GB" dirty="0">
              <a:solidFill>
                <a:srgbClr val="FF0000"/>
              </a:solidFill>
            </a:endParaRPr>
          </a:p>
        </p:txBody>
      </p:sp>
    </p:spTree>
    <p:extLst>
      <p:ext uri="{BB962C8B-B14F-4D97-AF65-F5344CB8AC3E}">
        <p14:creationId xmlns:p14="http://schemas.microsoft.com/office/powerpoint/2010/main" val="1234241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1296</Words>
  <Application>Microsoft Office PowerPoint</Application>
  <PresentationFormat>Widescreen</PresentationFormat>
  <Paragraphs>156</Paragraphs>
  <Slides>11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vt:lpstr>
      <vt:lpstr>      Outline</vt:lpstr>
      <vt:lpstr>Introduction (Background)</vt:lpstr>
      <vt:lpstr>Demand and Financial Pressures</vt:lpstr>
      <vt:lpstr>Research Problem</vt:lpstr>
      <vt:lpstr>Research Aims/Objectives</vt:lpstr>
      <vt:lpstr>Methods &amp; Literature Review</vt:lpstr>
      <vt:lpstr>Research Project (Contingency) Plan</vt:lpstr>
      <vt:lpstr>Possible Research Project</vt:lpstr>
      <vt:lpstr>Any 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dc:title>
  <dc:creator>Bernard Kofi Dom</dc:creator>
  <cp:lastModifiedBy>Sullivan, Linda</cp:lastModifiedBy>
  <cp:revision>69</cp:revision>
  <dcterms:created xsi:type="dcterms:W3CDTF">2018-12-29T13:56:27Z</dcterms:created>
  <dcterms:modified xsi:type="dcterms:W3CDTF">2022-07-26T09:05:00Z</dcterms:modified>
</cp:coreProperties>
</file>