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sldIdLst>
    <p:sldId id="257" r:id="rId6"/>
    <p:sldId id="268" r:id="rId7"/>
    <p:sldId id="326" r:id="rId8"/>
    <p:sldId id="302" r:id="rId9"/>
    <p:sldId id="321" r:id="rId10"/>
    <p:sldId id="329" r:id="rId11"/>
    <p:sldId id="320" r:id="rId12"/>
    <p:sldId id="330" r:id="rId13"/>
    <p:sldId id="331" r:id="rId14"/>
    <p:sldId id="319" r:id="rId15"/>
    <p:sldId id="327" r:id="rId16"/>
    <p:sldId id="328" r:id="rId17"/>
    <p:sldId id="33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ckford, Rich" initials="PR" lastIdx="1" clrIdx="0">
    <p:extLst>
      <p:ext uri="{19B8F6BF-5375-455C-9EA6-DF929625EA0E}">
        <p15:presenceInfo xmlns:p15="http://schemas.microsoft.com/office/powerpoint/2012/main" userId="S::richard.pickford@ntu.ac.uk::31523b78-b7a8-44fb-a0a0-f8d249ae2cd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93"/>
    <a:srgbClr val="FF2F92"/>
    <a:srgbClr val="941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901919-F797-4114-B656-F4608C0F15A5}" v="3" dt="2022-03-15T13:39:37.6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63"/>
    <p:restoredTop sz="97248"/>
  </p:normalViewPr>
  <p:slideViewPr>
    <p:cSldViewPr snapToGrid="0" snapToObjects="1">
      <p:cViewPr varScale="1">
        <p:scale>
          <a:sx n="67" d="100"/>
          <a:sy n="67" d="100"/>
        </p:scale>
        <p:origin x="75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00B050"/>
              </a:solidFill>
              <a:ln>
                <a:noFill/>
              </a:ln>
              <a:effectLst/>
            </c:spPr>
            <c:extLst>
              <c:ext xmlns:c16="http://schemas.microsoft.com/office/drawing/2014/chart" uri="{C3380CC4-5D6E-409C-BE32-E72D297353CC}">
                <c16:uniqueId val="{00000021-7E3E-0E4A-B807-0D7467CC8BEA}"/>
              </c:ext>
            </c:extLst>
          </c:dPt>
          <c:dPt>
            <c:idx val="1"/>
            <c:invertIfNegative val="0"/>
            <c:bubble3D val="0"/>
            <c:spPr>
              <a:solidFill>
                <a:srgbClr val="00B050"/>
              </a:solidFill>
              <a:ln>
                <a:noFill/>
              </a:ln>
              <a:effectLst/>
            </c:spPr>
            <c:extLst>
              <c:ext xmlns:c16="http://schemas.microsoft.com/office/drawing/2014/chart" uri="{C3380CC4-5D6E-409C-BE32-E72D297353CC}">
                <c16:uniqueId val="{00000001-7E3E-0E4A-B807-0D7467CC8BEA}"/>
              </c:ext>
            </c:extLst>
          </c:dPt>
          <c:dPt>
            <c:idx val="2"/>
            <c:invertIfNegative val="0"/>
            <c:bubble3D val="0"/>
            <c:spPr>
              <a:solidFill>
                <a:srgbClr val="00B050"/>
              </a:solidFill>
              <a:ln>
                <a:noFill/>
              </a:ln>
              <a:effectLst/>
            </c:spPr>
            <c:extLst>
              <c:ext xmlns:c16="http://schemas.microsoft.com/office/drawing/2014/chart" uri="{C3380CC4-5D6E-409C-BE32-E72D297353CC}">
                <c16:uniqueId val="{00000003-7E3E-0E4A-B807-0D7467CC8BEA}"/>
              </c:ext>
            </c:extLst>
          </c:dPt>
          <c:dPt>
            <c:idx val="3"/>
            <c:invertIfNegative val="0"/>
            <c:bubble3D val="0"/>
            <c:spPr>
              <a:solidFill>
                <a:srgbClr val="00B050"/>
              </a:solidFill>
              <a:ln>
                <a:noFill/>
              </a:ln>
              <a:effectLst/>
            </c:spPr>
            <c:extLst>
              <c:ext xmlns:c16="http://schemas.microsoft.com/office/drawing/2014/chart" uri="{C3380CC4-5D6E-409C-BE32-E72D297353CC}">
                <c16:uniqueId val="{00000005-7E3E-0E4A-B807-0D7467CC8BEA}"/>
              </c:ext>
            </c:extLst>
          </c:dPt>
          <c:dPt>
            <c:idx val="4"/>
            <c:invertIfNegative val="0"/>
            <c:bubble3D val="0"/>
            <c:spPr>
              <a:solidFill>
                <a:srgbClr val="00B050"/>
              </a:solidFill>
              <a:ln>
                <a:noFill/>
              </a:ln>
              <a:effectLst/>
            </c:spPr>
            <c:extLst>
              <c:ext xmlns:c16="http://schemas.microsoft.com/office/drawing/2014/chart" uri="{C3380CC4-5D6E-409C-BE32-E72D297353CC}">
                <c16:uniqueId val="{00000007-7E3E-0E4A-B807-0D7467CC8BEA}"/>
              </c:ext>
            </c:extLst>
          </c:dPt>
          <c:dPt>
            <c:idx val="5"/>
            <c:invertIfNegative val="0"/>
            <c:bubble3D val="0"/>
            <c:spPr>
              <a:solidFill>
                <a:srgbClr val="00B050"/>
              </a:solidFill>
              <a:ln>
                <a:noFill/>
              </a:ln>
              <a:effectLst/>
            </c:spPr>
            <c:extLst>
              <c:ext xmlns:c16="http://schemas.microsoft.com/office/drawing/2014/chart" uri="{C3380CC4-5D6E-409C-BE32-E72D297353CC}">
                <c16:uniqueId val="{00000009-7E3E-0E4A-B807-0D7467CC8BEA}"/>
              </c:ext>
            </c:extLst>
          </c:dPt>
          <c:dPt>
            <c:idx val="6"/>
            <c:invertIfNegative val="0"/>
            <c:bubble3D val="0"/>
            <c:spPr>
              <a:solidFill>
                <a:srgbClr val="00B050"/>
              </a:solidFill>
              <a:ln>
                <a:noFill/>
              </a:ln>
              <a:effectLst/>
            </c:spPr>
            <c:extLst>
              <c:ext xmlns:c16="http://schemas.microsoft.com/office/drawing/2014/chart" uri="{C3380CC4-5D6E-409C-BE32-E72D297353CC}">
                <c16:uniqueId val="{0000000B-7E3E-0E4A-B807-0D7467CC8BEA}"/>
              </c:ext>
            </c:extLst>
          </c:dPt>
          <c:dPt>
            <c:idx val="7"/>
            <c:invertIfNegative val="0"/>
            <c:bubble3D val="0"/>
            <c:spPr>
              <a:solidFill>
                <a:srgbClr val="00B050"/>
              </a:solidFill>
              <a:ln>
                <a:noFill/>
              </a:ln>
              <a:effectLst/>
            </c:spPr>
            <c:extLst>
              <c:ext xmlns:c16="http://schemas.microsoft.com/office/drawing/2014/chart" uri="{C3380CC4-5D6E-409C-BE32-E72D297353CC}">
                <c16:uniqueId val="{0000000D-7E3E-0E4A-B807-0D7467CC8BEA}"/>
              </c:ext>
            </c:extLst>
          </c:dPt>
          <c:dPt>
            <c:idx val="8"/>
            <c:invertIfNegative val="0"/>
            <c:bubble3D val="0"/>
            <c:spPr>
              <a:solidFill>
                <a:srgbClr val="00B050"/>
              </a:solidFill>
              <a:ln>
                <a:noFill/>
              </a:ln>
              <a:effectLst/>
            </c:spPr>
            <c:extLst>
              <c:ext xmlns:c16="http://schemas.microsoft.com/office/drawing/2014/chart" uri="{C3380CC4-5D6E-409C-BE32-E72D297353CC}">
                <c16:uniqueId val="{0000000F-7E3E-0E4A-B807-0D7467CC8BEA}"/>
              </c:ext>
            </c:extLst>
          </c:dPt>
          <c:dPt>
            <c:idx val="9"/>
            <c:invertIfNegative val="0"/>
            <c:bubble3D val="0"/>
            <c:spPr>
              <a:solidFill>
                <a:srgbClr val="00B050"/>
              </a:solidFill>
              <a:ln>
                <a:noFill/>
              </a:ln>
              <a:effectLst/>
            </c:spPr>
            <c:extLst>
              <c:ext xmlns:c16="http://schemas.microsoft.com/office/drawing/2014/chart" uri="{C3380CC4-5D6E-409C-BE32-E72D297353CC}">
                <c16:uniqueId val="{00000011-7E3E-0E4A-B807-0D7467CC8BEA}"/>
              </c:ext>
            </c:extLst>
          </c:dPt>
          <c:dPt>
            <c:idx val="10"/>
            <c:invertIfNegative val="0"/>
            <c:bubble3D val="0"/>
            <c:spPr>
              <a:solidFill>
                <a:srgbClr val="00B050"/>
              </a:solidFill>
              <a:ln>
                <a:noFill/>
              </a:ln>
              <a:effectLst/>
            </c:spPr>
            <c:extLst>
              <c:ext xmlns:c16="http://schemas.microsoft.com/office/drawing/2014/chart" uri="{C3380CC4-5D6E-409C-BE32-E72D297353CC}">
                <c16:uniqueId val="{00000013-7E3E-0E4A-B807-0D7467CC8BEA}"/>
              </c:ext>
            </c:extLst>
          </c:dPt>
          <c:dPt>
            <c:idx val="11"/>
            <c:invertIfNegative val="0"/>
            <c:bubble3D val="0"/>
            <c:spPr>
              <a:solidFill>
                <a:srgbClr val="FF0000"/>
              </a:solidFill>
              <a:ln>
                <a:noFill/>
              </a:ln>
              <a:effectLst/>
            </c:spPr>
            <c:extLst>
              <c:ext xmlns:c16="http://schemas.microsoft.com/office/drawing/2014/chart" uri="{C3380CC4-5D6E-409C-BE32-E72D297353CC}">
                <c16:uniqueId val="{00000015-7E3E-0E4A-B807-0D7467CC8BEA}"/>
              </c:ext>
            </c:extLst>
          </c:dPt>
          <c:dPt>
            <c:idx val="12"/>
            <c:invertIfNegative val="0"/>
            <c:bubble3D val="0"/>
            <c:spPr>
              <a:solidFill>
                <a:srgbClr val="FF0000"/>
              </a:solidFill>
              <a:ln>
                <a:noFill/>
              </a:ln>
              <a:effectLst/>
            </c:spPr>
            <c:extLst>
              <c:ext xmlns:c16="http://schemas.microsoft.com/office/drawing/2014/chart" uri="{C3380CC4-5D6E-409C-BE32-E72D297353CC}">
                <c16:uniqueId val="{00000017-7E3E-0E4A-B807-0D7467CC8BEA}"/>
              </c:ext>
            </c:extLst>
          </c:dPt>
          <c:dPt>
            <c:idx val="13"/>
            <c:invertIfNegative val="0"/>
            <c:bubble3D val="0"/>
            <c:spPr>
              <a:solidFill>
                <a:srgbClr val="FF0000"/>
              </a:solidFill>
              <a:ln>
                <a:noFill/>
              </a:ln>
              <a:effectLst/>
            </c:spPr>
            <c:extLst>
              <c:ext xmlns:c16="http://schemas.microsoft.com/office/drawing/2014/chart" uri="{C3380CC4-5D6E-409C-BE32-E72D297353CC}">
                <c16:uniqueId val="{00000019-7E3E-0E4A-B807-0D7467CC8BEA}"/>
              </c:ext>
            </c:extLst>
          </c:dPt>
          <c:dPt>
            <c:idx val="14"/>
            <c:invertIfNegative val="0"/>
            <c:bubble3D val="0"/>
            <c:spPr>
              <a:solidFill>
                <a:srgbClr val="FF0000"/>
              </a:solidFill>
              <a:ln>
                <a:noFill/>
              </a:ln>
              <a:effectLst/>
            </c:spPr>
            <c:extLst>
              <c:ext xmlns:c16="http://schemas.microsoft.com/office/drawing/2014/chart" uri="{C3380CC4-5D6E-409C-BE32-E72D297353CC}">
                <c16:uniqueId val="{0000001B-7E3E-0E4A-B807-0D7467CC8BEA}"/>
              </c:ext>
            </c:extLst>
          </c:dPt>
          <c:dPt>
            <c:idx val="15"/>
            <c:invertIfNegative val="0"/>
            <c:bubble3D val="0"/>
            <c:spPr>
              <a:solidFill>
                <a:srgbClr val="FF0000"/>
              </a:solidFill>
              <a:ln>
                <a:noFill/>
              </a:ln>
              <a:effectLst/>
            </c:spPr>
            <c:extLst>
              <c:ext xmlns:c16="http://schemas.microsoft.com/office/drawing/2014/chart" uri="{C3380CC4-5D6E-409C-BE32-E72D297353CC}">
                <c16:uniqueId val="{0000001D-7E3E-0E4A-B807-0D7467CC8BEA}"/>
              </c:ext>
            </c:extLst>
          </c:dPt>
          <c:dPt>
            <c:idx val="16"/>
            <c:invertIfNegative val="0"/>
            <c:bubble3D val="0"/>
            <c:spPr>
              <a:solidFill>
                <a:srgbClr val="FF0000"/>
              </a:solidFill>
              <a:ln>
                <a:noFill/>
              </a:ln>
              <a:effectLst/>
            </c:spPr>
            <c:extLst>
              <c:ext xmlns:c16="http://schemas.microsoft.com/office/drawing/2014/chart" uri="{C3380CC4-5D6E-409C-BE32-E72D297353CC}">
                <c16:uniqueId val="{0000001F-7E3E-0E4A-B807-0D7467CC8BEA}"/>
              </c:ext>
            </c:extLst>
          </c:dPt>
          <c:cat>
            <c:strRef>
              <c:f>Sheet1!$G$7:$G$23</c:f>
              <c:strCache>
                <c:ptCount val="17"/>
                <c:pt idx="0">
                  <c:v>Student households</c:v>
                </c:pt>
                <c:pt idx="1">
                  <c:v>Born in original EU countries</c:v>
                </c:pt>
                <c:pt idx="2">
                  <c:v>Working in agriculture</c:v>
                </c:pt>
                <c:pt idx="3">
                  <c:v>Working in finance</c:v>
                </c:pt>
                <c:pt idx="4">
                  <c:v>Social renting</c:v>
                </c:pt>
                <c:pt idx="5">
                  <c:v>Level 4 qualifications</c:v>
                </c:pt>
                <c:pt idx="6">
                  <c:v>Owner-occupiers</c:v>
                </c:pt>
                <c:pt idx="7">
                  <c:v>Semi-detached properties</c:v>
                </c:pt>
                <c:pt idx="8">
                  <c:v>Detached properties</c:v>
                </c:pt>
                <c:pt idx="9">
                  <c:v>Level 2 qualifications</c:v>
                </c:pt>
                <c:pt idx="10">
                  <c:v>Population density</c:v>
                </c:pt>
                <c:pt idx="11">
                  <c:v>Standard illness ratio</c:v>
                </c:pt>
                <c:pt idx="12">
                  <c:v>Presence of A or B road</c:v>
                </c:pt>
                <c:pt idx="13">
                  <c:v>Informal economy index  </c:v>
                </c:pt>
                <c:pt idx="14">
                  <c:v>Second-hand car salesrooms</c:v>
                </c:pt>
                <c:pt idx="15">
                  <c:v>Petrol stations</c:v>
                </c:pt>
                <c:pt idx="16">
                  <c:v>Vehicle repairs</c:v>
                </c:pt>
              </c:strCache>
            </c:strRef>
          </c:cat>
          <c:val>
            <c:numRef>
              <c:f>Sheet1!$H$7:$H$23</c:f>
              <c:numCache>
                <c:formatCode>General</c:formatCode>
                <c:ptCount val="17"/>
                <c:pt idx="0">
                  <c:v>-0.97399999999999998</c:v>
                </c:pt>
                <c:pt idx="1">
                  <c:v>-0.90700000000000003</c:v>
                </c:pt>
                <c:pt idx="2">
                  <c:v>-0.10599999999999998</c:v>
                </c:pt>
                <c:pt idx="3">
                  <c:v>-0.10399999999999998</c:v>
                </c:pt>
                <c:pt idx="4">
                  <c:v>-8.5999999999999965E-2</c:v>
                </c:pt>
                <c:pt idx="5">
                  <c:v>-7.999999999999996E-2</c:v>
                </c:pt>
                <c:pt idx="6">
                  <c:v>-7.0999999999999952E-2</c:v>
                </c:pt>
                <c:pt idx="7">
                  <c:v>-4.2000000000000037E-2</c:v>
                </c:pt>
                <c:pt idx="8">
                  <c:v>-4.1000000000000036E-2</c:v>
                </c:pt>
                <c:pt idx="9">
                  <c:v>-3.9000000000000035E-2</c:v>
                </c:pt>
                <c:pt idx="10">
                  <c:v>-1.100000000000001E-2</c:v>
                </c:pt>
                <c:pt idx="11">
                  <c:v>1.0000000000000009E-2</c:v>
                </c:pt>
                <c:pt idx="12">
                  <c:v>0.31600000000000006</c:v>
                </c:pt>
                <c:pt idx="13">
                  <c:v>0.54499999999999993</c:v>
                </c:pt>
                <c:pt idx="14">
                  <c:v>1.2250000000000001</c:v>
                </c:pt>
                <c:pt idx="15">
                  <c:v>1.3639999999999999</c:v>
                </c:pt>
                <c:pt idx="16">
                  <c:v>1.5640000000000001</c:v>
                </c:pt>
              </c:numCache>
            </c:numRef>
          </c:val>
          <c:extLst>
            <c:ext xmlns:c16="http://schemas.microsoft.com/office/drawing/2014/chart" uri="{C3380CC4-5D6E-409C-BE32-E72D297353CC}">
              <c16:uniqueId val="{00000020-7E3E-0E4A-B807-0D7467CC8BEA}"/>
            </c:ext>
          </c:extLst>
        </c:ser>
        <c:dLbls>
          <c:showLegendKey val="0"/>
          <c:showVal val="0"/>
          <c:showCatName val="0"/>
          <c:showSerName val="0"/>
          <c:showPercent val="0"/>
          <c:showBubbleSize val="0"/>
        </c:dLbls>
        <c:gapWidth val="182"/>
        <c:axId val="2100052575"/>
        <c:axId val="2100047119"/>
      </c:barChart>
      <c:catAx>
        <c:axId val="2100052575"/>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100047119"/>
        <c:crosses val="autoZero"/>
        <c:auto val="1"/>
        <c:lblAlgn val="ctr"/>
        <c:lblOffset val="100"/>
        <c:noMultiLvlLbl val="0"/>
      </c:catAx>
      <c:valAx>
        <c:axId val="2100047119"/>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1000525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0.49418</cdr:x>
      <cdr:y>0.42146</cdr:y>
    </cdr:from>
    <cdr:to>
      <cdr:x>0.55653</cdr:x>
      <cdr:y>0.46588</cdr:y>
    </cdr:to>
    <cdr:sp macro="" textlink="">
      <cdr:nvSpPr>
        <cdr:cNvPr id="2" name="TextBox 19">
          <a:extLst xmlns:a="http://schemas.openxmlformats.org/drawingml/2006/main">
            <a:ext uri="{FF2B5EF4-FFF2-40B4-BE49-F238E27FC236}">
              <a16:creationId xmlns:a16="http://schemas.microsoft.com/office/drawing/2014/main" id="{E6F36AB0-43AD-BA48-8C73-6179543BBBF5}"/>
            </a:ext>
          </a:extLst>
        </cdr:cNvPr>
        <cdr:cNvSpPr txBox="1"/>
      </cdr:nvSpPr>
      <cdr:spPr>
        <a:xfrm xmlns:a="http://schemas.openxmlformats.org/drawingml/2006/main">
          <a:off x="4649638" y="2628626"/>
          <a:ext cx="586596"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1200" dirty="0">
              <a:solidFill>
                <a:srgbClr val="005493"/>
              </a:solidFill>
            </a:rPr>
            <a:t>0.961</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E0444-7858-F049-9075-293A6EC6AE6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12086B4-B44C-674E-8213-C67BAA3983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15AB98E7-64C4-F842-848A-2F5E6966C243}"/>
              </a:ext>
            </a:extLst>
          </p:cNvPr>
          <p:cNvSpPr>
            <a:spLocks noGrp="1"/>
          </p:cNvSpPr>
          <p:nvPr>
            <p:ph type="dt" sz="half" idx="10"/>
          </p:nvPr>
        </p:nvSpPr>
        <p:spPr/>
        <p:txBody>
          <a:bodyPr/>
          <a:lstStyle/>
          <a:p>
            <a:fld id="{061740C1-3061-D943-9E73-581B745589CA}" type="datetimeFigureOut">
              <a:rPr lang="en-US" smtClean="0"/>
              <a:t>3/16/2022</a:t>
            </a:fld>
            <a:endParaRPr lang="en-US" dirty="0"/>
          </a:p>
        </p:txBody>
      </p:sp>
      <p:sp>
        <p:nvSpPr>
          <p:cNvPr id="5" name="Footer Placeholder 4">
            <a:extLst>
              <a:ext uri="{FF2B5EF4-FFF2-40B4-BE49-F238E27FC236}">
                <a16:creationId xmlns:a16="http://schemas.microsoft.com/office/drawing/2014/main" id="{D33DB872-BF60-6E4B-97B5-85AF2837DBE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5EC7460-76DF-E24B-B47C-DE5104C45A7D}"/>
              </a:ext>
            </a:extLst>
          </p:cNvPr>
          <p:cNvSpPr>
            <a:spLocks noGrp="1"/>
          </p:cNvSpPr>
          <p:nvPr>
            <p:ph type="sldNum" sz="quarter" idx="12"/>
          </p:nvPr>
        </p:nvSpPr>
        <p:spPr/>
        <p:txBody>
          <a:bodyPr/>
          <a:lstStyle/>
          <a:p>
            <a:fld id="{C1EA201E-DB3D-6445-890B-1630B5955032}" type="slidenum">
              <a:rPr lang="en-US" smtClean="0"/>
              <a:t>‹#›</a:t>
            </a:fld>
            <a:endParaRPr lang="en-US" dirty="0"/>
          </a:p>
        </p:txBody>
      </p:sp>
    </p:spTree>
    <p:extLst>
      <p:ext uri="{BB962C8B-B14F-4D97-AF65-F5344CB8AC3E}">
        <p14:creationId xmlns:p14="http://schemas.microsoft.com/office/powerpoint/2010/main" val="2821864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3F315-4435-244E-8FC5-87D68A0FBA3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1A6CF6D-9EB5-D14B-BD20-0E03CF2B117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D601ECD-DE49-904C-829E-DE909A0B4B22}"/>
              </a:ext>
            </a:extLst>
          </p:cNvPr>
          <p:cNvSpPr>
            <a:spLocks noGrp="1"/>
          </p:cNvSpPr>
          <p:nvPr>
            <p:ph type="dt" sz="half" idx="10"/>
          </p:nvPr>
        </p:nvSpPr>
        <p:spPr/>
        <p:txBody>
          <a:bodyPr/>
          <a:lstStyle/>
          <a:p>
            <a:fld id="{061740C1-3061-D943-9E73-581B745589CA}" type="datetimeFigureOut">
              <a:rPr lang="en-US" smtClean="0"/>
              <a:t>3/16/2022</a:t>
            </a:fld>
            <a:endParaRPr lang="en-US" dirty="0"/>
          </a:p>
        </p:txBody>
      </p:sp>
      <p:sp>
        <p:nvSpPr>
          <p:cNvPr id="5" name="Footer Placeholder 4">
            <a:extLst>
              <a:ext uri="{FF2B5EF4-FFF2-40B4-BE49-F238E27FC236}">
                <a16:creationId xmlns:a16="http://schemas.microsoft.com/office/drawing/2014/main" id="{61F76B05-C453-104C-9F2F-8C892E6A4FE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8E25913-BD78-DF4F-A4F0-D97DEA96A71F}"/>
              </a:ext>
            </a:extLst>
          </p:cNvPr>
          <p:cNvSpPr>
            <a:spLocks noGrp="1"/>
          </p:cNvSpPr>
          <p:nvPr>
            <p:ph type="sldNum" sz="quarter" idx="12"/>
          </p:nvPr>
        </p:nvSpPr>
        <p:spPr/>
        <p:txBody>
          <a:bodyPr/>
          <a:lstStyle/>
          <a:p>
            <a:fld id="{C1EA201E-DB3D-6445-890B-1630B5955032}" type="slidenum">
              <a:rPr lang="en-US" smtClean="0"/>
              <a:t>‹#›</a:t>
            </a:fld>
            <a:endParaRPr lang="en-US" dirty="0"/>
          </a:p>
        </p:txBody>
      </p:sp>
    </p:spTree>
    <p:extLst>
      <p:ext uri="{BB962C8B-B14F-4D97-AF65-F5344CB8AC3E}">
        <p14:creationId xmlns:p14="http://schemas.microsoft.com/office/powerpoint/2010/main" val="1442993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7670A-08BD-F542-80B5-028D187E688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6BF7A6D-6110-D64E-9D05-A63D6E2E0D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EDAD26C-9484-304F-8B07-64275FEB6AB5}"/>
              </a:ext>
            </a:extLst>
          </p:cNvPr>
          <p:cNvSpPr>
            <a:spLocks noGrp="1"/>
          </p:cNvSpPr>
          <p:nvPr>
            <p:ph type="dt" sz="half" idx="10"/>
          </p:nvPr>
        </p:nvSpPr>
        <p:spPr/>
        <p:txBody>
          <a:bodyPr/>
          <a:lstStyle/>
          <a:p>
            <a:fld id="{061740C1-3061-D943-9E73-581B745589CA}" type="datetimeFigureOut">
              <a:rPr lang="en-US" smtClean="0"/>
              <a:t>3/16/2022</a:t>
            </a:fld>
            <a:endParaRPr lang="en-US" dirty="0"/>
          </a:p>
        </p:txBody>
      </p:sp>
      <p:sp>
        <p:nvSpPr>
          <p:cNvPr id="5" name="Footer Placeholder 4">
            <a:extLst>
              <a:ext uri="{FF2B5EF4-FFF2-40B4-BE49-F238E27FC236}">
                <a16:creationId xmlns:a16="http://schemas.microsoft.com/office/drawing/2014/main" id="{9AA66A25-C5D7-7E46-BA28-B7A4D735CBB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356497A-E2F3-EB4E-A83E-BC778FB86166}"/>
              </a:ext>
            </a:extLst>
          </p:cNvPr>
          <p:cNvSpPr>
            <a:spLocks noGrp="1"/>
          </p:cNvSpPr>
          <p:nvPr>
            <p:ph type="sldNum" sz="quarter" idx="12"/>
          </p:nvPr>
        </p:nvSpPr>
        <p:spPr/>
        <p:txBody>
          <a:bodyPr/>
          <a:lstStyle/>
          <a:p>
            <a:fld id="{C1EA201E-DB3D-6445-890B-1630B5955032}" type="slidenum">
              <a:rPr lang="en-US" smtClean="0"/>
              <a:t>‹#›</a:t>
            </a:fld>
            <a:endParaRPr lang="en-US" dirty="0"/>
          </a:p>
        </p:txBody>
      </p:sp>
    </p:spTree>
    <p:extLst>
      <p:ext uri="{BB962C8B-B14F-4D97-AF65-F5344CB8AC3E}">
        <p14:creationId xmlns:p14="http://schemas.microsoft.com/office/powerpoint/2010/main" val="3721130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A92DC-422B-7543-A0CA-590C3BC45EA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A39A410-68EB-FB46-8FE8-7DD45B87D5E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3A9ECBE-29E5-B44E-9770-437E144084A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8A72F80-119C-624F-A9E7-A3A962ABBEB5}"/>
              </a:ext>
            </a:extLst>
          </p:cNvPr>
          <p:cNvSpPr>
            <a:spLocks noGrp="1"/>
          </p:cNvSpPr>
          <p:nvPr>
            <p:ph type="dt" sz="half" idx="10"/>
          </p:nvPr>
        </p:nvSpPr>
        <p:spPr/>
        <p:txBody>
          <a:bodyPr/>
          <a:lstStyle/>
          <a:p>
            <a:fld id="{061740C1-3061-D943-9E73-581B745589CA}" type="datetimeFigureOut">
              <a:rPr lang="en-US" smtClean="0"/>
              <a:t>3/16/2022</a:t>
            </a:fld>
            <a:endParaRPr lang="en-US" dirty="0"/>
          </a:p>
        </p:txBody>
      </p:sp>
      <p:sp>
        <p:nvSpPr>
          <p:cNvPr id="6" name="Footer Placeholder 5">
            <a:extLst>
              <a:ext uri="{FF2B5EF4-FFF2-40B4-BE49-F238E27FC236}">
                <a16:creationId xmlns:a16="http://schemas.microsoft.com/office/drawing/2014/main" id="{73399A7D-939C-F346-AEFE-B0DEB7226B9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EB672-C150-E84F-9DF8-1B6B2ADEACEE}"/>
              </a:ext>
            </a:extLst>
          </p:cNvPr>
          <p:cNvSpPr>
            <a:spLocks noGrp="1"/>
          </p:cNvSpPr>
          <p:nvPr>
            <p:ph type="sldNum" sz="quarter" idx="12"/>
          </p:nvPr>
        </p:nvSpPr>
        <p:spPr/>
        <p:txBody>
          <a:bodyPr/>
          <a:lstStyle/>
          <a:p>
            <a:fld id="{C1EA201E-DB3D-6445-890B-1630B5955032}" type="slidenum">
              <a:rPr lang="en-US" smtClean="0"/>
              <a:t>‹#›</a:t>
            </a:fld>
            <a:endParaRPr lang="en-US" dirty="0"/>
          </a:p>
        </p:txBody>
      </p:sp>
    </p:spTree>
    <p:extLst>
      <p:ext uri="{BB962C8B-B14F-4D97-AF65-F5344CB8AC3E}">
        <p14:creationId xmlns:p14="http://schemas.microsoft.com/office/powerpoint/2010/main" val="1184039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9DC56-FC4A-EC4E-9219-1F659791A26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88C4211-D554-5840-A2B0-A6947AC033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918E3F0-CE92-8942-8C53-7A39C767ED7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0F6D86D-79BC-8A40-91EB-336DCF6BEF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C02D006-D2CE-FD44-A6AC-F9C01EC1BF7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2ED8A32-629A-C642-95D8-FD3FC9530EDE}"/>
              </a:ext>
            </a:extLst>
          </p:cNvPr>
          <p:cNvSpPr>
            <a:spLocks noGrp="1"/>
          </p:cNvSpPr>
          <p:nvPr>
            <p:ph type="dt" sz="half" idx="10"/>
          </p:nvPr>
        </p:nvSpPr>
        <p:spPr/>
        <p:txBody>
          <a:bodyPr/>
          <a:lstStyle/>
          <a:p>
            <a:fld id="{061740C1-3061-D943-9E73-581B745589CA}" type="datetimeFigureOut">
              <a:rPr lang="en-US" smtClean="0"/>
              <a:t>3/16/2022</a:t>
            </a:fld>
            <a:endParaRPr lang="en-US" dirty="0"/>
          </a:p>
        </p:txBody>
      </p:sp>
      <p:sp>
        <p:nvSpPr>
          <p:cNvPr id="8" name="Footer Placeholder 7">
            <a:extLst>
              <a:ext uri="{FF2B5EF4-FFF2-40B4-BE49-F238E27FC236}">
                <a16:creationId xmlns:a16="http://schemas.microsoft.com/office/drawing/2014/main" id="{34407A92-C8F8-C045-B52F-4EBCBEAE2B19}"/>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2FA972-2E8E-6D42-8C8D-E2B4848D5452}"/>
              </a:ext>
            </a:extLst>
          </p:cNvPr>
          <p:cNvSpPr>
            <a:spLocks noGrp="1"/>
          </p:cNvSpPr>
          <p:nvPr>
            <p:ph type="sldNum" sz="quarter" idx="12"/>
          </p:nvPr>
        </p:nvSpPr>
        <p:spPr/>
        <p:txBody>
          <a:bodyPr/>
          <a:lstStyle/>
          <a:p>
            <a:fld id="{C1EA201E-DB3D-6445-890B-1630B5955032}" type="slidenum">
              <a:rPr lang="en-US" smtClean="0"/>
              <a:t>‹#›</a:t>
            </a:fld>
            <a:endParaRPr lang="en-US" dirty="0"/>
          </a:p>
        </p:txBody>
      </p:sp>
    </p:spTree>
    <p:extLst>
      <p:ext uri="{BB962C8B-B14F-4D97-AF65-F5344CB8AC3E}">
        <p14:creationId xmlns:p14="http://schemas.microsoft.com/office/powerpoint/2010/main" val="590674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1E75D-7336-214D-A019-092942280D02}"/>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26EB1AF-645C-FD4B-BFAC-B7460DC8ED74}"/>
              </a:ext>
            </a:extLst>
          </p:cNvPr>
          <p:cNvSpPr>
            <a:spLocks noGrp="1"/>
          </p:cNvSpPr>
          <p:nvPr>
            <p:ph type="dt" sz="half" idx="10"/>
          </p:nvPr>
        </p:nvSpPr>
        <p:spPr/>
        <p:txBody>
          <a:bodyPr/>
          <a:lstStyle/>
          <a:p>
            <a:fld id="{061740C1-3061-D943-9E73-581B745589CA}" type="datetimeFigureOut">
              <a:rPr lang="en-US" smtClean="0"/>
              <a:t>3/16/2022</a:t>
            </a:fld>
            <a:endParaRPr lang="en-US" dirty="0"/>
          </a:p>
        </p:txBody>
      </p:sp>
      <p:sp>
        <p:nvSpPr>
          <p:cNvPr id="4" name="Footer Placeholder 3">
            <a:extLst>
              <a:ext uri="{FF2B5EF4-FFF2-40B4-BE49-F238E27FC236}">
                <a16:creationId xmlns:a16="http://schemas.microsoft.com/office/drawing/2014/main" id="{BE338297-2BA8-7642-88CD-492693A69C3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AA68CB5-CF1C-8C43-BBF1-986B9C09F526}"/>
              </a:ext>
            </a:extLst>
          </p:cNvPr>
          <p:cNvSpPr>
            <a:spLocks noGrp="1"/>
          </p:cNvSpPr>
          <p:nvPr>
            <p:ph type="sldNum" sz="quarter" idx="12"/>
          </p:nvPr>
        </p:nvSpPr>
        <p:spPr/>
        <p:txBody>
          <a:bodyPr/>
          <a:lstStyle/>
          <a:p>
            <a:fld id="{C1EA201E-DB3D-6445-890B-1630B5955032}" type="slidenum">
              <a:rPr lang="en-US" smtClean="0"/>
              <a:t>‹#›</a:t>
            </a:fld>
            <a:endParaRPr lang="en-US" dirty="0"/>
          </a:p>
        </p:txBody>
      </p:sp>
    </p:spTree>
    <p:extLst>
      <p:ext uri="{BB962C8B-B14F-4D97-AF65-F5344CB8AC3E}">
        <p14:creationId xmlns:p14="http://schemas.microsoft.com/office/powerpoint/2010/main" val="4175221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A6C0A9-DB8F-8D41-AE04-89A798B26AB4}"/>
              </a:ext>
            </a:extLst>
          </p:cNvPr>
          <p:cNvSpPr>
            <a:spLocks noGrp="1"/>
          </p:cNvSpPr>
          <p:nvPr>
            <p:ph type="dt" sz="half" idx="10"/>
          </p:nvPr>
        </p:nvSpPr>
        <p:spPr/>
        <p:txBody>
          <a:bodyPr/>
          <a:lstStyle/>
          <a:p>
            <a:fld id="{061740C1-3061-D943-9E73-581B745589CA}" type="datetimeFigureOut">
              <a:rPr lang="en-US" smtClean="0"/>
              <a:t>3/16/2022</a:t>
            </a:fld>
            <a:endParaRPr lang="en-US" dirty="0"/>
          </a:p>
        </p:txBody>
      </p:sp>
      <p:sp>
        <p:nvSpPr>
          <p:cNvPr id="3" name="Footer Placeholder 2">
            <a:extLst>
              <a:ext uri="{FF2B5EF4-FFF2-40B4-BE49-F238E27FC236}">
                <a16:creationId xmlns:a16="http://schemas.microsoft.com/office/drawing/2014/main" id="{65774ECC-7B4D-2842-A4E1-5F7FB1FC0EC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EE8231D2-79B7-CB4B-8C77-D5D325AEFD96}"/>
              </a:ext>
            </a:extLst>
          </p:cNvPr>
          <p:cNvSpPr>
            <a:spLocks noGrp="1"/>
          </p:cNvSpPr>
          <p:nvPr>
            <p:ph type="sldNum" sz="quarter" idx="12"/>
          </p:nvPr>
        </p:nvSpPr>
        <p:spPr/>
        <p:txBody>
          <a:bodyPr/>
          <a:lstStyle/>
          <a:p>
            <a:fld id="{C1EA201E-DB3D-6445-890B-1630B5955032}" type="slidenum">
              <a:rPr lang="en-US" smtClean="0"/>
              <a:t>‹#›</a:t>
            </a:fld>
            <a:endParaRPr lang="en-US" dirty="0"/>
          </a:p>
        </p:txBody>
      </p:sp>
    </p:spTree>
    <p:extLst>
      <p:ext uri="{BB962C8B-B14F-4D97-AF65-F5344CB8AC3E}">
        <p14:creationId xmlns:p14="http://schemas.microsoft.com/office/powerpoint/2010/main" val="3713856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AD1A8-D50D-B140-A53D-92D5FCB5A9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109D8DA-25B4-314E-81C1-1DDE717BCA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4FEC6CB-5499-7546-8CDD-1E99124F83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0840714-116A-5945-8857-DFC2713B878F}"/>
              </a:ext>
            </a:extLst>
          </p:cNvPr>
          <p:cNvSpPr>
            <a:spLocks noGrp="1"/>
          </p:cNvSpPr>
          <p:nvPr>
            <p:ph type="dt" sz="half" idx="10"/>
          </p:nvPr>
        </p:nvSpPr>
        <p:spPr/>
        <p:txBody>
          <a:bodyPr/>
          <a:lstStyle/>
          <a:p>
            <a:fld id="{061740C1-3061-D943-9E73-581B745589CA}" type="datetimeFigureOut">
              <a:rPr lang="en-US" smtClean="0"/>
              <a:t>3/16/2022</a:t>
            </a:fld>
            <a:endParaRPr lang="en-US" dirty="0"/>
          </a:p>
        </p:txBody>
      </p:sp>
      <p:sp>
        <p:nvSpPr>
          <p:cNvPr id="6" name="Footer Placeholder 5">
            <a:extLst>
              <a:ext uri="{FF2B5EF4-FFF2-40B4-BE49-F238E27FC236}">
                <a16:creationId xmlns:a16="http://schemas.microsoft.com/office/drawing/2014/main" id="{AD7FC910-142E-6044-8D0F-1D12F508307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CF79D5E-2229-5E42-AAAF-10D7DD2D2495}"/>
              </a:ext>
            </a:extLst>
          </p:cNvPr>
          <p:cNvSpPr>
            <a:spLocks noGrp="1"/>
          </p:cNvSpPr>
          <p:nvPr>
            <p:ph type="sldNum" sz="quarter" idx="12"/>
          </p:nvPr>
        </p:nvSpPr>
        <p:spPr/>
        <p:txBody>
          <a:bodyPr/>
          <a:lstStyle/>
          <a:p>
            <a:fld id="{C1EA201E-DB3D-6445-890B-1630B5955032}" type="slidenum">
              <a:rPr lang="en-US" smtClean="0"/>
              <a:t>‹#›</a:t>
            </a:fld>
            <a:endParaRPr lang="en-US" dirty="0"/>
          </a:p>
        </p:txBody>
      </p:sp>
    </p:spTree>
    <p:extLst>
      <p:ext uri="{BB962C8B-B14F-4D97-AF65-F5344CB8AC3E}">
        <p14:creationId xmlns:p14="http://schemas.microsoft.com/office/powerpoint/2010/main" val="3338673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1E8D7-8BDF-9A44-AF65-B978AC4A6BF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2CA1061-CF87-EC49-A60C-5E10BDE33D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D978B10-BEC3-4141-BD17-5FCE5BFB20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38025B6-B9E3-224B-A6FC-800383EBC2C9}"/>
              </a:ext>
            </a:extLst>
          </p:cNvPr>
          <p:cNvSpPr>
            <a:spLocks noGrp="1"/>
          </p:cNvSpPr>
          <p:nvPr>
            <p:ph type="dt" sz="half" idx="10"/>
          </p:nvPr>
        </p:nvSpPr>
        <p:spPr/>
        <p:txBody>
          <a:bodyPr/>
          <a:lstStyle/>
          <a:p>
            <a:fld id="{061740C1-3061-D943-9E73-581B745589CA}" type="datetimeFigureOut">
              <a:rPr lang="en-US" smtClean="0"/>
              <a:t>3/16/2022</a:t>
            </a:fld>
            <a:endParaRPr lang="en-US" dirty="0"/>
          </a:p>
        </p:txBody>
      </p:sp>
      <p:sp>
        <p:nvSpPr>
          <p:cNvPr id="6" name="Footer Placeholder 5">
            <a:extLst>
              <a:ext uri="{FF2B5EF4-FFF2-40B4-BE49-F238E27FC236}">
                <a16:creationId xmlns:a16="http://schemas.microsoft.com/office/drawing/2014/main" id="{325F32B5-6725-C646-8C01-EA810F7E286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05C2D6F-8992-DE49-BA4B-63EE038F9083}"/>
              </a:ext>
            </a:extLst>
          </p:cNvPr>
          <p:cNvSpPr>
            <a:spLocks noGrp="1"/>
          </p:cNvSpPr>
          <p:nvPr>
            <p:ph type="sldNum" sz="quarter" idx="12"/>
          </p:nvPr>
        </p:nvSpPr>
        <p:spPr/>
        <p:txBody>
          <a:bodyPr/>
          <a:lstStyle/>
          <a:p>
            <a:fld id="{C1EA201E-DB3D-6445-890B-1630B5955032}" type="slidenum">
              <a:rPr lang="en-US" smtClean="0"/>
              <a:t>‹#›</a:t>
            </a:fld>
            <a:endParaRPr lang="en-US" dirty="0"/>
          </a:p>
        </p:txBody>
      </p:sp>
    </p:spTree>
    <p:extLst>
      <p:ext uri="{BB962C8B-B14F-4D97-AF65-F5344CB8AC3E}">
        <p14:creationId xmlns:p14="http://schemas.microsoft.com/office/powerpoint/2010/main" val="964290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09787-EBB2-8B43-862C-914C0FF9FC8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3B79391-1598-2442-A1F2-C392D982B5A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2EEEE8D-82CF-B745-897F-74380F7EF397}"/>
              </a:ext>
            </a:extLst>
          </p:cNvPr>
          <p:cNvSpPr>
            <a:spLocks noGrp="1"/>
          </p:cNvSpPr>
          <p:nvPr>
            <p:ph type="dt" sz="half" idx="10"/>
          </p:nvPr>
        </p:nvSpPr>
        <p:spPr/>
        <p:txBody>
          <a:bodyPr/>
          <a:lstStyle/>
          <a:p>
            <a:fld id="{061740C1-3061-D943-9E73-581B745589CA}" type="datetimeFigureOut">
              <a:rPr lang="en-US" smtClean="0"/>
              <a:t>3/16/2022</a:t>
            </a:fld>
            <a:endParaRPr lang="en-US" dirty="0"/>
          </a:p>
        </p:txBody>
      </p:sp>
      <p:sp>
        <p:nvSpPr>
          <p:cNvPr id="5" name="Footer Placeholder 4">
            <a:extLst>
              <a:ext uri="{FF2B5EF4-FFF2-40B4-BE49-F238E27FC236}">
                <a16:creationId xmlns:a16="http://schemas.microsoft.com/office/drawing/2014/main" id="{0C73F28F-75A3-074F-84D9-3972F46419E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69AF491-C195-FC42-B704-31792BE6D754}"/>
              </a:ext>
            </a:extLst>
          </p:cNvPr>
          <p:cNvSpPr>
            <a:spLocks noGrp="1"/>
          </p:cNvSpPr>
          <p:nvPr>
            <p:ph type="sldNum" sz="quarter" idx="12"/>
          </p:nvPr>
        </p:nvSpPr>
        <p:spPr/>
        <p:txBody>
          <a:bodyPr/>
          <a:lstStyle/>
          <a:p>
            <a:fld id="{C1EA201E-DB3D-6445-890B-1630B5955032}" type="slidenum">
              <a:rPr lang="en-US" smtClean="0"/>
              <a:t>‹#›</a:t>
            </a:fld>
            <a:endParaRPr lang="en-US" dirty="0"/>
          </a:p>
        </p:txBody>
      </p:sp>
    </p:spTree>
    <p:extLst>
      <p:ext uri="{BB962C8B-B14F-4D97-AF65-F5344CB8AC3E}">
        <p14:creationId xmlns:p14="http://schemas.microsoft.com/office/powerpoint/2010/main" val="2775816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BCE58C-4A8C-2941-893E-B21A6D426AD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D725D34-8525-C34A-8AAC-A8E125C876F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E86E465-C424-0242-B735-0CD7D68C3847}"/>
              </a:ext>
            </a:extLst>
          </p:cNvPr>
          <p:cNvSpPr>
            <a:spLocks noGrp="1"/>
          </p:cNvSpPr>
          <p:nvPr>
            <p:ph type="dt" sz="half" idx="10"/>
          </p:nvPr>
        </p:nvSpPr>
        <p:spPr/>
        <p:txBody>
          <a:bodyPr/>
          <a:lstStyle/>
          <a:p>
            <a:fld id="{061740C1-3061-D943-9E73-581B745589CA}" type="datetimeFigureOut">
              <a:rPr lang="en-US" smtClean="0"/>
              <a:t>3/16/2022</a:t>
            </a:fld>
            <a:endParaRPr lang="en-US" dirty="0"/>
          </a:p>
        </p:txBody>
      </p:sp>
      <p:sp>
        <p:nvSpPr>
          <p:cNvPr id="5" name="Footer Placeholder 4">
            <a:extLst>
              <a:ext uri="{FF2B5EF4-FFF2-40B4-BE49-F238E27FC236}">
                <a16:creationId xmlns:a16="http://schemas.microsoft.com/office/drawing/2014/main" id="{55760471-077C-644F-9A5A-63A19834A11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4197D6A-C62A-0F4E-8407-418D39A41FFC}"/>
              </a:ext>
            </a:extLst>
          </p:cNvPr>
          <p:cNvSpPr>
            <a:spLocks noGrp="1"/>
          </p:cNvSpPr>
          <p:nvPr>
            <p:ph type="sldNum" sz="quarter" idx="12"/>
          </p:nvPr>
        </p:nvSpPr>
        <p:spPr/>
        <p:txBody>
          <a:bodyPr/>
          <a:lstStyle/>
          <a:p>
            <a:fld id="{C1EA201E-DB3D-6445-890B-1630B5955032}" type="slidenum">
              <a:rPr lang="en-US" smtClean="0"/>
              <a:t>‹#›</a:t>
            </a:fld>
            <a:endParaRPr lang="en-US" dirty="0"/>
          </a:p>
        </p:txBody>
      </p:sp>
    </p:spTree>
    <p:extLst>
      <p:ext uri="{BB962C8B-B14F-4D97-AF65-F5344CB8AC3E}">
        <p14:creationId xmlns:p14="http://schemas.microsoft.com/office/powerpoint/2010/main" val="39329428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5DDB215-D7D3-4B3C-A50C-D9DA504265EF}" type="datetimeFigureOut">
              <a:rPr lang="en-GB" smtClean="0"/>
              <a:t>16/03/2022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8F9B709-6C44-452B-877B-2C327BD883D7}" type="slidenum">
              <a:rPr lang="en-GB" smtClean="0"/>
              <a:t>‹#›</a:t>
            </a:fld>
            <a:endParaRPr lang="en-GB" dirty="0"/>
          </a:p>
        </p:txBody>
      </p:sp>
    </p:spTree>
    <p:extLst>
      <p:ext uri="{BB962C8B-B14F-4D97-AF65-F5344CB8AC3E}">
        <p14:creationId xmlns:p14="http://schemas.microsoft.com/office/powerpoint/2010/main" val="12130269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DDB215-D7D3-4B3C-A50C-D9DA504265EF}" type="datetimeFigureOut">
              <a:rPr lang="en-GB" smtClean="0"/>
              <a:t>16/03/2022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8F9B709-6C44-452B-877B-2C327BD883D7}" type="slidenum">
              <a:rPr lang="en-GB" smtClean="0"/>
              <a:t>‹#›</a:t>
            </a:fld>
            <a:endParaRPr lang="en-GB" dirty="0"/>
          </a:p>
        </p:txBody>
      </p:sp>
    </p:spTree>
    <p:extLst>
      <p:ext uri="{BB962C8B-B14F-4D97-AF65-F5344CB8AC3E}">
        <p14:creationId xmlns:p14="http://schemas.microsoft.com/office/powerpoint/2010/main" val="28343944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5DDB215-D7D3-4B3C-A50C-D9DA504265EF}" type="datetimeFigureOut">
              <a:rPr lang="en-GB" smtClean="0"/>
              <a:t>16/03/2022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8F9B709-6C44-452B-877B-2C327BD883D7}" type="slidenum">
              <a:rPr lang="en-GB" smtClean="0"/>
              <a:t>‹#›</a:t>
            </a:fld>
            <a:endParaRPr lang="en-GB" dirty="0"/>
          </a:p>
        </p:txBody>
      </p:sp>
    </p:spTree>
    <p:extLst>
      <p:ext uri="{BB962C8B-B14F-4D97-AF65-F5344CB8AC3E}">
        <p14:creationId xmlns:p14="http://schemas.microsoft.com/office/powerpoint/2010/main" val="561563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5DDB215-D7D3-4B3C-A50C-D9DA504265EF}" type="datetimeFigureOut">
              <a:rPr lang="en-GB" smtClean="0"/>
              <a:t>16/03/2022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8F9B709-6C44-452B-877B-2C327BD883D7}" type="slidenum">
              <a:rPr lang="en-GB" smtClean="0"/>
              <a:t>‹#›</a:t>
            </a:fld>
            <a:endParaRPr lang="en-GB" dirty="0"/>
          </a:p>
        </p:txBody>
      </p:sp>
    </p:spTree>
    <p:extLst>
      <p:ext uri="{BB962C8B-B14F-4D97-AF65-F5344CB8AC3E}">
        <p14:creationId xmlns:p14="http://schemas.microsoft.com/office/powerpoint/2010/main" val="2861186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5DDB215-D7D3-4B3C-A50C-D9DA504265EF}" type="datetimeFigureOut">
              <a:rPr lang="en-GB" smtClean="0"/>
              <a:t>16/03/2022</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E8F9B709-6C44-452B-877B-2C327BD883D7}" type="slidenum">
              <a:rPr lang="en-GB" smtClean="0"/>
              <a:t>‹#›</a:t>
            </a:fld>
            <a:endParaRPr lang="en-GB" dirty="0"/>
          </a:p>
        </p:txBody>
      </p:sp>
    </p:spTree>
    <p:extLst>
      <p:ext uri="{BB962C8B-B14F-4D97-AF65-F5344CB8AC3E}">
        <p14:creationId xmlns:p14="http://schemas.microsoft.com/office/powerpoint/2010/main" val="3924459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5DDB215-D7D3-4B3C-A50C-D9DA504265EF}" type="datetimeFigureOut">
              <a:rPr lang="en-GB" smtClean="0"/>
              <a:t>16/03/2022</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E8F9B709-6C44-452B-877B-2C327BD883D7}" type="slidenum">
              <a:rPr lang="en-GB" smtClean="0"/>
              <a:t>‹#›</a:t>
            </a:fld>
            <a:endParaRPr lang="en-GB" dirty="0"/>
          </a:p>
        </p:txBody>
      </p:sp>
    </p:spTree>
    <p:extLst>
      <p:ext uri="{BB962C8B-B14F-4D97-AF65-F5344CB8AC3E}">
        <p14:creationId xmlns:p14="http://schemas.microsoft.com/office/powerpoint/2010/main" val="810106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DDB215-D7D3-4B3C-A50C-D9DA504265EF}" type="datetimeFigureOut">
              <a:rPr lang="en-GB" smtClean="0"/>
              <a:t>16/03/2022</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E8F9B709-6C44-452B-877B-2C327BD883D7}" type="slidenum">
              <a:rPr lang="en-GB" smtClean="0"/>
              <a:t>‹#›</a:t>
            </a:fld>
            <a:endParaRPr lang="en-GB" dirty="0"/>
          </a:p>
        </p:txBody>
      </p:sp>
    </p:spTree>
    <p:extLst>
      <p:ext uri="{BB962C8B-B14F-4D97-AF65-F5344CB8AC3E}">
        <p14:creationId xmlns:p14="http://schemas.microsoft.com/office/powerpoint/2010/main" val="37659702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5DDB215-D7D3-4B3C-A50C-D9DA504265EF}" type="datetimeFigureOut">
              <a:rPr lang="en-GB" smtClean="0"/>
              <a:t>16/03/2022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8F9B709-6C44-452B-877B-2C327BD883D7}" type="slidenum">
              <a:rPr lang="en-GB" smtClean="0"/>
              <a:t>‹#›</a:t>
            </a:fld>
            <a:endParaRPr lang="en-GB" dirty="0"/>
          </a:p>
        </p:txBody>
      </p:sp>
    </p:spTree>
    <p:extLst>
      <p:ext uri="{BB962C8B-B14F-4D97-AF65-F5344CB8AC3E}">
        <p14:creationId xmlns:p14="http://schemas.microsoft.com/office/powerpoint/2010/main" val="6162551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5DDB215-D7D3-4B3C-A50C-D9DA504265EF}" type="datetimeFigureOut">
              <a:rPr lang="en-GB" smtClean="0"/>
              <a:t>16/03/2022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8F9B709-6C44-452B-877B-2C327BD883D7}" type="slidenum">
              <a:rPr lang="en-GB" smtClean="0"/>
              <a:t>‹#›</a:t>
            </a:fld>
            <a:endParaRPr lang="en-GB" dirty="0"/>
          </a:p>
        </p:txBody>
      </p:sp>
    </p:spTree>
    <p:extLst>
      <p:ext uri="{BB962C8B-B14F-4D97-AF65-F5344CB8AC3E}">
        <p14:creationId xmlns:p14="http://schemas.microsoft.com/office/powerpoint/2010/main" val="26918342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DDB215-D7D3-4B3C-A50C-D9DA504265EF}" type="datetimeFigureOut">
              <a:rPr lang="en-GB" smtClean="0"/>
              <a:t>16/03/2022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8F9B709-6C44-452B-877B-2C327BD883D7}" type="slidenum">
              <a:rPr lang="en-GB" smtClean="0"/>
              <a:t>‹#›</a:t>
            </a:fld>
            <a:endParaRPr lang="en-GB" dirty="0"/>
          </a:p>
        </p:txBody>
      </p:sp>
    </p:spTree>
    <p:extLst>
      <p:ext uri="{BB962C8B-B14F-4D97-AF65-F5344CB8AC3E}">
        <p14:creationId xmlns:p14="http://schemas.microsoft.com/office/powerpoint/2010/main" val="6616738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5DDB215-D7D3-4B3C-A50C-D9DA504265EF}" type="datetimeFigureOut">
              <a:rPr lang="en-GB" smtClean="0"/>
              <a:t>16/03/2022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8F9B709-6C44-452B-877B-2C327BD883D7}" type="slidenum">
              <a:rPr lang="en-GB" smtClean="0"/>
              <a:t>‹#›</a:t>
            </a:fld>
            <a:endParaRPr lang="en-GB" dirty="0"/>
          </a:p>
        </p:txBody>
      </p:sp>
    </p:spTree>
    <p:extLst>
      <p:ext uri="{BB962C8B-B14F-4D97-AF65-F5344CB8AC3E}">
        <p14:creationId xmlns:p14="http://schemas.microsoft.com/office/powerpoint/2010/main" val="1102844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2D759B-1CF9-2947-9722-1F3185C4D2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0FAB8A1-9115-144B-8285-7D9CC5C5E7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2703820-1D7E-C449-BAD9-23685DDFFE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1740C1-3061-D943-9E73-581B745589CA}" type="datetimeFigureOut">
              <a:rPr lang="en-US" smtClean="0"/>
              <a:t>3/16/2022</a:t>
            </a:fld>
            <a:endParaRPr lang="en-US" dirty="0"/>
          </a:p>
        </p:txBody>
      </p:sp>
      <p:sp>
        <p:nvSpPr>
          <p:cNvPr id="5" name="Footer Placeholder 4">
            <a:extLst>
              <a:ext uri="{FF2B5EF4-FFF2-40B4-BE49-F238E27FC236}">
                <a16:creationId xmlns:a16="http://schemas.microsoft.com/office/drawing/2014/main" id="{0AE352E4-95B4-584A-8E28-083D67CD86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0FD2DC4-865E-FA44-B2E6-881E1880B4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EA201E-DB3D-6445-890B-1630B5955032}" type="slidenum">
              <a:rPr lang="en-US" smtClean="0"/>
              <a:t>‹#›</a:t>
            </a:fld>
            <a:endParaRPr lang="en-US" dirty="0"/>
          </a:p>
        </p:txBody>
      </p:sp>
    </p:spTree>
    <p:extLst>
      <p:ext uri="{BB962C8B-B14F-4D97-AF65-F5344CB8AC3E}">
        <p14:creationId xmlns:p14="http://schemas.microsoft.com/office/powerpoint/2010/main" val="16212348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DDB215-D7D3-4B3C-A50C-D9DA504265EF}" type="datetimeFigureOut">
              <a:rPr lang="en-GB" smtClean="0"/>
              <a:t>16/03/2022</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B709-6C44-452B-877B-2C327BD883D7}" type="slidenum">
              <a:rPr lang="en-GB" smtClean="0"/>
              <a:t>‹#›</a:t>
            </a:fld>
            <a:endParaRPr lang="en-GB" dirty="0"/>
          </a:p>
        </p:txBody>
      </p:sp>
    </p:spTree>
    <p:extLst>
      <p:ext uri="{BB962C8B-B14F-4D97-AF65-F5344CB8AC3E}">
        <p14:creationId xmlns:p14="http://schemas.microsoft.com/office/powerpoint/2010/main" val="1240330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tiff"/><Relationship Id="rId7" Type="http://schemas.openxmlformats.org/officeDocument/2006/relationships/image" Target="../media/image9.tiff"/><Relationship Id="rId2" Type="http://schemas.openxmlformats.org/officeDocument/2006/relationships/image" Target="../media/image4.tiff"/><Relationship Id="rId1" Type="http://schemas.openxmlformats.org/officeDocument/2006/relationships/slideLayout" Target="../slideLayouts/slideLayout2.xml"/><Relationship Id="rId6" Type="http://schemas.openxmlformats.org/officeDocument/2006/relationships/image" Target="../media/image8.tiff"/><Relationship Id="rId11" Type="http://schemas.openxmlformats.org/officeDocument/2006/relationships/image" Target="../media/image13.png"/><Relationship Id="rId5" Type="http://schemas.openxmlformats.org/officeDocument/2006/relationships/image" Target="../media/image7.tiff"/><Relationship Id="rId10" Type="http://schemas.openxmlformats.org/officeDocument/2006/relationships/image" Target="../media/image12.png"/><Relationship Id="rId4" Type="http://schemas.openxmlformats.org/officeDocument/2006/relationships/image" Target="../media/image6.tiff"/><Relationship Id="rId9"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1.xml"/><Relationship Id="rId1" Type="http://schemas.openxmlformats.org/officeDocument/2006/relationships/slideLayout" Target="../slideLayouts/slideLayout1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13.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3.svg"/></Relationships>
</file>

<file path=ppt/slides/_rels/slide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png"/><Relationship Id="rId1" Type="http://schemas.openxmlformats.org/officeDocument/2006/relationships/slideLayout" Target="../slideLayouts/slideLayout4.xml"/><Relationship Id="rId5" Type="http://schemas.openxmlformats.org/officeDocument/2006/relationships/image" Target="../media/image31.jpg"/><Relationship Id="rId4" Type="http://schemas.openxmlformats.org/officeDocument/2006/relationships/image" Target="../media/image30.jpg"/></Relationships>
</file>

<file path=ppt/slides/_rels/slide10.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4.png"/><Relationship Id="rId1" Type="http://schemas.openxmlformats.org/officeDocument/2006/relationships/slideLayout" Target="../slideLayouts/slideLayout13.xml"/><Relationship Id="rId4" Type="http://schemas.openxmlformats.org/officeDocument/2006/relationships/image" Target="../media/image23.sv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3.xml"/><Relationship Id="rId4" Type="http://schemas.openxmlformats.org/officeDocument/2006/relationships/image" Target="../media/image35.jp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3.xml"/><Relationship Id="rId4" Type="http://schemas.openxmlformats.org/officeDocument/2006/relationships/image" Target="../media/image3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1AA86-6060-394A-BBF0-6BA443081C42}"/>
              </a:ext>
            </a:extLst>
          </p:cNvPr>
          <p:cNvSpPr>
            <a:spLocks noGrp="1"/>
          </p:cNvSpPr>
          <p:nvPr>
            <p:ph type="ctrTitle"/>
          </p:nvPr>
        </p:nvSpPr>
        <p:spPr>
          <a:xfrm>
            <a:off x="230920" y="219662"/>
            <a:ext cx="11727338" cy="3631292"/>
          </a:xfrm>
        </p:spPr>
        <p:txBody>
          <a:bodyPr>
            <a:noAutofit/>
          </a:bodyPr>
          <a:lstStyle/>
          <a:p>
            <a:r>
              <a:rPr lang="en-GB" sz="5400" b="1" dirty="0">
                <a:solidFill>
                  <a:srgbClr val="005493"/>
                </a:solidFill>
                <a:latin typeface="+mn-lt"/>
              </a:rPr>
              <a:t>Where are your problematic hand car washes and nail bars?</a:t>
            </a:r>
            <a:r>
              <a:rPr lang="en-US" sz="4400" b="1" dirty="0">
                <a:solidFill>
                  <a:srgbClr val="005493"/>
                </a:solidFill>
                <a:latin typeface="+mn-lt"/>
              </a:rPr>
              <a:t> </a:t>
            </a:r>
            <a:br>
              <a:rPr lang="en-US" sz="5400" b="1" dirty="0"/>
            </a:br>
            <a:br>
              <a:rPr lang="en-US" sz="2800" b="1" dirty="0"/>
            </a:br>
            <a:r>
              <a:rPr lang="en-US" sz="3600" b="1" dirty="0">
                <a:solidFill>
                  <a:srgbClr val="005493"/>
                </a:solidFill>
              </a:rPr>
              <a:t>Some recent research updates</a:t>
            </a:r>
            <a:endParaRPr lang="en-US" sz="4000" b="1" dirty="0">
              <a:solidFill>
                <a:srgbClr val="005493"/>
              </a:solidFill>
              <a:latin typeface="+mn-lt"/>
            </a:endParaRPr>
          </a:p>
        </p:txBody>
      </p:sp>
      <p:sp>
        <p:nvSpPr>
          <p:cNvPr id="4" name="TextBox 3">
            <a:extLst>
              <a:ext uri="{FF2B5EF4-FFF2-40B4-BE49-F238E27FC236}">
                <a16:creationId xmlns:a16="http://schemas.microsoft.com/office/drawing/2014/main" id="{A67F34B7-78E5-C944-BD90-0801BC32C9A7}"/>
              </a:ext>
            </a:extLst>
          </p:cNvPr>
          <p:cNvSpPr txBox="1"/>
          <p:nvPr/>
        </p:nvSpPr>
        <p:spPr>
          <a:xfrm>
            <a:off x="230920" y="4122750"/>
            <a:ext cx="11727338" cy="1200329"/>
          </a:xfrm>
          <a:prstGeom prst="rect">
            <a:avLst/>
          </a:prstGeom>
          <a:noFill/>
        </p:spPr>
        <p:txBody>
          <a:bodyPr wrap="square" rtlCol="0">
            <a:spAutoFit/>
          </a:bodyPr>
          <a:lstStyle/>
          <a:p>
            <a:pPr algn="ctr"/>
            <a:r>
              <a:rPr lang="en-US" sz="2400" dirty="0"/>
              <a:t>Dr. James Hunter and Rich Pickford,</a:t>
            </a:r>
          </a:p>
          <a:p>
            <a:pPr algn="ctr"/>
            <a:r>
              <a:rPr lang="en-US" sz="2400" dirty="0"/>
              <a:t>Work, Informalisation and Place Research Centre, </a:t>
            </a:r>
          </a:p>
          <a:p>
            <a:pPr algn="ctr"/>
            <a:r>
              <a:rPr lang="en-US" sz="2400" dirty="0"/>
              <a:t>Nottingham Trent University</a:t>
            </a:r>
          </a:p>
        </p:txBody>
      </p:sp>
      <p:sp>
        <p:nvSpPr>
          <p:cNvPr id="8" name="TextBox 7">
            <a:extLst>
              <a:ext uri="{FF2B5EF4-FFF2-40B4-BE49-F238E27FC236}">
                <a16:creationId xmlns:a16="http://schemas.microsoft.com/office/drawing/2014/main" id="{E197CC1A-D035-474B-944D-F720B260A275}"/>
              </a:ext>
            </a:extLst>
          </p:cNvPr>
          <p:cNvSpPr txBox="1"/>
          <p:nvPr/>
        </p:nvSpPr>
        <p:spPr>
          <a:xfrm>
            <a:off x="1027710" y="5436207"/>
            <a:ext cx="10133427" cy="461665"/>
          </a:xfrm>
          <a:prstGeom prst="rect">
            <a:avLst/>
          </a:prstGeom>
          <a:noFill/>
        </p:spPr>
        <p:txBody>
          <a:bodyPr wrap="square" rtlCol="0">
            <a:spAutoFit/>
          </a:bodyPr>
          <a:lstStyle/>
          <a:p>
            <a:pPr algn="ctr"/>
            <a:r>
              <a:rPr lang="en-US" sz="2400" b="1" dirty="0">
                <a:solidFill>
                  <a:srgbClr val="FF2F92"/>
                </a:solidFill>
              </a:rPr>
              <a:t>Tuesday 15 March 2022</a:t>
            </a:r>
            <a:endParaRPr lang="en-US" b="1" dirty="0">
              <a:solidFill>
                <a:srgbClr val="FF2F92"/>
              </a:solidFill>
            </a:endParaRPr>
          </a:p>
        </p:txBody>
      </p:sp>
      <p:pic>
        <p:nvPicPr>
          <p:cNvPr id="9" name="Picture 8" descr="Logo, company name&#10;&#10;Description automatically generated">
            <a:extLst>
              <a:ext uri="{FF2B5EF4-FFF2-40B4-BE49-F238E27FC236}">
                <a16:creationId xmlns:a16="http://schemas.microsoft.com/office/drawing/2014/main" id="{503FAE87-85A2-4D43-A508-04F116434B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29799" y="5502571"/>
            <a:ext cx="2232025" cy="1355429"/>
          </a:xfrm>
          <a:prstGeom prst="rect">
            <a:avLst/>
          </a:prstGeom>
        </p:spPr>
      </p:pic>
      <p:pic>
        <p:nvPicPr>
          <p:cNvPr id="11" name="Picture 10" descr="Text&#10;&#10;Description automatically generated">
            <a:extLst>
              <a:ext uri="{FF2B5EF4-FFF2-40B4-BE49-F238E27FC236}">
                <a16:creationId xmlns:a16="http://schemas.microsoft.com/office/drawing/2014/main" id="{A4DF470A-7BBF-4A41-9B2F-10E554D112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176" y="6028667"/>
            <a:ext cx="2168075" cy="661416"/>
          </a:xfrm>
          <a:prstGeom prst="rect">
            <a:avLst/>
          </a:prstGeom>
        </p:spPr>
      </p:pic>
    </p:spTree>
    <p:extLst>
      <p:ext uri="{BB962C8B-B14F-4D97-AF65-F5344CB8AC3E}">
        <p14:creationId xmlns:p14="http://schemas.microsoft.com/office/powerpoint/2010/main" val="3092817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4" descr="Shocking&amp;#39; slavery case at Cambridgeshire hand car wash | Cambs Times">
            <a:extLst>
              <a:ext uri="{FF2B5EF4-FFF2-40B4-BE49-F238E27FC236}">
                <a16:creationId xmlns:a16="http://schemas.microsoft.com/office/drawing/2014/main" id="{BC80B271-FF88-9C44-BD55-C1F4CD8DC5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546" y="2550402"/>
            <a:ext cx="2780086" cy="201239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50370" y="93152"/>
            <a:ext cx="10515600" cy="760290"/>
          </a:xfrm>
        </p:spPr>
        <p:txBody>
          <a:bodyPr>
            <a:normAutofit/>
          </a:bodyPr>
          <a:lstStyle/>
          <a:p>
            <a:pPr algn="ctr"/>
            <a:r>
              <a:rPr lang="en-GB" sz="4000" b="1" dirty="0">
                <a:solidFill>
                  <a:srgbClr val="005493"/>
                </a:solidFill>
                <a:latin typeface="+mn-lt"/>
              </a:rPr>
              <a:t>The WIP Research Centre: Our research focus</a:t>
            </a:r>
          </a:p>
        </p:txBody>
      </p:sp>
      <p:sp>
        <p:nvSpPr>
          <p:cNvPr id="4" name="AutoShape 2" descr="Image result for ian clark NTU"/>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 name="AutoShape 4" descr="Image result for ian clark NTU"/>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 name="AutoShape 6" descr="Image result for ian clark NTU"/>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6" name="TextBox 15">
            <a:extLst>
              <a:ext uri="{FF2B5EF4-FFF2-40B4-BE49-F238E27FC236}">
                <a16:creationId xmlns:a16="http://schemas.microsoft.com/office/drawing/2014/main" id="{64E43223-6D50-3D4A-A337-420F9BEE5932}"/>
              </a:ext>
            </a:extLst>
          </p:cNvPr>
          <p:cNvSpPr txBox="1"/>
          <p:nvPr/>
        </p:nvSpPr>
        <p:spPr>
          <a:xfrm>
            <a:off x="890546" y="1091057"/>
            <a:ext cx="2782958" cy="954107"/>
          </a:xfrm>
          <a:prstGeom prst="rect">
            <a:avLst/>
          </a:prstGeom>
          <a:noFill/>
          <a:ln>
            <a:solidFill>
              <a:srgbClr val="005493"/>
            </a:solidFill>
          </a:ln>
        </p:spPr>
        <p:txBody>
          <a:bodyPr wrap="square" rtlCol="0">
            <a:spAutoFit/>
          </a:bodyPr>
          <a:lstStyle/>
          <a:p>
            <a:pPr algn="ctr"/>
            <a:r>
              <a:rPr lang="en-US" sz="2800" b="1" dirty="0">
                <a:solidFill>
                  <a:srgbClr val="005493"/>
                </a:solidFill>
              </a:rPr>
              <a:t>Informal Economy</a:t>
            </a:r>
          </a:p>
        </p:txBody>
      </p:sp>
      <p:sp>
        <p:nvSpPr>
          <p:cNvPr id="19" name="TextBox 18">
            <a:extLst>
              <a:ext uri="{FF2B5EF4-FFF2-40B4-BE49-F238E27FC236}">
                <a16:creationId xmlns:a16="http://schemas.microsoft.com/office/drawing/2014/main" id="{043E244C-6F20-F549-AE9C-1FD6FDFB896F}"/>
              </a:ext>
            </a:extLst>
          </p:cNvPr>
          <p:cNvSpPr txBox="1"/>
          <p:nvPr/>
        </p:nvSpPr>
        <p:spPr>
          <a:xfrm>
            <a:off x="4423575" y="1090935"/>
            <a:ext cx="7384111" cy="830997"/>
          </a:xfrm>
          <a:prstGeom prst="rect">
            <a:avLst/>
          </a:prstGeom>
          <a:noFill/>
          <a:ln>
            <a:solidFill>
              <a:srgbClr val="FF2F92"/>
            </a:solidFill>
          </a:ln>
        </p:spPr>
        <p:txBody>
          <a:bodyPr wrap="square" rtlCol="0">
            <a:spAutoFit/>
          </a:bodyPr>
          <a:lstStyle/>
          <a:p>
            <a:pPr algn="ctr"/>
            <a:r>
              <a:rPr lang="en-US" sz="2400" b="1" dirty="0">
                <a:solidFill>
                  <a:srgbClr val="FF2F92"/>
                </a:solidFill>
              </a:rPr>
              <a:t>Scale of the informal economy </a:t>
            </a:r>
          </a:p>
          <a:p>
            <a:pPr algn="ctr"/>
            <a:r>
              <a:rPr lang="en-US" sz="2400" dirty="0">
                <a:solidFill>
                  <a:srgbClr val="005493"/>
                </a:solidFill>
              </a:rPr>
              <a:t>(how many non-compliant employers are there?)</a:t>
            </a:r>
          </a:p>
        </p:txBody>
      </p:sp>
      <p:sp>
        <p:nvSpPr>
          <p:cNvPr id="22" name="TextBox 21">
            <a:extLst>
              <a:ext uri="{FF2B5EF4-FFF2-40B4-BE49-F238E27FC236}">
                <a16:creationId xmlns:a16="http://schemas.microsoft.com/office/drawing/2014/main" id="{D2C58BBE-7457-4644-AB2C-08DAD521B970}"/>
              </a:ext>
            </a:extLst>
          </p:cNvPr>
          <p:cNvSpPr txBox="1"/>
          <p:nvPr/>
        </p:nvSpPr>
        <p:spPr>
          <a:xfrm>
            <a:off x="4423571" y="2254258"/>
            <a:ext cx="7384111" cy="830997"/>
          </a:xfrm>
          <a:prstGeom prst="rect">
            <a:avLst/>
          </a:prstGeom>
          <a:noFill/>
          <a:ln>
            <a:solidFill>
              <a:srgbClr val="FF2F92"/>
            </a:solidFill>
          </a:ln>
        </p:spPr>
        <p:txBody>
          <a:bodyPr wrap="square" rtlCol="0">
            <a:spAutoFit/>
          </a:bodyPr>
          <a:lstStyle/>
          <a:p>
            <a:pPr algn="ctr"/>
            <a:r>
              <a:rPr lang="en-US" sz="2400" b="1" dirty="0">
                <a:solidFill>
                  <a:srgbClr val="FF2F92"/>
                </a:solidFill>
              </a:rPr>
              <a:t>Nature of the informal economy </a:t>
            </a:r>
          </a:p>
          <a:p>
            <a:pPr algn="ctr"/>
            <a:r>
              <a:rPr lang="en-US" sz="2400" dirty="0">
                <a:solidFill>
                  <a:srgbClr val="005493"/>
                </a:solidFill>
              </a:rPr>
              <a:t>(what is the degree and impact of non-compliance?)</a:t>
            </a:r>
          </a:p>
        </p:txBody>
      </p:sp>
      <p:sp>
        <p:nvSpPr>
          <p:cNvPr id="23" name="TextBox 22">
            <a:extLst>
              <a:ext uri="{FF2B5EF4-FFF2-40B4-BE49-F238E27FC236}">
                <a16:creationId xmlns:a16="http://schemas.microsoft.com/office/drawing/2014/main" id="{57256836-F105-9A48-8A43-0EAC9B9BF5D9}"/>
              </a:ext>
            </a:extLst>
          </p:cNvPr>
          <p:cNvSpPr txBox="1"/>
          <p:nvPr/>
        </p:nvSpPr>
        <p:spPr>
          <a:xfrm>
            <a:off x="4423571" y="3399379"/>
            <a:ext cx="7384111" cy="1200329"/>
          </a:xfrm>
          <a:prstGeom prst="rect">
            <a:avLst/>
          </a:prstGeom>
          <a:noFill/>
          <a:ln>
            <a:solidFill>
              <a:srgbClr val="FF2F92"/>
            </a:solidFill>
          </a:ln>
        </p:spPr>
        <p:txBody>
          <a:bodyPr wrap="square" rtlCol="0">
            <a:spAutoFit/>
          </a:bodyPr>
          <a:lstStyle/>
          <a:p>
            <a:pPr algn="ctr"/>
            <a:r>
              <a:rPr lang="en-US" sz="2400" b="1" dirty="0">
                <a:solidFill>
                  <a:srgbClr val="FF2F92"/>
                </a:solidFill>
              </a:rPr>
              <a:t>Location of the informal economy </a:t>
            </a:r>
          </a:p>
          <a:p>
            <a:pPr algn="ctr"/>
            <a:r>
              <a:rPr lang="en-US" sz="2400" dirty="0">
                <a:solidFill>
                  <a:srgbClr val="005493"/>
                </a:solidFill>
              </a:rPr>
              <a:t>(where is non-compliant employment located, and why does it appear within specific neighbourhoods?)</a:t>
            </a:r>
          </a:p>
        </p:txBody>
      </p:sp>
      <p:sp>
        <p:nvSpPr>
          <p:cNvPr id="24" name="TextBox 23">
            <a:extLst>
              <a:ext uri="{FF2B5EF4-FFF2-40B4-BE49-F238E27FC236}">
                <a16:creationId xmlns:a16="http://schemas.microsoft.com/office/drawing/2014/main" id="{F5786B5C-47F5-9C4A-8023-68992B14C6B4}"/>
              </a:ext>
            </a:extLst>
          </p:cNvPr>
          <p:cNvSpPr txBox="1"/>
          <p:nvPr/>
        </p:nvSpPr>
        <p:spPr>
          <a:xfrm>
            <a:off x="890546" y="5068034"/>
            <a:ext cx="2782958" cy="1384995"/>
          </a:xfrm>
          <a:prstGeom prst="rect">
            <a:avLst/>
          </a:prstGeom>
          <a:noFill/>
          <a:ln>
            <a:solidFill>
              <a:srgbClr val="005493"/>
            </a:solidFill>
          </a:ln>
        </p:spPr>
        <p:txBody>
          <a:bodyPr wrap="square" rtlCol="0">
            <a:spAutoFit/>
          </a:bodyPr>
          <a:lstStyle/>
          <a:p>
            <a:pPr algn="ctr"/>
            <a:r>
              <a:rPr lang="en-US" sz="2800" b="1" dirty="0">
                <a:solidFill>
                  <a:srgbClr val="005493"/>
                </a:solidFill>
              </a:rPr>
              <a:t>Links to labour abuse and modern slavery</a:t>
            </a:r>
          </a:p>
        </p:txBody>
      </p:sp>
      <p:sp>
        <p:nvSpPr>
          <p:cNvPr id="25" name="TextBox 24">
            <a:extLst>
              <a:ext uri="{FF2B5EF4-FFF2-40B4-BE49-F238E27FC236}">
                <a16:creationId xmlns:a16="http://schemas.microsoft.com/office/drawing/2014/main" id="{A7A7490E-7C72-5140-B041-874B32C5D7A0}"/>
              </a:ext>
            </a:extLst>
          </p:cNvPr>
          <p:cNvSpPr txBox="1"/>
          <p:nvPr/>
        </p:nvSpPr>
        <p:spPr>
          <a:xfrm>
            <a:off x="4423572" y="5068034"/>
            <a:ext cx="7384111" cy="1569660"/>
          </a:xfrm>
          <a:prstGeom prst="rect">
            <a:avLst/>
          </a:prstGeom>
          <a:noFill/>
          <a:ln>
            <a:solidFill>
              <a:srgbClr val="FF2F92"/>
            </a:solidFill>
          </a:ln>
        </p:spPr>
        <p:txBody>
          <a:bodyPr wrap="square" rtlCol="0">
            <a:spAutoFit/>
          </a:bodyPr>
          <a:lstStyle/>
          <a:p>
            <a:pPr algn="ctr"/>
            <a:r>
              <a:rPr lang="en-US" sz="2400" dirty="0">
                <a:solidFill>
                  <a:srgbClr val="FF2F92"/>
                </a:solidFill>
              </a:rPr>
              <a:t>How can we use our data and evidence base to inform strategic policy, and provided regulators and enforcement agencies (and their partners) with information that helps them to target and tailor their interventions?</a:t>
            </a:r>
          </a:p>
        </p:txBody>
      </p:sp>
    </p:spTree>
    <p:extLst>
      <p:ext uri="{BB962C8B-B14F-4D97-AF65-F5344CB8AC3E}">
        <p14:creationId xmlns:p14="http://schemas.microsoft.com/office/powerpoint/2010/main" val="4251545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2" grpId="0" animBg="1"/>
      <p:bldP spid="23" grpId="0" animBg="1"/>
      <p:bldP spid="24" grpId="0" animBg="1"/>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9961"/>
            <a:ext cx="11947585" cy="760290"/>
          </a:xfrm>
        </p:spPr>
        <p:txBody>
          <a:bodyPr>
            <a:noAutofit/>
          </a:bodyPr>
          <a:lstStyle/>
          <a:p>
            <a:pPr algn="ctr"/>
            <a:r>
              <a:rPr lang="en-GB" sz="2400" b="1" dirty="0">
                <a:solidFill>
                  <a:srgbClr val="005493"/>
                </a:solidFill>
                <a:latin typeface="+mn-lt"/>
              </a:rPr>
              <a:t>The WIP Research Centre: Recent Projects, Current Research Bids, Our Funders and Partners </a:t>
            </a:r>
          </a:p>
        </p:txBody>
      </p:sp>
      <p:sp>
        <p:nvSpPr>
          <p:cNvPr id="4" name="AutoShape 2" descr="Image result for ian clark NTU"/>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5" name="AutoShape 4" descr="Image result for ian clark NTU"/>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6" name="AutoShape 6" descr="Image result for ian clark NTU"/>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 name="Content Placeholder 7"/>
          <p:cNvSpPr>
            <a:spLocks noGrp="1"/>
          </p:cNvSpPr>
          <p:nvPr>
            <p:ph idx="1"/>
          </p:nvPr>
        </p:nvSpPr>
        <p:spPr>
          <a:xfrm>
            <a:off x="7466190" y="4189289"/>
            <a:ext cx="4212343" cy="2558750"/>
          </a:xfrm>
        </p:spPr>
        <p:txBody>
          <a:bodyPr>
            <a:normAutofit fontScale="85000" lnSpcReduction="20000"/>
          </a:bodyPr>
          <a:lstStyle/>
          <a:p>
            <a:pPr marL="0" indent="0">
              <a:buNone/>
            </a:pPr>
            <a:r>
              <a:rPr lang="en-GB" sz="1600" u="sng" dirty="0"/>
              <a:t>Partners to whom we are a Critical Friend: </a:t>
            </a:r>
            <a:r>
              <a:rPr lang="en-GB" sz="1600" dirty="0"/>
              <a:t> </a:t>
            </a:r>
          </a:p>
          <a:p>
            <a:r>
              <a:rPr lang="en-GB" sz="1600" dirty="0"/>
              <a:t>Migrant worker self-help groups;</a:t>
            </a:r>
          </a:p>
          <a:p>
            <a:r>
              <a:rPr lang="en-GB" sz="1600" dirty="0"/>
              <a:t>The Director of Labour Market Enforcement; </a:t>
            </a:r>
          </a:p>
          <a:p>
            <a:r>
              <a:rPr lang="en-GB" sz="1600" dirty="0"/>
              <a:t>The Gangmaster’s Labour Abuse Authority; </a:t>
            </a:r>
          </a:p>
          <a:p>
            <a:r>
              <a:rPr lang="en-GB" sz="1600" dirty="0"/>
              <a:t>Responsible Car Wash Scheme; </a:t>
            </a:r>
          </a:p>
          <a:p>
            <a:r>
              <a:rPr lang="en-GB" sz="1600" dirty="0"/>
              <a:t>Strategic analysts and police officers attached to the East Midlands, Greater Manchester and South East regional organised crime units.</a:t>
            </a:r>
          </a:p>
          <a:p>
            <a:r>
              <a:rPr lang="en-GB" sz="1600" dirty="0"/>
              <a:t>Unseen; USDAW and GMB Trade Unions;</a:t>
            </a:r>
          </a:p>
          <a:p>
            <a:r>
              <a:rPr lang="en-GB" sz="1600" dirty="0"/>
              <a:t>Independent Anti-Slavery Commissioner;</a:t>
            </a:r>
          </a:p>
        </p:txBody>
      </p:sp>
      <p:pic>
        <p:nvPicPr>
          <p:cNvPr id="3" name="Picture 2">
            <a:extLst>
              <a:ext uri="{FF2B5EF4-FFF2-40B4-BE49-F238E27FC236}">
                <a16:creationId xmlns:a16="http://schemas.microsoft.com/office/drawing/2014/main" id="{33FE982E-5D08-8448-B065-F981CDAA2C7F}"/>
              </a:ext>
            </a:extLst>
          </p:cNvPr>
          <p:cNvPicPr>
            <a:picLocks noChangeAspect="1"/>
          </p:cNvPicPr>
          <p:nvPr/>
        </p:nvPicPr>
        <p:blipFill>
          <a:blip r:embed="rId2"/>
          <a:stretch>
            <a:fillRect/>
          </a:stretch>
        </p:blipFill>
        <p:spPr>
          <a:xfrm>
            <a:off x="7509175" y="936198"/>
            <a:ext cx="2216507" cy="1244600"/>
          </a:xfrm>
          <a:prstGeom prst="rect">
            <a:avLst/>
          </a:prstGeom>
        </p:spPr>
      </p:pic>
      <p:pic>
        <p:nvPicPr>
          <p:cNvPr id="7" name="Picture 6">
            <a:extLst>
              <a:ext uri="{FF2B5EF4-FFF2-40B4-BE49-F238E27FC236}">
                <a16:creationId xmlns:a16="http://schemas.microsoft.com/office/drawing/2014/main" id="{BCCA3BED-B92B-F541-BE16-94AEA5526009}"/>
              </a:ext>
            </a:extLst>
          </p:cNvPr>
          <p:cNvPicPr>
            <a:picLocks noChangeAspect="1"/>
          </p:cNvPicPr>
          <p:nvPr/>
        </p:nvPicPr>
        <p:blipFill>
          <a:blip r:embed="rId3"/>
          <a:stretch>
            <a:fillRect/>
          </a:stretch>
        </p:blipFill>
        <p:spPr>
          <a:xfrm>
            <a:off x="9877653" y="1028143"/>
            <a:ext cx="2216507" cy="783491"/>
          </a:xfrm>
          <a:prstGeom prst="rect">
            <a:avLst/>
          </a:prstGeom>
        </p:spPr>
      </p:pic>
      <p:pic>
        <p:nvPicPr>
          <p:cNvPr id="9" name="Picture 8">
            <a:extLst>
              <a:ext uri="{FF2B5EF4-FFF2-40B4-BE49-F238E27FC236}">
                <a16:creationId xmlns:a16="http://schemas.microsoft.com/office/drawing/2014/main" id="{CF45FA87-B99B-A240-9C6D-06506D6A49FB}"/>
              </a:ext>
            </a:extLst>
          </p:cNvPr>
          <p:cNvPicPr>
            <a:picLocks noChangeAspect="1"/>
          </p:cNvPicPr>
          <p:nvPr/>
        </p:nvPicPr>
        <p:blipFill>
          <a:blip r:embed="rId4"/>
          <a:stretch>
            <a:fillRect/>
          </a:stretch>
        </p:blipFill>
        <p:spPr>
          <a:xfrm>
            <a:off x="4904696" y="1999728"/>
            <a:ext cx="692736" cy="857192"/>
          </a:xfrm>
          <a:prstGeom prst="rect">
            <a:avLst/>
          </a:prstGeom>
        </p:spPr>
      </p:pic>
      <p:pic>
        <p:nvPicPr>
          <p:cNvPr id="10" name="Picture 9">
            <a:extLst>
              <a:ext uri="{FF2B5EF4-FFF2-40B4-BE49-F238E27FC236}">
                <a16:creationId xmlns:a16="http://schemas.microsoft.com/office/drawing/2014/main" id="{4FE57D77-38F3-E342-B3C7-DE795B8BAD34}"/>
              </a:ext>
            </a:extLst>
          </p:cNvPr>
          <p:cNvPicPr>
            <a:picLocks noChangeAspect="1"/>
          </p:cNvPicPr>
          <p:nvPr/>
        </p:nvPicPr>
        <p:blipFill>
          <a:blip r:embed="rId5"/>
          <a:stretch>
            <a:fillRect/>
          </a:stretch>
        </p:blipFill>
        <p:spPr>
          <a:xfrm>
            <a:off x="7529448" y="2358388"/>
            <a:ext cx="3158533" cy="558800"/>
          </a:xfrm>
          <a:prstGeom prst="rect">
            <a:avLst/>
          </a:prstGeom>
        </p:spPr>
      </p:pic>
      <p:pic>
        <p:nvPicPr>
          <p:cNvPr id="11" name="Picture 10">
            <a:extLst>
              <a:ext uri="{FF2B5EF4-FFF2-40B4-BE49-F238E27FC236}">
                <a16:creationId xmlns:a16="http://schemas.microsoft.com/office/drawing/2014/main" id="{32C4C5E8-F4F8-9740-BF1F-0CDFDE920394}"/>
              </a:ext>
            </a:extLst>
          </p:cNvPr>
          <p:cNvPicPr>
            <a:picLocks noChangeAspect="1"/>
          </p:cNvPicPr>
          <p:nvPr/>
        </p:nvPicPr>
        <p:blipFill>
          <a:blip r:embed="rId6"/>
          <a:stretch>
            <a:fillRect/>
          </a:stretch>
        </p:blipFill>
        <p:spPr>
          <a:xfrm>
            <a:off x="7521719" y="3096444"/>
            <a:ext cx="1391491" cy="764859"/>
          </a:xfrm>
          <a:prstGeom prst="rect">
            <a:avLst/>
          </a:prstGeom>
        </p:spPr>
      </p:pic>
      <p:pic>
        <p:nvPicPr>
          <p:cNvPr id="12" name="Picture 11">
            <a:extLst>
              <a:ext uri="{FF2B5EF4-FFF2-40B4-BE49-F238E27FC236}">
                <a16:creationId xmlns:a16="http://schemas.microsoft.com/office/drawing/2014/main" id="{454B928F-FF41-2649-BC77-780D76F46973}"/>
              </a:ext>
            </a:extLst>
          </p:cNvPr>
          <p:cNvPicPr>
            <a:picLocks noChangeAspect="1"/>
          </p:cNvPicPr>
          <p:nvPr/>
        </p:nvPicPr>
        <p:blipFill>
          <a:blip r:embed="rId7"/>
          <a:stretch>
            <a:fillRect/>
          </a:stretch>
        </p:blipFill>
        <p:spPr>
          <a:xfrm>
            <a:off x="9161577" y="2844943"/>
            <a:ext cx="1917701" cy="1244600"/>
          </a:xfrm>
          <a:prstGeom prst="rect">
            <a:avLst/>
          </a:prstGeom>
        </p:spPr>
      </p:pic>
      <p:pic>
        <p:nvPicPr>
          <p:cNvPr id="1026" name="Picture 2" descr="Public Engagement Manager: Arts and Humanities Research Council | NCCPE">
            <a:extLst>
              <a:ext uri="{FF2B5EF4-FFF2-40B4-BE49-F238E27FC236}">
                <a16:creationId xmlns:a16="http://schemas.microsoft.com/office/drawing/2014/main" id="{C2201A46-BF3B-3042-AA16-71BB05C2F52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1233" b="31415"/>
          <a:stretch/>
        </p:blipFill>
        <p:spPr bwMode="auto">
          <a:xfrm>
            <a:off x="4810675" y="1118001"/>
            <a:ext cx="1684755" cy="56288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odern Slavery Policy and Evidence Centre (@SlaveryPEC) | Twitter">
            <a:extLst>
              <a:ext uri="{FF2B5EF4-FFF2-40B4-BE49-F238E27FC236}">
                <a16:creationId xmlns:a16="http://schemas.microsoft.com/office/drawing/2014/main" id="{FD69B39D-1BE2-3341-8CEC-479F99E2105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904696" y="6031910"/>
            <a:ext cx="658528" cy="65852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2B4CB3A3-F342-124F-B178-DC2A733F426D}"/>
              </a:ext>
            </a:extLst>
          </p:cNvPr>
          <p:cNvSpPr txBox="1"/>
          <p:nvPr/>
        </p:nvSpPr>
        <p:spPr>
          <a:xfrm>
            <a:off x="450212" y="1065565"/>
            <a:ext cx="4212342" cy="707886"/>
          </a:xfrm>
          <a:prstGeom prst="rect">
            <a:avLst/>
          </a:prstGeom>
          <a:noFill/>
          <a:ln>
            <a:solidFill>
              <a:srgbClr val="005493"/>
            </a:solidFill>
          </a:ln>
        </p:spPr>
        <p:txBody>
          <a:bodyPr wrap="square" rtlCol="0">
            <a:spAutoFit/>
          </a:bodyPr>
          <a:lstStyle/>
          <a:p>
            <a:r>
              <a:rPr lang="en-US" sz="2000" dirty="0">
                <a:solidFill>
                  <a:srgbClr val="005493"/>
                </a:solidFill>
              </a:rPr>
              <a:t>Impact of Covid-19 </a:t>
            </a:r>
          </a:p>
          <a:p>
            <a:r>
              <a:rPr lang="en-US" sz="2000" dirty="0">
                <a:solidFill>
                  <a:srgbClr val="005493"/>
                </a:solidFill>
              </a:rPr>
              <a:t>pandemic on the informal economy</a:t>
            </a:r>
          </a:p>
        </p:txBody>
      </p:sp>
      <p:sp>
        <p:nvSpPr>
          <p:cNvPr id="17" name="TextBox 16">
            <a:extLst>
              <a:ext uri="{FF2B5EF4-FFF2-40B4-BE49-F238E27FC236}">
                <a16:creationId xmlns:a16="http://schemas.microsoft.com/office/drawing/2014/main" id="{AF407B5B-99F2-C840-AC31-9A1739102FDF}"/>
              </a:ext>
            </a:extLst>
          </p:cNvPr>
          <p:cNvSpPr txBox="1"/>
          <p:nvPr/>
        </p:nvSpPr>
        <p:spPr>
          <a:xfrm>
            <a:off x="450212" y="5478884"/>
            <a:ext cx="4212342" cy="1200329"/>
          </a:xfrm>
          <a:prstGeom prst="rect">
            <a:avLst/>
          </a:prstGeom>
          <a:noFill/>
          <a:ln>
            <a:solidFill>
              <a:srgbClr val="005493"/>
            </a:solidFill>
          </a:ln>
        </p:spPr>
        <p:txBody>
          <a:bodyPr wrap="square" rtlCol="0">
            <a:spAutoFit/>
          </a:bodyPr>
          <a:lstStyle/>
          <a:p>
            <a:r>
              <a:rPr lang="en-US" dirty="0">
                <a:solidFill>
                  <a:srgbClr val="005493"/>
                </a:solidFill>
              </a:rPr>
              <a:t>Trajectories of degradation: Labour market non-compliance to modern slavery – a sectorial deep dive into hand car washes, nail bars and off-street sex work</a:t>
            </a:r>
          </a:p>
        </p:txBody>
      </p:sp>
      <p:pic>
        <p:nvPicPr>
          <p:cNvPr id="18" name="Picture 2" descr="Public Engagement Manager: Arts and Humanities Research Council | NCCPE">
            <a:extLst>
              <a:ext uri="{FF2B5EF4-FFF2-40B4-BE49-F238E27FC236}">
                <a16:creationId xmlns:a16="http://schemas.microsoft.com/office/drawing/2014/main" id="{2E965830-9B5E-CE40-8570-C5CC80CC320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1233" b="31415"/>
          <a:stretch/>
        </p:blipFill>
        <p:spPr bwMode="auto">
          <a:xfrm>
            <a:off x="4810674" y="5516165"/>
            <a:ext cx="1684755" cy="562883"/>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81864F42-0AD3-4E4E-8E25-8C5A3869B504}"/>
              </a:ext>
            </a:extLst>
          </p:cNvPr>
          <p:cNvSpPr txBox="1"/>
          <p:nvPr/>
        </p:nvSpPr>
        <p:spPr>
          <a:xfrm>
            <a:off x="450212" y="4640285"/>
            <a:ext cx="4212342" cy="646331"/>
          </a:xfrm>
          <a:prstGeom prst="rect">
            <a:avLst/>
          </a:prstGeom>
          <a:noFill/>
          <a:ln>
            <a:solidFill>
              <a:srgbClr val="005493"/>
            </a:solidFill>
          </a:ln>
        </p:spPr>
        <p:txBody>
          <a:bodyPr wrap="square" rtlCol="0">
            <a:spAutoFit/>
          </a:bodyPr>
          <a:lstStyle/>
          <a:p>
            <a:r>
              <a:rPr lang="en-US" dirty="0">
                <a:solidFill>
                  <a:srgbClr val="005493"/>
                </a:solidFill>
              </a:rPr>
              <a:t>Changes in working lives and power in workplace dynamics</a:t>
            </a:r>
          </a:p>
        </p:txBody>
      </p:sp>
      <p:sp>
        <p:nvSpPr>
          <p:cNvPr id="20" name="TextBox 19">
            <a:extLst>
              <a:ext uri="{FF2B5EF4-FFF2-40B4-BE49-F238E27FC236}">
                <a16:creationId xmlns:a16="http://schemas.microsoft.com/office/drawing/2014/main" id="{956C8FEC-694C-8D42-8AAA-97BEE9C603B1}"/>
              </a:ext>
            </a:extLst>
          </p:cNvPr>
          <p:cNvSpPr txBox="1"/>
          <p:nvPr/>
        </p:nvSpPr>
        <p:spPr>
          <a:xfrm>
            <a:off x="460375" y="3237472"/>
            <a:ext cx="4212342" cy="1200329"/>
          </a:xfrm>
          <a:prstGeom prst="rect">
            <a:avLst/>
          </a:prstGeom>
          <a:noFill/>
          <a:ln>
            <a:solidFill>
              <a:srgbClr val="005493"/>
            </a:solidFill>
          </a:ln>
        </p:spPr>
        <p:txBody>
          <a:bodyPr wrap="square" rtlCol="0">
            <a:spAutoFit/>
          </a:bodyPr>
          <a:lstStyle/>
          <a:p>
            <a:r>
              <a:rPr lang="en-GB" dirty="0">
                <a:solidFill>
                  <a:srgbClr val="005493"/>
                </a:solidFill>
              </a:rPr>
              <a:t>Understanding The Role Of Licensing To Tackle Modern Slavery And Labour Market Non-compliance In The Hand Car Wash Sector</a:t>
            </a:r>
            <a:endParaRPr lang="en-US" dirty="0">
              <a:solidFill>
                <a:srgbClr val="005493"/>
              </a:solidFill>
            </a:endParaRPr>
          </a:p>
        </p:txBody>
      </p:sp>
      <p:pic>
        <p:nvPicPr>
          <p:cNvPr id="2050" name="Picture 2" descr="Visual identity and logos - Economic and Social Research Council">
            <a:extLst>
              <a:ext uri="{FF2B5EF4-FFF2-40B4-BE49-F238E27FC236}">
                <a16:creationId xmlns:a16="http://schemas.microsoft.com/office/drawing/2014/main" id="{D87C65CA-7CF5-0440-BACA-7FA69C9A09B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04696" y="4673464"/>
            <a:ext cx="1814155" cy="52217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Download Home Office (Home Department) Logo in SVG Vector or PNG File  Format - Logo.wine">
            <a:extLst>
              <a:ext uri="{FF2B5EF4-FFF2-40B4-BE49-F238E27FC236}">
                <a16:creationId xmlns:a16="http://schemas.microsoft.com/office/drawing/2014/main" id="{62634A9A-24B4-274D-90EA-BFDEE86D97F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72718" y="3263470"/>
            <a:ext cx="1902966" cy="1091632"/>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2F290E9D-64A1-8841-8A89-42B163C47531}"/>
              </a:ext>
            </a:extLst>
          </p:cNvPr>
          <p:cNvSpPr txBox="1"/>
          <p:nvPr/>
        </p:nvSpPr>
        <p:spPr>
          <a:xfrm>
            <a:off x="450212" y="1969527"/>
            <a:ext cx="4212342" cy="923330"/>
          </a:xfrm>
          <a:prstGeom prst="rect">
            <a:avLst/>
          </a:prstGeom>
          <a:noFill/>
          <a:ln>
            <a:solidFill>
              <a:srgbClr val="005493"/>
            </a:solidFill>
          </a:ln>
        </p:spPr>
        <p:txBody>
          <a:bodyPr wrap="square" rtlCol="0">
            <a:spAutoFit/>
          </a:bodyPr>
          <a:lstStyle/>
          <a:p>
            <a:r>
              <a:rPr lang="en-US" dirty="0">
                <a:solidFill>
                  <a:srgbClr val="005493"/>
                </a:solidFill>
              </a:rPr>
              <a:t>Responsible Car Wash trial of licensing schemes and other approaches to tackle non-compliance in hand car wash sector</a:t>
            </a:r>
          </a:p>
        </p:txBody>
      </p:sp>
      <p:pic>
        <p:nvPicPr>
          <p:cNvPr id="24" name="Picture 4" descr="Download Home Office (Home Department) Logo in SVG Vector or PNG File  Format - Logo.wine">
            <a:extLst>
              <a:ext uri="{FF2B5EF4-FFF2-40B4-BE49-F238E27FC236}">
                <a16:creationId xmlns:a16="http://schemas.microsoft.com/office/drawing/2014/main" id="{95FB9496-6815-7640-913E-A2A48264FDB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81683" y="1808128"/>
            <a:ext cx="1814156" cy="1091632"/>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14">
            <a:extLst>
              <a:ext uri="{FF2B5EF4-FFF2-40B4-BE49-F238E27FC236}">
                <a16:creationId xmlns:a16="http://schemas.microsoft.com/office/drawing/2014/main" id="{CF4155F9-8B29-BA44-BC6C-B162FC42BE44}"/>
              </a:ext>
            </a:extLst>
          </p:cNvPr>
          <p:cNvCxnSpPr>
            <a:cxnSpLocks/>
          </p:cNvCxnSpPr>
          <p:nvPr/>
        </p:nvCxnSpPr>
        <p:spPr>
          <a:xfrm>
            <a:off x="389252" y="4549645"/>
            <a:ext cx="6925306" cy="0"/>
          </a:xfrm>
          <a:prstGeom prst="line">
            <a:avLst/>
          </a:prstGeom>
          <a:ln w="25400">
            <a:solidFill>
              <a:srgbClr val="FF2F9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B633B2D-9E68-3D49-8E51-A622C8E9E251}"/>
              </a:ext>
            </a:extLst>
          </p:cNvPr>
          <p:cNvCxnSpPr>
            <a:cxnSpLocks/>
          </p:cNvCxnSpPr>
          <p:nvPr/>
        </p:nvCxnSpPr>
        <p:spPr>
          <a:xfrm>
            <a:off x="7296607" y="870251"/>
            <a:ext cx="17951" cy="5877788"/>
          </a:xfrm>
          <a:prstGeom prst="line">
            <a:avLst/>
          </a:prstGeom>
          <a:ln w="25400">
            <a:solidFill>
              <a:srgbClr val="FF2F9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926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CB18A6-4CE3-47E4-BA98-6F08CE8769B3}"/>
              </a:ext>
            </a:extLst>
          </p:cNvPr>
          <p:cNvPicPr>
            <a:picLocks noChangeAspect="1"/>
          </p:cNvPicPr>
          <p:nvPr/>
        </p:nvPicPr>
        <p:blipFill>
          <a:blip r:embed="rId2"/>
          <a:stretch>
            <a:fillRect/>
          </a:stretch>
        </p:blipFill>
        <p:spPr>
          <a:xfrm>
            <a:off x="6458624" y="0"/>
            <a:ext cx="5733376" cy="6858000"/>
          </a:xfrm>
          <a:prstGeom prst="rect">
            <a:avLst/>
          </a:prstGeom>
        </p:spPr>
      </p:pic>
      <p:sp>
        <p:nvSpPr>
          <p:cNvPr id="2" name="Title 1">
            <a:extLst>
              <a:ext uri="{FF2B5EF4-FFF2-40B4-BE49-F238E27FC236}">
                <a16:creationId xmlns:a16="http://schemas.microsoft.com/office/drawing/2014/main" id="{FCB48A28-1B75-DE4E-8DDF-F16D887FF6B8}"/>
              </a:ext>
            </a:extLst>
          </p:cNvPr>
          <p:cNvSpPr>
            <a:spLocks noGrp="1"/>
          </p:cNvSpPr>
          <p:nvPr>
            <p:ph type="title"/>
          </p:nvPr>
        </p:nvSpPr>
        <p:spPr>
          <a:xfrm>
            <a:off x="341811" y="228192"/>
            <a:ext cx="6300289" cy="697321"/>
          </a:xfrm>
        </p:spPr>
        <p:txBody>
          <a:bodyPr>
            <a:normAutofit fontScale="90000"/>
          </a:bodyPr>
          <a:lstStyle/>
          <a:p>
            <a:r>
              <a:rPr lang="en-GB" sz="3200" b="1" dirty="0">
                <a:solidFill>
                  <a:srgbClr val="005493"/>
                </a:solidFill>
                <a:latin typeface="Univers" panose="020B0503020202020204" pitchFamily="34" charset="0"/>
              </a:rPr>
              <a:t>Extent of our search for HCWs across England and Wales:</a:t>
            </a:r>
            <a:endParaRPr lang="en-US" sz="3200" dirty="0">
              <a:latin typeface="Univers" panose="020B0503020202020204" pitchFamily="34" charset="0"/>
            </a:endParaRPr>
          </a:p>
        </p:txBody>
      </p:sp>
      <p:sp>
        <p:nvSpPr>
          <p:cNvPr id="5" name="TextBox 4">
            <a:extLst>
              <a:ext uri="{FF2B5EF4-FFF2-40B4-BE49-F238E27FC236}">
                <a16:creationId xmlns:a16="http://schemas.microsoft.com/office/drawing/2014/main" id="{48CC5CC7-7A40-7A4D-9870-5653EEE2A54A}"/>
              </a:ext>
            </a:extLst>
          </p:cNvPr>
          <p:cNvSpPr txBox="1"/>
          <p:nvPr/>
        </p:nvSpPr>
        <p:spPr>
          <a:xfrm>
            <a:off x="341811" y="2433938"/>
            <a:ext cx="5773524" cy="40934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5493"/>
                </a:solidFill>
                <a:effectLst/>
                <a:uLnTx/>
                <a:uFillTx/>
                <a:latin typeface="Univers" panose="020B0503020202020204" pitchFamily="34" charset="0"/>
                <a:ea typeface="+mn-ea"/>
                <a:cs typeface="+mn-cs"/>
              </a:rPr>
              <a:t>North-East;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005493"/>
                </a:solidFill>
                <a:latin typeface="Univers" panose="020B0503020202020204" pitchFamily="34" charset="0"/>
              </a:rPr>
              <a:t>Bristol;</a:t>
            </a:r>
            <a:endParaRPr kumimoji="0" lang="en-US" sz="2000" b="0" i="0" u="none" strike="noStrike" kern="1200" cap="none" spc="0" normalizeH="0" baseline="0" noProof="0" dirty="0">
              <a:ln>
                <a:noFill/>
              </a:ln>
              <a:solidFill>
                <a:srgbClr val="005493"/>
              </a:solidFill>
              <a:effectLst/>
              <a:uLnTx/>
              <a:uFillTx/>
              <a:latin typeface="Univers" panose="020B0503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5493"/>
                </a:solidFill>
                <a:effectLst/>
                <a:uLnTx/>
                <a:uFillTx/>
                <a:latin typeface="Univers" panose="020B0503020202020204" pitchFamily="34" charset="0"/>
                <a:ea typeface="+mn-ea"/>
                <a:cs typeface="+mn-cs"/>
              </a:rPr>
              <a:t>Bradford and Leeds;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5493"/>
                </a:solidFill>
                <a:effectLst/>
                <a:uLnTx/>
                <a:uFillTx/>
                <a:latin typeface="Univers" panose="020B0503020202020204" pitchFamily="34" charset="0"/>
                <a:ea typeface="+mn-ea"/>
                <a:cs typeface="+mn-cs"/>
              </a:rPr>
              <a:t>Greater Manchester;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5493"/>
                </a:solidFill>
                <a:effectLst/>
                <a:uLnTx/>
                <a:uFillTx/>
                <a:latin typeface="Univers" panose="020B0503020202020204" pitchFamily="34" charset="0"/>
                <a:ea typeface="+mn-ea"/>
                <a:cs typeface="+mn-cs"/>
              </a:rPr>
              <a:t>Merseyside;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5493"/>
                </a:solidFill>
                <a:effectLst/>
                <a:uLnTx/>
                <a:uFillTx/>
                <a:latin typeface="Univers" panose="020B0503020202020204" pitchFamily="34" charset="0"/>
                <a:ea typeface="+mn-ea"/>
                <a:cs typeface="+mn-cs"/>
              </a:rPr>
              <a:t>East Midlands;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005493"/>
                </a:solidFill>
                <a:latin typeface="Univers" panose="020B0503020202020204" pitchFamily="34" charset="0"/>
              </a:rPr>
              <a:t>Selected areas in the East of England;</a:t>
            </a:r>
            <a:endParaRPr kumimoji="0" lang="en-US" sz="2000" b="0" i="0" u="none" strike="noStrike" kern="1200" cap="none" spc="0" normalizeH="0" baseline="0" noProof="0" dirty="0">
              <a:ln>
                <a:noFill/>
              </a:ln>
              <a:solidFill>
                <a:srgbClr val="005493"/>
              </a:solidFill>
              <a:effectLst/>
              <a:uLnTx/>
              <a:uFillTx/>
              <a:latin typeface="Univers" panose="020B0503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5493"/>
                </a:solidFill>
                <a:effectLst/>
                <a:uLnTx/>
                <a:uFillTx/>
                <a:latin typeface="Univers" panose="020B0503020202020204" pitchFamily="34" charset="0"/>
                <a:ea typeface="+mn-ea"/>
                <a:cs typeface="+mn-cs"/>
              </a:rPr>
              <a:t>West Midlands (complete for former Metropolitan County area);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5493"/>
                </a:solidFill>
                <a:effectLst/>
                <a:uLnTx/>
                <a:uFillTx/>
                <a:latin typeface="Univers" panose="020B0503020202020204" pitchFamily="34" charset="0"/>
                <a:ea typeface="+mn-ea"/>
                <a:cs typeface="+mn-cs"/>
              </a:rPr>
              <a:t>Reading, Slough, Hillingdon, Watford  and Luton;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005493"/>
                </a:solidFill>
                <a:latin typeface="Univers" panose="020B0503020202020204" pitchFamily="34" charset="0"/>
              </a:rPr>
              <a:t>Tower Hamlets</a:t>
            </a:r>
            <a:endParaRPr kumimoji="0" lang="en-US" sz="2000" b="0" i="0" u="none" strike="noStrike" kern="1200" cap="none" spc="0" normalizeH="0" baseline="0" noProof="0" dirty="0">
              <a:ln>
                <a:noFill/>
              </a:ln>
              <a:solidFill>
                <a:srgbClr val="005493"/>
              </a:solidFill>
              <a:effectLst/>
              <a:uLnTx/>
              <a:uFillTx/>
              <a:latin typeface="Univers" panose="020B0503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5493"/>
                </a:solidFill>
                <a:effectLst/>
                <a:uLnTx/>
                <a:uFillTx/>
                <a:latin typeface="Univers" panose="020B0503020202020204" pitchFamily="34" charset="0"/>
                <a:ea typeface="+mn-ea"/>
                <a:cs typeface="+mn-cs"/>
              </a:rPr>
              <a:t>Cardiff and the South Wales Valleys.</a:t>
            </a:r>
          </a:p>
        </p:txBody>
      </p:sp>
      <p:sp>
        <p:nvSpPr>
          <p:cNvPr id="9" name="TextBox 8">
            <a:extLst>
              <a:ext uri="{FF2B5EF4-FFF2-40B4-BE49-F238E27FC236}">
                <a16:creationId xmlns:a16="http://schemas.microsoft.com/office/drawing/2014/main" id="{7A339AA9-C5DF-CB47-A541-BF1F3F677E64}"/>
              </a:ext>
            </a:extLst>
          </p:cNvPr>
          <p:cNvSpPr txBox="1"/>
          <p:nvPr/>
        </p:nvSpPr>
        <p:spPr>
          <a:xfrm>
            <a:off x="341811" y="1324878"/>
            <a:ext cx="5773524" cy="646331"/>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2F92"/>
                </a:solidFill>
                <a:effectLst/>
                <a:uLnTx/>
                <a:uFillTx/>
                <a:latin typeface="Univers" panose="020B0503020202020204" pitchFamily="34" charset="0"/>
                <a:ea typeface="+mn-ea"/>
                <a:cs typeface="+mn-cs"/>
              </a:rPr>
              <a:t>1,820 HCWs identified to date across 30% of local authority areas (35% of neighbourhoods [LSOAs])</a:t>
            </a:r>
          </a:p>
        </p:txBody>
      </p:sp>
      <p:sp>
        <p:nvSpPr>
          <p:cNvPr id="4" name="TextBox 3">
            <a:extLst>
              <a:ext uri="{FF2B5EF4-FFF2-40B4-BE49-F238E27FC236}">
                <a16:creationId xmlns:a16="http://schemas.microsoft.com/office/drawing/2014/main" id="{F448D2BB-2F7F-3C4F-A09C-88C99E453A0F}"/>
              </a:ext>
            </a:extLst>
          </p:cNvPr>
          <p:cNvSpPr txBox="1"/>
          <p:nvPr/>
        </p:nvSpPr>
        <p:spPr>
          <a:xfrm>
            <a:off x="10274669" y="207521"/>
            <a:ext cx="1862389" cy="73866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5493"/>
                </a:solidFill>
                <a:effectLst/>
                <a:uLnTx/>
                <a:uFillTx/>
                <a:latin typeface="Univers" panose="020B0503020202020204" pitchFamily="34" charset="0"/>
                <a:ea typeface="+mn-ea"/>
                <a:cs typeface="+mn-cs"/>
              </a:rPr>
              <a:t>WIP hand car wash locations identified, February 2022</a:t>
            </a:r>
          </a:p>
        </p:txBody>
      </p:sp>
    </p:spTree>
    <p:extLst>
      <p:ext uri="{BB962C8B-B14F-4D97-AF65-F5344CB8AC3E}">
        <p14:creationId xmlns:p14="http://schemas.microsoft.com/office/powerpoint/2010/main" val="3205760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7D871C-8BD9-9A44-8024-EEF8A6CF9702}"/>
              </a:ext>
            </a:extLst>
          </p:cNvPr>
          <p:cNvSpPr>
            <a:spLocks noGrp="1"/>
          </p:cNvSpPr>
          <p:nvPr>
            <p:ph type="title"/>
          </p:nvPr>
        </p:nvSpPr>
        <p:spPr>
          <a:xfrm>
            <a:off x="234350" y="166716"/>
            <a:ext cx="2465717" cy="4215502"/>
          </a:xfrm>
        </p:spPr>
        <p:txBody>
          <a:bodyPr>
            <a:noAutofit/>
          </a:bodyPr>
          <a:lstStyle/>
          <a:p>
            <a:r>
              <a:rPr lang="en-US" sz="2800" b="1" dirty="0">
                <a:solidFill>
                  <a:srgbClr val="005493"/>
                </a:solidFill>
                <a:latin typeface="+mn-lt"/>
              </a:rPr>
              <a:t>What are the </a:t>
            </a:r>
            <a:r>
              <a:rPr lang="en-US" sz="2800" b="1" dirty="0">
                <a:solidFill>
                  <a:srgbClr val="FF0000"/>
                </a:solidFill>
                <a:latin typeface="+mn-lt"/>
              </a:rPr>
              <a:t>risk</a:t>
            </a:r>
            <a:r>
              <a:rPr lang="en-US" sz="2800" b="1" dirty="0">
                <a:solidFill>
                  <a:srgbClr val="005493"/>
                </a:solidFill>
                <a:latin typeface="+mn-lt"/>
              </a:rPr>
              <a:t> and </a:t>
            </a:r>
            <a:r>
              <a:rPr lang="en-US" sz="2800" b="1" dirty="0">
                <a:solidFill>
                  <a:srgbClr val="00B050"/>
                </a:solidFill>
                <a:latin typeface="+mn-lt"/>
              </a:rPr>
              <a:t>protective</a:t>
            </a:r>
            <a:r>
              <a:rPr lang="en-US" sz="2800" b="1" dirty="0">
                <a:solidFill>
                  <a:srgbClr val="005493"/>
                </a:solidFill>
                <a:latin typeface="+mn-lt"/>
              </a:rPr>
              <a:t> factors that predict the presence of HCWs at the neighbourhood level?</a:t>
            </a:r>
          </a:p>
        </p:txBody>
      </p:sp>
      <p:graphicFrame>
        <p:nvGraphicFramePr>
          <p:cNvPr id="5" name="Chart 4">
            <a:extLst>
              <a:ext uri="{FF2B5EF4-FFF2-40B4-BE49-F238E27FC236}">
                <a16:creationId xmlns:a16="http://schemas.microsoft.com/office/drawing/2014/main" id="{1E78714B-ED77-D649-A422-ACA262D50AC8}"/>
              </a:ext>
            </a:extLst>
          </p:cNvPr>
          <p:cNvGraphicFramePr>
            <a:graphicFrameLocks/>
          </p:cNvGraphicFramePr>
          <p:nvPr>
            <p:extLst>
              <p:ext uri="{D42A27DB-BD31-4B8C-83A1-F6EECF244321}">
                <p14:modId xmlns:p14="http://schemas.microsoft.com/office/powerpoint/2010/main" val="1746234291"/>
              </p:ext>
            </p:extLst>
          </p:nvPr>
        </p:nvGraphicFramePr>
        <p:xfrm>
          <a:off x="2984740" y="0"/>
          <a:ext cx="9408763" cy="6236898"/>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FF42470B-3D62-0F43-AE1B-C22034FB5ECD}"/>
              </a:ext>
            </a:extLst>
          </p:cNvPr>
          <p:cNvSpPr txBox="1"/>
          <p:nvPr/>
        </p:nvSpPr>
        <p:spPr>
          <a:xfrm>
            <a:off x="234350" y="4615132"/>
            <a:ext cx="2465717" cy="1477328"/>
          </a:xfrm>
          <a:prstGeom prst="rect">
            <a:avLst/>
          </a:prstGeom>
          <a:noFill/>
        </p:spPr>
        <p:txBody>
          <a:bodyPr wrap="square" rtlCol="0">
            <a:spAutoFit/>
          </a:bodyPr>
          <a:lstStyle/>
          <a:p>
            <a:r>
              <a:rPr lang="en-US" dirty="0"/>
              <a:t>Based upon binary logistic regression analysis of all LSOAs surveyed by WIP (n=11,490)</a:t>
            </a:r>
          </a:p>
        </p:txBody>
      </p:sp>
      <p:pic>
        <p:nvPicPr>
          <p:cNvPr id="8" name="Graphic 7" descr="Arrow Right outline">
            <a:extLst>
              <a:ext uri="{FF2B5EF4-FFF2-40B4-BE49-F238E27FC236}">
                <a16:creationId xmlns:a16="http://schemas.microsoft.com/office/drawing/2014/main" id="{957A77C1-4861-5C46-B163-E1C1BCC26DA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20974" y="5939287"/>
            <a:ext cx="2188233" cy="685800"/>
          </a:xfrm>
          <a:prstGeom prst="rect">
            <a:avLst/>
          </a:prstGeom>
        </p:spPr>
      </p:pic>
      <p:pic>
        <p:nvPicPr>
          <p:cNvPr id="10" name="Graphic 9" descr="Line arrow: Straight outline">
            <a:extLst>
              <a:ext uri="{FF2B5EF4-FFF2-40B4-BE49-F238E27FC236}">
                <a16:creationId xmlns:a16="http://schemas.microsoft.com/office/drawing/2014/main" id="{C445FA4A-BACC-D744-8B1E-B41E068BA21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27630" y="5939287"/>
            <a:ext cx="2188233" cy="685800"/>
          </a:xfrm>
          <a:prstGeom prst="rect">
            <a:avLst/>
          </a:prstGeom>
        </p:spPr>
      </p:pic>
      <p:sp>
        <p:nvSpPr>
          <p:cNvPr id="12" name="TextBox 11">
            <a:extLst>
              <a:ext uri="{FF2B5EF4-FFF2-40B4-BE49-F238E27FC236}">
                <a16:creationId xmlns:a16="http://schemas.microsoft.com/office/drawing/2014/main" id="{09E2C4A2-3A3E-6E4B-B389-A8BFA9C9BBD2}"/>
              </a:ext>
            </a:extLst>
          </p:cNvPr>
          <p:cNvSpPr txBox="1"/>
          <p:nvPr/>
        </p:nvSpPr>
        <p:spPr>
          <a:xfrm>
            <a:off x="5055079" y="6452558"/>
            <a:ext cx="3165896" cy="307777"/>
          </a:xfrm>
          <a:prstGeom prst="rect">
            <a:avLst/>
          </a:prstGeom>
          <a:noFill/>
        </p:spPr>
        <p:txBody>
          <a:bodyPr wrap="square" rtlCol="0">
            <a:spAutoFit/>
          </a:bodyPr>
          <a:lstStyle/>
          <a:p>
            <a:pPr algn="r"/>
            <a:r>
              <a:rPr lang="en-US" sz="1400" dirty="0">
                <a:solidFill>
                  <a:srgbClr val="FF2F92"/>
                </a:solidFill>
                <a:latin typeface="Bradley Hand" pitchFamily="2" charset="77"/>
              </a:rPr>
              <a:t>Decreasing chance of finding HCW</a:t>
            </a:r>
          </a:p>
        </p:txBody>
      </p:sp>
      <p:sp>
        <p:nvSpPr>
          <p:cNvPr id="13" name="TextBox 12">
            <a:extLst>
              <a:ext uri="{FF2B5EF4-FFF2-40B4-BE49-F238E27FC236}">
                <a16:creationId xmlns:a16="http://schemas.microsoft.com/office/drawing/2014/main" id="{39F8A9A0-67EB-BC4C-A8F8-D82D851D922C}"/>
              </a:ext>
            </a:extLst>
          </p:cNvPr>
          <p:cNvSpPr txBox="1"/>
          <p:nvPr/>
        </p:nvSpPr>
        <p:spPr>
          <a:xfrm>
            <a:off x="8315863" y="6452558"/>
            <a:ext cx="3142890" cy="307777"/>
          </a:xfrm>
          <a:prstGeom prst="rect">
            <a:avLst/>
          </a:prstGeom>
          <a:noFill/>
        </p:spPr>
        <p:txBody>
          <a:bodyPr wrap="square" rtlCol="0">
            <a:spAutoFit/>
          </a:bodyPr>
          <a:lstStyle/>
          <a:p>
            <a:r>
              <a:rPr lang="en-US" sz="1400" dirty="0">
                <a:solidFill>
                  <a:srgbClr val="FF2F92"/>
                </a:solidFill>
                <a:latin typeface="Bradley Hand" pitchFamily="2" charset="77"/>
              </a:rPr>
              <a:t>Increasing chance of finding HCW</a:t>
            </a:r>
          </a:p>
        </p:txBody>
      </p:sp>
      <p:sp>
        <p:nvSpPr>
          <p:cNvPr id="14" name="TextBox 13">
            <a:extLst>
              <a:ext uri="{FF2B5EF4-FFF2-40B4-BE49-F238E27FC236}">
                <a16:creationId xmlns:a16="http://schemas.microsoft.com/office/drawing/2014/main" id="{341F6EC4-C0AE-EA4F-B2EC-264852179CDB}"/>
              </a:ext>
            </a:extLst>
          </p:cNvPr>
          <p:cNvSpPr txBox="1"/>
          <p:nvPr/>
        </p:nvSpPr>
        <p:spPr>
          <a:xfrm>
            <a:off x="11458753" y="166716"/>
            <a:ext cx="586596" cy="276999"/>
          </a:xfrm>
          <a:prstGeom prst="rect">
            <a:avLst/>
          </a:prstGeom>
          <a:noFill/>
        </p:spPr>
        <p:txBody>
          <a:bodyPr wrap="square" rtlCol="0">
            <a:spAutoFit/>
          </a:bodyPr>
          <a:lstStyle/>
          <a:p>
            <a:r>
              <a:rPr lang="en-US" sz="1200" dirty="0">
                <a:solidFill>
                  <a:srgbClr val="005493"/>
                </a:solidFill>
              </a:rPr>
              <a:t>2.564</a:t>
            </a:r>
          </a:p>
        </p:txBody>
      </p:sp>
      <p:sp>
        <p:nvSpPr>
          <p:cNvPr id="15" name="TextBox 14">
            <a:extLst>
              <a:ext uri="{FF2B5EF4-FFF2-40B4-BE49-F238E27FC236}">
                <a16:creationId xmlns:a16="http://schemas.microsoft.com/office/drawing/2014/main" id="{382E27AC-6390-E44F-9673-325F27B4FBFA}"/>
              </a:ext>
            </a:extLst>
          </p:cNvPr>
          <p:cNvSpPr txBox="1"/>
          <p:nvPr/>
        </p:nvSpPr>
        <p:spPr>
          <a:xfrm>
            <a:off x="10981424" y="520875"/>
            <a:ext cx="586596" cy="276999"/>
          </a:xfrm>
          <a:prstGeom prst="rect">
            <a:avLst/>
          </a:prstGeom>
          <a:noFill/>
        </p:spPr>
        <p:txBody>
          <a:bodyPr wrap="square" rtlCol="0">
            <a:spAutoFit/>
          </a:bodyPr>
          <a:lstStyle/>
          <a:p>
            <a:r>
              <a:rPr lang="en-US" sz="1200" dirty="0">
                <a:solidFill>
                  <a:srgbClr val="005493"/>
                </a:solidFill>
              </a:rPr>
              <a:t>2.364</a:t>
            </a:r>
          </a:p>
        </p:txBody>
      </p:sp>
      <p:sp>
        <p:nvSpPr>
          <p:cNvPr id="16" name="TextBox 15">
            <a:extLst>
              <a:ext uri="{FF2B5EF4-FFF2-40B4-BE49-F238E27FC236}">
                <a16:creationId xmlns:a16="http://schemas.microsoft.com/office/drawing/2014/main" id="{34E19B7A-454B-F148-B5E1-017890F1C0AC}"/>
              </a:ext>
            </a:extLst>
          </p:cNvPr>
          <p:cNvSpPr txBox="1"/>
          <p:nvPr/>
        </p:nvSpPr>
        <p:spPr>
          <a:xfrm>
            <a:off x="10731257" y="868677"/>
            <a:ext cx="586596" cy="276999"/>
          </a:xfrm>
          <a:prstGeom prst="rect">
            <a:avLst/>
          </a:prstGeom>
          <a:noFill/>
        </p:spPr>
        <p:txBody>
          <a:bodyPr wrap="square" rtlCol="0">
            <a:spAutoFit/>
          </a:bodyPr>
          <a:lstStyle/>
          <a:p>
            <a:r>
              <a:rPr lang="en-US" sz="1200" dirty="0">
                <a:solidFill>
                  <a:srgbClr val="005493"/>
                </a:solidFill>
              </a:rPr>
              <a:t>2.225</a:t>
            </a:r>
          </a:p>
        </p:txBody>
      </p:sp>
      <p:sp>
        <p:nvSpPr>
          <p:cNvPr id="17" name="TextBox 16">
            <a:extLst>
              <a:ext uri="{FF2B5EF4-FFF2-40B4-BE49-F238E27FC236}">
                <a16:creationId xmlns:a16="http://schemas.microsoft.com/office/drawing/2014/main" id="{9ADD103F-FDCA-B143-A1F9-581FE885AEC7}"/>
              </a:ext>
            </a:extLst>
          </p:cNvPr>
          <p:cNvSpPr txBox="1"/>
          <p:nvPr/>
        </p:nvSpPr>
        <p:spPr>
          <a:xfrm>
            <a:off x="9385538" y="1233516"/>
            <a:ext cx="586596" cy="276999"/>
          </a:xfrm>
          <a:prstGeom prst="rect">
            <a:avLst/>
          </a:prstGeom>
          <a:noFill/>
        </p:spPr>
        <p:txBody>
          <a:bodyPr wrap="square" rtlCol="0">
            <a:spAutoFit/>
          </a:bodyPr>
          <a:lstStyle/>
          <a:p>
            <a:r>
              <a:rPr lang="en-US" sz="1200" dirty="0">
                <a:solidFill>
                  <a:srgbClr val="005493"/>
                </a:solidFill>
              </a:rPr>
              <a:t>1.545</a:t>
            </a:r>
          </a:p>
        </p:txBody>
      </p:sp>
      <p:sp>
        <p:nvSpPr>
          <p:cNvPr id="18" name="TextBox 17">
            <a:extLst>
              <a:ext uri="{FF2B5EF4-FFF2-40B4-BE49-F238E27FC236}">
                <a16:creationId xmlns:a16="http://schemas.microsoft.com/office/drawing/2014/main" id="{68FC1540-B56D-BC41-8773-56CF0AE32F7F}"/>
              </a:ext>
            </a:extLst>
          </p:cNvPr>
          <p:cNvSpPr txBox="1"/>
          <p:nvPr/>
        </p:nvSpPr>
        <p:spPr>
          <a:xfrm>
            <a:off x="8913962" y="1566110"/>
            <a:ext cx="586596" cy="276999"/>
          </a:xfrm>
          <a:prstGeom prst="rect">
            <a:avLst/>
          </a:prstGeom>
          <a:noFill/>
        </p:spPr>
        <p:txBody>
          <a:bodyPr wrap="square" rtlCol="0">
            <a:spAutoFit/>
          </a:bodyPr>
          <a:lstStyle/>
          <a:p>
            <a:r>
              <a:rPr lang="en-US" sz="1200" dirty="0">
                <a:solidFill>
                  <a:srgbClr val="005493"/>
                </a:solidFill>
              </a:rPr>
              <a:t>1.316</a:t>
            </a:r>
          </a:p>
        </p:txBody>
      </p:sp>
      <p:sp>
        <p:nvSpPr>
          <p:cNvPr id="19" name="TextBox 18">
            <a:extLst>
              <a:ext uri="{FF2B5EF4-FFF2-40B4-BE49-F238E27FC236}">
                <a16:creationId xmlns:a16="http://schemas.microsoft.com/office/drawing/2014/main" id="{E2C3831B-B82E-7C4D-8CF5-32E276152415}"/>
              </a:ext>
            </a:extLst>
          </p:cNvPr>
          <p:cNvSpPr txBox="1"/>
          <p:nvPr/>
        </p:nvSpPr>
        <p:spPr>
          <a:xfrm>
            <a:off x="8301484" y="1923629"/>
            <a:ext cx="586596" cy="276999"/>
          </a:xfrm>
          <a:prstGeom prst="rect">
            <a:avLst/>
          </a:prstGeom>
          <a:noFill/>
        </p:spPr>
        <p:txBody>
          <a:bodyPr wrap="square" rtlCol="0">
            <a:spAutoFit/>
          </a:bodyPr>
          <a:lstStyle/>
          <a:p>
            <a:r>
              <a:rPr lang="en-US" sz="1200" dirty="0">
                <a:solidFill>
                  <a:srgbClr val="005493"/>
                </a:solidFill>
              </a:rPr>
              <a:t>1.01</a:t>
            </a:r>
          </a:p>
        </p:txBody>
      </p:sp>
      <p:sp>
        <p:nvSpPr>
          <p:cNvPr id="20" name="TextBox 19">
            <a:extLst>
              <a:ext uri="{FF2B5EF4-FFF2-40B4-BE49-F238E27FC236}">
                <a16:creationId xmlns:a16="http://schemas.microsoft.com/office/drawing/2014/main" id="{E6F36AB0-43AD-BA48-8C73-6179543BBBF5}"/>
              </a:ext>
            </a:extLst>
          </p:cNvPr>
          <p:cNvSpPr txBox="1"/>
          <p:nvPr/>
        </p:nvSpPr>
        <p:spPr>
          <a:xfrm>
            <a:off x="7689121" y="2274467"/>
            <a:ext cx="586596" cy="276999"/>
          </a:xfrm>
          <a:prstGeom prst="rect">
            <a:avLst/>
          </a:prstGeom>
          <a:noFill/>
        </p:spPr>
        <p:txBody>
          <a:bodyPr wrap="square" rtlCol="0">
            <a:spAutoFit/>
          </a:bodyPr>
          <a:lstStyle/>
          <a:p>
            <a:pPr algn="r"/>
            <a:r>
              <a:rPr lang="en-US" sz="1200" dirty="0">
                <a:solidFill>
                  <a:srgbClr val="005493"/>
                </a:solidFill>
              </a:rPr>
              <a:t>0.989</a:t>
            </a:r>
          </a:p>
        </p:txBody>
      </p:sp>
      <p:sp>
        <p:nvSpPr>
          <p:cNvPr id="21" name="TextBox 20">
            <a:extLst>
              <a:ext uri="{FF2B5EF4-FFF2-40B4-BE49-F238E27FC236}">
                <a16:creationId xmlns:a16="http://schemas.microsoft.com/office/drawing/2014/main" id="{1188B795-E04B-B846-8CD5-7E355B88A7B7}"/>
              </a:ext>
            </a:extLst>
          </p:cNvPr>
          <p:cNvSpPr txBox="1"/>
          <p:nvPr/>
        </p:nvSpPr>
        <p:spPr>
          <a:xfrm>
            <a:off x="7620110" y="2979949"/>
            <a:ext cx="586596" cy="276999"/>
          </a:xfrm>
          <a:prstGeom prst="rect">
            <a:avLst/>
          </a:prstGeom>
          <a:noFill/>
        </p:spPr>
        <p:txBody>
          <a:bodyPr wrap="square" rtlCol="0">
            <a:spAutoFit/>
          </a:bodyPr>
          <a:lstStyle/>
          <a:p>
            <a:pPr algn="r"/>
            <a:r>
              <a:rPr lang="en-US" sz="1200" dirty="0">
                <a:solidFill>
                  <a:srgbClr val="005493"/>
                </a:solidFill>
              </a:rPr>
              <a:t>0.959</a:t>
            </a:r>
          </a:p>
        </p:txBody>
      </p:sp>
      <p:sp>
        <p:nvSpPr>
          <p:cNvPr id="22" name="TextBox 21">
            <a:extLst>
              <a:ext uri="{FF2B5EF4-FFF2-40B4-BE49-F238E27FC236}">
                <a16:creationId xmlns:a16="http://schemas.microsoft.com/office/drawing/2014/main" id="{17879C19-CEB5-E34A-9404-626323A59E76}"/>
              </a:ext>
            </a:extLst>
          </p:cNvPr>
          <p:cNvSpPr txBox="1"/>
          <p:nvPr/>
        </p:nvSpPr>
        <p:spPr>
          <a:xfrm>
            <a:off x="7620110" y="3334108"/>
            <a:ext cx="586596" cy="276999"/>
          </a:xfrm>
          <a:prstGeom prst="rect">
            <a:avLst/>
          </a:prstGeom>
          <a:noFill/>
        </p:spPr>
        <p:txBody>
          <a:bodyPr wrap="square" rtlCol="0">
            <a:spAutoFit/>
          </a:bodyPr>
          <a:lstStyle/>
          <a:p>
            <a:pPr algn="r"/>
            <a:r>
              <a:rPr lang="en-US" sz="1200" dirty="0">
                <a:solidFill>
                  <a:srgbClr val="005493"/>
                </a:solidFill>
              </a:rPr>
              <a:t>0.958</a:t>
            </a:r>
          </a:p>
        </p:txBody>
      </p:sp>
      <p:sp>
        <p:nvSpPr>
          <p:cNvPr id="23" name="TextBox 22">
            <a:extLst>
              <a:ext uri="{FF2B5EF4-FFF2-40B4-BE49-F238E27FC236}">
                <a16:creationId xmlns:a16="http://schemas.microsoft.com/office/drawing/2014/main" id="{933CA89C-87D0-D64D-904E-785EB8785858}"/>
              </a:ext>
            </a:extLst>
          </p:cNvPr>
          <p:cNvSpPr txBox="1"/>
          <p:nvPr/>
        </p:nvSpPr>
        <p:spPr>
          <a:xfrm>
            <a:off x="7597216" y="3666702"/>
            <a:ext cx="586596" cy="276999"/>
          </a:xfrm>
          <a:prstGeom prst="rect">
            <a:avLst/>
          </a:prstGeom>
          <a:noFill/>
        </p:spPr>
        <p:txBody>
          <a:bodyPr wrap="square" rtlCol="0">
            <a:spAutoFit/>
          </a:bodyPr>
          <a:lstStyle/>
          <a:p>
            <a:pPr algn="r"/>
            <a:r>
              <a:rPr lang="en-US" sz="1200" dirty="0">
                <a:solidFill>
                  <a:srgbClr val="005493"/>
                </a:solidFill>
              </a:rPr>
              <a:t>0.929</a:t>
            </a:r>
          </a:p>
        </p:txBody>
      </p:sp>
      <p:sp>
        <p:nvSpPr>
          <p:cNvPr id="24" name="TextBox 23">
            <a:extLst>
              <a:ext uri="{FF2B5EF4-FFF2-40B4-BE49-F238E27FC236}">
                <a16:creationId xmlns:a16="http://schemas.microsoft.com/office/drawing/2014/main" id="{62DAF6C5-6D9F-DB46-BA9F-D6C96F7116E6}"/>
              </a:ext>
            </a:extLst>
          </p:cNvPr>
          <p:cNvSpPr txBox="1"/>
          <p:nvPr/>
        </p:nvSpPr>
        <p:spPr>
          <a:xfrm>
            <a:off x="7565695" y="4032848"/>
            <a:ext cx="586596" cy="276999"/>
          </a:xfrm>
          <a:prstGeom prst="rect">
            <a:avLst/>
          </a:prstGeom>
          <a:noFill/>
        </p:spPr>
        <p:txBody>
          <a:bodyPr wrap="square" rtlCol="0">
            <a:spAutoFit/>
          </a:bodyPr>
          <a:lstStyle/>
          <a:p>
            <a:pPr algn="r"/>
            <a:r>
              <a:rPr lang="en-US" sz="1200" dirty="0">
                <a:solidFill>
                  <a:srgbClr val="005493"/>
                </a:solidFill>
              </a:rPr>
              <a:t>0.920</a:t>
            </a:r>
          </a:p>
        </p:txBody>
      </p:sp>
      <p:sp>
        <p:nvSpPr>
          <p:cNvPr id="25" name="TextBox 24">
            <a:extLst>
              <a:ext uri="{FF2B5EF4-FFF2-40B4-BE49-F238E27FC236}">
                <a16:creationId xmlns:a16="http://schemas.microsoft.com/office/drawing/2014/main" id="{65527CBD-DA7F-ED46-8930-5148006F93A7}"/>
              </a:ext>
            </a:extLst>
          </p:cNvPr>
          <p:cNvSpPr txBox="1"/>
          <p:nvPr/>
        </p:nvSpPr>
        <p:spPr>
          <a:xfrm>
            <a:off x="7534174" y="4382218"/>
            <a:ext cx="586596" cy="276999"/>
          </a:xfrm>
          <a:prstGeom prst="rect">
            <a:avLst/>
          </a:prstGeom>
          <a:noFill/>
        </p:spPr>
        <p:txBody>
          <a:bodyPr wrap="square" rtlCol="0">
            <a:spAutoFit/>
          </a:bodyPr>
          <a:lstStyle/>
          <a:p>
            <a:pPr algn="r"/>
            <a:r>
              <a:rPr lang="en-US" sz="1200" dirty="0">
                <a:solidFill>
                  <a:srgbClr val="005493"/>
                </a:solidFill>
              </a:rPr>
              <a:t>0.914</a:t>
            </a:r>
          </a:p>
        </p:txBody>
      </p:sp>
      <p:sp>
        <p:nvSpPr>
          <p:cNvPr id="26" name="TextBox 25">
            <a:extLst>
              <a:ext uri="{FF2B5EF4-FFF2-40B4-BE49-F238E27FC236}">
                <a16:creationId xmlns:a16="http://schemas.microsoft.com/office/drawing/2014/main" id="{57CA9EF9-17CE-C24F-AC1B-909C2A7738CA}"/>
              </a:ext>
            </a:extLst>
          </p:cNvPr>
          <p:cNvSpPr txBox="1"/>
          <p:nvPr/>
        </p:nvSpPr>
        <p:spPr>
          <a:xfrm>
            <a:off x="7534174" y="4736377"/>
            <a:ext cx="586596" cy="276999"/>
          </a:xfrm>
          <a:prstGeom prst="rect">
            <a:avLst/>
          </a:prstGeom>
          <a:noFill/>
        </p:spPr>
        <p:txBody>
          <a:bodyPr wrap="square" rtlCol="0">
            <a:spAutoFit/>
          </a:bodyPr>
          <a:lstStyle/>
          <a:p>
            <a:pPr algn="r"/>
            <a:r>
              <a:rPr lang="en-US" sz="1200" dirty="0">
                <a:solidFill>
                  <a:srgbClr val="005493"/>
                </a:solidFill>
              </a:rPr>
              <a:t>0.896</a:t>
            </a:r>
          </a:p>
        </p:txBody>
      </p:sp>
      <p:sp>
        <p:nvSpPr>
          <p:cNvPr id="27" name="TextBox 26">
            <a:extLst>
              <a:ext uri="{FF2B5EF4-FFF2-40B4-BE49-F238E27FC236}">
                <a16:creationId xmlns:a16="http://schemas.microsoft.com/office/drawing/2014/main" id="{6502BB6D-2F00-774B-AFB3-BF5EEB8A4393}"/>
              </a:ext>
            </a:extLst>
          </p:cNvPr>
          <p:cNvSpPr txBox="1"/>
          <p:nvPr/>
        </p:nvSpPr>
        <p:spPr>
          <a:xfrm>
            <a:off x="7502653" y="5090536"/>
            <a:ext cx="586596" cy="276999"/>
          </a:xfrm>
          <a:prstGeom prst="rect">
            <a:avLst/>
          </a:prstGeom>
          <a:noFill/>
        </p:spPr>
        <p:txBody>
          <a:bodyPr wrap="square" rtlCol="0">
            <a:spAutoFit/>
          </a:bodyPr>
          <a:lstStyle/>
          <a:p>
            <a:pPr algn="r"/>
            <a:r>
              <a:rPr lang="en-US" sz="1200" dirty="0">
                <a:solidFill>
                  <a:srgbClr val="005493"/>
                </a:solidFill>
              </a:rPr>
              <a:t>0.894</a:t>
            </a:r>
          </a:p>
        </p:txBody>
      </p:sp>
      <p:sp>
        <p:nvSpPr>
          <p:cNvPr id="28" name="TextBox 27">
            <a:extLst>
              <a:ext uri="{FF2B5EF4-FFF2-40B4-BE49-F238E27FC236}">
                <a16:creationId xmlns:a16="http://schemas.microsoft.com/office/drawing/2014/main" id="{D3E53DDA-4992-F74B-9D9C-255FE4EA46AF}"/>
              </a:ext>
            </a:extLst>
          </p:cNvPr>
          <p:cNvSpPr txBox="1"/>
          <p:nvPr/>
        </p:nvSpPr>
        <p:spPr>
          <a:xfrm>
            <a:off x="5909204" y="5415959"/>
            <a:ext cx="586596" cy="276999"/>
          </a:xfrm>
          <a:prstGeom prst="rect">
            <a:avLst/>
          </a:prstGeom>
          <a:noFill/>
        </p:spPr>
        <p:txBody>
          <a:bodyPr wrap="square" rtlCol="0">
            <a:spAutoFit/>
          </a:bodyPr>
          <a:lstStyle/>
          <a:p>
            <a:pPr algn="r"/>
            <a:r>
              <a:rPr lang="en-US" sz="1200" dirty="0">
                <a:solidFill>
                  <a:srgbClr val="005493"/>
                </a:solidFill>
              </a:rPr>
              <a:t>0.093</a:t>
            </a:r>
          </a:p>
        </p:txBody>
      </p:sp>
      <p:sp>
        <p:nvSpPr>
          <p:cNvPr id="29" name="TextBox 28">
            <a:extLst>
              <a:ext uri="{FF2B5EF4-FFF2-40B4-BE49-F238E27FC236}">
                <a16:creationId xmlns:a16="http://schemas.microsoft.com/office/drawing/2014/main" id="{4BB503BC-A8D2-C24E-B023-F8250A1E28C8}"/>
              </a:ext>
            </a:extLst>
          </p:cNvPr>
          <p:cNvSpPr txBox="1"/>
          <p:nvPr/>
        </p:nvSpPr>
        <p:spPr>
          <a:xfrm>
            <a:off x="5769635" y="5770118"/>
            <a:ext cx="586596" cy="276999"/>
          </a:xfrm>
          <a:prstGeom prst="rect">
            <a:avLst/>
          </a:prstGeom>
          <a:noFill/>
        </p:spPr>
        <p:txBody>
          <a:bodyPr wrap="square" rtlCol="0">
            <a:spAutoFit/>
          </a:bodyPr>
          <a:lstStyle/>
          <a:p>
            <a:pPr algn="r"/>
            <a:r>
              <a:rPr lang="en-US" sz="1200" dirty="0">
                <a:solidFill>
                  <a:srgbClr val="005493"/>
                </a:solidFill>
              </a:rPr>
              <a:t>0.026</a:t>
            </a:r>
          </a:p>
        </p:txBody>
      </p:sp>
    </p:spTree>
    <p:extLst>
      <p:ext uri="{BB962C8B-B14F-4D97-AF65-F5344CB8AC3E}">
        <p14:creationId xmlns:p14="http://schemas.microsoft.com/office/powerpoint/2010/main" val="1793301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10;&#10;Description automatically generated">
            <a:extLst>
              <a:ext uri="{FF2B5EF4-FFF2-40B4-BE49-F238E27FC236}">
                <a16:creationId xmlns:a16="http://schemas.microsoft.com/office/drawing/2014/main" id="{70D33121-11F3-4139-9707-76606D09B1A0}"/>
              </a:ext>
            </a:extLst>
          </p:cNvPr>
          <p:cNvPicPr>
            <a:picLocks noChangeAspect="1"/>
          </p:cNvPicPr>
          <p:nvPr/>
        </p:nvPicPr>
        <p:blipFill>
          <a:blip r:embed="rId2"/>
          <a:stretch>
            <a:fillRect/>
          </a:stretch>
        </p:blipFill>
        <p:spPr>
          <a:xfrm>
            <a:off x="2768638" y="1"/>
            <a:ext cx="9423362" cy="6858000"/>
          </a:xfrm>
          <a:prstGeom prst="rect">
            <a:avLst/>
          </a:prstGeom>
        </p:spPr>
      </p:pic>
      <p:sp>
        <p:nvSpPr>
          <p:cNvPr id="2" name="Title 1">
            <a:extLst>
              <a:ext uri="{FF2B5EF4-FFF2-40B4-BE49-F238E27FC236}">
                <a16:creationId xmlns:a16="http://schemas.microsoft.com/office/drawing/2014/main" id="{B18859D8-AD27-4454-8C9C-30549203890D}"/>
              </a:ext>
            </a:extLst>
          </p:cNvPr>
          <p:cNvSpPr>
            <a:spLocks noGrp="1"/>
          </p:cNvSpPr>
          <p:nvPr>
            <p:ph type="title"/>
          </p:nvPr>
        </p:nvSpPr>
        <p:spPr>
          <a:xfrm>
            <a:off x="0" y="123824"/>
            <a:ext cx="2672171" cy="1876425"/>
          </a:xfrm>
        </p:spPr>
        <p:txBody>
          <a:bodyPr>
            <a:noAutofit/>
          </a:bodyPr>
          <a:lstStyle/>
          <a:p>
            <a:r>
              <a:rPr lang="en-GB" sz="3600" b="1" dirty="0">
                <a:solidFill>
                  <a:srgbClr val="005493"/>
                </a:solidFill>
                <a:latin typeface="Calibri"/>
                <a:cs typeface="Calibri Light"/>
              </a:rPr>
              <a:t>The picture of the South West region</a:t>
            </a:r>
          </a:p>
        </p:txBody>
      </p:sp>
      <p:sp>
        <p:nvSpPr>
          <p:cNvPr id="6" name="TextBox 5">
            <a:extLst>
              <a:ext uri="{FF2B5EF4-FFF2-40B4-BE49-F238E27FC236}">
                <a16:creationId xmlns:a16="http://schemas.microsoft.com/office/drawing/2014/main" id="{F2415413-3931-4C8E-8144-41D0AB61688D}"/>
              </a:ext>
            </a:extLst>
          </p:cNvPr>
          <p:cNvSpPr txBox="1"/>
          <p:nvPr/>
        </p:nvSpPr>
        <p:spPr>
          <a:xfrm>
            <a:off x="13879" y="2098653"/>
            <a:ext cx="2455817" cy="2031325"/>
          </a:xfrm>
          <a:prstGeom prst="rect">
            <a:avLst/>
          </a:prstGeom>
          <a:noFill/>
        </p:spPr>
        <p:txBody>
          <a:bodyPr wrap="square" rtlCol="0">
            <a:spAutoFit/>
          </a:bodyPr>
          <a:lstStyle/>
          <a:p>
            <a:r>
              <a:rPr lang="en-GB" dirty="0">
                <a:solidFill>
                  <a:srgbClr val="FF2F92"/>
                </a:solidFill>
              </a:rPr>
              <a:t>The team have mapped hand car wash locations in Bristol but our predictive tools for hand car washes and nail bars can be utilised across the whole region. </a:t>
            </a:r>
          </a:p>
        </p:txBody>
      </p:sp>
      <p:pic>
        <p:nvPicPr>
          <p:cNvPr id="10" name="Picture 9">
            <a:extLst>
              <a:ext uri="{FF2B5EF4-FFF2-40B4-BE49-F238E27FC236}">
                <a16:creationId xmlns:a16="http://schemas.microsoft.com/office/drawing/2014/main" id="{F7B78883-CEA4-4C75-B2B2-836BF8EB127D}"/>
              </a:ext>
            </a:extLst>
          </p:cNvPr>
          <p:cNvPicPr>
            <a:picLocks noChangeAspect="1"/>
          </p:cNvPicPr>
          <p:nvPr/>
        </p:nvPicPr>
        <p:blipFill>
          <a:blip r:embed="rId3"/>
          <a:stretch>
            <a:fillRect/>
          </a:stretch>
        </p:blipFill>
        <p:spPr>
          <a:xfrm>
            <a:off x="2686050" y="-27767"/>
            <a:ext cx="9492071" cy="6906123"/>
          </a:xfrm>
          <a:prstGeom prst="rect">
            <a:avLst/>
          </a:prstGeom>
        </p:spPr>
      </p:pic>
    </p:spTree>
    <p:extLst>
      <p:ext uri="{BB962C8B-B14F-4D97-AF65-F5344CB8AC3E}">
        <p14:creationId xmlns:p14="http://schemas.microsoft.com/office/powerpoint/2010/main" val="268349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74DE7E07-225B-4E7D-80CE-F8F0658DC673}"/>
              </a:ext>
            </a:extLst>
          </p:cNvPr>
          <p:cNvPicPr>
            <a:picLocks noChangeAspect="1"/>
          </p:cNvPicPr>
          <p:nvPr/>
        </p:nvPicPr>
        <p:blipFill>
          <a:blip r:embed="rId2"/>
          <a:stretch>
            <a:fillRect/>
          </a:stretch>
        </p:blipFill>
        <p:spPr>
          <a:xfrm>
            <a:off x="2038769" y="0"/>
            <a:ext cx="7524206" cy="7541394"/>
          </a:xfrm>
          <a:prstGeom prst="rect">
            <a:avLst/>
          </a:prstGeom>
        </p:spPr>
      </p:pic>
      <p:sp>
        <p:nvSpPr>
          <p:cNvPr id="6" name="TextBox 5">
            <a:extLst>
              <a:ext uri="{FF2B5EF4-FFF2-40B4-BE49-F238E27FC236}">
                <a16:creationId xmlns:a16="http://schemas.microsoft.com/office/drawing/2014/main" id="{BA23B47C-283B-014B-8E40-FE7ED018A4BA}"/>
              </a:ext>
            </a:extLst>
          </p:cNvPr>
          <p:cNvSpPr txBox="1"/>
          <p:nvPr/>
        </p:nvSpPr>
        <p:spPr>
          <a:xfrm>
            <a:off x="2038769" y="6211669"/>
            <a:ext cx="2605178" cy="646331"/>
          </a:xfrm>
          <a:prstGeom prst="rect">
            <a:avLst/>
          </a:prstGeom>
          <a:solidFill>
            <a:schemeClr val="bg1"/>
          </a:solidFill>
        </p:spPr>
        <p:txBody>
          <a:bodyPr wrap="square" rtlCol="0">
            <a:spAutoFit/>
          </a:bodyPr>
          <a:lstStyle/>
          <a:p>
            <a:r>
              <a:rPr lang="en-US" dirty="0">
                <a:solidFill>
                  <a:srgbClr val="92D050"/>
                </a:solidFill>
              </a:rPr>
              <a:t>Location of HCWs in the Bristol area</a:t>
            </a:r>
          </a:p>
        </p:txBody>
      </p:sp>
      <p:sp>
        <p:nvSpPr>
          <p:cNvPr id="7" name="TextBox 6">
            <a:extLst>
              <a:ext uri="{FF2B5EF4-FFF2-40B4-BE49-F238E27FC236}">
                <a16:creationId xmlns:a16="http://schemas.microsoft.com/office/drawing/2014/main" id="{17977546-9B2C-5D41-857C-14F7B510C87D}"/>
              </a:ext>
            </a:extLst>
          </p:cNvPr>
          <p:cNvSpPr txBox="1"/>
          <p:nvPr/>
        </p:nvSpPr>
        <p:spPr>
          <a:xfrm>
            <a:off x="1893105" y="412605"/>
            <a:ext cx="2605178" cy="923330"/>
          </a:xfrm>
          <a:prstGeom prst="rect">
            <a:avLst/>
          </a:prstGeom>
          <a:solidFill>
            <a:schemeClr val="bg1"/>
          </a:solidFill>
        </p:spPr>
        <p:txBody>
          <a:bodyPr wrap="square" rtlCol="0">
            <a:spAutoFit/>
          </a:bodyPr>
          <a:lstStyle/>
          <a:p>
            <a:r>
              <a:rPr lang="en-US" dirty="0">
                <a:solidFill>
                  <a:srgbClr val="FF2F92"/>
                </a:solidFill>
              </a:rPr>
              <a:t>Predictive Index that identifies the most likely location of HCWs</a:t>
            </a:r>
          </a:p>
        </p:txBody>
      </p:sp>
      <p:pic>
        <p:nvPicPr>
          <p:cNvPr id="9" name="Graphic 8" descr="Line arrow: Clockwise curve outline">
            <a:extLst>
              <a:ext uri="{FF2B5EF4-FFF2-40B4-BE49-F238E27FC236}">
                <a16:creationId xmlns:a16="http://schemas.microsoft.com/office/drawing/2014/main" id="{9E632DD8-BF2E-8841-8109-9528841D6DC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1300088">
            <a:off x="3668102" y="1220433"/>
            <a:ext cx="914400" cy="914400"/>
          </a:xfrm>
          <a:prstGeom prst="rect">
            <a:avLst/>
          </a:prstGeom>
        </p:spPr>
      </p:pic>
      <p:pic>
        <p:nvPicPr>
          <p:cNvPr id="13" name="Picture 12">
            <a:extLst>
              <a:ext uri="{FF2B5EF4-FFF2-40B4-BE49-F238E27FC236}">
                <a16:creationId xmlns:a16="http://schemas.microsoft.com/office/drawing/2014/main" id="{ACF48ECE-60B1-4383-8748-73970A0A0188}"/>
              </a:ext>
            </a:extLst>
          </p:cNvPr>
          <p:cNvPicPr>
            <a:picLocks noChangeAspect="1"/>
          </p:cNvPicPr>
          <p:nvPr/>
        </p:nvPicPr>
        <p:blipFill>
          <a:blip r:embed="rId5"/>
          <a:stretch>
            <a:fillRect/>
          </a:stretch>
        </p:blipFill>
        <p:spPr>
          <a:xfrm>
            <a:off x="9562975" y="0"/>
            <a:ext cx="2629025" cy="6858000"/>
          </a:xfrm>
          <a:prstGeom prst="rect">
            <a:avLst/>
          </a:prstGeom>
        </p:spPr>
      </p:pic>
      <p:pic>
        <p:nvPicPr>
          <p:cNvPr id="15" name="Picture 14" descr="Map&#10;&#10;Description automatically generated">
            <a:extLst>
              <a:ext uri="{FF2B5EF4-FFF2-40B4-BE49-F238E27FC236}">
                <a16:creationId xmlns:a16="http://schemas.microsoft.com/office/drawing/2014/main" id="{700A14C4-9DCF-447D-AC0D-5659C4A25BEB}"/>
              </a:ext>
            </a:extLst>
          </p:cNvPr>
          <p:cNvPicPr>
            <a:picLocks noChangeAspect="1"/>
          </p:cNvPicPr>
          <p:nvPr/>
        </p:nvPicPr>
        <p:blipFill>
          <a:blip r:embed="rId6"/>
          <a:stretch>
            <a:fillRect/>
          </a:stretch>
        </p:blipFill>
        <p:spPr>
          <a:xfrm>
            <a:off x="2099730" y="-1"/>
            <a:ext cx="6915122" cy="7359015"/>
          </a:xfrm>
          <a:prstGeom prst="rect">
            <a:avLst/>
          </a:prstGeom>
        </p:spPr>
      </p:pic>
      <p:sp>
        <p:nvSpPr>
          <p:cNvPr id="16" name="Rectangle 15">
            <a:extLst>
              <a:ext uri="{FF2B5EF4-FFF2-40B4-BE49-F238E27FC236}">
                <a16:creationId xmlns:a16="http://schemas.microsoft.com/office/drawing/2014/main" id="{AD6FE0AD-B997-4348-9396-1E089576443A}"/>
              </a:ext>
            </a:extLst>
          </p:cNvPr>
          <p:cNvSpPr/>
          <p:nvPr/>
        </p:nvSpPr>
        <p:spPr>
          <a:xfrm>
            <a:off x="0" y="1"/>
            <a:ext cx="209973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Oval 16">
            <a:extLst>
              <a:ext uri="{FF2B5EF4-FFF2-40B4-BE49-F238E27FC236}">
                <a16:creationId xmlns:a16="http://schemas.microsoft.com/office/drawing/2014/main" id="{ECDFA6CF-B524-47AA-A5C0-05BE1533A4A8}"/>
              </a:ext>
            </a:extLst>
          </p:cNvPr>
          <p:cNvSpPr/>
          <p:nvPr/>
        </p:nvSpPr>
        <p:spPr>
          <a:xfrm>
            <a:off x="6418218" y="3361509"/>
            <a:ext cx="1123406" cy="1297577"/>
          </a:xfrm>
          <a:prstGeom prst="ellipse">
            <a:avLst/>
          </a:prstGeom>
          <a:noFill/>
          <a:ln w="38100">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extBox 17">
            <a:extLst>
              <a:ext uri="{FF2B5EF4-FFF2-40B4-BE49-F238E27FC236}">
                <a16:creationId xmlns:a16="http://schemas.microsoft.com/office/drawing/2014/main" id="{CE9DBDFA-FF6D-4D3E-9343-E75B30AA0805}"/>
              </a:ext>
            </a:extLst>
          </p:cNvPr>
          <p:cNvSpPr txBox="1"/>
          <p:nvPr/>
        </p:nvSpPr>
        <p:spPr>
          <a:xfrm>
            <a:off x="2238103" y="113211"/>
            <a:ext cx="3997234" cy="369332"/>
          </a:xfrm>
          <a:prstGeom prst="rect">
            <a:avLst/>
          </a:prstGeom>
          <a:solidFill>
            <a:schemeClr val="bg1"/>
          </a:solidFill>
          <a:ln>
            <a:solidFill>
              <a:srgbClr val="FF2F92"/>
            </a:solidFill>
          </a:ln>
        </p:spPr>
        <p:txBody>
          <a:bodyPr wrap="square" rtlCol="0">
            <a:spAutoFit/>
          </a:bodyPr>
          <a:lstStyle/>
          <a:p>
            <a:r>
              <a:rPr lang="en-GB" b="1" dirty="0">
                <a:solidFill>
                  <a:srgbClr val="FF2F92"/>
                </a:solidFill>
              </a:rPr>
              <a:t>Sites in red of increased overall concern</a:t>
            </a:r>
          </a:p>
        </p:txBody>
      </p:sp>
    </p:spTree>
    <p:extLst>
      <p:ext uri="{BB962C8B-B14F-4D97-AF65-F5344CB8AC3E}">
        <p14:creationId xmlns:p14="http://schemas.microsoft.com/office/powerpoint/2010/main" val="1121279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53F51D2-3EB1-4F29-9993-93301F354C67}"/>
              </a:ext>
            </a:extLst>
          </p:cNvPr>
          <p:cNvSpPr>
            <a:spLocks noGrp="1"/>
          </p:cNvSpPr>
          <p:nvPr>
            <p:ph type="title"/>
          </p:nvPr>
        </p:nvSpPr>
        <p:spPr>
          <a:xfrm>
            <a:off x="325925" y="0"/>
            <a:ext cx="10515600" cy="1325563"/>
          </a:xfrm>
        </p:spPr>
        <p:txBody>
          <a:bodyPr>
            <a:normAutofit/>
          </a:bodyPr>
          <a:lstStyle/>
          <a:p>
            <a:r>
              <a:rPr lang="en-GB" sz="3600" dirty="0">
                <a:solidFill>
                  <a:srgbClr val="005493"/>
                </a:solidFill>
                <a:latin typeface="+mn-lt"/>
              </a:rPr>
              <a:t>Across Exeter and Bristol we see differential patterns for hand car wash locations</a:t>
            </a:r>
          </a:p>
        </p:txBody>
      </p:sp>
      <p:pic>
        <p:nvPicPr>
          <p:cNvPr id="5" name="Content Placeholder 4" descr="Map&#10;&#10;Description automatically generated">
            <a:extLst>
              <a:ext uri="{FF2B5EF4-FFF2-40B4-BE49-F238E27FC236}">
                <a16:creationId xmlns:a16="http://schemas.microsoft.com/office/drawing/2014/main" id="{75EA9FD5-FAA9-4036-AF5E-8358DF32A8AA}"/>
              </a:ext>
            </a:extLst>
          </p:cNvPr>
          <p:cNvPicPr>
            <a:picLocks noGrp="1" noChangeAspect="1"/>
          </p:cNvPicPr>
          <p:nvPr>
            <p:ph sz="half" idx="1"/>
          </p:nvPr>
        </p:nvPicPr>
        <p:blipFill>
          <a:blip r:embed="rId2"/>
          <a:stretch>
            <a:fillRect/>
          </a:stretch>
        </p:blipFill>
        <p:spPr>
          <a:xfrm>
            <a:off x="325925" y="1825624"/>
            <a:ext cx="5568833" cy="4913677"/>
          </a:xfrm>
          <a:prstGeom prst="rect">
            <a:avLst/>
          </a:prstGeom>
        </p:spPr>
      </p:pic>
      <p:pic>
        <p:nvPicPr>
          <p:cNvPr id="21" name="Content Placeholder 20" descr="Map&#10;&#10;Description automatically generated">
            <a:extLst>
              <a:ext uri="{FF2B5EF4-FFF2-40B4-BE49-F238E27FC236}">
                <a16:creationId xmlns:a16="http://schemas.microsoft.com/office/drawing/2014/main" id="{71441E49-73C1-495D-B01C-EA20EF1B40CB}"/>
              </a:ext>
            </a:extLst>
          </p:cNvPr>
          <p:cNvPicPr>
            <a:picLocks noGrp="1" noChangeAspect="1"/>
          </p:cNvPicPr>
          <p:nvPr>
            <p:ph sz="half" idx="2"/>
          </p:nvPr>
        </p:nvPicPr>
        <p:blipFill>
          <a:blip r:embed="rId3"/>
          <a:stretch>
            <a:fillRect/>
          </a:stretch>
        </p:blipFill>
        <p:spPr>
          <a:xfrm>
            <a:off x="6351698" y="1825625"/>
            <a:ext cx="5445843" cy="4913676"/>
          </a:xfrm>
          <a:prstGeom prst="rect">
            <a:avLst/>
          </a:prstGeom>
        </p:spPr>
      </p:pic>
    </p:spTree>
    <p:extLst>
      <p:ext uri="{BB962C8B-B14F-4D97-AF65-F5344CB8AC3E}">
        <p14:creationId xmlns:p14="http://schemas.microsoft.com/office/powerpoint/2010/main" val="16534126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Map&#10;&#10;Description automatically generated">
            <a:extLst>
              <a:ext uri="{FF2B5EF4-FFF2-40B4-BE49-F238E27FC236}">
                <a16:creationId xmlns:a16="http://schemas.microsoft.com/office/drawing/2014/main" id="{809309F0-B669-40C7-8EFC-D5A90842D250}"/>
              </a:ext>
            </a:extLst>
          </p:cNvPr>
          <p:cNvPicPr>
            <a:picLocks noChangeAspect="1"/>
          </p:cNvPicPr>
          <p:nvPr/>
        </p:nvPicPr>
        <p:blipFill rotWithShape="1">
          <a:blip r:embed="rId2"/>
          <a:srcRect l="12273" t="22591" r="13604" b="10812"/>
          <a:stretch/>
        </p:blipFill>
        <p:spPr>
          <a:xfrm>
            <a:off x="0" y="1865008"/>
            <a:ext cx="12192000" cy="5296278"/>
          </a:xfrm>
          <a:prstGeom prst="rect">
            <a:avLst/>
          </a:prstGeom>
        </p:spPr>
      </p:pic>
      <p:sp>
        <p:nvSpPr>
          <p:cNvPr id="11" name="TextBox 10">
            <a:extLst>
              <a:ext uri="{FF2B5EF4-FFF2-40B4-BE49-F238E27FC236}">
                <a16:creationId xmlns:a16="http://schemas.microsoft.com/office/drawing/2014/main" id="{973683DB-4A18-4743-BA22-A56DDD9C29D3}"/>
              </a:ext>
            </a:extLst>
          </p:cNvPr>
          <p:cNvSpPr txBox="1"/>
          <p:nvPr/>
        </p:nvSpPr>
        <p:spPr>
          <a:xfrm>
            <a:off x="90540" y="658593"/>
            <a:ext cx="11847963" cy="1200329"/>
          </a:xfrm>
          <a:prstGeom prst="rect">
            <a:avLst/>
          </a:prstGeom>
          <a:noFill/>
        </p:spPr>
        <p:txBody>
          <a:bodyPr wrap="square" rtlCol="0">
            <a:spAutoFit/>
          </a:bodyPr>
          <a:lstStyle/>
          <a:p>
            <a:r>
              <a:rPr lang="en-GB" dirty="0"/>
              <a:t>WIP Nail Bar mapped data has to date focused on the East Midlands, GMCA and Birmingham exploring the spatial concentration of sites and the common characteristics of them. Nail Bars are a many urban phenomenon locating themselves on high streets across the UK. Building on our mapping across the three regions we have developed a second predictive tool that highlights the probable locations for nail bars.  </a:t>
            </a:r>
          </a:p>
        </p:txBody>
      </p:sp>
      <p:sp>
        <p:nvSpPr>
          <p:cNvPr id="2" name="Title 1">
            <a:extLst>
              <a:ext uri="{FF2B5EF4-FFF2-40B4-BE49-F238E27FC236}">
                <a16:creationId xmlns:a16="http://schemas.microsoft.com/office/drawing/2014/main" id="{413AE7CF-BF6B-499C-9FA4-B06EC38EC10C}"/>
              </a:ext>
            </a:extLst>
          </p:cNvPr>
          <p:cNvSpPr>
            <a:spLocks noGrp="1"/>
          </p:cNvSpPr>
          <p:nvPr>
            <p:ph type="title"/>
          </p:nvPr>
        </p:nvSpPr>
        <p:spPr>
          <a:xfrm>
            <a:off x="90540" y="27160"/>
            <a:ext cx="10515600" cy="631433"/>
          </a:xfrm>
        </p:spPr>
        <p:txBody>
          <a:bodyPr>
            <a:normAutofit fontScale="90000"/>
          </a:bodyPr>
          <a:lstStyle/>
          <a:p>
            <a:r>
              <a:rPr lang="en-GB" dirty="0">
                <a:solidFill>
                  <a:srgbClr val="005493"/>
                </a:solidFill>
                <a:latin typeface="+mn-lt"/>
              </a:rPr>
              <a:t>Nail Bars</a:t>
            </a:r>
          </a:p>
        </p:txBody>
      </p:sp>
      <p:sp>
        <p:nvSpPr>
          <p:cNvPr id="13" name="TextBox 12">
            <a:extLst>
              <a:ext uri="{FF2B5EF4-FFF2-40B4-BE49-F238E27FC236}">
                <a16:creationId xmlns:a16="http://schemas.microsoft.com/office/drawing/2014/main" id="{DC96F621-16F8-4414-9A34-62314F5A6ECD}"/>
              </a:ext>
            </a:extLst>
          </p:cNvPr>
          <p:cNvSpPr txBox="1"/>
          <p:nvPr/>
        </p:nvSpPr>
        <p:spPr>
          <a:xfrm>
            <a:off x="7856055" y="5473005"/>
            <a:ext cx="3954483" cy="1384995"/>
          </a:xfrm>
          <a:prstGeom prst="rect">
            <a:avLst/>
          </a:prstGeom>
          <a:solidFill>
            <a:schemeClr val="bg1"/>
          </a:solidFill>
        </p:spPr>
        <p:txBody>
          <a:bodyPr wrap="square" rtlCol="0">
            <a:spAutoFit/>
          </a:bodyPr>
          <a:lstStyle/>
          <a:p>
            <a:r>
              <a:rPr lang="en-US" sz="2800" b="1" dirty="0">
                <a:solidFill>
                  <a:srgbClr val="005493"/>
                </a:solidFill>
              </a:rPr>
              <a:t>Exploring the high street structure of nail bar locations</a:t>
            </a:r>
          </a:p>
        </p:txBody>
      </p:sp>
      <p:sp>
        <p:nvSpPr>
          <p:cNvPr id="14" name="Rectangle 13">
            <a:extLst>
              <a:ext uri="{FF2B5EF4-FFF2-40B4-BE49-F238E27FC236}">
                <a16:creationId xmlns:a16="http://schemas.microsoft.com/office/drawing/2014/main" id="{FBBA59D1-F9EA-4864-B894-055135D779F0}"/>
              </a:ext>
            </a:extLst>
          </p:cNvPr>
          <p:cNvSpPr/>
          <p:nvPr/>
        </p:nvSpPr>
        <p:spPr>
          <a:xfrm>
            <a:off x="0" y="1858922"/>
            <a:ext cx="12192000" cy="5420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Content Placeholder 5" descr="Map&#10;&#10;Description automatically generated">
            <a:extLst>
              <a:ext uri="{FF2B5EF4-FFF2-40B4-BE49-F238E27FC236}">
                <a16:creationId xmlns:a16="http://schemas.microsoft.com/office/drawing/2014/main" id="{A3F8E641-D33D-49B7-8C5D-3E890EE05E92}"/>
              </a:ext>
            </a:extLst>
          </p:cNvPr>
          <p:cNvPicPr>
            <a:picLocks noGrp="1" noChangeAspect="1"/>
          </p:cNvPicPr>
          <p:nvPr>
            <p:ph sz="half" idx="1"/>
          </p:nvPr>
        </p:nvPicPr>
        <p:blipFill rotWithShape="1">
          <a:blip r:embed="rId3"/>
          <a:srcRect l="3195" r="11886"/>
          <a:stretch/>
        </p:blipFill>
        <p:spPr>
          <a:xfrm>
            <a:off x="54328" y="2442120"/>
            <a:ext cx="3494637" cy="4351338"/>
          </a:xfrm>
        </p:spPr>
      </p:pic>
      <p:pic>
        <p:nvPicPr>
          <p:cNvPr id="8" name="Content Placeholder 7" descr="Map&#10;&#10;Description automatically generated">
            <a:extLst>
              <a:ext uri="{FF2B5EF4-FFF2-40B4-BE49-F238E27FC236}">
                <a16:creationId xmlns:a16="http://schemas.microsoft.com/office/drawing/2014/main" id="{0AF84AF1-5B88-460D-90EA-1298DFA9F290}"/>
              </a:ext>
            </a:extLst>
          </p:cNvPr>
          <p:cNvPicPr>
            <a:picLocks noGrp="1" noChangeAspect="1"/>
          </p:cNvPicPr>
          <p:nvPr>
            <p:ph sz="half" idx="2"/>
          </p:nvPr>
        </p:nvPicPr>
        <p:blipFill rotWithShape="1">
          <a:blip r:embed="rId4"/>
          <a:srcRect/>
          <a:stretch/>
        </p:blipFill>
        <p:spPr>
          <a:xfrm>
            <a:off x="3576882" y="2442120"/>
            <a:ext cx="4976392" cy="4351338"/>
          </a:xfrm>
        </p:spPr>
      </p:pic>
      <p:pic>
        <p:nvPicPr>
          <p:cNvPr id="10" name="Picture 9" descr="Map&#10;&#10;Description automatically generated">
            <a:extLst>
              <a:ext uri="{FF2B5EF4-FFF2-40B4-BE49-F238E27FC236}">
                <a16:creationId xmlns:a16="http://schemas.microsoft.com/office/drawing/2014/main" id="{853BC219-406B-4B87-A796-ADC34BC6181A}"/>
              </a:ext>
            </a:extLst>
          </p:cNvPr>
          <p:cNvPicPr>
            <a:picLocks noChangeAspect="1"/>
          </p:cNvPicPr>
          <p:nvPr/>
        </p:nvPicPr>
        <p:blipFill rotWithShape="1">
          <a:blip r:embed="rId5"/>
          <a:srcRect l="18743" r="5066"/>
          <a:stretch/>
        </p:blipFill>
        <p:spPr>
          <a:xfrm>
            <a:off x="8582685" y="2442120"/>
            <a:ext cx="3576120" cy="4351338"/>
          </a:xfrm>
          <a:prstGeom prst="rect">
            <a:avLst/>
          </a:prstGeom>
        </p:spPr>
      </p:pic>
      <p:sp>
        <p:nvSpPr>
          <p:cNvPr id="15" name="TextBox 14">
            <a:extLst>
              <a:ext uri="{FF2B5EF4-FFF2-40B4-BE49-F238E27FC236}">
                <a16:creationId xmlns:a16="http://schemas.microsoft.com/office/drawing/2014/main" id="{D46F78E2-152E-4C36-9590-33218A6121C5}"/>
              </a:ext>
            </a:extLst>
          </p:cNvPr>
          <p:cNvSpPr txBox="1"/>
          <p:nvPr/>
        </p:nvSpPr>
        <p:spPr>
          <a:xfrm>
            <a:off x="8856616" y="1950720"/>
            <a:ext cx="3313055" cy="369332"/>
          </a:xfrm>
          <a:prstGeom prst="rect">
            <a:avLst/>
          </a:prstGeom>
          <a:noFill/>
        </p:spPr>
        <p:txBody>
          <a:bodyPr wrap="square" rtlCol="0">
            <a:spAutoFit/>
          </a:bodyPr>
          <a:lstStyle/>
          <a:p>
            <a:r>
              <a:rPr lang="en-GB" dirty="0">
                <a:solidFill>
                  <a:srgbClr val="FF2F92"/>
                </a:solidFill>
              </a:rPr>
              <a:t>Predictive locations for nail bars </a:t>
            </a:r>
          </a:p>
        </p:txBody>
      </p:sp>
    </p:spTree>
    <p:extLst>
      <p:ext uri="{BB962C8B-B14F-4D97-AF65-F5344CB8AC3E}">
        <p14:creationId xmlns:p14="http://schemas.microsoft.com/office/powerpoint/2010/main" val="1080539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BC796-7069-4981-A160-215144D3FB93}"/>
              </a:ext>
            </a:extLst>
          </p:cNvPr>
          <p:cNvSpPr>
            <a:spLocks noGrp="1"/>
          </p:cNvSpPr>
          <p:nvPr>
            <p:ph type="title"/>
          </p:nvPr>
        </p:nvSpPr>
        <p:spPr>
          <a:xfrm>
            <a:off x="838200" y="365125"/>
            <a:ext cx="10937682" cy="1325563"/>
          </a:xfrm>
        </p:spPr>
        <p:txBody>
          <a:bodyPr>
            <a:noAutofit/>
          </a:bodyPr>
          <a:lstStyle/>
          <a:p>
            <a:r>
              <a:rPr lang="en-US" sz="2800" b="1" dirty="0">
                <a:solidFill>
                  <a:srgbClr val="005493"/>
                </a:solidFill>
                <a:latin typeface="Calibri"/>
                <a:cs typeface="Calibri Light"/>
              </a:rPr>
              <a:t>Where are the non-compliant employers? Predicting the presence of the informal economy at the neighbourhood level across England</a:t>
            </a:r>
            <a:endParaRPr lang="en-US" sz="2800" b="1" dirty="0">
              <a:solidFill>
                <a:srgbClr val="005493"/>
              </a:solidFill>
              <a:latin typeface="Calibri"/>
            </a:endParaRPr>
          </a:p>
        </p:txBody>
      </p:sp>
      <p:sp>
        <p:nvSpPr>
          <p:cNvPr id="4" name="TextBox 3">
            <a:extLst>
              <a:ext uri="{FF2B5EF4-FFF2-40B4-BE49-F238E27FC236}">
                <a16:creationId xmlns:a16="http://schemas.microsoft.com/office/drawing/2014/main" id="{E29975A8-9DA5-45AB-84E5-C47AC479B7E3}"/>
              </a:ext>
            </a:extLst>
          </p:cNvPr>
          <p:cNvSpPr txBox="1"/>
          <p:nvPr/>
        </p:nvSpPr>
        <p:spPr>
          <a:xfrm>
            <a:off x="930386" y="2049406"/>
            <a:ext cx="2743199" cy="2585323"/>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cs typeface="Calibri"/>
              </a:rPr>
              <a:t>Literature review to identify </a:t>
            </a:r>
            <a:r>
              <a:rPr lang="en-US" sz="2000" dirty="0">
                <a:solidFill>
                  <a:srgbClr val="FF2F92"/>
                </a:solidFill>
                <a:cs typeface="Calibri"/>
              </a:rPr>
              <a:t>types of individuals over-represented amongst workers in the informal economy</a:t>
            </a:r>
          </a:p>
          <a:p>
            <a:endParaRPr lang="en-US" dirty="0">
              <a:cs typeface="Calibri"/>
            </a:endParaRPr>
          </a:p>
          <a:p>
            <a:endParaRPr lang="en-US" sz="2400" dirty="0">
              <a:cs typeface="Calibri"/>
            </a:endParaRPr>
          </a:p>
        </p:txBody>
      </p:sp>
      <p:sp>
        <p:nvSpPr>
          <p:cNvPr id="5" name="TextBox 4">
            <a:extLst>
              <a:ext uri="{FF2B5EF4-FFF2-40B4-BE49-F238E27FC236}">
                <a16:creationId xmlns:a16="http://schemas.microsoft.com/office/drawing/2014/main" id="{B7742E5A-E940-492B-8DB5-92F09E424187}"/>
              </a:ext>
            </a:extLst>
          </p:cNvPr>
          <p:cNvSpPr txBox="1"/>
          <p:nvPr/>
        </p:nvSpPr>
        <p:spPr>
          <a:xfrm>
            <a:off x="4862946" y="2049406"/>
            <a:ext cx="2743199" cy="2585323"/>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Use of official data sources to </a:t>
            </a:r>
            <a:r>
              <a:rPr lang="en-US" dirty="0">
                <a:solidFill>
                  <a:srgbClr val="FF2F92"/>
                </a:solidFill>
                <a:cs typeface="Calibri"/>
              </a:rPr>
              <a:t>identify under- and over-representation of each population characteristic at the Lower Super Output Area (LSOA) level </a:t>
            </a:r>
            <a:r>
              <a:rPr lang="en-US" dirty="0">
                <a:cs typeface="Calibri"/>
              </a:rPr>
              <a:t>across England</a:t>
            </a:r>
          </a:p>
          <a:p>
            <a:endParaRPr lang="en-US" dirty="0">
              <a:cs typeface="Calibri"/>
            </a:endParaRPr>
          </a:p>
          <a:p>
            <a:endParaRPr lang="en-US" sz="1200" dirty="0">
              <a:cs typeface="Calibri"/>
            </a:endParaRPr>
          </a:p>
        </p:txBody>
      </p:sp>
      <p:sp>
        <p:nvSpPr>
          <p:cNvPr id="6" name="TextBox 5">
            <a:extLst>
              <a:ext uri="{FF2B5EF4-FFF2-40B4-BE49-F238E27FC236}">
                <a16:creationId xmlns:a16="http://schemas.microsoft.com/office/drawing/2014/main" id="{884C0C36-3D31-4F4C-A8C1-C36DB1CE35AD}"/>
              </a:ext>
            </a:extLst>
          </p:cNvPr>
          <p:cNvSpPr txBox="1"/>
          <p:nvPr/>
        </p:nvSpPr>
        <p:spPr>
          <a:xfrm>
            <a:off x="8747547" y="2049405"/>
            <a:ext cx="2743199" cy="2585323"/>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FF2F92"/>
                </a:solidFill>
                <a:cs typeface="Calibri"/>
              </a:rPr>
              <a:t>Combining individual population indicators into an index that predicts the presence of the informal economy </a:t>
            </a:r>
            <a:r>
              <a:rPr lang="en-US" dirty="0">
                <a:cs typeface="Calibri"/>
              </a:rPr>
              <a:t>within each neighbourhood based upon residential population characteristics</a:t>
            </a:r>
          </a:p>
          <a:p>
            <a:endParaRPr lang="en-US" dirty="0">
              <a:cs typeface="Calibri"/>
            </a:endParaRPr>
          </a:p>
        </p:txBody>
      </p:sp>
      <p:pic>
        <p:nvPicPr>
          <p:cNvPr id="8" name="Picture 8" descr="A picture containing text, indoor, containing, arranged&#10;&#10;Description automatically generated">
            <a:extLst>
              <a:ext uri="{FF2B5EF4-FFF2-40B4-BE49-F238E27FC236}">
                <a16:creationId xmlns:a16="http://schemas.microsoft.com/office/drawing/2014/main" id="{632155D2-7AC7-482E-8D5E-D6021A3AE0E6}"/>
              </a:ext>
            </a:extLst>
          </p:cNvPr>
          <p:cNvPicPr>
            <a:picLocks noChangeAspect="1"/>
          </p:cNvPicPr>
          <p:nvPr/>
        </p:nvPicPr>
        <p:blipFill>
          <a:blip r:embed="rId2"/>
          <a:stretch>
            <a:fillRect/>
          </a:stretch>
        </p:blipFill>
        <p:spPr>
          <a:xfrm>
            <a:off x="930386" y="4837901"/>
            <a:ext cx="2743200" cy="1828800"/>
          </a:xfrm>
          <a:prstGeom prst="rect">
            <a:avLst/>
          </a:prstGeom>
        </p:spPr>
      </p:pic>
      <p:sp>
        <p:nvSpPr>
          <p:cNvPr id="9" name="Arrow: Right 8">
            <a:extLst>
              <a:ext uri="{FF2B5EF4-FFF2-40B4-BE49-F238E27FC236}">
                <a16:creationId xmlns:a16="http://schemas.microsoft.com/office/drawing/2014/main" id="{E27A860F-6745-4EF1-A725-6917FEA127F7}"/>
              </a:ext>
            </a:extLst>
          </p:cNvPr>
          <p:cNvSpPr/>
          <p:nvPr/>
        </p:nvSpPr>
        <p:spPr>
          <a:xfrm>
            <a:off x="3816361" y="2941564"/>
            <a:ext cx="980475" cy="484909"/>
          </a:xfrm>
          <a:prstGeom prst="rightArrow">
            <a:avLst/>
          </a:prstGeom>
          <a:solidFill>
            <a:srgbClr val="FF2F92"/>
          </a:solidFill>
          <a:ln>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Right 9">
            <a:extLst>
              <a:ext uri="{FF2B5EF4-FFF2-40B4-BE49-F238E27FC236}">
                <a16:creationId xmlns:a16="http://schemas.microsoft.com/office/drawing/2014/main" id="{ACDF8D93-BC83-4B7D-B8F4-4D065DA2060F}"/>
              </a:ext>
            </a:extLst>
          </p:cNvPr>
          <p:cNvSpPr/>
          <p:nvPr/>
        </p:nvSpPr>
        <p:spPr>
          <a:xfrm>
            <a:off x="7690305" y="2941564"/>
            <a:ext cx="980475" cy="484909"/>
          </a:xfrm>
          <a:prstGeom prst="rightArrow">
            <a:avLst/>
          </a:prstGeom>
          <a:solidFill>
            <a:srgbClr val="FF2F92"/>
          </a:solidFill>
          <a:ln>
            <a:solidFill>
              <a:srgbClr val="FF2F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49B1C36B-85D9-4047-838E-742300716BDB}"/>
              </a:ext>
            </a:extLst>
          </p:cNvPr>
          <p:cNvPicPr>
            <a:picLocks noChangeAspect="1"/>
          </p:cNvPicPr>
          <p:nvPr/>
        </p:nvPicPr>
        <p:blipFill>
          <a:blip r:embed="rId3"/>
          <a:stretch>
            <a:fillRect/>
          </a:stretch>
        </p:blipFill>
        <p:spPr>
          <a:xfrm>
            <a:off x="4862946" y="4837901"/>
            <a:ext cx="2743199" cy="1828800"/>
          </a:xfrm>
          <a:prstGeom prst="rect">
            <a:avLst/>
          </a:prstGeom>
        </p:spPr>
      </p:pic>
      <p:sp>
        <p:nvSpPr>
          <p:cNvPr id="12" name="TextBox 11">
            <a:extLst>
              <a:ext uri="{FF2B5EF4-FFF2-40B4-BE49-F238E27FC236}">
                <a16:creationId xmlns:a16="http://schemas.microsoft.com/office/drawing/2014/main" id="{FEAC4BE4-48C8-9549-BEE5-3B62BF8487EC}"/>
              </a:ext>
            </a:extLst>
          </p:cNvPr>
          <p:cNvSpPr txBox="1"/>
          <p:nvPr/>
        </p:nvSpPr>
        <p:spPr>
          <a:xfrm>
            <a:off x="8747546" y="4837901"/>
            <a:ext cx="2743199" cy="1815882"/>
          </a:xfrm>
          <a:prstGeom prst="rect">
            <a:avLst/>
          </a:prstGeom>
          <a:no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rgbClr val="005493"/>
                </a:solidFill>
                <a:cs typeface="Calibri"/>
              </a:rPr>
              <a:t>INFORMAL ECONOMY INDEX (IEI)</a:t>
            </a:r>
          </a:p>
          <a:p>
            <a:pPr algn="ctr"/>
            <a:endParaRPr lang="en-US" sz="2800" b="1" dirty="0">
              <a:solidFill>
                <a:srgbClr val="005493"/>
              </a:solidFill>
              <a:cs typeface="Calibri"/>
            </a:endParaRPr>
          </a:p>
        </p:txBody>
      </p:sp>
    </p:spTree>
    <p:extLst>
      <p:ext uri="{BB962C8B-B14F-4D97-AF65-F5344CB8AC3E}">
        <p14:creationId xmlns:p14="http://schemas.microsoft.com/office/powerpoint/2010/main" val="2627002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P spid="10"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Map&#10;&#10;Description automatically generated">
            <a:extLst>
              <a:ext uri="{FF2B5EF4-FFF2-40B4-BE49-F238E27FC236}">
                <a16:creationId xmlns:a16="http://schemas.microsoft.com/office/drawing/2014/main" id="{F1CB3558-0CAF-C445-8096-988660F815FE}"/>
              </a:ext>
            </a:extLst>
          </p:cNvPr>
          <p:cNvPicPr>
            <a:picLocks noChangeAspect="1"/>
          </p:cNvPicPr>
          <p:nvPr/>
        </p:nvPicPr>
        <p:blipFill rotWithShape="1">
          <a:blip r:embed="rId2"/>
          <a:srcRect l="3588" t="7548" r="732" b="1005"/>
          <a:stretch/>
        </p:blipFill>
        <p:spPr>
          <a:xfrm>
            <a:off x="1" y="0"/>
            <a:ext cx="12192000" cy="6858000"/>
          </a:xfrm>
          <a:prstGeom prst="rect">
            <a:avLst/>
          </a:prstGeom>
        </p:spPr>
      </p:pic>
      <p:sp>
        <p:nvSpPr>
          <p:cNvPr id="10" name="TextBox 9">
            <a:extLst>
              <a:ext uri="{FF2B5EF4-FFF2-40B4-BE49-F238E27FC236}">
                <a16:creationId xmlns:a16="http://schemas.microsoft.com/office/drawing/2014/main" id="{B9C21003-A642-F74D-BEAE-C0AA73862246}"/>
              </a:ext>
            </a:extLst>
          </p:cNvPr>
          <p:cNvSpPr txBox="1"/>
          <p:nvPr/>
        </p:nvSpPr>
        <p:spPr>
          <a:xfrm>
            <a:off x="7297947" y="181155"/>
            <a:ext cx="2605178" cy="1200329"/>
          </a:xfrm>
          <a:prstGeom prst="rect">
            <a:avLst/>
          </a:prstGeom>
          <a:solidFill>
            <a:schemeClr val="bg1"/>
          </a:solidFill>
        </p:spPr>
        <p:txBody>
          <a:bodyPr wrap="square" rtlCol="0">
            <a:spAutoFit/>
          </a:bodyPr>
          <a:lstStyle/>
          <a:p>
            <a:r>
              <a:rPr lang="en-US" dirty="0">
                <a:solidFill>
                  <a:srgbClr val="941100"/>
                </a:solidFill>
              </a:rPr>
              <a:t>Risk classification of HCWs </a:t>
            </a:r>
            <a:r>
              <a:rPr lang="en-US" dirty="0"/>
              <a:t>and</a:t>
            </a:r>
            <a:r>
              <a:rPr lang="en-US" dirty="0">
                <a:solidFill>
                  <a:srgbClr val="92D050"/>
                </a:solidFill>
              </a:rPr>
              <a:t> </a:t>
            </a:r>
            <a:r>
              <a:rPr lang="en-US" dirty="0">
                <a:solidFill>
                  <a:srgbClr val="FF2F92"/>
                </a:solidFill>
              </a:rPr>
              <a:t>location of nail bars</a:t>
            </a:r>
            <a:r>
              <a:rPr lang="en-US" dirty="0">
                <a:solidFill>
                  <a:srgbClr val="92D050"/>
                </a:solidFill>
              </a:rPr>
              <a:t> </a:t>
            </a:r>
            <a:r>
              <a:rPr lang="en-US" dirty="0"/>
              <a:t>in West Midlands urban conurbation</a:t>
            </a:r>
          </a:p>
        </p:txBody>
      </p:sp>
      <p:sp>
        <p:nvSpPr>
          <p:cNvPr id="11" name="TextBox 10">
            <a:extLst>
              <a:ext uri="{FF2B5EF4-FFF2-40B4-BE49-F238E27FC236}">
                <a16:creationId xmlns:a16="http://schemas.microsoft.com/office/drawing/2014/main" id="{3F30ED1A-05CB-1448-8E30-4A29ED6F7B57}"/>
              </a:ext>
            </a:extLst>
          </p:cNvPr>
          <p:cNvSpPr txBox="1"/>
          <p:nvPr/>
        </p:nvSpPr>
        <p:spPr>
          <a:xfrm>
            <a:off x="842513" y="5354128"/>
            <a:ext cx="2021457" cy="646331"/>
          </a:xfrm>
          <a:prstGeom prst="rect">
            <a:avLst/>
          </a:prstGeom>
          <a:solidFill>
            <a:schemeClr val="bg1"/>
          </a:solidFill>
        </p:spPr>
        <p:txBody>
          <a:bodyPr wrap="square" rtlCol="0">
            <a:spAutoFit/>
          </a:bodyPr>
          <a:lstStyle/>
          <a:p>
            <a:r>
              <a:rPr lang="en-US" dirty="0">
                <a:solidFill>
                  <a:srgbClr val="FF2F92"/>
                </a:solidFill>
              </a:rPr>
              <a:t>Predictive Informal Economy Index</a:t>
            </a:r>
          </a:p>
        </p:txBody>
      </p:sp>
      <p:pic>
        <p:nvPicPr>
          <p:cNvPr id="12" name="Graphic 11" descr="Line arrow: Clockwise curve outline">
            <a:extLst>
              <a:ext uri="{FF2B5EF4-FFF2-40B4-BE49-F238E27FC236}">
                <a16:creationId xmlns:a16="http://schemas.microsoft.com/office/drawing/2014/main" id="{5438DAC2-3778-214E-B2F1-2AF45EADD3E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6336861">
            <a:off x="2406769" y="4757470"/>
            <a:ext cx="914400" cy="914400"/>
          </a:xfrm>
          <a:prstGeom prst="rect">
            <a:avLst/>
          </a:prstGeom>
        </p:spPr>
      </p:pic>
    </p:spTree>
    <p:extLst>
      <p:ext uri="{BB962C8B-B14F-4D97-AF65-F5344CB8AC3E}">
        <p14:creationId xmlns:p14="http://schemas.microsoft.com/office/powerpoint/2010/main" val="1282238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48A28-1B75-DE4E-8DDF-F16D887FF6B8}"/>
              </a:ext>
            </a:extLst>
          </p:cNvPr>
          <p:cNvSpPr>
            <a:spLocks noGrp="1"/>
          </p:cNvSpPr>
          <p:nvPr>
            <p:ph type="title"/>
          </p:nvPr>
        </p:nvSpPr>
        <p:spPr>
          <a:xfrm>
            <a:off x="341811" y="228192"/>
            <a:ext cx="6300289" cy="697321"/>
          </a:xfrm>
        </p:spPr>
        <p:txBody>
          <a:bodyPr>
            <a:normAutofit/>
          </a:bodyPr>
          <a:lstStyle/>
          <a:p>
            <a:r>
              <a:rPr lang="en-GB" sz="3200" b="1" dirty="0">
                <a:solidFill>
                  <a:srgbClr val="005493"/>
                </a:solidFill>
                <a:latin typeface="Calibri"/>
                <a:cs typeface="Calibri"/>
              </a:rPr>
              <a:t>What next?</a:t>
            </a:r>
            <a:endParaRPr lang="en-US" sz="3200" dirty="0">
              <a:latin typeface="Calibri"/>
              <a:cs typeface="Calibri"/>
            </a:endParaRPr>
          </a:p>
        </p:txBody>
      </p:sp>
      <p:sp>
        <p:nvSpPr>
          <p:cNvPr id="5" name="TextBox 4">
            <a:extLst>
              <a:ext uri="{FF2B5EF4-FFF2-40B4-BE49-F238E27FC236}">
                <a16:creationId xmlns:a16="http://schemas.microsoft.com/office/drawing/2014/main" id="{48CC5CC7-7A40-7A4D-9870-5653EEE2A54A}"/>
              </a:ext>
            </a:extLst>
          </p:cNvPr>
          <p:cNvSpPr txBox="1"/>
          <p:nvPr/>
        </p:nvSpPr>
        <p:spPr>
          <a:xfrm>
            <a:off x="341811" y="887413"/>
            <a:ext cx="6867881" cy="4401205"/>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005493"/>
                </a:solidFill>
                <a:latin typeface="Calibri"/>
                <a:cs typeface="Calibri"/>
              </a:rPr>
              <a:t>Our research is ongoing and beginning to broaden to other sectors. We are interested to hear how our applied research can play a role in strategic and operational activity. We are discussing how our insights can support the work of the NCA and we have already supported work by HMRC NMW, GLAA and GMCAs Programme Challenger.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srgbClr val="005493"/>
              </a:solidFill>
              <a:latin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0" u="none" strike="noStrike" kern="1200" cap="none" spc="0" normalizeH="0" baseline="0" noProof="0" dirty="0">
                <a:ln>
                  <a:noFill/>
                </a:ln>
                <a:solidFill>
                  <a:srgbClr val="005493"/>
                </a:solidFill>
                <a:effectLst/>
                <a:uLnTx/>
                <a:uFillTx/>
                <a:latin typeface="Calibri"/>
                <a:cs typeface="Calibri"/>
              </a:rPr>
              <a:t>Future research aims to focus on new sectors and the interplay between the various agencies that cover the labour exploitation spectrum.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b="0" u="none" strike="noStrike" kern="1200" cap="none" spc="0" normalizeH="0" baseline="0" noProof="0" dirty="0">
              <a:ln>
                <a:noFill/>
              </a:ln>
              <a:solidFill>
                <a:srgbClr val="005493"/>
              </a:solidFill>
              <a:effectLst/>
              <a:uLnTx/>
              <a:uFillTx/>
              <a:latin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005493"/>
                </a:solidFill>
                <a:latin typeface="Calibri"/>
                <a:cs typeface="Calibri"/>
              </a:rPr>
              <a:t>We are supporting a PhD study on the role of county lines and employ two Research Fellows who are developing their own research focuses to broaden and deepen our research.   </a:t>
            </a:r>
            <a:endParaRPr lang="en-US" sz="2000" b="0" u="none" strike="noStrike" kern="1200" cap="none" spc="0" normalizeH="0" baseline="0" noProof="0" dirty="0">
              <a:ln>
                <a:noFill/>
              </a:ln>
              <a:solidFill>
                <a:srgbClr val="005493"/>
              </a:solidFill>
              <a:effectLst/>
              <a:uLnTx/>
              <a:uFillTx/>
              <a:latin typeface="Calibri"/>
              <a:cs typeface="Calibri"/>
            </a:endParaRPr>
          </a:p>
        </p:txBody>
      </p:sp>
      <p:pic>
        <p:nvPicPr>
          <p:cNvPr id="7" name="Picture 6" descr="Logo, company name&#10;&#10;Description automatically generated">
            <a:extLst>
              <a:ext uri="{FF2B5EF4-FFF2-40B4-BE49-F238E27FC236}">
                <a16:creationId xmlns:a16="http://schemas.microsoft.com/office/drawing/2014/main" id="{E35D8792-8071-419F-B257-BC44BC5FA2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29799" y="5502571"/>
            <a:ext cx="2232025" cy="1355429"/>
          </a:xfrm>
          <a:prstGeom prst="rect">
            <a:avLst/>
          </a:prstGeom>
        </p:spPr>
      </p:pic>
      <p:pic>
        <p:nvPicPr>
          <p:cNvPr id="8" name="Picture 7" descr="Text&#10;&#10;Description automatically generated">
            <a:extLst>
              <a:ext uri="{FF2B5EF4-FFF2-40B4-BE49-F238E27FC236}">
                <a16:creationId xmlns:a16="http://schemas.microsoft.com/office/drawing/2014/main" id="{4B8CEA16-2ACB-4995-9A97-83CCA2ED3A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176" y="6028667"/>
            <a:ext cx="2168075" cy="661416"/>
          </a:xfrm>
          <a:prstGeom prst="rect">
            <a:avLst/>
          </a:prstGeom>
        </p:spPr>
      </p:pic>
      <p:sp>
        <p:nvSpPr>
          <p:cNvPr id="3" name="TextBox 2">
            <a:extLst>
              <a:ext uri="{FF2B5EF4-FFF2-40B4-BE49-F238E27FC236}">
                <a16:creationId xmlns:a16="http://schemas.microsoft.com/office/drawing/2014/main" id="{067E6A9E-472F-41E6-ADD2-24AFBBE6EA54}"/>
              </a:ext>
            </a:extLst>
          </p:cNvPr>
          <p:cNvSpPr txBox="1"/>
          <p:nvPr/>
        </p:nvSpPr>
        <p:spPr>
          <a:xfrm>
            <a:off x="4381877" y="6274051"/>
            <a:ext cx="3793402" cy="416032"/>
          </a:xfrm>
          <a:prstGeom prst="rect">
            <a:avLst/>
          </a:prstGeom>
          <a:noFill/>
        </p:spPr>
        <p:txBody>
          <a:bodyPr wrap="square" rtlCol="0">
            <a:spAutoFit/>
          </a:bodyPr>
          <a:lstStyle/>
          <a:p>
            <a:endParaRPr lang="en-GB" dirty="0"/>
          </a:p>
        </p:txBody>
      </p:sp>
      <p:pic>
        <p:nvPicPr>
          <p:cNvPr id="6" name="Picture 5" descr="A picture containing ground, outdoor, nature, dirt&#10;&#10;Description automatically generated">
            <a:extLst>
              <a:ext uri="{FF2B5EF4-FFF2-40B4-BE49-F238E27FC236}">
                <a16:creationId xmlns:a16="http://schemas.microsoft.com/office/drawing/2014/main" id="{CA526C76-31B7-45DC-8F16-3C9C705BA17F}"/>
              </a:ext>
            </a:extLst>
          </p:cNvPr>
          <p:cNvPicPr>
            <a:picLocks noChangeAspect="1"/>
          </p:cNvPicPr>
          <p:nvPr/>
        </p:nvPicPr>
        <p:blipFill rotWithShape="1">
          <a:blip r:embed="rId4"/>
          <a:srcRect t="7179"/>
          <a:stretch/>
        </p:blipFill>
        <p:spPr>
          <a:xfrm>
            <a:off x="7640204" y="-6256"/>
            <a:ext cx="4551795" cy="5633333"/>
          </a:xfrm>
          <a:prstGeom prst="rect">
            <a:avLst/>
          </a:prstGeom>
        </p:spPr>
      </p:pic>
    </p:spTree>
    <p:extLst>
      <p:ext uri="{BB962C8B-B14F-4D97-AF65-F5344CB8AC3E}">
        <p14:creationId xmlns:p14="http://schemas.microsoft.com/office/powerpoint/2010/main" val="3646182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48A28-1B75-DE4E-8DDF-F16D887FF6B8}"/>
              </a:ext>
            </a:extLst>
          </p:cNvPr>
          <p:cNvSpPr>
            <a:spLocks noGrp="1"/>
          </p:cNvSpPr>
          <p:nvPr>
            <p:ph type="title"/>
          </p:nvPr>
        </p:nvSpPr>
        <p:spPr>
          <a:xfrm>
            <a:off x="341811" y="114975"/>
            <a:ext cx="6300289" cy="697321"/>
          </a:xfrm>
        </p:spPr>
        <p:txBody>
          <a:bodyPr>
            <a:normAutofit/>
          </a:bodyPr>
          <a:lstStyle/>
          <a:p>
            <a:r>
              <a:rPr lang="en-GB" sz="3200" b="1" dirty="0">
                <a:solidFill>
                  <a:srgbClr val="005493"/>
                </a:solidFill>
                <a:latin typeface="Calibri"/>
                <a:cs typeface="Calibri"/>
              </a:rPr>
              <a:t>Why is this important to you?</a:t>
            </a:r>
            <a:endParaRPr lang="en-US" sz="3200" dirty="0">
              <a:latin typeface="Calibri"/>
              <a:cs typeface="Calibri"/>
            </a:endParaRPr>
          </a:p>
        </p:txBody>
      </p:sp>
      <p:sp>
        <p:nvSpPr>
          <p:cNvPr id="5" name="TextBox 4">
            <a:extLst>
              <a:ext uri="{FF2B5EF4-FFF2-40B4-BE49-F238E27FC236}">
                <a16:creationId xmlns:a16="http://schemas.microsoft.com/office/drawing/2014/main" id="{48CC5CC7-7A40-7A4D-9870-5653EEE2A54A}"/>
              </a:ext>
            </a:extLst>
          </p:cNvPr>
          <p:cNvSpPr txBox="1"/>
          <p:nvPr/>
        </p:nvSpPr>
        <p:spPr>
          <a:xfrm>
            <a:off x="315684" y="642567"/>
            <a:ext cx="8233322" cy="5355312"/>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5493"/>
                </a:solidFill>
                <a:latin typeface="Calibri"/>
                <a:cs typeface="Calibri"/>
              </a:rPr>
              <a:t>Hand Car Washes and Nail Bars continue to be flagged as sites of concern related to labour abuse, exploitation and modern slavery with workers left out of pocket ands working in poor conditions as a minimum issue.  </a:t>
            </a:r>
            <a:r>
              <a:rPr lang="en-US" i="1" dirty="0">
                <a:solidFill>
                  <a:srgbClr val="005493"/>
                </a:solidFill>
                <a:latin typeface="Calibri"/>
                <a:cs typeface="Calibri"/>
              </a:rPr>
              <a:t>What support and monitoring is occurring for at-risk individuals and communities in your region?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solidFill>
                <a:srgbClr val="005493"/>
              </a:solidFill>
              <a:latin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5493"/>
                </a:solidFill>
                <a:latin typeface="Calibri"/>
                <a:cs typeface="Calibri"/>
              </a:rPr>
              <a:t>The NCA and other agencies have continued to highlight the links between both hand car washes and nail bars to Serious Organised Criminality.  </a:t>
            </a:r>
            <a:r>
              <a:rPr lang="en-US" i="1" dirty="0">
                <a:solidFill>
                  <a:srgbClr val="005493"/>
                </a:solidFill>
                <a:latin typeface="Calibri"/>
                <a:cs typeface="Calibri"/>
              </a:rPr>
              <a:t>How would a hand car wash with no formal ability to secure furlough pay manage to reopen following 2 years of economic distress?</a:t>
            </a:r>
            <a:r>
              <a:rPr lang="en-US" dirty="0">
                <a:solidFill>
                  <a:srgbClr val="005493"/>
                </a:solidFill>
                <a:latin typeface="Calibri"/>
                <a:cs typeface="Calibri"/>
              </a:rPr>
              <a:t>  </a:t>
            </a:r>
            <a:r>
              <a:rPr lang="en-US" i="1" dirty="0">
                <a:solidFill>
                  <a:srgbClr val="005493"/>
                </a:solidFill>
                <a:latin typeface="Calibri"/>
                <a:cs typeface="Calibri"/>
              </a:rPr>
              <a:t>Which sites should you be monitoring?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solidFill>
                <a:srgbClr val="005493"/>
              </a:solidFill>
              <a:latin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rgbClr val="005493"/>
                </a:solidFill>
                <a:latin typeface="Calibri"/>
                <a:cs typeface="Calibri"/>
              </a:rPr>
              <a:t>According to anecdotal evidence from our work with the RCWS we are already seeing the impact of migration rules changes in the UK affecting hand car wash businesses.  This will either make these businesses more likely to improve conditions and pay for workers or to seek more at-risk workers to exploit. </a:t>
            </a:r>
            <a:r>
              <a:rPr lang="en-US" i="1" dirty="0">
                <a:solidFill>
                  <a:srgbClr val="005493"/>
                </a:solidFill>
                <a:latin typeface="Calibri"/>
                <a:cs typeface="Calibri"/>
              </a:rPr>
              <a:t>Which do you think will be more likely across the SW?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i="1" dirty="0">
              <a:solidFill>
                <a:srgbClr val="005493"/>
              </a:solidFill>
              <a:latin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u="none" strike="noStrike" kern="1200" cap="none" spc="0" normalizeH="0" baseline="0" noProof="0" dirty="0">
                <a:ln>
                  <a:noFill/>
                </a:ln>
                <a:solidFill>
                  <a:srgbClr val="005493"/>
                </a:solidFill>
                <a:effectLst/>
                <a:uLnTx/>
                <a:uFillTx/>
                <a:latin typeface="Calibri"/>
                <a:cs typeface="Calibri"/>
              </a:rPr>
              <a:t>These data sets help indicate areas of focus when considering the informal economy and illegal activity within in. </a:t>
            </a:r>
            <a:r>
              <a:rPr lang="en-US" b="0" i="1" u="none" strike="noStrike" kern="1200" cap="none" spc="0" normalizeH="0" baseline="0" noProof="0" dirty="0">
                <a:ln>
                  <a:noFill/>
                </a:ln>
                <a:solidFill>
                  <a:srgbClr val="005493"/>
                </a:solidFill>
                <a:effectLst/>
                <a:uLnTx/>
                <a:uFillTx/>
                <a:latin typeface="Calibri"/>
                <a:cs typeface="Calibri"/>
              </a:rPr>
              <a:t>How might it connect with your strategic and operational plans?</a:t>
            </a:r>
          </a:p>
        </p:txBody>
      </p:sp>
      <p:pic>
        <p:nvPicPr>
          <p:cNvPr id="7" name="Picture 6" descr="Logo, company name&#10;&#10;Description automatically generated">
            <a:extLst>
              <a:ext uri="{FF2B5EF4-FFF2-40B4-BE49-F238E27FC236}">
                <a16:creationId xmlns:a16="http://schemas.microsoft.com/office/drawing/2014/main" id="{E35D8792-8071-419F-B257-BC44BC5FA2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29799" y="5502571"/>
            <a:ext cx="2232025" cy="1355429"/>
          </a:xfrm>
          <a:prstGeom prst="rect">
            <a:avLst/>
          </a:prstGeom>
        </p:spPr>
      </p:pic>
      <p:pic>
        <p:nvPicPr>
          <p:cNvPr id="8" name="Picture 7" descr="Text&#10;&#10;Description automatically generated">
            <a:extLst>
              <a:ext uri="{FF2B5EF4-FFF2-40B4-BE49-F238E27FC236}">
                <a16:creationId xmlns:a16="http://schemas.microsoft.com/office/drawing/2014/main" id="{4B8CEA16-2ACB-4995-9A97-83CCA2ED3A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176" y="6028667"/>
            <a:ext cx="2168075" cy="661416"/>
          </a:xfrm>
          <a:prstGeom prst="rect">
            <a:avLst/>
          </a:prstGeom>
        </p:spPr>
      </p:pic>
      <p:sp>
        <p:nvSpPr>
          <p:cNvPr id="3" name="TextBox 2">
            <a:extLst>
              <a:ext uri="{FF2B5EF4-FFF2-40B4-BE49-F238E27FC236}">
                <a16:creationId xmlns:a16="http://schemas.microsoft.com/office/drawing/2014/main" id="{067E6A9E-472F-41E6-ADD2-24AFBBE6EA54}"/>
              </a:ext>
            </a:extLst>
          </p:cNvPr>
          <p:cNvSpPr txBox="1"/>
          <p:nvPr/>
        </p:nvSpPr>
        <p:spPr>
          <a:xfrm>
            <a:off x="4381877" y="6274051"/>
            <a:ext cx="3793402" cy="416032"/>
          </a:xfrm>
          <a:prstGeom prst="rect">
            <a:avLst/>
          </a:prstGeom>
          <a:noFill/>
        </p:spPr>
        <p:txBody>
          <a:bodyPr wrap="square" rtlCol="0">
            <a:spAutoFit/>
          </a:bodyPr>
          <a:lstStyle/>
          <a:p>
            <a:endParaRPr lang="en-GB" dirty="0"/>
          </a:p>
        </p:txBody>
      </p:sp>
      <p:pic>
        <p:nvPicPr>
          <p:cNvPr id="10" name="Picture 9" descr="A picture containing indoor, floor, room, living&#10;&#10;Description automatically generated">
            <a:extLst>
              <a:ext uri="{FF2B5EF4-FFF2-40B4-BE49-F238E27FC236}">
                <a16:creationId xmlns:a16="http://schemas.microsoft.com/office/drawing/2014/main" id="{22825109-9BC9-4F22-A5F7-E2D4A11F6F4E}"/>
              </a:ext>
            </a:extLst>
          </p:cNvPr>
          <p:cNvPicPr>
            <a:picLocks noChangeAspect="1"/>
          </p:cNvPicPr>
          <p:nvPr/>
        </p:nvPicPr>
        <p:blipFill>
          <a:blip r:embed="rId4"/>
          <a:stretch>
            <a:fillRect/>
          </a:stretch>
        </p:blipFill>
        <p:spPr>
          <a:xfrm>
            <a:off x="8544848" y="0"/>
            <a:ext cx="3647152" cy="4862870"/>
          </a:xfrm>
          <a:prstGeom prst="rect">
            <a:avLst/>
          </a:prstGeom>
        </p:spPr>
      </p:pic>
    </p:spTree>
    <p:extLst>
      <p:ext uri="{BB962C8B-B14F-4D97-AF65-F5344CB8AC3E}">
        <p14:creationId xmlns:p14="http://schemas.microsoft.com/office/powerpoint/2010/main" val="10575652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6317F218EF4924EA1B262B676C6F8DE" ma:contentTypeVersion="13" ma:contentTypeDescription="Create a new document." ma:contentTypeScope="" ma:versionID="28d15f4e030270ced825bee198cfb68d">
  <xsd:schema xmlns:xsd="http://www.w3.org/2001/XMLSchema" xmlns:xs="http://www.w3.org/2001/XMLSchema" xmlns:p="http://schemas.microsoft.com/office/2006/metadata/properties" xmlns:ns2="b8630157-49cc-4406-8b54-197703433f5a" xmlns:ns3="cfd28d15-9345-442f-906b-02bd52aa8126" targetNamespace="http://schemas.microsoft.com/office/2006/metadata/properties" ma:root="true" ma:fieldsID="5f0e5803d4080fca0619654fb8f6c92f" ns2:_="" ns3:_="">
    <xsd:import namespace="b8630157-49cc-4406-8b54-197703433f5a"/>
    <xsd:import namespace="cfd28d15-9345-442f-906b-02bd52aa812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630157-49cc-4406-8b54-197703433f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fd28d15-9345-442f-906b-02bd52aa812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C03F0D3-2D33-4E3B-8FBA-C6B3185FBEF3}">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18F0941-7670-4C87-83CD-6CCF7C288D43}">
  <ds:schemaRefs>
    <ds:schemaRef ds:uri="http://schemas.microsoft.com/sharepoint/v3/contenttype/forms"/>
  </ds:schemaRefs>
</ds:datastoreItem>
</file>

<file path=customXml/itemProps3.xml><?xml version="1.0" encoding="utf-8"?>
<ds:datastoreItem xmlns:ds="http://schemas.openxmlformats.org/officeDocument/2006/customXml" ds:itemID="{6FCD0AFC-A11B-4692-8435-452707C2DD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630157-49cc-4406-8b54-197703433f5a"/>
    <ds:schemaRef ds:uri="cfd28d15-9345-442f-906b-02bd52aa81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1051</Words>
  <Application>Microsoft Office PowerPoint</Application>
  <PresentationFormat>Widescreen</PresentationFormat>
  <Paragraphs>96</Paragraphs>
  <Slides>13</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Bradley Hand</vt:lpstr>
      <vt:lpstr>Arial</vt:lpstr>
      <vt:lpstr>Calibri</vt:lpstr>
      <vt:lpstr>Calibri Light</vt:lpstr>
      <vt:lpstr>Univers</vt:lpstr>
      <vt:lpstr>Office Theme</vt:lpstr>
      <vt:lpstr>1_Office Theme</vt:lpstr>
      <vt:lpstr>Where are your problematic hand car washes and nail bars?   Some recent research updates</vt:lpstr>
      <vt:lpstr>The WIP Research Centre: Our research focus</vt:lpstr>
      <vt:lpstr>The WIP Research Centre: Recent Projects, Current Research Bids, Our Funders and Partners </vt:lpstr>
      <vt:lpstr>Extent of our search for HCWs across England and Wales:</vt:lpstr>
      <vt:lpstr>What are the risk and protective factors that predict the presence of HCWs at the neighbourhood level?</vt:lpstr>
      <vt:lpstr>The picture of the South West region</vt:lpstr>
      <vt:lpstr>PowerPoint Presentation</vt:lpstr>
      <vt:lpstr>Across Exeter and Bristol we see differential patterns for hand car wash locations</vt:lpstr>
      <vt:lpstr>Nail Bars</vt:lpstr>
      <vt:lpstr>Where are the non-compliant employers? Predicting the presence of the informal economy at the neighbourhood level across England</vt:lpstr>
      <vt:lpstr>PowerPoint Presentation</vt:lpstr>
      <vt:lpstr>What next?</vt:lpstr>
      <vt:lpstr>Why is this important to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is the informal economy concentrated?   Some recent research updates</dc:title>
  <dc:creator>Hunter, James</dc:creator>
  <cp:lastModifiedBy>Sullivan, Linda</cp:lastModifiedBy>
  <cp:revision>16</cp:revision>
  <dcterms:created xsi:type="dcterms:W3CDTF">2021-11-26T08:19:02Z</dcterms:created>
  <dcterms:modified xsi:type="dcterms:W3CDTF">2022-03-16T09:57:30Z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0x01010066317F218EF4924EA1B262B676C6F8DE</vt:lpwstr>
  </property>
</Properties>
</file>