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Lst>
  <p:notesMasterIdLst>
    <p:notesMasterId r:id="rId22"/>
  </p:notesMasterIdLst>
  <p:sldIdLst>
    <p:sldId id="256" r:id="rId8"/>
    <p:sldId id="1546" r:id="rId9"/>
    <p:sldId id="1556" r:id="rId10"/>
    <p:sldId id="1557" r:id="rId11"/>
    <p:sldId id="1552" r:id="rId12"/>
    <p:sldId id="1536" r:id="rId13"/>
    <p:sldId id="1539" r:id="rId14"/>
    <p:sldId id="1540" r:id="rId15"/>
    <p:sldId id="1571" r:id="rId16"/>
    <p:sldId id="1572" r:id="rId17"/>
    <p:sldId id="283" r:id="rId18"/>
    <p:sldId id="1558" r:id="rId19"/>
    <p:sldId id="1568" r:id="rId20"/>
    <p:sldId id="15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E69"/>
    <a:srgbClr val="C7017F"/>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44" autoAdjust="0"/>
    <p:restoredTop sz="82851" autoAdjust="0"/>
  </p:normalViewPr>
  <p:slideViewPr>
    <p:cSldViewPr snapToGrid="0" snapToObjects="1">
      <p:cViewPr varScale="1">
        <p:scale>
          <a:sx n="74" d="100"/>
          <a:sy n="74" d="100"/>
        </p:scale>
        <p:origin x="780" y="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4" Type="http://schemas.openxmlformats.org/officeDocument/2006/relationships/image" Target="../media/image29.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4"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dirty="0"/>
            <a:t>Ability to distinguish critically between certainties, uncertainties, projections and risks associated with climate change, and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a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Ability to distinguish critically between certainties, uncertainties, projections and risks associated with climate change, and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a global level to protect negatively affected natural and human systems in a just and equitable way.</a:t>
          </a:r>
          <a:endParaRPr lang="en-NL" sz="2000" kern="1200" dirty="0"/>
        </a:p>
      </dsp:txBody>
      <dsp:txXfrm>
        <a:off x="47878" y="4294158"/>
        <a:ext cx="11424244" cy="8850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10/19/2021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98916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5</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0825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11</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  Lots of information about the resources via https://carbonliteracy.com/toolkits/universities-colleges/.  Email education@carbonliteracy.com to request </a:t>
            </a:r>
            <a:r>
              <a:rPr lang="en-GB"/>
              <a:t>the toolkit.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12</a:t>
            </a:fld>
            <a:endParaRPr lang="en-US"/>
          </a:p>
        </p:txBody>
      </p:sp>
    </p:spTree>
    <p:extLst>
      <p:ext uri="{BB962C8B-B14F-4D97-AF65-F5344CB8AC3E}">
        <p14:creationId xmlns:p14="http://schemas.microsoft.com/office/powerpoint/2010/main" val="36155808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3.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theme" Target="../theme/theme4.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hyperlink" Target="https://www.drawdown.org/" TargetMode="External"/><Relationship Id="rId5" Type="http://schemas.openxmlformats.org/officeDocument/2006/relationships/image" Target="../media/image20.jpeg"/><Relationship Id="rId4" Type="http://schemas.openxmlformats.org/officeDocument/2006/relationships/hyperlink" Target="https://profilebooks.com/how-bad-are-bananas.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irep.ntu.ac.uk/id/eprint/43294/"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edication@carbonliteracy.com"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slideLayout" Target="../slideLayouts/slideLayout63.xml"/><Relationship Id="rId1" Type="http://schemas.openxmlformats.org/officeDocument/2006/relationships/video" Target="https://www.youtube.com/embed/VwgbFjb6Ado?feature=oembed"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Autofit/>
          </a:bodyPr>
          <a:lstStyle/>
          <a:p>
            <a:r>
              <a:rPr lang="en-GB" sz="4000" dirty="0"/>
              <a:t>Climate action: what does this mean for the occupational psychology curriculum and OP practice?</a:t>
            </a:r>
            <a:endParaRPr lang="en-US" sz="40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19/10/2021</a:t>
            </a:fld>
            <a:endParaRPr lang="en-US" dirty="0"/>
          </a:p>
        </p:txBody>
      </p:sp>
      <p:pic>
        <p:nvPicPr>
          <p:cNvPr id="6" name="Picture 5" descr="Text&#10;&#10;Description automatically generated">
            <a:extLst>
              <a:ext uri="{FF2B5EF4-FFF2-40B4-BE49-F238E27FC236}">
                <a16:creationId xmlns:a16="http://schemas.microsoft.com/office/drawing/2014/main" id="{78C26EDC-DAD3-954D-8257-F65C9A4F46E6}"/>
              </a:ext>
            </a:extLst>
          </p:cNvPr>
          <p:cNvPicPr>
            <a:picLocks noChangeAspect="1"/>
          </p:cNvPicPr>
          <p:nvPr/>
        </p:nvPicPr>
        <p:blipFill>
          <a:blip r:embed="rId2"/>
          <a:stretch>
            <a:fillRect/>
          </a:stretch>
        </p:blipFill>
        <p:spPr>
          <a:xfrm>
            <a:off x="8799871" y="760824"/>
            <a:ext cx="3127068" cy="997215"/>
          </a:xfrm>
          <a:prstGeom prst="rect">
            <a:avLst/>
          </a:prstGeom>
        </p:spPr>
      </p:pic>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98928" y="5093208"/>
            <a:ext cx="6467247"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040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Solutions: A lot to know…</a:t>
            </a:r>
            <a:endParaRPr lang="en-US" sz="3600" dirty="0"/>
          </a:p>
        </p:txBody>
      </p:sp>
      <p:pic>
        <p:nvPicPr>
          <p:cNvPr id="7" name="Grafik 2">
            <a:extLst>
              <a:ext uri="{FF2B5EF4-FFF2-40B4-BE49-F238E27FC236}">
                <a16:creationId xmlns:a16="http://schemas.microsoft.com/office/drawing/2014/main" id="{6D5BB798-421D-4ADF-814D-D5724F45990C}"/>
              </a:ext>
            </a:extLst>
          </p:cNvPr>
          <p:cNvPicPr>
            <a:picLocks noChangeAspect="1"/>
          </p:cNvPicPr>
          <p:nvPr/>
        </p:nvPicPr>
        <p:blipFill>
          <a:blip r:embed="rId3"/>
          <a:stretch>
            <a:fillRect/>
          </a:stretch>
        </p:blipFill>
        <p:spPr>
          <a:xfrm>
            <a:off x="8134349" y="1281553"/>
            <a:ext cx="3225017" cy="3905250"/>
          </a:xfrm>
          <a:prstGeom prst="rect">
            <a:avLst/>
          </a:prstGeom>
        </p:spPr>
      </p:pic>
      <p:sp>
        <p:nvSpPr>
          <p:cNvPr id="2" name="Rectangle 1">
            <a:extLst>
              <a:ext uri="{FF2B5EF4-FFF2-40B4-BE49-F238E27FC236}">
                <a16:creationId xmlns:a16="http://schemas.microsoft.com/office/drawing/2014/main" id="{43E4812D-6633-4191-B85B-9574397C33EF}"/>
              </a:ext>
            </a:extLst>
          </p:cNvPr>
          <p:cNvSpPr/>
          <p:nvPr/>
        </p:nvSpPr>
        <p:spPr>
          <a:xfrm>
            <a:off x="8134349" y="5304656"/>
            <a:ext cx="3225017" cy="646331"/>
          </a:xfrm>
          <a:prstGeom prst="rect">
            <a:avLst/>
          </a:prstGeom>
        </p:spPr>
        <p:txBody>
          <a:bodyPr wrap="square">
            <a:spAutoFit/>
          </a:bodyPr>
          <a:lstStyle/>
          <a:p>
            <a:r>
              <a:rPr lang="en-GB" dirty="0">
                <a:hlinkClick r:id="rId4"/>
              </a:rPr>
              <a:t>https://profilebooks.com/how-bad-are-bananas.html</a:t>
            </a:r>
            <a:endParaRPr lang="en-GB" dirty="0"/>
          </a:p>
        </p:txBody>
      </p:sp>
      <p:pic>
        <p:nvPicPr>
          <p:cNvPr id="14" name="Picture 4" descr="Image result for project drawdown book&quot;">
            <a:extLst>
              <a:ext uri="{FF2B5EF4-FFF2-40B4-BE49-F238E27FC236}">
                <a16:creationId xmlns:a16="http://schemas.microsoft.com/office/drawing/2014/main" id="{2D1F2256-B105-432D-8384-569A260820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3592" y="1281553"/>
            <a:ext cx="3671886" cy="393305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8445B01-17A0-49B5-BD03-75DC63495FCD}"/>
              </a:ext>
            </a:extLst>
          </p:cNvPr>
          <p:cNvSpPr/>
          <p:nvPr/>
        </p:nvSpPr>
        <p:spPr>
          <a:xfrm>
            <a:off x="3803592" y="5443155"/>
            <a:ext cx="2941896" cy="369332"/>
          </a:xfrm>
          <a:prstGeom prst="rect">
            <a:avLst/>
          </a:prstGeom>
        </p:spPr>
        <p:txBody>
          <a:bodyPr wrap="none">
            <a:spAutoFit/>
          </a:bodyPr>
          <a:lstStyle/>
          <a:p>
            <a:r>
              <a:rPr lang="en-GB" dirty="0">
                <a:hlinkClick r:id="rId6"/>
              </a:rPr>
              <a:t>https://www.drawdown.org/</a:t>
            </a:r>
            <a:endParaRPr lang="en-GB" dirty="0"/>
          </a:p>
        </p:txBody>
      </p:sp>
    </p:spTree>
    <p:extLst>
      <p:ext uri="{BB962C8B-B14F-4D97-AF65-F5344CB8AC3E}">
        <p14:creationId xmlns:p14="http://schemas.microsoft.com/office/powerpoint/2010/main" val="368421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438906"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Chapple, W., Molthan-Hill, P., Welton, R., Hewitt, M.</a:t>
            </a:r>
          </a:p>
          <a:p>
            <a:pPr indent="-228600">
              <a:lnSpc>
                <a:spcPct val="90000"/>
              </a:lnSpc>
              <a:spcAft>
                <a:spcPts val="600"/>
              </a:spcAft>
              <a:buFont typeface="Arial" panose="020B0604020202020204" pitchFamily="34" charset="0"/>
              <a:buChar char="•"/>
            </a:pPr>
            <a:r>
              <a:rPr lang="en-US" sz="1700" b="1" dirty="0"/>
              <a:t>Lights Off, Spot On: Carbon Literacy Training Crossing Boundaries in the Television Industry.</a:t>
            </a:r>
            <a:r>
              <a:rPr lang="en-US" sz="1700" dirty="0"/>
              <a:t> </a:t>
            </a:r>
          </a:p>
          <a:p>
            <a:pPr indent="-228600">
              <a:lnSpc>
                <a:spcPct val="90000"/>
              </a:lnSpc>
              <a:spcAft>
                <a:spcPts val="600"/>
              </a:spcAft>
              <a:buFont typeface="Arial" panose="020B0604020202020204" pitchFamily="34" charset="0"/>
              <a:buChar char="•"/>
            </a:pPr>
            <a:r>
              <a:rPr lang="en-US" sz="1700" i="1" dirty="0"/>
              <a:t>J Bus Ethics</a:t>
            </a:r>
            <a:r>
              <a:rPr lang="en-US" sz="1700" dirty="0"/>
              <a:t> </a:t>
            </a:r>
            <a:r>
              <a:rPr lang="en-US" sz="1700" b="1" dirty="0"/>
              <a:t>162, </a:t>
            </a:r>
            <a:r>
              <a:rPr lang="en-US" sz="1700" dirty="0"/>
              <a:t>813–834 (2020). </a:t>
            </a:r>
          </a:p>
          <a:p>
            <a:pPr>
              <a:lnSpc>
                <a:spcPct val="90000"/>
              </a:lnSpc>
              <a:spcAft>
                <a:spcPts val="600"/>
              </a:spcAft>
            </a:pPr>
            <a:r>
              <a:rPr lang="en-US" sz="17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4268639852"/>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623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1128507295"/>
              </p:ext>
            </p:extLst>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55575"/>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538843" y="5900420"/>
            <a:ext cx="10838769" cy="676275"/>
          </a:xfrm>
          <a:prstGeom prst="rect">
            <a:avLst/>
          </a:prstGeom>
          <a:noFill/>
        </p:spPr>
        <p:txBody>
          <a:bodyPr wrap="square" lIns="0" tIns="0" rIns="0" bIns="0" rtlCol="0" anchor="b" anchorCtr="0">
            <a:normAutofit fontScale="775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b="0" i="0" dirty="0">
                <a:solidFill>
                  <a:srgbClr val="000000"/>
                </a:solidFill>
                <a:effectLst/>
                <a:latin typeface="Verdana" panose="020B0604030504040204" pitchFamily="34" charset="0"/>
              </a:rPr>
              <a:t>MOLTHAN-HILL, P., BLAJ-WARD, L., MBAH, M.F. and LEDLEY, T.S., 2021. </a:t>
            </a:r>
            <a:r>
              <a:rPr lang="en-GB" b="0" i="0" dirty="0">
                <a:effectLst/>
                <a:latin typeface="Verdana" panose="020B0604030504040204" pitchFamily="34" charset="0"/>
                <a:hlinkClick r:id="rId3"/>
              </a:rPr>
              <a:t>Climate change education at universities: relevance and strategies for every discipline.</a:t>
            </a:r>
            <a:r>
              <a:rPr lang="en-GB" b="0" i="0" dirty="0">
                <a:solidFill>
                  <a:srgbClr val="000000"/>
                </a:solidFill>
                <a:effectLst/>
                <a:latin typeface="Verdana" panose="020B0604030504040204" pitchFamily="34" charset="0"/>
              </a:rPr>
              <a:t> In: M. LACKNER, B. SAJJADI and W.-Y. CHEN, eds., </a:t>
            </a:r>
            <a:r>
              <a:rPr lang="en-GB" b="0" i="1" dirty="0">
                <a:solidFill>
                  <a:srgbClr val="000000"/>
                </a:solidFill>
                <a:effectLst/>
                <a:latin typeface="Verdana" panose="020B0604030504040204" pitchFamily="34" charset="0"/>
              </a:rPr>
              <a:t>Handbook of climate change mitigation and adaptation.</a:t>
            </a:r>
            <a:r>
              <a:rPr lang="en-GB" b="0" i="0" dirty="0">
                <a:solidFill>
                  <a:srgbClr val="000000"/>
                </a:solidFill>
                <a:effectLst/>
                <a:latin typeface="Verdana" panose="020B0604030504040204" pitchFamily="34" charset="0"/>
              </a:rPr>
              <a:t> New York: Springer, pp. 1-64. ISBN 9781461464310</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8274DBD2-64CF-471F-BEB9-BA6C00AF64EE}"/>
              </a:ext>
            </a:extLst>
          </p:cNvPr>
          <p:cNvSpPr txBox="1"/>
          <p:nvPr/>
        </p:nvSpPr>
        <p:spPr>
          <a:xfrm>
            <a:off x="0" y="155575"/>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Education in Psychology</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EDF742BD-5C1C-4B85-80D8-BE75CD076D80}"/>
              </a:ext>
            </a:extLst>
          </p:cNvPr>
          <p:cNvSpPr txBox="1"/>
          <p:nvPr/>
        </p:nvSpPr>
        <p:spPr>
          <a:xfrm>
            <a:off x="1035843" y="1160439"/>
            <a:ext cx="10120312" cy="4462760"/>
          </a:xfrm>
          <a:prstGeom prst="rect">
            <a:avLst/>
          </a:prstGeom>
          <a:noFill/>
        </p:spPr>
        <p:txBody>
          <a:bodyPr wrap="square">
            <a:spAutoFit/>
          </a:bodyPr>
          <a:lstStyle/>
          <a:p>
            <a:r>
              <a:rPr lang="en-GB" sz="2200" dirty="0"/>
              <a:t>“In February 2020, the American Psychological Association released findings from a recent survey which revealed </a:t>
            </a:r>
            <a:r>
              <a:rPr lang="en-GB" sz="2200" b="1" dirty="0"/>
              <a:t>that half of US adults are unsure where to start to make a difference in response to climate change, </a:t>
            </a:r>
            <a:r>
              <a:rPr lang="en-GB" sz="2200" dirty="0"/>
              <a:t>whereas slightly under one-third do not feel sufficiently motivated to take action (APA 2020). At the same time, however, </a:t>
            </a:r>
            <a:r>
              <a:rPr lang="en-GB" sz="2200" b="1" dirty="0"/>
              <a:t>concern about climate change appears to be impacting negatively on people’s health and well-being, with younger adults aged 18–34 affected disproportionately by eco-anxiety</a:t>
            </a:r>
            <a:r>
              <a:rPr lang="en-GB" sz="2200" dirty="0"/>
              <a:t>. According to the APA (2020), education has substantial potential to lead to behavioural change. With younger adults making up a substantial proportion of university students, </a:t>
            </a:r>
            <a:r>
              <a:rPr lang="en-GB" sz="2200" b="1" dirty="0"/>
              <a:t>climate change education at universities, both on psychology-focused courses and on courses which draw on psychology research insights, has substantial potential to develop impactful solutions to the climate emergency</a:t>
            </a:r>
            <a:r>
              <a:rPr lang="en-GB" sz="2200" dirty="0"/>
              <a:t>.” </a:t>
            </a:r>
            <a:r>
              <a:rPr lang="en-GB" sz="2000" dirty="0"/>
              <a:t>(Molthan-Hill et al 2021:page 28)</a:t>
            </a:r>
          </a:p>
        </p:txBody>
      </p:sp>
    </p:spTree>
    <p:extLst>
      <p:ext uri="{BB962C8B-B14F-4D97-AF65-F5344CB8AC3E}">
        <p14:creationId xmlns:p14="http://schemas.microsoft.com/office/powerpoint/2010/main" val="20351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s the science of communication settled?">
            <a:extLst>
              <a:ext uri="{FF2B5EF4-FFF2-40B4-BE49-F238E27FC236}">
                <a16:creationId xmlns:a16="http://schemas.microsoft.com/office/drawing/2014/main" id="{0FDEB56C-4E33-440E-A086-9B325BCD1BD7}"/>
              </a:ext>
            </a:extLst>
          </p:cNvPr>
          <p:cNvPicPr>
            <a:picLocks noGrp="1" noChangeAspect="1" noChangeArrowheads="1"/>
          </p:cNvPicPr>
          <p:nvPr>
            <p:ph type="pic" sz="quarter" idx="12"/>
          </p:nvPr>
        </p:nvPicPr>
        <p:blipFill>
          <a:blip r:embed="rId2">
            <a:extLst>
              <a:ext uri="{28A0092B-C50C-407E-A947-70E740481C1C}">
                <a14:useLocalDpi xmlns:a14="http://schemas.microsoft.com/office/drawing/2010/main" val="0"/>
              </a:ext>
            </a:extLst>
          </a:blip>
          <a:srcRect l="1854" r="1854"/>
          <a:stretch>
            <a:fillRect/>
          </a:stretch>
        </p:blipFill>
        <p:spPr bwMode="auto">
          <a:xfrm>
            <a:off x="0" y="832757"/>
            <a:ext cx="12191999" cy="52630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8B6E41-EE5F-4D56-91CB-0A7B98F06822}"/>
              </a:ext>
            </a:extLst>
          </p:cNvPr>
          <p:cNvSpPr txBox="1"/>
          <p:nvPr/>
        </p:nvSpPr>
        <p:spPr>
          <a:xfrm>
            <a:off x="208189" y="6095782"/>
            <a:ext cx="6098720" cy="646331"/>
          </a:xfrm>
          <a:prstGeom prst="rect">
            <a:avLst/>
          </a:prstGeom>
          <a:noFill/>
        </p:spPr>
        <p:txBody>
          <a:bodyPr wrap="square">
            <a:spAutoFit/>
          </a:bodyPr>
          <a:lstStyle/>
          <a:p>
            <a:r>
              <a:rPr lang="en-GB" dirty="0"/>
              <a:t>https://theclimatecommsproject.org/climate-communication-in-practice/</a:t>
            </a:r>
          </a:p>
        </p:txBody>
      </p:sp>
      <p:sp>
        <p:nvSpPr>
          <p:cNvPr id="4" name="TextBox 3">
            <a:extLst>
              <a:ext uri="{FF2B5EF4-FFF2-40B4-BE49-F238E27FC236}">
                <a16:creationId xmlns:a16="http://schemas.microsoft.com/office/drawing/2014/main" id="{B399FC75-866C-4730-A894-DD7F6F8E9C11}"/>
              </a:ext>
            </a:extLst>
          </p:cNvPr>
          <p:cNvSpPr txBox="1"/>
          <p:nvPr/>
        </p:nvSpPr>
        <p:spPr>
          <a:xfrm>
            <a:off x="208189" y="115888"/>
            <a:ext cx="11548382" cy="471942"/>
          </a:xfrm>
          <a:prstGeom prst="rect">
            <a:avLst/>
          </a:prstGeom>
          <a:noFill/>
        </p:spPr>
        <p:txBody>
          <a:bodyPr wrap="square" lIns="0" tIns="0" rIns="0" bIns="0" rtlCol="0" anchor="b" anchorCtr="0">
            <a:noAutofit/>
          </a:bodyPr>
          <a:lstStyle/>
          <a:p>
            <a:r>
              <a:rPr lang="en-GB" sz="3200"/>
              <a:t>The </a:t>
            </a:r>
            <a:r>
              <a:rPr lang="en-GB" sz="3200" dirty="0"/>
              <a:t>Climate Communication Project</a:t>
            </a:r>
          </a:p>
        </p:txBody>
      </p:sp>
      <p:sp>
        <p:nvSpPr>
          <p:cNvPr id="8" name="TextBox 7">
            <a:extLst>
              <a:ext uri="{FF2B5EF4-FFF2-40B4-BE49-F238E27FC236}">
                <a16:creationId xmlns:a16="http://schemas.microsoft.com/office/drawing/2014/main" id="{8E24F9C8-6880-443C-99AA-3784B1008F4B}"/>
              </a:ext>
            </a:extLst>
          </p:cNvPr>
          <p:cNvSpPr txBox="1"/>
          <p:nvPr/>
        </p:nvSpPr>
        <p:spPr>
          <a:xfrm>
            <a:off x="5274129" y="6083151"/>
            <a:ext cx="6709682" cy="646331"/>
          </a:xfrm>
          <a:prstGeom prst="rect">
            <a:avLst/>
          </a:prstGeom>
          <a:noFill/>
        </p:spPr>
        <p:txBody>
          <a:bodyPr wrap="square">
            <a:spAutoFit/>
          </a:bodyPr>
          <a:lstStyle/>
          <a:p>
            <a:r>
              <a:rPr lang="en-GB" dirty="0"/>
              <a:t>https://www.bps.org.uk/sites/www.bps.org.uk/files/Member%20Networks/Divisions/DOP/Capstick%20BPS%20June%2028.pdf</a:t>
            </a:r>
          </a:p>
        </p:txBody>
      </p:sp>
    </p:spTree>
    <p:extLst>
      <p:ext uri="{BB962C8B-B14F-4D97-AF65-F5344CB8AC3E}">
        <p14:creationId xmlns:p14="http://schemas.microsoft.com/office/powerpoint/2010/main" val="3102129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extLst>
              <p:ext uri="{D42A27DB-BD31-4B8C-83A1-F6EECF244321}">
                <p14:modId xmlns:p14="http://schemas.microsoft.com/office/powerpoint/2010/main" val="3251699369"/>
              </p:ext>
            </p:extLst>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a:bodyPr>
          <a:lstStyle/>
          <a:p>
            <a:r>
              <a:rPr lang="en-GB" dirty="0"/>
              <a:t>Please contact </a:t>
            </a:r>
            <a:r>
              <a:rPr lang="en-GB" dirty="0">
                <a:hlinkClick r:id="rId3"/>
              </a:rPr>
              <a:t>education@carbonliteracy.com</a:t>
            </a:r>
            <a:r>
              <a:rPr lang="en-GB" dirty="0"/>
              <a:t> to request this toolkit.</a:t>
            </a:r>
          </a:p>
        </p:txBody>
      </p:sp>
      <p:pic>
        <p:nvPicPr>
          <p:cNvPr id="4" name="Picture 3">
            <a:extLst>
              <a:ext uri="{FF2B5EF4-FFF2-40B4-BE49-F238E27FC236}">
                <a16:creationId xmlns:a16="http://schemas.microsoft.com/office/drawing/2014/main" id="{41EE976C-14AD-4651-A0CB-059C2CE765E3}"/>
              </a:ext>
            </a:extLst>
          </p:cNvPr>
          <p:cNvPicPr>
            <a:picLocks noChangeAspect="1"/>
          </p:cNvPicPr>
          <p:nvPr/>
        </p:nvPicPr>
        <p:blipFill rotWithShape="1">
          <a:blip r:embed="rId4"/>
          <a:srcRect l="18000" r="17677"/>
          <a:stretch/>
        </p:blipFill>
        <p:spPr>
          <a:xfrm>
            <a:off x="951959" y="1635672"/>
            <a:ext cx="4101447" cy="3586656"/>
          </a:xfrm>
          <a:prstGeom prst="rect">
            <a:avLst/>
          </a:prstGeom>
        </p:spPr>
      </p:pic>
      <p:pic>
        <p:nvPicPr>
          <p:cNvPr id="8" name="Picture 7">
            <a:extLst>
              <a:ext uri="{FF2B5EF4-FFF2-40B4-BE49-F238E27FC236}">
                <a16:creationId xmlns:a16="http://schemas.microsoft.com/office/drawing/2014/main" id="{5B61A21F-DF28-4433-9FEA-9B5591E5309D}"/>
              </a:ext>
            </a:extLst>
          </p:cNvPr>
          <p:cNvPicPr>
            <a:picLocks noChangeAspect="1"/>
          </p:cNvPicPr>
          <p:nvPr/>
        </p:nvPicPr>
        <p:blipFill rotWithShape="1">
          <a:blip r:embed="rId5"/>
          <a:srcRect l="17648" t="1568" r="19000" b="4626"/>
          <a:stretch/>
        </p:blipFill>
        <p:spPr>
          <a:xfrm>
            <a:off x="5429633" y="1552140"/>
            <a:ext cx="4766142" cy="3969572"/>
          </a:xfrm>
          <a:prstGeom prst="rect">
            <a:avLst/>
          </a:prstGeom>
        </p:spPr>
      </p:pic>
    </p:spTree>
    <p:extLst>
      <p:ext uri="{BB962C8B-B14F-4D97-AF65-F5344CB8AC3E}">
        <p14:creationId xmlns:p14="http://schemas.microsoft.com/office/powerpoint/2010/main" val="19624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lnSpcReduction="10000"/>
          </a:bodyPr>
          <a:lstStyle/>
          <a:p>
            <a:pPr algn="ctr"/>
            <a:r>
              <a:rPr lang="en-GB" sz="3600" dirty="0"/>
              <a:t>Want to adapt any of our projects to your university? </a:t>
            </a:r>
            <a:br>
              <a:rPr lang="en-GB" sz="3600" dirty="0"/>
            </a:br>
            <a:r>
              <a:rPr lang="en-GB" sz="3600" dirty="0"/>
              <a:t>Please contact Prof Dr Petra Molthan-Hill  </a:t>
            </a:r>
          </a:p>
          <a:p>
            <a:pPr algn="ctr"/>
            <a:r>
              <a:rPr lang="en-GB" sz="3600" dirty="0"/>
              <a:t>petra.molthan-hill@ntu.ac.uk</a:t>
            </a:r>
          </a:p>
        </p:txBody>
      </p:sp>
      <p:pic>
        <p:nvPicPr>
          <p:cNvPr id="3" name="Picture 2" descr="Graphical user interface, text&#10;&#10;Description automatically generated">
            <a:extLst>
              <a:ext uri="{FF2B5EF4-FFF2-40B4-BE49-F238E27FC236}">
                <a16:creationId xmlns:a16="http://schemas.microsoft.com/office/drawing/2014/main" id="{934C5D02-DB29-B543-A007-3D28E6238447}"/>
              </a:ext>
            </a:extLst>
          </p:cNvPr>
          <p:cNvPicPr>
            <a:picLocks noChangeAspect="1"/>
          </p:cNvPicPr>
          <p:nvPr/>
        </p:nvPicPr>
        <p:blipFill>
          <a:blip r:embed="rId2"/>
          <a:stretch>
            <a:fillRect/>
          </a:stretch>
        </p:blipFill>
        <p:spPr>
          <a:xfrm>
            <a:off x="8691306" y="771218"/>
            <a:ext cx="3225800" cy="1028700"/>
          </a:xfrm>
          <a:prstGeom prst="rect">
            <a:avLst/>
          </a:prstGeom>
        </p:spPr>
      </p:pic>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EB7606-F0DE-4E35-ADFF-7F76928EE48B}">
  <ds:schemaRefs>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http://purl.org/dc/dcmitype/"/>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62A570-BE0F-402C-93AD-2B52047D96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273</TotalTime>
  <Words>1866</Words>
  <Application>Microsoft Office PowerPoint</Application>
  <PresentationFormat>Widescreen</PresentationFormat>
  <Paragraphs>75</Paragraphs>
  <Slides>14</Slides>
  <Notes>9</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14</vt:i4>
      </vt:variant>
    </vt:vector>
  </HeadingPairs>
  <TitlesOfParts>
    <vt:vector size="26" baseType="lpstr">
      <vt:lpstr>Arial</vt:lpstr>
      <vt:lpstr>Calibri</vt:lpstr>
      <vt:lpstr>Calibri Light</vt:lpstr>
      <vt:lpstr>Century Gothic</vt:lpstr>
      <vt:lpstr>Helvetica</vt:lpstr>
      <vt:lpstr>Times New Roman</vt:lpstr>
      <vt:lpstr>Verdana</vt:lpstr>
      <vt:lpstr>Wingdings</vt:lpstr>
      <vt:lpstr>Office Theme</vt:lpstr>
      <vt:lpstr>1_Office Theme</vt:lpstr>
      <vt:lpstr>6_Office Theme</vt:lpstr>
      <vt:lpstr>3_Office Theme</vt:lpstr>
      <vt:lpstr>Climate action: what does this mean for the occupational psychology curriculum and OP practice?</vt:lpstr>
      <vt:lpstr>En-ROADS is a cutting-edge simulation model used to test climate solutions and generate climate scenarios for the future.</vt:lpstr>
      <vt:lpstr>Solutions: A lot to know…</vt:lpstr>
      <vt:lpstr>Inspired by Carbon Literacy Training in:</vt:lpstr>
      <vt:lpstr>Carbon Literacy Training for Business Schools</vt:lpstr>
      <vt:lpstr>PowerPoint Presentation</vt:lpstr>
      <vt:lpstr>PowerPoint Presentation</vt:lpstr>
      <vt:lpstr>PowerPoint Presentation</vt:lpstr>
      <vt:lpstr>PowerPoint Presentation</vt:lpstr>
      <vt:lpstr>PowerPoint Presentation</vt:lpstr>
      <vt:lpstr>NTU Carbon Literacy Training Course</vt:lpstr>
      <vt:lpstr>NTU Carbon Literacy Training Course</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Molthan-hill, Petra 02</cp:lastModifiedBy>
  <cp:revision>131</cp:revision>
  <dcterms:created xsi:type="dcterms:W3CDTF">2020-08-07T10:40:47Z</dcterms:created>
  <dcterms:modified xsi:type="dcterms:W3CDTF">2021-10-19T08:13:51Z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