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 id="2147483766" r:id="rId8"/>
  </p:sldMasterIdLst>
  <p:notesMasterIdLst>
    <p:notesMasterId r:id="rId36"/>
  </p:notesMasterIdLst>
  <p:sldIdLst>
    <p:sldId id="1574" r:id="rId9"/>
    <p:sldId id="256" r:id="rId10"/>
    <p:sldId id="1546" r:id="rId11"/>
    <p:sldId id="404" r:id="rId12"/>
    <p:sldId id="405" r:id="rId13"/>
    <p:sldId id="1570" r:id="rId14"/>
    <p:sldId id="1556" r:id="rId15"/>
    <p:sldId id="306" r:id="rId16"/>
    <p:sldId id="307" r:id="rId17"/>
    <p:sldId id="330" r:id="rId18"/>
    <p:sldId id="1557" r:id="rId19"/>
    <p:sldId id="1552" r:id="rId20"/>
    <p:sldId id="1572" r:id="rId21"/>
    <p:sldId id="1536" r:id="rId22"/>
    <p:sldId id="1539" r:id="rId23"/>
    <p:sldId id="1554" r:id="rId24"/>
    <p:sldId id="1540" r:id="rId25"/>
    <p:sldId id="283" r:id="rId26"/>
    <p:sldId id="1558" r:id="rId27"/>
    <p:sldId id="1569" r:id="rId28"/>
    <p:sldId id="1559" r:id="rId29"/>
    <p:sldId id="1563" r:id="rId30"/>
    <p:sldId id="1561" r:id="rId31"/>
    <p:sldId id="1555" r:id="rId32"/>
    <p:sldId id="1568" r:id="rId33"/>
    <p:sldId id="1573" r:id="rId34"/>
    <p:sldId id="1566"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E69"/>
    <a:srgbClr val="C7017F"/>
    <a:srgbClr val="D1BCDC"/>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18" autoAdjust="0"/>
    <p:restoredTop sz="82831" autoAdjust="0"/>
  </p:normalViewPr>
  <p:slideViewPr>
    <p:cSldViewPr snapToGrid="0" snapToObjects="1">
      <p:cViewPr varScale="1">
        <p:scale>
          <a:sx n="45" d="100"/>
          <a:sy n="45" d="100"/>
        </p:scale>
        <p:origin x="917" y="43"/>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s>
</file>

<file path=ppt/diagrams/_rels/data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 Id="rId4" Type="http://schemas.openxmlformats.org/officeDocument/2006/relationships/image" Target="../media/image47.png"/></Relationships>
</file>

<file path=ppt/diagrams/_rels/drawing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 Id="rId4" Type="http://schemas.openxmlformats.org/officeDocument/2006/relationships/image" Target="../media/image4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dirty="0"/>
            <a:t>Ability to distinguish critically between certainties, uncertainties, projections and risks associated with climate change, and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a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Ability to distinguish critically between certainties, uncertainties, projections and risks associated with climate change, and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08930"/>
          <a:ext cx="11520000" cy="1280536"/>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511" y="271441"/>
        <a:ext cx="11394978" cy="1155514"/>
      </dsp:txXfrm>
    </dsp:sp>
    <dsp:sp modelId="{5EC8B9A6-5F77-445E-8BDB-E6C1E2105213}">
      <dsp:nvSpPr>
        <dsp:cNvPr id="0" name=""/>
        <dsp:cNvSpPr/>
      </dsp:nvSpPr>
      <dsp:spPr>
        <a:xfrm>
          <a:off x="0" y="1499873"/>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181" y="1544054"/>
        <a:ext cx="11431638" cy="816700"/>
      </dsp:txXfrm>
    </dsp:sp>
    <dsp:sp modelId="{28955ACD-53B4-499F-89BB-254F16A898CF}">
      <dsp:nvSpPr>
        <dsp:cNvPr id="0" name=""/>
        <dsp:cNvSpPr/>
      </dsp:nvSpPr>
      <dsp:spPr>
        <a:xfrm>
          <a:off x="0" y="2415342"/>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181" y="2459523"/>
        <a:ext cx="11431638" cy="816700"/>
      </dsp:txXfrm>
    </dsp:sp>
    <dsp:sp modelId="{1CBCF9C5-F202-4995-9634-4C82753ADD33}">
      <dsp:nvSpPr>
        <dsp:cNvPr id="0" name=""/>
        <dsp:cNvSpPr/>
      </dsp:nvSpPr>
      <dsp:spPr>
        <a:xfrm>
          <a:off x="0" y="3330811"/>
          <a:ext cx="11520000" cy="90506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181" y="3374992"/>
        <a:ext cx="11431638" cy="816700"/>
      </dsp:txXfrm>
    </dsp:sp>
    <dsp:sp modelId="{569EEFCE-F1FB-4C9C-B800-7076A67F68FB}">
      <dsp:nvSpPr>
        <dsp:cNvPr id="0" name=""/>
        <dsp:cNvSpPr/>
      </dsp:nvSpPr>
      <dsp:spPr>
        <a:xfrm>
          <a:off x="0" y="4246280"/>
          <a:ext cx="11520000" cy="980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a global level to protect negatively affected natural and human systems in a just and equitable way.</a:t>
          </a:r>
          <a:endParaRPr lang="en-NL" sz="2000" kern="1200" dirty="0"/>
        </a:p>
      </dsp:txBody>
      <dsp:txXfrm>
        <a:off x="47878" y="4294158"/>
        <a:ext cx="11424244" cy="8850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7</a:t>
            </a:fld>
            <a:endParaRPr lang="en-US"/>
          </a:p>
        </p:txBody>
      </p:sp>
    </p:spTree>
    <p:extLst>
      <p:ext uri="{BB962C8B-B14F-4D97-AF65-F5344CB8AC3E}">
        <p14:creationId xmlns:p14="http://schemas.microsoft.com/office/powerpoint/2010/main" val="989164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55650"/>
            <a:ext cx="6734175" cy="3789363"/>
          </a:xfrm>
        </p:spPr>
      </p:sp>
      <p:sp>
        <p:nvSpPr>
          <p:cNvPr id="3" name="Notes Placeholder 2"/>
          <p:cNvSpPr>
            <a:spLocks noGrp="1"/>
          </p:cNvSpPr>
          <p:nvPr>
            <p:ph type="body" idx="1"/>
          </p:nvPr>
        </p:nvSpPr>
        <p:spPr/>
        <p:txBody>
          <a:bodyPr/>
          <a:lstStyle/>
          <a:p>
            <a:endParaRPr lang="en-GB" dirty="0"/>
          </a:p>
          <a:p>
            <a:r>
              <a:rPr lang="en-GB" dirty="0"/>
              <a:t>Carbon</a:t>
            </a:r>
            <a:r>
              <a:rPr lang="en-GB" baseline="0" dirty="0"/>
              <a:t> Dioxide equivalent gives us a level playing field to understand the effects of various activities</a:t>
            </a:r>
            <a:endParaRPr lang="en-GB" dirty="0"/>
          </a:p>
        </p:txBody>
      </p:sp>
      <p:sp>
        <p:nvSpPr>
          <p:cNvPr id="4" name="Slide Number Placeholder 3"/>
          <p:cNvSpPr>
            <a:spLocks noGrp="1"/>
          </p:cNvSpPr>
          <p:nvPr>
            <p:ph type="sldNum" sz="quarter" idx="10"/>
          </p:nvPr>
        </p:nvSpPr>
        <p:spPr/>
        <p:txBody>
          <a:bodyPr/>
          <a:lstStyle/>
          <a:p>
            <a:pPr marL="0" marR="0" lvl="0" indent="0" algn="r" defTabSz="969640" rtl="0" eaLnBrk="1" fontAlgn="base" latinLnBrk="0" hangingPunct="1">
              <a:lnSpc>
                <a:spcPct val="100000"/>
              </a:lnSpc>
              <a:spcBef>
                <a:spcPct val="0"/>
              </a:spcBef>
              <a:spcAft>
                <a:spcPct val="0"/>
              </a:spcAft>
              <a:buClrTx/>
              <a:buSzTx/>
              <a:buFontTx/>
              <a:buNone/>
              <a:tabLst/>
              <a:defRPr/>
            </a:pPr>
            <a:fld id="{7D47DF55-C671-4298-9C7F-633AC4BE7646}" type="slidenum">
              <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9640" rtl="0" eaLnBrk="1" fontAlgn="base" latinLnBrk="0" hangingPunct="1">
                <a:lnSpc>
                  <a:spcPct val="100000"/>
                </a:lnSpc>
                <a:spcBef>
                  <a:spcPct val="0"/>
                </a:spcBef>
                <a:spcAft>
                  <a:spcPct val="0"/>
                </a:spcAft>
                <a:buClrTx/>
                <a:buSzTx/>
                <a:buFontTx/>
                <a:buNone/>
                <a:tabLst/>
                <a:defRPr/>
              </a:pPr>
              <a:t>8</a:t>
            </a:fld>
            <a:endPar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17092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55650"/>
            <a:ext cx="6734175" cy="3789363"/>
          </a:xfrm>
        </p:spPr>
      </p:sp>
      <p:sp>
        <p:nvSpPr>
          <p:cNvPr id="3" name="Notes Placeholder 2"/>
          <p:cNvSpPr>
            <a:spLocks noGrp="1"/>
          </p:cNvSpPr>
          <p:nvPr>
            <p:ph type="body" idx="1"/>
          </p:nvPr>
        </p:nvSpPr>
        <p:spPr/>
        <p:txBody>
          <a:bodyPr/>
          <a:lstStyle/>
          <a:p>
            <a:endParaRPr lang="en-GB" dirty="0"/>
          </a:p>
          <a:p>
            <a:r>
              <a:rPr lang="en-GB" dirty="0"/>
              <a:t>We can talk about climate</a:t>
            </a:r>
            <a:r>
              <a:rPr lang="en-GB" baseline="0" dirty="0"/>
              <a:t> change in human terms by using CO2e as a benchmark</a:t>
            </a:r>
            <a:endParaRPr lang="en-GB" dirty="0"/>
          </a:p>
        </p:txBody>
      </p:sp>
      <p:sp>
        <p:nvSpPr>
          <p:cNvPr id="4" name="Slide Number Placeholder 3"/>
          <p:cNvSpPr>
            <a:spLocks noGrp="1"/>
          </p:cNvSpPr>
          <p:nvPr>
            <p:ph type="sldNum" sz="quarter" idx="10"/>
          </p:nvPr>
        </p:nvSpPr>
        <p:spPr/>
        <p:txBody>
          <a:bodyPr/>
          <a:lstStyle/>
          <a:p>
            <a:pPr marL="0" marR="0" lvl="0" indent="0" algn="r" defTabSz="969640" rtl="0" eaLnBrk="1" fontAlgn="base" latinLnBrk="0" hangingPunct="1">
              <a:lnSpc>
                <a:spcPct val="100000"/>
              </a:lnSpc>
              <a:spcBef>
                <a:spcPct val="0"/>
              </a:spcBef>
              <a:spcAft>
                <a:spcPct val="0"/>
              </a:spcAft>
              <a:buClrTx/>
              <a:buSzTx/>
              <a:buFontTx/>
              <a:buNone/>
              <a:tabLst/>
              <a:defRPr/>
            </a:pPr>
            <a:fld id="{7D47DF55-C671-4298-9C7F-633AC4BE7646}" type="slidenum">
              <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9640" rtl="0" eaLnBrk="1" fontAlgn="base" latinLnBrk="0" hangingPunct="1">
                <a:lnSpc>
                  <a:spcPct val="100000"/>
                </a:lnSpc>
                <a:spcBef>
                  <a:spcPct val="0"/>
                </a:spcBef>
                <a:spcAft>
                  <a:spcPct val="0"/>
                </a:spcAft>
                <a:buClrTx/>
                <a:buSzTx/>
                <a:buFontTx/>
                <a:buNone/>
                <a:tabLst/>
                <a:defRPr/>
              </a:pPr>
              <a:t>9</a:t>
            </a:fld>
            <a:endPar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17092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55650"/>
            <a:ext cx="6734175" cy="3789363"/>
          </a:xfrm>
        </p:spPr>
      </p:sp>
      <p:sp>
        <p:nvSpPr>
          <p:cNvPr id="3" name="Notes Placeholder 2"/>
          <p:cNvSpPr>
            <a:spLocks noGrp="1"/>
          </p:cNvSpPr>
          <p:nvPr>
            <p:ph type="body" idx="1"/>
          </p:nvPr>
        </p:nvSpPr>
        <p:spPr/>
        <p:txBody>
          <a:bodyPr/>
          <a:lstStyle/>
          <a:p>
            <a:r>
              <a:rPr lang="en-GB" dirty="0"/>
              <a:t>Past generations</a:t>
            </a:r>
            <a:r>
              <a:rPr lang="en-GB" baseline="0" dirty="0"/>
              <a:t> are responsible for getting us to where we are now</a:t>
            </a:r>
          </a:p>
          <a:p>
            <a:r>
              <a:rPr lang="en-GB" baseline="0" dirty="0"/>
              <a:t>Present leaders are undecided and divided </a:t>
            </a:r>
            <a:r>
              <a:rPr lang="mr-IN" baseline="0" dirty="0"/>
              <a:t>–</a:t>
            </a:r>
            <a:r>
              <a:rPr lang="en-GB" baseline="0" dirty="0"/>
              <a:t> Trump reneging on Paris Climate deal</a:t>
            </a:r>
          </a:p>
          <a:p>
            <a:r>
              <a:rPr lang="en-GB" baseline="0" dirty="0"/>
              <a:t>You are the future leaders </a:t>
            </a:r>
            <a:r>
              <a:rPr lang="mr-IN" baseline="0" dirty="0"/>
              <a:t>–</a:t>
            </a:r>
            <a:r>
              <a:rPr lang="en-GB" baseline="0" dirty="0"/>
              <a:t> what will you do?</a:t>
            </a:r>
            <a:endParaRPr lang="en-GB" dirty="0"/>
          </a:p>
        </p:txBody>
      </p:sp>
      <p:sp>
        <p:nvSpPr>
          <p:cNvPr id="4" name="Slide Number Placeholder 3"/>
          <p:cNvSpPr>
            <a:spLocks noGrp="1"/>
          </p:cNvSpPr>
          <p:nvPr>
            <p:ph type="sldNum" sz="quarter" idx="10"/>
          </p:nvPr>
        </p:nvSpPr>
        <p:spPr/>
        <p:txBody>
          <a:bodyPr/>
          <a:lstStyle/>
          <a:p>
            <a:pPr marL="0" marR="0" lvl="0" indent="0" algn="r" defTabSz="969640" rtl="0" eaLnBrk="1" fontAlgn="base" latinLnBrk="0" hangingPunct="1">
              <a:lnSpc>
                <a:spcPct val="100000"/>
              </a:lnSpc>
              <a:spcBef>
                <a:spcPct val="0"/>
              </a:spcBef>
              <a:spcAft>
                <a:spcPct val="0"/>
              </a:spcAft>
              <a:buClrTx/>
              <a:buSzTx/>
              <a:buFontTx/>
              <a:buNone/>
              <a:tabLst/>
              <a:defRPr/>
            </a:pPr>
            <a:fld id="{7D47DF55-C671-4298-9C7F-633AC4BE7646}" type="slidenum">
              <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9640" rtl="0" eaLnBrk="1" fontAlgn="base" latinLnBrk="0" hangingPunct="1">
                <a:lnSpc>
                  <a:spcPct val="100000"/>
                </a:lnSpc>
                <a:spcBef>
                  <a:spcPct val="0"/>
                </a:spcBef>
                <a:spcAft>
                  <a:spcPct val="0"/>
                </a:spcAft>
                <a:buClrTx/>
                <a:buSzTx/>
                <a:buFontTx/>
                <a:buNone/>
                <a:tabLst/>
                <a:defRPr/>
              </a:pPr>
              <a:t>10</a:t>
            </a:fld>
            <a:endPar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17092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12</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need to distinguish between three areas of climate change education, the first one is the science: Every Graduate need to understand the climate change science enough to make informed decisions and integrate high impact solutions into their life and work. This basic understanding is also necessary for anyone studying business.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801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16</a:t>
            </a:fld>
            <a:endParaRPr lang="en-US"/>
          </a:p>
        </p:txBody>
      </p:sp>
    </p:spTree>
    <p:extLst>
      <p:ext uri="{BB962C8B-B14F-4D97-AF65-F5344CB8AC3E}">
        <p14:creationId xmlns:p14="http://schemas.microsoft.com/office/powerpoint/2010/main" val="815052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18</a:t>
            </a:fld>
            <a:endParaRPr lang="en-US"/>
          </a:p>
        </p:txBody>
      </p:sp>
    </p:spTree>
    <p:extLst>
      <p:ext uri="{BB962C8B-B14F-4D97-AF65-F5344CB8AC3E}">
        <p14:creationId xmlns:p14="http://schemas.microsoft.com/office/powerpoint/2010/main" val="1616808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  Lots of information about the resources via https://carbonliteracy.com/toolkits/universities-colleges/.  Email education@carbonliteracy.com to request </a:t>
            </a:r>
            <a:r>
              <a:rPr lang="en-GB"/>
              <a:t>the toolkit.  </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19</a:t>
            </a:fld>
            <a:endParaRPr lang="en-US"/>
          </a:p>
        </p:txBody>
      </p:sp>
    </p:spTree>
    <p:extLst>
      <p:ext uri="{BB962C8B-B14F-4D97-AF65-F5344CB8AC3E}">
        <p14:creationId xmlns:p14="http://schemas.microsoft.com/office/powerpoint/2010/main" val="3615580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21</a:t>
            </a:fld>
            <a:endParaRPr lang="en-US"/>
          </a:p>
        </p:txBody>
      </p:sp>
    </p:spTree>
    <p:extLst>
      <p:ext uri="{BB962C8B-B14F-4D97-AF65-F5344CB8AC3E}">
        <p14:creationId xmlns:p14="http://schemas.microsoft.com/office/powerpoint/2010/main" val="3463755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22</a:t>
            </a:fld>
            <a:endParaRPr lang="en-US"/>
          </a:p>
        </p:txBody>
      </p:sp>
    </p:spTree>
    <p:extLst>
      <p:ext uri="{BB962C8B-B14F-4D97-AF65-F5344CB8AC3E}">
        <p14:creationId xmlns:p14="http://schemas.microsoft.com/office/powerpoint/2010/main" val="17326903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23</a:t>
            </a:fld>
            <a:endParaRPr lang="en-US"/>
          </a:p>
        </p:txBody>
      </p:sp>
    </p:spTree>
    <p:extLst>
      <p:ext uri="{BB962C8B-B14F-4D97-AF65-F5344CB8AC3E}">
        <p14:creationId xmlns:p14="http://schemas.microsoft.com/office/powerpoint/2010/main" val="13988285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145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465263"/>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336018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12/11/2021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2400">
              <a:solidFill>
                <a:schemeClr val="tx1"/>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9584267" y="230189"/>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81771"/>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31192660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465263"/>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6125829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lstStyle>
            <a:lvl1pPr algn="l">
              <a:defRPr sz="4000" b="1" cap="all">
                <a:solidFill>
                  <a:srgbClr val="053663"/>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92941"/>
            <a:ext cx="10363200" cy="413959"/>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071554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01"/>
            <a:ext cx="5435600" cy="21605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0"/>
            <a:ext cx="5435600" cy="2160591"/>
          </a:xfrm>
        </p:spPr>
        <p:txBody>
          <a:bodyPr/>
          <a:lstStyle>
            <a:lvl1pPr>
              <a:defRPr sz="2800">
                <a:solidFill>
                  <a:srgbClr val="053663"/>
                </a:solidFill>
              </a:defRPr>
            </a:lvl1pPr>
            <a:lvl2pPr>
              <a:defRPr sz="2400">
                <a:solidFill>
                  <a:srgbClr val="053663"/>
                </a:solidFill>
              </a:defRPr>
            </a:lvl2pPr>
            <a:lvl3pPr>
              <a:defRPr sz="2000">
                <a:solidFill>
                  <a:srgbClr val="053663"/>
                </a:solidFill>
              </a:defRPr>
            </a:lvl3pPr>
            <a:lvl4pPr>
              <a:defRPr sz="1800">
                <a:solidFill>
                  <a:srgbClr val="053663"/>
                </a:solidFill>
              </a:defRPr>
            </a:lvl4pPr>
            <a:lvl5pPr>
              <a:defRPr sz="1800">
                <a:solidFill>
                  <a:srgbClr val="0536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812892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96603"/>
            <a:ext cx="5386917" cy="47827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696603"/>
            <a:ext cx="5389033" cy="47827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07534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04963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85434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114823"/>
            <a:ext cx="4011084"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23"/>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599" y="2276874"/>
            <a:ext cx="4011084" cy="31745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211042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8"/>
            <a:ext cx="7315200" cy="60696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2389717" y="5367338"/>
            <a:ext cx="7315200" cy="31745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8761940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077373"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1175678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32"/>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724245" y="1340769"/>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6198497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Free Text with Title">
    <p:spTree>
      <p:nvGrpSpPr>
        <p:cNvPr id="1" name=""/>
        <p:cNvGrpSpPr/>
        <p:nvPr/>
      </p:nvGrpSpPr>
      <p:grpSpPr>
        <a:xfrm>
          <a:off x="0" y="0"/>
          <a:ext cx="0" cy="0"/>
          <a:chOff x="0" y="0"/>
          <a:chExt cx="0" cy="0"/>
        </a:xfrm>
      </p:grpSpPr>
      <p:sp>
        <p:nvSpPr>
          <p:cNvPr id="8" name="Subtitle 2"/>
          <p:cNvSpPr>
            <a:spLocks noGrp="1"/>
          </p:cNvSpPr>
          <p:nvPr>
            <p:ph type="subTitle" idx="1"/>
          </p:nvPr>
        </p:nvSpPr>
        <p:spPr>
          <a:xfrm>
            <a:off x="914400" y="763778"/>
            <a:ext cx="10363200" cy="5330444"/>
          </a:xfrm>
        </p:spPr>
        <p:txBody>
          <a:bodyPr>
            <a:normAutofit/>
          </a:bodyPr>
          <a:lstStyle>
            <a:lvl1pPr marL="0" indent="0" algn="l">
              <a:lnSpc>
                <a:spcPct val="100000"/>
              </a:lnSpc>
              <a:buNone/>
              <a:defRPr sz="1800">
                <a:solidFill>
                  <a:srgbClr val="0C4E8B"/>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10" name="Title 1"/>
          <p:cNvSpPr>
            <a:spLocks noGrp="1"/>
          </p:cNvSpPr>
          <p:nvPr>
            <p:ph type="ctrTitle"/>
          </p:nvPr>
        </p:nvSpPr>
        <p:spPr>
          <a:xfrm>
            <a:off x="134112" y="54864"/>
            <a:ext cx="8339328" cy="356616"/>
          </a:xfrm>
          <a:prstGeom prst="rect">
            <a:avLst/>
          </a:prstGeom>
        </p:spPr>
        <p:txBody>
          <a:bodyPr anchor="b">
            <a:noAutofit/>
          </a:bodyPr>
          <a:lstStyle>
            <a:lvl1pPr algn="l">
              <a:defRPr sz="2000" b="1">
                <a:solidFill>
                  <a:srgbClr val="FFFFFF"/>
                </a:solidFill>
                <a:latin typeface="Century Gothic"/>
                <a:cs typeface="Century Gothic"/>
              </a:defRPr>
            </a:lvl1pPr>
          </a:lstStyle>
          <a:p>
            <a:r>
              <a:rPr lang="en-US"/>
              <a:t>Click to edit Master title style</a:t>
            </a:r>
            <a:endParaRPr lang="en-US" dirty="0"/>
          </a:p>
        </p:txBody>
      </p:sp>
    </p:spTree>
    <p:extLst>
      <p:ext uri="{BB962C8B-B14F-4D97-AF65-F5344CB8AC3E}">
        <p14:creationId xmlns:p14="http://schemas.microsoft.com/office/powerpoint/2010/main" val="340637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3.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theme" Target="../theme/theme4.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theme" Target="../theme/theme5.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slideLayout" Target="../slideLayouts/slideLayout88.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4" Type="http://schemas.openxmlformats.org/officeDocument/2006/relationships/image" Target="../media/image1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24" r:id="rId20"/>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 id="2147483765" r:id="rId34"/>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01"/>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1028" name="Text Box 6"/>
          <p:cNvSpPr txBox="1">
            <a:spLocks noChangeArrowheads="1"/>
          </p:cNvSpPr>
          <p:nvPr/>
        </p:nvSpPr>
        <p:spPr bwMode="auto">
          <a:xfrm>
            <a:off x="527051"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2400">
              <a:solidFill>
                <a:schemeClr val="tx1"/>
              </a:solidFill>
              <a:latin typeface="Times" panose="02020603050405020304" pitchFamily="18" charset="0"/>
            </a:endParaRPr>
          </a:p>
        </p:txBody>
      </p:sp>
      <p:sp>
        <p:nvSpPr>
          <p:cNvPr id="1029" name="Title 1"/>
          <p:cNvSpPr txBox="1">
            <a:spLocks/>
          </p:cNvSpPr>
          <p:nvPr userDrawn="1"/>
        </p:nvSpPr>
        <p:spPr bwMode="auto">
          <a:xfrm>
            <a:off x="0" y="0"/>
            <a:ext cx="12192000" cy="1066800"/>
          </a:xfrm>
          <a:prstGeom prst="rect">
            <a:avLst/>
          </a:prstGeom>
          <a:solidFill>
            <a:srgbClr val="6F2C91"/>
          </a:solidFill>
          <a:ln>
            <a:noFill/>
          </a:ln>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sz="2800" dirty="0">
                <a:solidFill>
                  <a:schemeClr val="bg1"/>
                </a:solidFill>
                <a:latin typeface="Museo Sans 500"/>
                <a:cs typeface="Museo Sans 500"/>
              </a:rPr>
              <a:t>Click to edit Master title style</a:t>
            </a:r>
            <a:endParaRPr lang="en-GB" altLang="en-US" sz="2800" dirty="0">
              <a:solidFill>
                <a:schemeClr val="bg1"/>
              </a:solidFill>
              <a:latin typeface="Museo Sans 500"/>
              <a:cs typeface="Museo Sans 500"/>
            </a:endParaRPr>
          </a:p>
        </p:txBody>
      </p:sp>
      <p:pic>
        <p:nvPicPr>
          <p:cNvPr id="2" name="Picture 5"/>
          <p:cNvPicPr>
            <a:picLocks noChangeAspect="1"/>
          </p:cNvPicPr>
          <p:nvPr userDrawn="1"/>
        </p:nvPicPr>
        <p:blipFill>
          <a:blip r:embed="rId14">
            <a:extLst>
              <a:ext uri="{28A0092B-C50C-407E-A947-70E740481C1C}">
                <a14:useLocalDpi xmlns:a14="http://schemas.microsoft.com/office/drawing/2010/main" val="0"/>
              </a:ext>
            </a:extLst>
          </a:blip>
          <a:srcRect l="7915" t="13541" r="6219" b="10622"/>
          <a:stretch>
            <a:fillRect/>
          </a:stretch>
        </p:blipFill>
        <p:spPr bwMode="auto">
          <a:xfrm>
            <a:off x="9647767" y="6015039"/>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73025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hf sldNum="0" hdr="0" dt="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rgbClr val="053663"/>
          </a:solidFill>
          <a:latin typeface="Museo Sans 500"/>
          <a:ea typeface="+mn-ea"/>
          <a:cs typeface="Museo Sans 500"/>
        </a:defRPr>
      </a:lvl1pPr>
      <a:lvl2pPr marL="379413" indent="-188913" algn="l" rtl="0" eaLnBrk="0" fontAlgn="base" hangingPunct="0">
        <a:lnSpc>
          <a:spcPct val="90000"/>
        </a:lnSpc>
        <a:spcBef>
          <a:spcPct val="20000"/>
        </a:spcBef>
        <a:spcAft>
          <a:spcPct val="10000"/>
        </a:spcAft>
        <a:buChar char="–"/>
        <a:defRPr sz="1500">
          <a:solidFill>
            <a:srgbClr val="053663"/>
          </a:solidFill>
          <a:latin typeface="Museo Sans 500"/>
          <a:cs typeface="Museo Sans 500"/>
        </a:defRPr>
      </a:lvl2pPr>
      <a:lvl3pPr marL="530225" indent="-149225" algn="l" rtl="0" eaLnBrk="0" fontAlgn="base" hangingPunct="0">
        <a:lnSpc>
          <a:spcPct val="90000"/>
        </a:lnSpc>
        <a:spcBef>
          <a:spcPct val="20000"/>
        </a:spcBef>
        <a:spcAft>
          <a:spcPct val="20000"/>
        </a:spcAft>
        <a:buChar char="•"/>
        <a:defRPr sz="1200">
          <a:solidFill>
            <a:srgbClr val="053663"/>
          </a:solidFill>
          <a:latin typeface="Museo Sans 500"/>
          <a:cs typeface="Museo Sans 500"/>
        </a:defRPr>
      </a:lvl3pPr>
      <a:lvl4pPr marL="862013" indent="-141288" algn="l" rtl="0" eaLnBrk="0" fontAlgn="base" hangingPunct="0">
        <a:lnSpc>
          <a:spcPct val="90000"/>
        </a:lnSpc>
        <a:spcBef>
          <a:spcPct val="20000"/>
        </a:spcBef>
        <a:spcAft>
          <a:spcPct val="20000"/>
        </a:spcAft>
        <a:buChar char="–"/>
        <a:defRPr sz="1200">
          <a:solidFill>
            <a:srgbClr val="053663"/>
          </a:solidFill>
          <a:latin typeface="Museo Sans 500"/>
          <a:cs typeface="Museo Sans 500"/>
        </a:defRPr>
      </a:lvl4pPr>
      <a:lvl5pPr marL="1235075" indent="-182563" algn="l" rtl="0" eaLnBrk="0" fontAlgn="base" hangingPunct="0">
        <a:lnSpc>
          <a:spcPct val="90000"/>
        </a:lnSpc>
        <a:spcBef>
          <a:spcPct val="20000"/>
        </a:spcBef>
        <a:spcAft>
          <a:spcPct val="20000"/>
        </a:spcAft>
        <a:buChar char="»"/>
        <a:defRPr sz="1200">
          <a:solidFill>
            <a:srgbClr val="053663"/>
          </a:solidFill>
          <a:latin typeface="Museo Sans 500"/>
          <a:cs typeface="Museo Sans 500"/>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54.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8.xml"/><Relationship Id="rId5" Type="http://schemas.openxmlformats.org/officeDocument/2006/relationships/hyperlink" Target="https://www.climateinteractive.org/ci-topics/multisolving/flower/" TargetMode="Externa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openxmlformats.org/officeDocument/2006/relationships/hyperlink" Target="https://www.drawdown.org/" TargetMode="External"/><Relationship Id="rId5" Type="http://schemas.openxmlformats.org/officeDocument/2006/relationships/image" Target="../media/image27.jpeg"/><Relationship Id="rId4" Type="http://schemas.openxmlformats.org/officeDocument/2006/relationships/hyperlink" Target="https://profilebooks.com/how-bad-are-bananas.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78.xml"/><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8.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78.xml"/><Relationship Id="rId6" Type="http://schemas.openxmlformats.org/officeDocument/2006/relationships/image" Target="../media/image35.jpeg"/><Relationship Id="rId11" Type="http://schemas.openxmlformats.org/officeDocument/2006/relationships/image" Target="../media/image30.png"/><Relationship Id="rId5" Type="http://schemas.openxmlformats.org/officeDocument/2006/relationships/image" Target="../media/image34.png"/><Relationship Id="rId10" Type="http://schemas.microsoft.com/office/2007/relationships/hdphoto" Target="../media/hdphoto2.wdp"/><Relationship Id="rId4" Type="http://schemas.openxmlformats.org/officeDocument/2006/relationships/image" Target="../media/image33.jpeg"/><Relationship Id="rId9" Type="http://schemas.openxmlformats.org/officeDocument/2006/relationships/image" Target="../media/image37.png"/></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8.xml"/><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2" Type="http://schemas.openxmlformats.org/officeDocument/2006/relationships/hyperlink" Target="https://waynestate.az1.qualtrics.com/jfe/form/SV_5gpDLIHcrlw8GmG"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3.jp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hyperlink" Target="mailto:edication@carbonliteracy.com" TargetMode="External"/><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4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tif"/><Relationship Id="rId2" Type="http://schemas.openxmlformats.org/officeDocument/2006/relationships/hyperlink" Target="https://link.springer.com/referenceworkentry/10.1007/978-1-4614-6431-0_154-1" TargetMode="Externa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hyperlink" Target="https://eur03.safelinks.protection.outlook.com/?url=https://www.educcateglobal.org/&amp;data=04|01|petra.molthan-hill@ntu.ac.uk|6be06ead23564372a60908d930a26e8c|8acbc2c5c8ed42c78169ba438a0dbe2f|1|0|637594296452468687|Unknown|TWFpbGZsb3d8eyJWIjoiMC4wLjAwMDAiLCJQIjoiV2luMzIiLCJBTiI6Ik1haWwiLCJXVCI6Mn0%3D|1000&amp;sdata=o2SDzsNMj5hkYLxnpvXrNcS4SHRErrJOMRQ%2B4YNJ7Bg%3D&amp;reserved=0"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www.ntu.ac.uk/about-us/sustainability/sustainability-in-education/carbon-literacy-training" TargetMode="External"/><Relationship Id="rId4" Type="http://schemas.openxmlformats.org/officeDocument/2006/relationships/hyperlink" Target="https://eur03.safelinks.protection.outlook.com/?url=https://www.educcateglobal.org/&amp;data=04|01|petra.molthan-hill@ntu.ac.uk|6be06ead23564372a60908d930a26e8c|8acbc2c5c8ed42c78169ba438a0dbe2f|1|0|637594296452478642|Unknown|TWFpbGZsb3d8eyJWIjoiMC4wLjAwMDAiLCJQIjoiV2luMzIiLCJBTiI6Ik1haWwiLCJXVCI6Mn0%3D|1000&amp;sdata=5CupyFXsl36yCUyQ9ocbMIm9aoHRE7ZKO4y5JqKjLWg%3D&amp;reserved=0"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hyperlink" Target="https://melanieharwood.kartra.com/page/CarbonLiteracyTrainingSophieAdams" TargetMode="External"/><Relationship Id="rId7" Type="http://schemas.openxmlformats.org/officeDocument/2006/relationships/hyperlink" Target="https://melanieharwood.kartra.com/page/CarbonLiteracyTrainingChloeBottomley"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52.jpeg"/><Relationship Id="rId5" Type="http://schemas.openxmlformats.org/officeDocument/2006/relationships/hyperlink" Target="https://melanieharwood.kartra.com/page/CarbonLiteracyTrainingConnorDavey" TargetMode="External"/><Relationship Id="rId10" Type="http://schemas.openxmlformats.org/officeDocument/2006/relationships/image" Target="../media/image54.png"/><Relationship Id="rId4" Type="http://schemas.openxmlformats.org/officeDocument/2006/relationships/image" Target="../media/image51.png"/><Relationship Id="rId9" Type="http://schemas.openxmlformats.org/officeDocument/2006/relationships/hyperlink" Target="https://melanieharwood.kartra.com/page/CarbonLiteracyTrainingJustynaCuglewsk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irep.ntu.ac.uk/id/eprint/39223/"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mailto:SAIL@ntu.ac.uk" TargetMode="External"/><Relationship Id="rId2" Type="http://schemas.openxmlformats.org/officeDocument/2006/relationships/image" Target="../media/image56.png"/><Relationship Id="rId1" Type="http://schemas.openxmlformats.org/officeDocument/2006/relationships/slideLayout" Target="../slideLayouts/slideLayout64.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slideLayout" Target="../slideLayouts/slideLayout64.xml"/><Relationship Id="rId1" Type="http://schemas.openxmlformats.org/officeDocument/2006/relationships/video" Target="https://www.youtube.com/embed/VwgbFjb6Ado?feature=oembed"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https://waynestate.az1.qualtrics.com/jfe/form/SV_5gpDLIHcrlw8GmG" TargetMode="External"/><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97342E9-89D0-D246-B0E5-635614E13D75}" type="datetime1">
              <a:rPr lang="en-GB" smtClean="0"/>
              <a:pPr/>
              <a:t>12/11/2021</a:t>
            </a:fld>
            <a:endParaRPr lang="en-US" dirty="0"/>
          </a:p>
        </p:txBody>
      </p:sp>
      <p:pic>
        <p:nvPicPr>
          <p:cNvPr id="5" name="Picture 4"/>
          <p:cNvPicPr/>
          <p:nvPr/>
        </p:nvPicPr>
        <p:blipFill>
          <a:blip r:embed="rId2"/>
          <a:stretch>
            <a:fillRect/>
          </a:stretch>
        </p:blipFill>
        <p:spPr>
          <a:xfrm>
            <a:off x="0" y="1219200"/>
            <a:ext cx="12192000" cy="2859024"/>
          </a:xfrm>
          <a:prstGeom prst="rect">
            <a:avLst/>
          </a:prstGeom>
        </p:spPr>
      </p:pic>
      <p:pic>
        <p:nvPicPr>
          <p:cNvPr id="6" name="Picture 5"/>
          <p:cNvPicPr/>
          <p:nvPr/>
        </p:nvPicPr>
        <p:blipFill>
          <a:blip r:embed="rId3"/>
          <a:stretch>
            <a:fillRect/>
          </a:stretch>
        </p:blipFill>
        <p:spPr>
          <a:xfrm>
            <a:off x="3493008" y="82080"/>
            <a:ext cx="4376928" cy="1078084"/>
          </a:xfrm>
          <a:prstGeom prst="rect">
            <a:avLst/>
          </a:prstGeom>
        </p:spPr>
      </p:pic>
      <p:sp>
        <p:nvSpPr>
          <p:cNvPr id="10" name="Title 1">
            <a:extLst>
              <a:ext uri="{FF2B5EF4-FFF2-40B4-BE49-F238E27FC236}">
                <a16:creationId xmlns:a16="http://schemas.microsoft.com/office/drawing/2014/main" id="{1154DFE8-7E94-7D42-8F57-AE1BC6C92109}"/>
              </a:ext>
            </a:extLst>
          </p:cNvPr>
          <p:cNvSpPr>
            <a:spLocks noGrp="1"/>
          </p:cNvSpPr>
          <p:nvPr>
            <p:ph type="ctrTitle"/>
          </p:nvPr>
        </p:nvSpPr>
        <p:spPr>
          <a:xfrm>
            <a:off x="686752" y="4556100"/>
            <a:ext cx="11306175" cy="1431417"/>
          </a:xfrm>
        </p:spPr>
        <p:txBody>
          <a:bodyPr>
            <a:noAutofit/>
          </a:bodyPr>
          <a:lstStyle/>
          <a:p>
            <a:pPr algn="ctr"/>
            <a:r>
              <a:rPr lang="en-GB" sz="3600" dirty="0">
                <a:solidFill>
                  <a:schemeClr val="accent3">
                    <a:lumMod val="50000"/>
                  </a:schemeClr>
                </a:solidFill>
                <a:effectLst>
                  <a:outerShdw blurRad="38100" dist="38100" dir="2700000" algn="tl">
                    <a:srgbClr val="000000">
                      <a:alpha val="43137"/>
                    </a:srgbClr>
                  </a:outerShdw>
                </a:effectLst>
              </a:rPr>
              <a:t>Keynote</a:t>
            </a:r>
            <a:r>
              <a:rPr lang="en-GB" sz="3600" dirty="0">
                <a:solidFill>
                  <a:schemeClr val="accent3">
                    <a:lumMod val="50000"/>
                  </a:schemeClr>
                </a:solidFill>
              </a:rPr>
              <a:t> </a:t>
            </a:r>
            <a:r>
              <a:rPr lang="en-GB" sz="3600" dirty="0">
                <a:solidFill>
                  <a:schemeClr val="accent3">
                    <a:lumMod val="50000"/>
                  </a:schemeClr>
                </a:solidFill>
                <a:effectLst>
                  <a:outerShdw blurRad="38100" dist="38100" dir="2700000" algn="tl">
                    <a:srgbClr val="000000">
                      <a:alpha val="43137"/>
                    </a:srgbClr>
                  </a:outerShdw>
                </a:effectLst>
              </a:rPr>
              <a:t>Lecture</a:t>
            </a:r>
            <a:r>
              <a:rPr lang="en-GB" sz="3600" dirty="0">
                <a:solidFill>
                  <a:schemeClr val="accent3">
                    <a:lumMod val="50000"/>
                  </a:schemeClr>
                </a:solidFill>
              </a:rPr>
              <a:t>: </a:t>
            </a:r>
            <a:br>
              <a:rPr lang="en-GB" sz="3600" dirty="0">
                <a:solidFill>
                  <a:srgbClr val="00B050"/>
                </a:solidFill>
              </a:rPr>
            </a:br>
            <a:r>
              <a:rPr lang="en-GB" sz="3600" dirty="0">
                <a:solidFill>
                  <a:srgbClr val="00B050"/>
                </a:solidFill>
                <a:effectLst>
                  <a:outerShdw blurRad="38100" dist="38100" dir="2700000" algn="tl">
                    <a:srgbClr val="000000">
                      <a:alpha val="43137"/>
                    </a:srgbClr>
                  </a:outerShdw>
                </a:effectLst>
              </a:rPr>
              <a:t>High Impact Climate Solutions: </a:t>
            </a:r>
            <a:br>
              <a:rPr lang="en-GB" sz="3600" dirty="0">
                <a:solidFill>
                  <a:srgbClr val="00B050"/>
                </a:solidFill>
                <a:effectLst>
                  <a:outerShdw blurRad="38100" dist="38100" dir="2700000" algn="tl">
                    <a:srgbClr val="000000">
                      <a:alpha val="43137"/>
                    </a:srgbClr>
                  </a:outerShdw>
                </a:effectLst>
              </a:rPr>
            </a:br>
            <a:r>
              <a:rPr lang="en-GB" sz="3600" dirty="0">
                <a:solidFill>
                  <a:srgbClr val="00B050"/>
                </a:solidFill>
                <a:effectLst>
                  <a:outerShdw blurRad="38100" dist="38100" dir="2700000" algn="tl">
                    <a:srgbClr val="000000">
                      <a:alpha val="43137"/>
                    </a:srgbClr>
                  </a:outerShdw>
                </a:effectLst>
              </a:rPr>
              <a:t>We can do it!</a:t>
            </a:r>
            <a:endParaRPr lang="en-US" sz="3600" dirty="0">
              <a:solidFill>
                <a:srgbClr val="00B050"/>
              </a:solidFill>
              <a:effectLst>
                <a:outerShdw blurRad="38100" dist="38100" dir="2700000" algn="tl">
                  <a:srgbClr val="000000">
                    <a:alpha val="43137"/>
                  </a:srgbClr>
                </a:outerShdw>
              </a:effectLst>
            </a:endParaRPr>
          </a:p>
        </p:txBody>
      </p:sp>
      <p:sp>
        <p:nvSpPr>
          <p:cNvPr id="11" name="TextBox 10"/>
          <p:cNvSpPr txBox="1"/>
          <p:nvPr/>
        </p:nvSpPr>
        <p:spPr>
          <a:xfrm>
            <a:off x="1091184" y="1704429"/>
            <a:ext cx="10582656" cy="2407920"/>
          </a:xfrm>
          <a:prstGeom prst="rect">
            <a:avLst/>
          </a:prstGeom>
          <a:noFill/>
          <a:effectLst>
            <a:glow rad="63500">
              <a:schemeClr val="accent4">
                <a:satMod val="175000"/>
                <a:alpha val="40000"/>
              </a:schemeClr>
            </a:glow>
          </a:effectLst>
        </p:spPr>
        <p:txBody>
          <a:bodyPr wrap="square" lIns="0" tIns="0" rIns="0" bIns="0" rtlCol="0" anchor="b" anchorCtr="0">
            <a:normAutofit fontScale="92500"/>
          </a:bodyPr>
          <a:lstStyle/>
          <a:p>
            <a:pPr algn="ctr"/>
            <a:r>
              <a:rPr lang="en-GB" sz="3600" b="1" dirty="0">
                <a:solidFill>
                  <a:schemeClr val="bg1"/>
                </a:solidFill>
                <a:latin typeface="Garamond" panose="02020404030301010803" pitchFamily="18" charset="0"/>
              </a:rPr>
              <a:t>8</a:t>
            </a:r>
            <a:r>
              <a:rPr lang="en-GB" sz="3600" b="1" baseline="30000" dirty="0">
                <a:solidFill>
                  <a:schemeClr val="bg1"/>
                </a:solidFill>
                <a:latin typeface="Garamond" panose="02020404030301010803" pitchFamily="18" charset="0"/>
              </a:rPr>
              <a:t>th</a:t>
            </a:r>
            <a:r>
              <a:rPr lang="en-GB" sz="3600" b="1" dirty="0">
                <a:solidFill>
                  <a:schemeClr val="bg1"/>
                </a:solidFill>
                <a:latin typeface="Garamond" panose="02020404030301010803" pitchFamily="18" charset="0"/>
              </a:rPr>
              <a:t> LSME INTERNATIONAL RESEARCH CONFERENCE ON</a:t>
            </a:r>
          </a:p>
          <a:p>
            <a:pPr algn="ctr"/>
            <a:r>
              <a:rPr lang="en-GB" sz="3600" b="1" dirty="0">
                <a:solidFill>
                  <a:schemeClr val="bg1"/>
                </a:solidFill>
                <a:latin typeface="Garamond" panose="02020404030301010803" pitchFamily="18" charset="0"/>
              </a:rPr>
              <a:t>SUSTAINABLE DEVELOPMENT AND EDUCATION</a:t>
            </a:r>
          </a:p>
          <a:p>
            <a:pPr algn="ctr"/>
            <a:r>
              <a:rPr lang="en-GB" b="1" dirty="0">
                <a:solidFill>
                  <a:schemeClr val="bg1"/>
                </a:solidFill>
                <a:latin typeface="Book Antiqua" panose="02040602050305030304" pitchFamily="18" charset="0"/>
              </a:rPr>
              <a:t>26 – 27 August 2021</a:t>
            </a:r>
          </a:p>
          <a:p>
            <a:pPr algn="ctr"/>
            <a:r>
              <a:rPr lang="en-GB" b="1" dirty="0">
                <a:solidFill>
                  <a:schemeClr val="bg1"/>
                </a:solidFill>
                <a:latin typeface="Book Antiqua" panose="02040602050305030304" pitchFamily="18" charset="0"/>
              </a:rPr>
              <a:t>Theme: Democratic Participation in Educational Process &amp; Sustainable Development</a:t>
            </a:r>
            <a:endParaRPr lang="en-GB" dirty="0">
              <a:solidFill>
                <a:schemeClr val="bg1"/>
              </a:solidFill>
              <a:latin typeface="Book Antiqua" panose="02040602050305030304" pitchFamily="18" charset="0"/>
            </a:endParaRPr>
          </a:p>
          <a:p>
            <a:pPr algn="r"/>
            <a:endParaRPr lang="en-GB" dirty="0">
              <a:solidFill>
                <a:schemeClr val="bg1"/>
              </a:solidFill>
            </a:endParaRPr>
          </a:p>
        </p:txBody>
      </p:sp>
      <p:sp>
        <p:nvSpPr>
          <p:cNvPr id="12" name="Rectangle 11"/>
          <p:cNvSpPr/>
          <p:nvPr/>
        </p:nvSpPr>
        <p:spPr>
          <a:xfrm>
            <a:off x="4682843" y="6143345"/>
            <a:ext cx="3301801" cy="461665"/>
          </a:xfrm>
          <a:prstGeom prst="rect">
            <a:avLst/>
          </a:prstGeom>
        </p:spPr>
        <p:txBody>
          <a:bodyPr wrap="none">
            <a:spAutoFit/>
          </a:bodyPr>
          <a:lstStyle/>
          <a:p>
            <a:r>
              <a:rPr lang="en-US" sz="2400" b="1" dirty="0">
                <a:effectLst>
                  <a:outerShdw blurRad="38100" dist="38100" dir="2700000" algn="tl">
                    <a:srgbClr val="000000">
                      <a:alpha val="43137"/>
                    </a:srgbClr>
                  </a:outerShdw>
                </a:effectLst>
                <a:latin typeface="Bell MT" panose="02020503060305020303" pitchFamily="18" charset="0"/>
              </a:rPr>
              <a:t>Dr Petra Molthan-Hill </a:t>
            </a:r>
          </a:p>
        </p:txBody>
      </p:sp>
      <p:sp>
        <p:nvSpPr>
          <p:cNvPr id="13" name="TextBox 12"/>
          <p:cNvSpPr txBox="1"/>
          <p:nvPr/>
        </p:nvSpPr>
        <p:spPr>
          <a:xfrm>
            <a:off x="1091184" y="1683690"/>
            <a:ext cx="10582656" cy="2407920"/>
          </a:xfrm>
          <a:prstGeom prst="rect">
            <a:avLst/>
          </a:prstGeom>
          <a:noFill/>
          <a:effectLst>
            <a:glow rad="63500">
              <a:schemeClr val="accent4">
                <a:satMod val="175000"/>
                <a:alpha val="40000"/>
              </a:schemeClr>
            </a:glow>
          </a:effectLst>
        </p:spPr>
        <p:txBody>
          <a:bodyPr wrap="square" lIns="0" tIns="0" rIns="0" bIns="0" rtlCol="0" anchor="b" anchorCtr="0">
            <a:normAutofit fontScale="92500"/>
          </a:bodyPr>
          <a:lstStyle/>
          <a:p>
            <a:pPr algn="ctr"/>
            <a:r>
              <a:rPr lang="en-GB" sz="3600" b="1" dirty="0">
                <a:latin typeface="Garamond" panose="02020404030301010803" pitchFamily="18" charset="0"/>
              </a:rPr>
              <a:t>8</a:t>
            </a:r>
            <a:r>
              <a:rPr lang="en-GB" sz="3600" b="1" baseline="30000" dirty="0">
                <a:latin typeface="Garamond" panose="02020404030301010803" pitchFamily="18" charset="0"/>
              </a:rPr>
              <a:t>th</a:t>
            </a:r>
            <a:r>
              <a:rPr lang="en-GB" sz="3600" b="1" dirty="0">
                <a:latin typeface="Garamond" panose="02020404030301010803" pitchFamily="18" charset="0"/>
              </a:rPr>
              <a:t> LSME INTERNATIONAL RESEARCH CONFERENCE ON</a:t>
            </a:r>
          </a:p>
          <a:p>
            <a:pPr algn="ctr"/>
            <a:r>
              <a:rPr lang="en-GB" sz="3600" b="1" dirty="0">
                <a:latin typeface="Garamond" panose="02020404030301010803" pitchFamily="18" charset="0"/>
              </a:rPr>
              <a:t>SUSTAINABLE DEVELOPMENT AND EDUCATION</a:t>
            </a:r>
          </a:p>
          <a:p>
            <a:pPr algn="ctr"/>
            <a:r>
              <a:rPr lang="en-GB" b="1" dirty="0">
                <a:latin typeface="Book Antiqua" panose="02040602050305030304" pitchFamily="18" charset="0"/>
              </a:rPr>
              <a:t>26 – 27 August 2021</a:t>
            </a:r>
          </a:p>
          <a:p>
            <a:pPr algn="ctr"/>
            <a:r>
              <a:rPr lang="en-GB" b="1" dirty="0">
                <a:latin typeface="Book Antiqua" panose="02040602050305030304" pitchFamily="18" charset="0"/>
              </a:rPr>
              <a:t>Theme: Democratic Participation in Educational Process &amp; Sustainable Development</a:t>
            </a:r>
            <a:endParaRPr lang="en-GB" dirty="0">
              <a:latin typeface="Book Antiqua" panose="02040602050305030304" pitchFamily="18" charset="0"/>
            </a:endParaRPr>
          </a:p>
          <a:p>
            <a:pPr algn="r"/>
            <a:endParaRPr lang="en-GB" dirty="0"/>
          </a:p>
        </p:txBody>
      </p:sp>
    </p:spTree>
    <p:extLst>
      <p:ext uri="{BB962C8B-B14F-4D97-AF65-F5344CB8AC3E}">
        <p14:creationId xmlns:p14="http://schemas.microsoft.com/office/powerpoint/2010/main" val="1875493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442912" y="1889806"/>
            <a:ext cx="11306175" cy="1848949"/>
          </a:xfrm>
        </p:spPr>
        <p:txBody>
          <a:bodyPr>
            <a:noAutofit/>
          </a:bodyPr>
          <a:lstStyle/>
          <a:p>
            <a:r>
              <a:rPr lang="en-GB" sz="4400" dirty="0"/>
              <a:t>High impact climate solutions: </a:t>
            </a:r>
            <a:br>
              <a:rPr lang="en-GB" sz="4400" dirty="0"/>
            </a:br>
            <a:r>
              <a:rPr lang="en-GB" sz="4400" dirty="0"/>
              <a:t>We can do it!</a:t>
            </a:r>
            <a:endParaRPr lang="en-US" sz="44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517559" y="4201382"/>
            <a:ext cx="11306174" cy="1538348"/>
          </a:xfrm>
        </p:spPr>
        <p:txBody>
          <a:bodyPr>
            <a:noAutofit/>
          </a:bodyPr>
          <a:lstStyle/>
          <a:p>
            <a:r>
              <a:rPr lang="en-US" sz="1800" dirty="0"/>
              <a:t>Dr Petra Molthan-Hill </a:t>
            </a:r>
          </a:p>
          <a:p>
            <a:r>
              <a:rPr lang="en-GB" sz="1800" dirty="0"/>
              <a:t>Professor of Sustainable Management and Education for Sustainable Development</a:t>
            </a:r>
            <a:br>
              <a:rPr lang="en-GB" sz="1800" dirty="0"/>
            </a:br>
            <a:r>
              <a:rPr lang="en-GB" sz="1800" dirty="0"/>
              <a:t>and Co-Chair UN PRME Working Group on Climate Change &amp; the Environment, </a:t>
            </a:r>
          </a:p>
          <a:p>
            <a:r>
              <a:rPr lang="en-US" sz="1800"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r>
              <a:rPr lang="en-GB" dirty="0"/>
              <a:t>26 August 2021</a:t>
            </a:r>
            <a:endParaRPr lang="en-US" dirty="0"/>
          </a:p>
        </p:txBody>
      </p:sp>
      <p:sp>
        <p:nvSpPr>
          <p:cNvPr id="7" name="TextBox 6"/>
          <p:cNvSpPr txBox="1"/>
          <p:nvPr/>
        </p:nvSpPr>
        <p:spPr>
          <a:xfrm>
            <a:off x="442912" y="-79248"/>
            <a:ext cx="11844528" cy="438912"/>
          </a:xfrm>
          <a:prstGeom prst="rect">
            <a:avLst/>
          </a:prstGeom>
          <a:noFill/>
        </p:spPr>
        <p:txBody>
          <a:bodyPr wrap="square" lIns="0" tIns="0" rIns="0" bIns="0" rtlCol="0" anchor="b" anchorCtr="0">
            <a:noAutofit/>
          </a:bodyPr>
          <a:lstStyle/>
          <a:p>
            <a:pPr algn="ctr"/>
            <a:r>
              <a:rPr lang="en-GB" sz="1600" b="1" dirty="0">
                <a:solidFill>
                  <a:schemeClr val="accent2">
                    <a:lumMod val="75000"/>
                  </a:schemeClr>
                </a:solidFill>
                <a:latin typeface="Garamond" panose="02020404030301010803" pitchFamily="18" charset="0"/>
              </a:rPr>
              <a:t>8</a:t>
            </a:r>
            <a:r>
              <a:rPr lang="en-GB" sz="1600" b="1" baseline="30000" dirty="0">
                <a:solidFill>
                  <a:schemeClr val="accent2">
                    <a:lumMod val="75000"/>
                  </a:schemeClr>
                </a:solidFill>
                <a:latin typeface="Garamond" panose="02020404030301010803" pitchFamily="18" charset="0"/>
              </a:rPr>
              <a:t>th</a:t>
            </a:r>
            <a:r>
              <a:rPr lang="en-GB" sz="1600" b="1" dirty="0">
                <a:solidFill>
                  <a:schemeClr val="accent2">
                    <a:lumMod val="75000"/>
                  </a:schemeClr>
                </a:solidFill>
                <a:latin typeface="Garamond" panose="02020404030301010803" pitchFamily="18" charset="0"/>
              </a:rPr>
              <a:t> LSME INTERNATIONAL RESEARCH CONFERENCE ON SUSTAINABLE DEVELOPMENT AND EDUCATION</a:t>
            </a:r>
          </a:p>
        </p:txBody>
      </p:sp>
    </p:spTree>
    <p:extLst>
      <p:ext uri="{BB962C8B-B14F-4D97-AF65-F5344CB8AC3E}">
        <p14:creationId xmlns:p14="http://schemas.microsoft.com/office/powerpoint/2010/main" val="2383494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1798928" y="5093208"/>
            <a:ext cx="6467247"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04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useo Sans 500"/>
              </a:rPr>
              <a:t>Case Studies: Japan</a:t>
            </a:r>
          </a:p>
        </p:txBody>
      </p:sp>
      <p:pic>
        <p:nvPicPr>
          <p:cNvPr id="512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373"/>
          <a:stretch/>
        </p:blipFill>
        <p:spPr bwMode="auto">
          <a:xfrm>
            <a:off x="1524000" y="1306048"/>
            <a:ext cx="9144000" cy="4660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A8583C1D-CC57-F642-BC00-CD568F6515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2184" y="155850"/>
            <a:ext cx="2843808" cy="755101"/>
          </a:xfrm>
          <a:prstGeom prst="rect">
            <a:avLst/>
          </a:prstGeom>
        </p:spPr>
      </p:pic>
    </p:spTree>
    <p:extLst>
      <p:ext uri="{BB962C8B-B14F-4D97-AF65-F5344CB8AC3E}">
        <p14:creationId xmlns:p14="http://schemas.microsoft.com/office/powerpoint/2010/main" val="2023511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useo Sans 500"/>
              </a:rPr>
              <a:t>Case Studies: Colombia</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7310" y="1052737"/>
            <a:ext cx="9091844" cy="4849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B19715AD-3432-5942-A187-23BA22ECC3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2184" y="155850"/>
            <a:ext cx="2843808" cy="755101"/>
          </a:xfrm>
          <a:prstGeom prst="rect">
            <a:avLst/>
          </a:prstGeom>
        </p:spPr>
      </p:pic>
    </p:spTree>
    <p:extLst>
      <p:ext uri="{BB962C8B-B14F-4D97-AF65-F5344CB8AC3E}">
        <p14:creationId xmlns:p14="http://schemas.microsoft.com/office/powerpoint/2010/main" val="2735917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useo Sans 500"/>
              </a:rPr>
              <a:t>Flower Framework: Petals</a:t>
            </a:r>
          </a:p>
        </p:txBody>
      </p:sp>
      <p:pic>
        <p:nvPicPr>
          <p:cNvPr id="10" name="Picture 9">
            <a:extLst>
              <a:ext uri="{FF2B5EF4-FFF2-40B4-BE49-F238E27FC236}">
                <a16:creationId xmlns:a16="http://schemas.microsoft.com/office/drawing/2014/main" id="{A130EAF5-8799-4A4D-A6BA-06B42A50E4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14179" y="1370940"/>
            <a:ext cx="5472608" cy="4884651"/>
          </a:xfrm>
          <a:prstGeom prst="rect">
            <a:avLst/>
          </a:prstGeom>
        </p:spPr>
      </p:pic>
      <p:pic>
        <p:nvPicPr>
          <p:cNvPr id="11" name="Picture 10">
            <a:extLst>
              <a:ext uri="{FF2B5EF4-FFF2-40B4-BE49-F238E27FC236}">
                <a16:creationId xmlns:a16="http://schemas.microsoft.com/office/drawing/2014/main" id="{C3D2D877-23C3-084D-8D25-75307C3A2EAB}"/>
              </a:ext>
            </a:extLst>
          </p:cNvPr>
          <p:cNvPicPr>
            <a:picLocks noChangeAspect="1"/>
          </p:cNvPicPr>
          <p:nvPr/>
        </p:nvPicPr>
        <p:blipFill>
          <a:blip r:embed="rId3"/>
          <a:stretch>
            <a:fillRect/>
          </a:stretch>
        </p:blipFill>
        <p:spPr>
          <a:xfrm>
            <a:off x="8688288" y="1374548"/>
            <a:ext cx="1637778" cy="1021862"/>
          </a:xfrm>
          <a:prstGeom prst="rect">
            <a:avLst/>
          </a:prstGeom>
        </p:spPr>
      </p:pic>
      <p:pic>
        <p:nvPicPr>
          <p:cNvPr id="5" name="Picture 4">
            <a:extLst>
              <a:ext uri="{FF2B5EF4-FFF2-40B4-BE49-F238E27FC236}">
                <a16:creationId xmlns:a16="http://schemas.microsoft.com/office/drawing/2014/main" id="{0B770D06-7E63-BD4D-A352-C7D6E9C25E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2184" y="155850"/>
            <a:ext cx="2843808" cy="755101"/>
          </a:xfrm>
          <a:prstGeom prst="rect">
            <a:avLst/>
          </a:prstGeom>
        </p:spPr>
      </p:pic>
      <p:sp>
        <p:nvSpPr>
          <p:cNvPr id="3" name="TextBox 2">
            <a:hlinkClick r:id="rId5"/>
            <a:extLst>
              <a:ext uri="{FF2B5EF4-FFF2-40B4-BE49-F238E27FC236}">
                <a16:creationId xmlns:a16="http://schemas.microsoft.com/office/drawing/2014/main" id="{6B561722-13CD-4855-A784-1429989E23B8}"/>
              </a:ext>
            </a:extLst>
          </p:cNvPr>
          <p:cNvSpPr txBox="1"/>
          <p:nvPr/>
        </p:nvSpPr>
        <p:spPr>
          <a:xfrm>
            <a:off x="1590799" y="6255591"/>
            <a:ext cx="6710758" cy="307777"/>
          </a:xfrm>
          <a:prstGeom prst="rect">
            <a:avLst/>
          </a:prstGeom>
          <a:noFill/>
        </p:spPr>
        <p:txBody>
          <a:bodyPr wrap="square" rtlCol="0">
            <a:spAutoFit/>
          </a:bodyPr>
          <a:lstStyle/>
          <a:p>
            <a:pPr eaLnBrk="0" fontAlgn="base" hangingPunct="0">
              <a:spcBef>
                <a:spcPct val="0"/>
              </a:spcBef>
              <a:spcAft>
                <a:spcPct val="0"/>
              </a:spcAft>
            </a:pPr>
            <a:r>
              <a:rPr lang="en-GB" sz="1400" dirty="0">
                <a:solidFill>
                  <a:srgbClr val="004D75"/>
                </a:solidFill>
                <a:latin typeface="Verdana" panose="020B0604030504040204" pitchFamily="34" charset="0"/>
                <a:cs typeface="Arial" panose="020B0604020202020204" pitchFamily="34" charset="0"/>
                <a:hlinkClick r:id="rId5"/>
              </a:rPr>
              <a:t>https://www.climateinteractive.org/ci-topics/multisolving/flower/</a:t>
            </a:r>
            <a:endParaRPr lang="en-GB" sz="1400" dirty="0">
              <a:solidFill>
                <a:srgbClr val="004D75"/>
              </a:solidFill>
              <a:latin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907264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Solutions: A lot to know…</a:t>
            </a:r>
            <a:endParaRPr lang="en-US" sz="3600" dirty="0"/>
          </a:p>
        </p:txBody>
      </p:sp>
      <p:pic>
        <p:nvPicPr>
          <p:cNvPr id="7" name="Grafik 2">
            <a:extLst>
              <a:ext uri="{FF2B5EF4-FFF2-40B4-BE49-F238E27FC236}">
                <a16:creationId xmlns:a16="http://schemas.microsoft.com/office/drawing/2014/main" id="{6D5BB798-421D-4ADF-814D-D5724F45990C}"/>
              </a:ext>
            </a:extLst>
          </p:cNvPr>
          <p:cNvPicPr>
            <a:picLocks noChangeAspect="1"/>
          </p:cNvPicPr>
          <p:nvPr/>
        </p:nvPicPr>
        <p:blipFill>
          <a:blip r:embed="rId3"/>
          <a:stretch>
            <a:fillRect/>
          </a:stretch>
        </p:blipFill>
        <p:spPr>
          <a:xfrm>
            <a:off x="8134349" y="1281553"/>
            <a:ext cx="3225017" cy="3905250"/>
          </a:xfrm>
          <a:prstGeom prst="rect">
            <a:avLst/>
          </a:prstGeom>
        </p:spPr>
      </p:pic>
      <p:sp>
        <p:nvSpPr>
          <p:cNvPr id="2" name="Rectangle 1">
            <a:extLst>
              <a:ext uri="{FF2B5EF4-FFF2-40B4-BE49-F238E27FC236}">
                <a16:creationId xmlns:a16="http://schemas.microsoft.com/office/drawing/2014/main" id="{43E4812D-6633-4191-B85B-9574397C33EF}"/>
              </a:ext>
            </a:extLst>
          </p:cNvPr>
          <p:cNvSpPr/>
          <p:nvPr/>
        </p:nvSpPr>
        <p:spPr>
          <a:xfrm>
            <a:off x="8134349" y="5304656"/>
            <a:ext cx="3225017" cy="646331"/>
          </a:xfrm>
          <a:prstGeom prst="rect">
            <a:avLst/>
          </a:prstGeom>
        </p:spPr>
        <p:txBody>
          <a:bodyPr wrap="square">
            <a:spAutoFit/>
          </a:bodyPr>
          <a:lstStyle/>
          <a:p>
            <a:r>
              <a:rPr lang="en-GB" dirty="0">
                <a:hlinkClick r:id="rId4"/>
              </a:rPr>
              <a:t>https://profilebooks.com/how-bad-are-bananas.html</a:t>
            </a:r>
            <a:endParaRPr lang="en-GB" dirty="0"/>
          </a:p>
        </p:txBody>
      </p:sp>
      <p:pic>
        <p:nvPicPr>
          <p:cNvPr id="14" name="Picture 4" descr="Image result for project drawdown book&quot;">
            <a:extLst>
              <a:ext uri="{FF2B5EF4-FFF2-40B4-BE49-F238E27FC236}">
                <a16:creationId xmlns:a16="http://schemas.microsoft.com/office/drawing/2014/main" id="{2D1F2256-B105-432D-8384-569A260820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3592" y="1281553"/>
            <a:ext cx="3671886" cy="393305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8445B01-17A0-49B5-BD03-75DC63495FCD}"/>
              </a:ext>
            </a:extLst>
          </p:cNvPr>
          <p:cNvSpPr/>
          <p:nvPr/>
        </p:nvSpPr>
        <p:spPr>
          <a:xfrm>
            <a:off x="3803592" y="5443155"/>
            <a:ext cx="2941896" cy="369332"/>
          </a:xfrm>
          <a:prstGeom prst="rect">
            <a:avLst/>
          </a:prstGeom>
        </p:spPr>
        <p:txBody>
          <a:bodyPr wrap="none">
            <a:spAutoFit/>
          </a:bodyPr>
          <a:lstStyle/>
          <a:p>
            <a:r>
              <a:rPr lang="en-GB" dirty="0">
                <a:hlinkClick r:id="rId6"/>
              </a:rPr>
              <a:t>https://www.drawdown.org/</a:t>
            </a:r>
            <a:endParaRPr lang="en-GB" dirty="0"/>
          </a:p>
        </p:txBody>
      </p:sp>
    </p:spTree>
    <p:extLst>
      <p:ext uri="{BB962C8B-B14F-4D97-AF65-F5344CB8AC3E}">
        <p14:creationId xmlns:p14="http://schemas.microsoft.com/office/powerpoint/2010/main" val="3684211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2495600" y="1101205"/>
            <a:ext cx="6624736" cy="5703003"/>
          </a:xfrm>
          <a:prstGeom prst="rect">
            <a:avLst/>
          </a:prstGeom>
        </p:spPr>
      </p:pic>
      <p:sp>
        <p:nvSpPr>
          <p:cNvPr id="3" name="Title 2"/>
          <p:cNvSpPr>
            <a:spLocks noGrp="1"/>
          </p:cNvSpPr>
          <p:nvPr>
            <p:ph type="title"/>
          </p:nvPr>
        </p:nvSpPr>
        <p:spPr/>
        <p:txBody>
          <a:bodyPr/>
          <a:lstStyle/>
          <a:p>
            <a:r>
              <a:rPr lang="en-GB" dirty="0">
                <a:latin typeface="Museo Sans 500"/>
                <a:cs typeface="Museo Sans 500"/>
              </a:rPr>
              <a:t>Carbon Dioxide Equivalent</a:t>
            </a:r>
          </a:p>
        </p:txBody>
      </p:sp>
      <p:pic>
        <p:nvPicPr>
          <p:cNvPr id="11" name="Picture 10" descr="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1644" y="2276872"/>
            <a:ext cx="6408711" cy="3888432"/>
          </a:xfrm>
          <a:prstGeom prst="rect">
            <a:avLst/>
          </a:prstGeom>
        </p:spPr>
      </p:pic>
      <p:pic>
        <p:nvPicPr>
          <p:cNvPr id="5" name="Picture 4">
            <a:extLst>
              <a:ext uri="{FF2B5EF4-FFF2-40B4-BE49-F238E27FC236}">
                <a16:creationId xmlns:a16="http://schemas.microsoft.com/office/drawing/2014/main" id="{665049CA-B881-3F49-BA0C-88CF8F401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7604" y="75829"/>
            <a:ext cx="3679160" cy="976907"/>
          </a:xfrm>
          <a:prstGeom prst="rect">
            <a:avLst/>
          </a:prstGeom>
        </p:spPr>
      </p:pic>
    </p:spTree>
    <p:extLst>
      <p:ext uri="{BB962C8B-B14F-4D97-AF65-F5344CB8AC3E}">
        <p14:creationId xmlns:p14="http://schemas.microsoft.com/office/powerpoint/2010/main" val="312562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useo Sans 500"/>
                <a:cs typeface="Museo Sans 500"/>
              </a:rPr>
              <a:t>Activity = Carbon Dioxide Equivalent</a:t>
            </a:r>
          </a:p>
        </p:txBody>
      </p:sp>
      <p:pic>
        <p:nvPicPr>
          <p:cNvPr id="4" name="Picture 3"/>
          <p:cNvPicPr>
            <a:picLocks noChangeAspect="1"/>
          </p:cNvPicPr>
          <p:nvPr/>
        </p:nvPicPr>
        <p:blipFill>
          <a:blip r:embed="rId3"/>
          <a:stretch>
            <a:fillRect/>
          </a:stretch>
        </p:blipFill>
        <p:spPr>
          <a:xfrm>
            <a:off x="3071665" y="2708920"/>
            <a:ext cx="3069089" cy="3547244"/>
          </a:xfrm>
          <a:prstGeom prst="rect">
            <a:avLst/>
          </a:prstGeom>
        </p:spPr>
      </p:pic>
      <p:sp>
        <p:nvSpPr>
          <p:cNvPr id="5" name="Rectangle 4"/>
          <p:cNvSpPr/>
          <p:nvPr/>
        </p:nvSpPr>
        <p:spPr>
          <a:xfrm>
            <a:off x="2711625" y="1196752"/>
            <a:ext cx="3672408" cy="1656184"/>
          </a:xfrm>
          <a:prstGeom prst="rect">
            <a:avLst/>
          </a:prstGeom>
          <a:noFill/>
          <a:ln>
            <a:noFill/>
          </a:ln>
        </p:spPr>
        <p:txBody>
          <a:bodyPr wrap="square" lIns="91440" tIns="45720" rIns="91440" bIns="45720" numCol="1">
            <a:prstTxWarp prst="textFadeDown">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5400" b="1" i="0" u="none" strike="noStrike" kern="1200" cap="none" spc="0" normalizeH="0" baseline="0" noProof="0" dirty="0">
                <a:ln w="12700">
                  <a:solidFill>
                    <a:srgbClr val="E8005A"/>
                  </a:solidFill>
                  <a:prstDash val="solid"/>
                </a:ln>
                <a:solidFill>
                  <a:srgbClr val="053663"/>
                </a:solidFill>
                <a:effectLst>
                  <a:outerShdw blurRad="41275" dist="20320" dir="1800000" algn="tl" rotWithShape="0">
                    <a:srgbClr val="000000">
                      <a:alpha val="40000"/>
                    </a:srgbClr>
                  </a:outerShdw>
                </a:effectLst>
                <a:uLnTx/>
                <a:uFillTx/>
                <a:latin typeface="Museo Sans 500"/>
                <a:ea typeface="+mn-ea"/>
                <a:cs typeface="Museo Sans 500"/>
              </a:rPr>
              <a:t>Human Activity</a:t>
            </a:r>
          </a:p>
        </p:txBody>
      </p:sp>
      <p:sp>
        <p:nvSpPr>
          <p:cNvPr id="8" name="Cloud 7"/>
          <p:cNvSpPr/>
          <p:nvPr/>
        </p:nvSpPr>
        <p:spPr bwMode="auto">
          <a:xfrm>
            <a:off x="6888089" y="2060848"/>
            <a:ext cx="2736303" cy="2118300"/>
          </a:xfrm>
          <a:prstGeom prst="cloud">
            <a:avLst/>
          </a:prstGeom>
          <a:solidFill>
            <a:srgbClr val="E4E4E4"/>
          </a:solidFill>
          <a:ln w="28575" cap="flat" cmpd="sng" algn="ctr">
            <a:solidFill>
              <a:srgbClr val="E8005A"/>
            </a:solidFill>
            <a:prstDash val="solid"/>
            <a:round/>
            <a:headEnd type="none" w="med" len="med"/>
            <a:tailEnd type="none" w="med" len="med"/>
          </a:ln>
          <a:effectLst/>
        </p:spPr>
        <p:txBody>
          <a:bodyPr anchor="ctr"/>
          <a:lstStyle/>
          <a:p>
            <a:pPr marL="0" marR="0" lvl="0" indent="0" algn="dist" defTabSz="914400" rtl="0" eaLnBrk="0" fontAlgn="base" latinLnBrk="0" hangingPunct="0">
              <a:lnSpc>
                <a:spcPct val="100000"/>
              </a:lnSpc>
              <a:spcBef>
                <a:spcPct val="0"/>
              </a:spcBef>
              <a:spcAft>
                <a:spcPct val="0"/>
              </a:spcAft>
              <a:buClrTx/>
              <a:buSzTx/>
              <a:buFontTx/>
              <a:buNone/>
              <a:tabLst/>
              <a:defRPr/>
            </a:pPr>
            <a:r>
              <a:rPr kumimoji="0" lang="en-GB" sz="4400" b="0" i="0" u="none" strike="noStrike" kern="1200" cap="none" spc="0" normalizeH="0" baseline="0" noProof="0" dirty="0">
                <a:ln>
                  <a:noFill/>
                </a:ln>
                <a:solidFill>
                  <a:srgbClr val="053663"/>
                </a:solidFill>
                <a:effectLst/>
                <a:uLnTx/>
                <a:uFillTx/>
                <a:latin typeface="Museo Sans 500"/>
                <a:ea typeface="+mn-ea"/>
                <a:cs typeface="Museo Sans 500"/>
              </a:rPr>
              <a:t>CO2e</a:t>
            </a:r>
          </a:p>
        </p:txBody>
      </p:sp>
      <p:sp>
        <p:nvSpPr>
          <p:cNvPr id="10" name="Cloud 9"/>
          <p:cNvSpPr/>
          <p:nvPr/>
        </p:nvSpPr>
        <p:spPr bwMode="auto">
          <a:xfrm>
            <a:off x="6240017" y="4149080"/>
            <a:ext cx="1016495" cy="567680"/>
          </a:xfrm>
          <a:prstGeom prst="cloud">
            <a:avLst/>
          </a:prstGeom>
          <a:solidFill>
            <a:srgbClr val="E4E4E4"/>
          </a:solidFill>
          <a:ln w="28575" cap="flat" cmpd="sng" algn="ctr">
            <a:solidFill>
              <a:srgbClr val="E8005A"/>
            </a:solidFill>
            <a:prstDash val="solid"/>
            <a:round/>
            <a:headEnd type="none" w="med" len="med"/>
            <a:tailEnd type="none" w="med" len="med"/>
          </a:ln>
          <a:effectLst/>
        </p:spPr>
        <p:txBody>
          <a:bodyPr anchor="ctr"/>
          <a:lstStyle/>
          <a:p>
            <a:pPr marL="0" marR="0" lvl="0" indent="0" algn="dist" defTabSz="914400" rtl="0" eaLnBrk="0" fontAlgn="base" latinLnBrk="0" hangingPunct="0">
              <a:lnSpc>
                <a:spcPct val="100000"/>
              </a:lnSpc>
              <a:spcBef>
                <a:spcPct val="0"/>
              </a:spcBef>
              <a:spcAft>
                <a:spcPct val="0"/>
              </a:spcAft>
              <a:buClrTx/>
              <a:buSzTx/>
              <a:buFontTx/>
              <a:buNone/>
              <a:tabLst/>
              <a:defRPr/>
            </a:pPr>
            <a:endParaRPr kumimoji="0" lang="en-GB" sz="4400" b="0" i="0" u="none" strike="noStrike" kern="1200" cap="none" spc="0" normalizeH="0" baseline="0" noProof="0" dirty="0">
              <a:ln>
                <a:noFill/>
              </a:ln>
              <a:solidFill>
                <a:srgbClr val="053663"/>
              </a:solidFill>
              <a:effectLst/>
              <a:uLnTx/>
              <a:uFillTx/>
              <a:latin typeface="Verdana" panose="020B060403050404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B2D9BF4E-F54A-0643-9896-CCC487275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7604" y="75829"/>
            <a:ext cx="3679160" cy="976907"/>
          </a:xfrm>
          <a:prstGeom prst="rect">
            <a:avLst/>
          </a:prstGeom>
        </p:spPr>
      </p:pic>
    </p:spTree>
    <p:extLst>
      <p:ext uri="{BB962C8B-B14F-4D97-AF65-F5344CB8AC3E}">
        <p14:creationId xmlns:p14="http://schemas.microsoft.com/office/powerpoint/2010/main" val="19771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useo Sans 500"/>
                <a:cs typeface="Museo Sans 500"/>
              </a:rPr>
              <a:t>Sources of Greenhouse Gasses</a:t>
            </a:r>
          </a:p>
        </p:txBody>
      </p:sp>
      <p:sp>
        <p:nvSpPr>
          <p:cNvPr id="15" name="Rounded Rectangle 14"/>
          <p:cNvSpPr/>
          <p:nvPr/>
        </p:nvSpPr>
        <p:spPr>
          <a:xfrm>
            <a:off x="1919536" y="5013176"/>
            <a:ext cx="8064896" cy="936104"/>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000" b="1" i="0" u="none" strike="noStrike" kern="1200" cap="none" spc="0" normalizeH="0" baseline="0" noProof="0" dirty="0">
                <a:ln>
                  <a:noFill/>
                </a:ln>
                <a:solidFill>
                  <a:srgbClr val="053663"/>
                </a:solidFill>
                <a:effectLst/>
                <a:uLnTx/>
                <a:uFillTx/>
                <a:latin typeface="Museo Sans 500"/>
                <a:ea typeface="+mn-ea"/>
                <a:cs typeface="Museo Sans 500"/>
              </a:rPr>
              <a:t>Air conditioning</a:t>
            </a:r>
          </a:p>
        </p:txBody>
      </p:sp>
      <p:sp>
        <p:nvSpPr>
          <p:cNvPr id="4" name="Rectangle 3"/>
          <p:cNvSpPr/>
          <p:nvPr/>
        </p:nvSpPr>
        <p:spPr>
          <a:xfrm>
            <a:off x="7829104" y="2512532"/>
            <a:ext cx="1742295" cy="40011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000" b="0" i="0" u="none" strike="noStrike" kern="1200" cap="none" spc="0" normalizeH="0" baseline="0" noProof="0" dirty="0">
              <a:ln>
                <a:noFill/>
              </a:ln>
              <a:solidFill>
                <a:srgbClr val="053663"/>
              </a:solidFill>
              <a:effectLst/>
              <a:uLnTx/>
              <a:uFillTx/>
              <a:latin typeface="Verdana" panose="020B0604030504040204" pitchFamily="34" charset="0"/>
              <a:ea typeface="+mn-ea"/>
              <a:cs typeface="Arial" panose="020B0604020202020204" pitchFamily="34" charset="0"/>
            </a:endParaRPr>
          </a:p>
        </p:txBody>
      </p:sp>
      <p:pic>
        <p:nvPicPr>
          <p:cNvPr id="6" name="Picture 5" descr="2017_10$largeimg27_Oct_2017_23342194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4153" y="2996952"/>
            <a:ext cx="1298047" cy="775798"/>
          </a:xfrm>
          <a:prstGeom prst="rect">
            <a:avLst/>
          </a:prstGeom>
        </p:spPr>
      </p:pic>
      <p:pic>
        <p:nvPicPr>
          <p:cNvPr id="8" name="Picture 7" descr="85150d9284f770e3cd84c61d74ddf807.jpe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3873" y="3068960"/>
            <a:ext cx="1254655" cy="719114"/>
          </a:xfrm>
          <a:prstGeom prst="rect">
            <a:avLst/>
          </a:prstGeom>
        </p:spPr>
      </p:pic>
      <p:sp>
        <p:nvSpPr>
          <p:cNvPr id="12" name="Rounded Rectangle 11"/>
          <p:cNvSpPr/>
          <p:nvPr/>
        </p:nvSpPr>
        <p:spPr>
          <a:xfrm>
            <a:off x="4871864" y="4077072"/>
            <a:ext cx="1224136" cy="720080"/>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53663"/>
                </a:solidFill>
                <a:effectLst/>
                <a:uLnTx/>
                <a:uFillTx/>
                <a:latin typeface="Museo Sans 500"/>
                <a:ea typeface="+mn-ea"/>
                <a:cs typeface="Museo Sans 500"/>
              </a:rPr>
              <a:t>Coal</a:t>
            </a:r>
          </a:p>
        </p:txBody>
      </p:sp>
      <p:sp>
        <p:nvSpPr>
          <p:cNvPr id="13" name="Rounded Rectangle 12"/>
          <p:cNvSpPr/>
          <p:nvPr/>
        </p:nvSpPr>
        <p:spPr>
          <a:xfrm>
            <a:off x="7464152" y="4077072"/>
            <a:ext cx="1224136" cy="720080"/>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53663"/>
                </a:solidFill>
                <a:effectLst/>
                <a:uLnTx/>
                <a:uFillTx/>
                <a:latin typeface="Museo Sans 500"/>
                <a:ea typeface="+mn-ea"/>
                <a:cs typeface="Museo Sans 500"/>
              </a:rPr>
              <a:t>Gas</a:t>
            </a:r>
          </a:p>
        </p:txBody>
      </p:sp>
      <p:sp>
        <p:nvSpPr>
          <p:cNvPr id="14" name="Rounded Rectangle 13"/>
          <p:cNvSpPr/>
          <p:nvPr/>
        </p:nvSpPr>
        <p:spPr>
          <a:xfrm>
            <a:off x="6168008" y="4077072"/>
            <a:ext cx="1224136" cy="720080"/>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500" b="1" i="0" u="none" strike="noStrike" kern="1200" cap="none" spc="0" normalizeH="0" baseline="0" noProof="0" dirty="0">
                <a:ln>
                  <a:noFill/>
                </a:ln>
                <a:solidFill>
                  <a:srgbClr val="053663"/>
                </a:solidFill>
                <a:effectLst/>
                <a:uLnTx/>
                <a:uFillTx/>
                <a:latin typeface="Museo Sans 500"/>
                <a:ea typeface="+mn-ea"/>
                <a:cs typeface="Museo Sans 500"/>
              </a:rPr>
              <a:t>Oil</a:t>
            </a:r>
          </a:p>
        </p:txBody>
      </p:sp>
      <p:pic>
        <p:nvPicPr>
          <p:cNvPr id="16" name="Picture 15" descr="ga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8008" y="2852936"/>
            <a:ext cx="1224136" cy="875574"/>
          </a:xfrm>
          <a:prstGeom prst="rect">
            <a:avLst/>
          </a:prstGeom>
        </p:spPr>
      </p:pic>
      <p:sp>
        <p:nvSpPr>
          <p:cNvPr id="17" name="Cloud 16"/>
          <p:cNvSpPr/>
          <p:nvPr/>
        </p:nvSpPr>
        <p:spPr bwMode="auto">
          <a:xfrm>
            <a:off x="1775520" y="1412776"/>
            <a:ext cx="3384376" cy="3096344"/>
          </a:xfrm>
          <a:prstGeom prst="cloud">
            <a:avLst/>
          </a:prstGeom>
          <a:blipFill rotWithShape="1">
            <a:blip r:embed="rId6"/>
            <a:stretch>
              <a:fillRect/>
            </a:stretch>
          </a:blipFill>
          <a:ln w="28575" cap="flat" cmpd="sng" algn="ctr">
            <a:solidFill>
              <a:srgbClr val="E8005A"/>
            </a:solidFill>
            <a:prstDash val="solid"/>
            <a:round/>
            <a:headEnd type="none" w="med" len="med"/>
            <a:tailEnd type="none" w="med" len="med"/>
          </a:ln>
          <a:effectLst/>
        </p:spPr>
        <p:txBody>
          <a:bodyPr anchor="ctr"/>
          <a:lstStyle/>
          <a:p>
            <a:pPr marL="0" marR="0" lvl="0" indent="0" algn="dist" defTabSz="914400" rtl="0" eaLnBrk="0" fontAlgn="base" latinLnBrk="0" hangingPunct="0">
              <a:lnSpc>
                <a:spcPct val="100000"/>
              </a:lnSpc>
              <a:spcBef>
                <a:spcPct val="0"/>
              </a:spcBef>
              <a:spcAft>
                <a:spcPct val="0"/>
              </a:spcAft>
              <a:buClrTx/>
              <a:buSzTx/>
              <a:buFontTx/>
              <a:buNone/>
              <a:tabLst/>
              <a:defRPr/>
            </a:pPr>
            <a:endParaRPr kumimoji="0" lang="en-GB" sz="4400" b="0" i="0" u="none" strike="noStrike" kern="1200" cap="none" spc="0" normalizeH="0" baseline="0" noProof="0" dirty="0">
              <a:ln>
                <a:noFill/>
              </a:ln>
              <a:solidFill>
                <a:srgbClr val="053663"/>
              </a:solidFill>
              <a:effectLst/>
              <a:uLnTx/>
              <a:uFillTx/>
              <a:latin typeface="Verdana" panose="020B0604030504040204" pitchFamily="34" charset="0"/>
              <a:ea typeface="+mn-ea"/>
              <a:cs typeface="Arial" panose="020B0604020202020204" pitchFamily="34" charset="0"/>
            </a:endParaRPr>
          </a:p>
        </p:txBody>
      </p:sp>
      <p:pic>
        <p:nvPicPr>
          <p:cNvPr id="7" name="Picture 6"/>
          <p:cNvPicPr>
            <a:picLocks noChangeAspect="1"/>
          </p:cNvPicPr>
          <p:nvPr/>
        </p:nvPicPr>
        <p:blipFill>
          <a:blip r:embed="rId7">
            <a:extLst>
              <a:ext uri="{BEBA8EAE-BF5A-486C-A8C5-ECC9F3942E4B}">
                <a14:imgProps xmlns:a14="http://schemas.microsoft.com/office/drawing/2010/main">
                  <a14:imgLayer r:embed="rId8">
                    <a14:imgEffect>
                      <a14:backgroundRemoval t="755" b="99187" l="2233" r="97200"/>
                    </a14:imgEffect>
                  </a14:imgLayer>
                </a14:imgProps>
              </a:ext>
            </a:extLst>
          </a:blip>
          <a:stretch>
            <a:fillRect/>
          </a:stretch>
        </p:blipFill>
        <p:spPr>
          <a:xfrm>
            <a:off x="2711624" y="1700808"/>
            <a:ext cx="2007192" cy="1152128"/>
          </a:xfrm>
          <a:prstGeom prst="rect">
            <a:avLst/>
          </a:prstGeom>
        </p:spPr>
      </p:pic>
      <p:pic>
        <p:nvPicPr>
          <p:cNvPr id="10" name="Picture 9" descr="air-conditioner-r410a-refrigerant-gas-250x250.jpg"/>
          <p:cNvPicPr>
            <a:picLocks noChangeAspect="1"/>
          </p:cNvPicPr>
          <p:nvPr/>
        </p:nvPicPr>
        <p:blipFill>
          <a:blip r:embed="rId9">
            <a:extLst>
              <a:ext uri="{BEBA8EAE-BF5A-486C-A8C5-ECC9F3942E4B}">
                <a14:imgProps xmlns:a14="http://schemas.microsoft.com/office/drawing/2010/main">
                  <a14:imgLayer r:embed="rId10">
                    <a14:imgEffect>
                      <a14:backgroundRemoval t="1600" b="100000" l="10000" r="90000"/>
                    </a14:imgEffect>
                  </a14:imgLayer>
                </a14:imgProps>
              </a:ext>
              <a:ext uri="{28A0092B-C50C-407E-A947-70E740481C1C}">
                <a14:useLocalDpi xmlns:a14="http://schemas.microsoft.com/office/drawing/2010/main" val="0"/>
              </a:ext>
            </a:extLst>
          </a:blip>
          <a:stretch>
            <a:fillRect/>
          </a:stretch>
        </p:blipFill>
        <p:spPr>
          <a:xfrm>
            <a:off x="2135560" y="2924944"/>
            <a:ext cx="1227460" cy="1227460"/>
          </a:xfrm>
          <a:prstGeom prst="rect">
            <a:avLst/>
          </a:prstGeom>
        </p:spPr>
      </p:pic>
      <p:pic>
        <p:nvPicPr>
          <p:cNvPr id="18" name="Picture 17" descr="air-conditioner-r410a-refrigerant-gas-250x250.jpg"/>
          <p:cNvPicPr>
            <a:picLocks noChangeAspect="1"/>
          </p:cNvPicPr>
          <p:nvPr/>
        </p:nvPicPr>
        <p:blipFill>
          <a:blip r:embed="rId9">
            <a:extLst>
              <a:ext uri="{BEBA8EAE-BF5A-486C-A8C5-ECC9F3942E4B}">
                <a14:imgProps xmlns:a14="http://schemas.microsoft.com/office/drawing/2010/main">
                  <a14:imgLayer r:embed="rId10">
                    <a14:imgEffect>
                      <a14:backgroundRemoval t="1600" b="100000" l="10000" r="90000"/>
                    </a14:imgEffect>
                  </a14:imgLayer>
                </a14:imgProps>
              </a:ext>
              <a:ext uri="{28A0092B-C50C-407E-A947-70E740481C1C}">
                <a14:useLocalDpi xmlns:a14="http://schemas.microsoft.com/office/drawing/2010/main" val="0"/>
              </a:ext>
            </a:extLst>
          </a:blip>
          <a:stretch>
            <a:fillRect/>
          </a:stretch>
        </p:blipFill>
        <p:spPr>
          <a:xfrm>
            <a:off x="8760296" y="2708920"/>
            <a:ext cx="1083444" cy="1083444"/>
          </a:xfrm>
          <a:prstGeom prst="rect">
            <a:avLst/>
          </a:prstGeom>
        </p:spPr>
      </p:pic>
      <p:sp>
        <p:nvSpPr>
          <p:cNvPr id="19" name="Rounded Rectangle 18"/>
          <p:cNvSpPr/>
          <p:nvPr/>
        </p:nvSpPr>
        <p:spPr>
          <a:xfrm>
            <a:off x="8760296" y="4077072"/>
            <a:ext cx="1224136" cy="720080"/>
          </a:xfrm>
          <a:prstGeom prst="roundRect">
            <a:avLst/>
          </a:prstGeom>
          <a:solidFill>
            <a:srgbClr val="E4E4E4"/>
          </a:solidFill>
          <a:ln>
            <a:solidFill>
              <a:srgbClr val="E8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srgbClr val="053663"/>
                </a:solidFill>
                <a:effectLst/>
                <a:uLnTx/>
                <a:uFillTx/>
                <a:latin typeface="Museo Sans 500"/>
                <a:ea typeface="+mn-ea"/>
                <a:cs typeface="Museo Sans 500"/>
              </a:rPr>
              <a:t>Refrigerant ‘F’ gas</a:t>
            </a:r>
          </a:p>
        </p:txBody>
      </p:sp>
      <p:pic>
        <p:nvPicPr>
          <p:cNvPr id="20" name="Picture 19">
            <a:extLst>
              <a:ext uri="{FF2B5EF4-FFF2-40B4-BE49-F238E27FC236}">
                <a16:creationId xmlns:a16="http://schemas.microsoft.com/office/drawing/2014/main" id="{D1891E6F-12CE-644E-9C71-DD8E81D06E4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387604" y="75829"/>
            <a:ext cx="3679160" cy="976907"/>
          </a:xfrm>
          <a:prstGeom prst="rect">
            <a:avLst/>
          </a:prstGeom>
        </p:spPr>
      </p:pic>
    </p:spTree>
    <p:extLst>
      <p:ext uri="{BB962C8B-B14F-4D97-AF65-F5344CB8AC3E}">
        <p14:creationId xmlns:p14="http://schemas.microsoft.com/office/powerpoint/2010/main" val="612552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438906"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dirty="0"/>
              <a:t>Chapple, W., Molthan-Hill, P., Welton, R., Hewitt, M.</a:t>
            </a:r>
          </a:p>
          <a:p>
            <a:pPr indent="-228600">
              <a:lnSpc>
                <a:spcPct val="90000"/>
              </a:lnSpc>
              <a:spcAft>
                <a:spcPts val="600"/>
              </a:spcAft>
              <a:buFont typeface="Arial" panose="020B0604020202020204" pitchFamily="34" charset="0"/>
              <a:buChar char="•"/>
            </a:pPr>
            <a:r>
              <a:rPr lang="en-US" sz="1700" b="1" dirty="0"/>
              <a:t>Lights Off, Spot On: Carbon Literacy Training Crossing Boundaries in the Television Industry.</a:t>
            </a:r>
            <a:r>
              <a:rPr lang="en-US" sz="1700" dirty="0"/>
              <a:t> </a:t>
            </a:r>
          </a:p>
          <a:p>
            <a:pPr indent="-228600">
              <a:lnSpc>
                <a:spcPct val="90000"/>
              </a:lnSpc>
              <a:spcAft>
                <a:spcPts val="600"/>
              </a:spcAft>
              <a:buFont typeface="Arial" panose="020B0604020202020204" pitchFamily="34" charset="0"/>
              <a:buChar char="•"/>
            </a:pPr>
            <a:r>
              <a:rPr lang="en-US" sz="1700" i="1" dirty="0"/>
              <a:t>J Bus Ethics</a:t>
            </a:r>
            <a:r>
              <a:rPr lang="en-US" sz="1700" dirty="0"/>
              <a:t> </a:t>
            </a:r>
            <a:r>
              <a:rPr lang="en-US" sz="1700" b="1" dirty="0"/>
              <a:t>162, </a:t>
            </a:r>
            <a:r>
              <a:rPr lang="en-US" sz="1700" dirty="0"/>
              <a:t>813–834 (2020). </a:t>
            </a:r>
          </a:p>
          <a:p>
            <a:pPr>
              <a:lnSpc>
                <a:spcPct val="90000"/>
              </a:lnSpc>
              <a:spcAft>
                <a:spcPts val="600"/>
              </a:spcAft>
            </a:pPr>
            <a:r>
              <a:rPr lang="en-US" sz="17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F30267D-086C-45FF-A1EB-401582D84347}"/>
              </a:ext>
            </a:extLst>
          </p:cNvPr>
          <p:cNvSpPr>
            <a:spLocks noGrp="1"/>
          </p:cNvSpPr>
          <p:nvPr>
            <p:ph sz="half" idx="1"/>
          </p:nvPr>
        </p:nvSpPr>
        <p:spPr/>
        <p:txBody>
          <a:bodyPr>
            <a:normAutofit/>
          </a:bodyPr>
          <a:lstStyle/>
          <a:p>
            <a:r>
              <a:rPr lang="en-GB" dirty="0"/>
              <a:t>All times 11:00am – 1:00pm EDT (16:00 – 18:00 BST)</a:t>
            </a:r>
          </a:p>
          <a:p>
            <a:r>
              <a:rPr lang="en-GB" dirty="0"/>
              <a:t>Register to receive Zoom links:</a:t>
            </a:r>
          </a:p>
          <a:p>
            <a:pPr lvl="1"/>
            <a:r>
              <a:rPr lang="en-GB" dirty="0">
                <a:hlinkClick r:id="rId2"/>
              </a:rPr>
              <a:t>https://waynestate.az1.qualtrics.com/jfe/form/SV_5gpDLIHcrlw8GmG</a:t>
            </a:r>
            <a:endParaRPr lang="en-GB" dirty="0"/>
          </a:p>
          <a:p>
            <a:r>
              <a:rPr lang="en-GB" dirty="0"/>
              <a:t>September 10, 2021</a:t>
            </a:r>
          </a:p>
          <a:p>
            <a:r>
              <a:rPr lang="en-GB" dirty="0"/>
              <a:t>September 17, 2021</a:t>
            </a:r>
          </a:p>
          <a:p>
            <a:r>
              <a:rPr lang="en-GB" dirty="0"/>
              <a:t>September 24, 2021</a:t>
            </a:r>
          </a:p>
          <a:p>
            <a:r>
              <a:rPr lang="en-GB" dirty="0"/>
              <a:t>October 1, 2021</a:t>
            </a:r>
            <a:endParaRPr lang="en-US" dirty="0"/>
          </a:p>
          <a:p>
            <a:endParaRPr lang="en-GB" dirty="0"/>
          </a:p>
          <a:p>
            <a:endParaRPr lang="en-GB" dirty="0"/>
          </a:p>
        </p:txBody>
      </p:sp>
      <p:sp>
        <p:nvSpPr>
          <p:cNvPr id="5" name="Title 4">
            <a:extLst>
              <a:ext uri="{FF2B5EF4-FFF2-40B4-BE49-F238E27FC236}">
                <a16:creationId xmlns:a16="http://schemas.microsoft.com/office/drawing/2014/main" id="{EC04008E-092C-421B-8622-40A6471242F0}"/>
              </a:ext>
            </a:extLst>
          </p:cNvPr>
          <p:cNvSpPr>
            <a:spLocks noGrp="1"/>
          </p:cNvSpPr>
          <p:nvPr>
            <p:ph type="title"/>
          </p:nvPr>
        </p:nvSpPr>
        <p:spPr/>
        <p:txBody>
          <a:bodyPr/>
          <a:lstStyle/>
          <a:p>
            <a:r>
              <a:rPr lang="en-GB" dirty="0"/>
              <a:t>Join our next Carbon Literacy Training</a:t>
            </a:r>
          </a:p>
        </p:txBody>
      </p:sp>
      <p:sp>
        <p:nvSpPr>
          <p:cNvPr id="4" name="Date Placeholder 3">
            <a:extLst>
              <a:ext uri="{FF2B5EF4-FFF2-40B4-BE49-F238E27FC236}">
                <a16:creationId xmlns:a16="http://schemas.microsoft.com/office/drawing/2014/main" id="{E09C71A1-DB3B-4708-9195-29F1D977E693}"/>
              </a:ext>
            </a:extLst>
          </p:cNvPr>
          <p:cNvSpPr>
            <a:spLocks noGrp="1"/>
          </p:cNvSpPr>
          <p:nvPr>
            <p:ph type="dt" sz="half" idx="4294967295"/>
          </p:nvPr>
        </p:nvSpPr>
        <p:spPr>
          <a:xfrm>
            <a:off x="6718300" y="5184775"/>
            <a:ext cx="5473700" cy="358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7342E9-89D0-D246-B0E5-635614E13D75}" type="datetime1">
              <a:rPr kumimoji="0" lang="en-GB" sz="18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12/11/2021</a:t>
            </a:fld>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74188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is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4268639852"/>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1701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1. Climate Change Science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is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623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Just published</a:t>
            </a:r>
            <a:endParaRPr lang="en-US" sz="3600" dirty="0"/>
          </a:p>
        </p:txBody>
      </p:sp>
      <p:pic>
        <p:nvPicPr>
          <p:cNvPr id="6" name="Picture 5" descr="A picture containing text, outdoor, sign, pole&#10;&#10;Description automatically generated">
            <a:extLst>
              <a:ext uri="{FF2B5EF4-FFF2-40B4-BE49-F238E27FC236}">
                <a16:creationId xmlns:a16="http://schemas.microsoft.com/office/drawing/2014/main" id="{9DD9598E-BE0A-45E4-A08A-A71D9433400A}"/>
              </a:ext>
            </a:extLst>
          </p:cNvPr>
          <p:cNvPicPr>
            <a:picLocks noChangeAspect="1"/>
          </p:cNvPicPr>
          <p:nvPr/>
        </p:nvPicPr>
        <p:blipFill>
          <a:blip r:embed="rId3"/>
          <a:stretch>
            <a:fillRect/>
          </a:stretch>
        </p:blipFill>
        <p:spPr>
          <a:xfrm>
            <a:off x="3396466" y="1336975"/>
            <a:ext cx="3738429" cy="5278313"/>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7A1C77F2-81C0-4254-83D2-232F403C009E}"/>
              </a:ext>
            </a:extLst>
          </p:cNvPr>
          <p:cNvPicPr>
            <a:picLocks noChangeAspect="1"/>
          </p:cNvPicPr>
          <p:nvPr/>
        </p:nvPicPr>
        <p:blipFill>
          <a:blip r:embed="rId4"/>
          <a:stretch>
            <a:fillRect/>
          </a:stretch>
        </p:blipFill>
        <p:spPr>
          <a:xfrm>
            <a:off x="7856113" y="1336974"/>
            <a:ext cx="3618963" cy="5179735"/>
          </a:xfrm>
          <a:prstGeom prst="rect">
            <a:avLst/>
          </a:prstGeom>
        </p:spPr>
      </p:pic>
    </p:spTree>
    <p:extLst>
      <p:ext uri="{BB962C8B-B14F-4D97-AF65-F5344CB8AC3E}">
        <p14:creationId xmlns:p14="http://schemas.microsoft.com/office/powerpoint/2010/main" val="2094622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is published: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1128507295"/>
              </p:ext>
            </p:extLst>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55575"/>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470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extLst>
              <p:ext uri="{D42A27DB-BD31-4B8C-83A1-F6EECF244321}">
                <p14:modId xmlns:p14="http://schemas.microsoft.com/office/powerpoint/2010/main" val="3251699369"/>
              </p:ext>
            </p:extLst>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8"/>
              </a:rPr>
              <a:t>petra.molthan-hill@ntu.ac.uk</a:t>
            </a:r>
            <a:r>
              <a:rPr lang="en-GB" dirty="0"/>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a:bodyPr>
          <a:lstStyle/>
          <a:p>
            <a:r>
              <a:rPr lang="en-GB" dirty="0"/>
              <a:t>Please contact </a:t>
            </a:r>
            <a:r>
              <a:rPr lang="en-GB" dirty="0">
                <a:hlinkClick r:id="rId3"/>
              </a:rPr>
              <a:t>education@carbonliteracy.com</a:t>
            </a:r>
            <a:r>
              <a:rPr lang="en-GB" dirty="0"/>
              <a:t> to request this toolkit.</a:t>
            </a:r>
          </a:p>
        </p:txBody>
      </p:sp>
      <p:pic>
        <p:nvPicPr>
          <p:cNvPr id="4" name="Picture 3">
            <a:extLst>
              <a:ext uri="{FF2B5EF4-FFF2-40B4-BE49-F238E27FC236}">
                <a16:creationId xmlns:a16="http://schemas.microsoft.com/office/drawing/2014/main" id="{41EE976C-14AD-4651-A0CB-059C2CE765E3}"/>
              </a:ext>
            </a:extLst>
          </p:cNvPr>
          <p:cNvPicPr>
            <a:picLocks noChangeAspect="1"/>
          </p:cNvPicPr>
          <p:nvPr/>
        </p:nvPicPr>
        <p:blipFill rotWithShape="1">
          <a:blip r:embed="rId4"/>
          <a:srcRect l="18000" r="17677"/>
          <a:stretch/>
        </p:blipFill>
        <p:spPr>
          <a:xfrm>
            <a:off x="951959" y="1635672"/>
            <a:ext cx="4101447" cy="3586656"/>
          </a:xfrm>
          <a:prstGeom prst="rect">
            <a:avLst/>
          </a:prstGeom>
        </p:spPr>
      </p:pic>
      <p:pic>
        <p:nvPicPr>
          <p:cNvPr id="8" name="Picture 7">
            <a:extLst>
              <a:ext uri="{FF2B5EF4-FFF2-40B4-BE49-F238E27FC236}">
                <a16:creationId xmlns:a16="http://schemas.microsoft.com/office/drawing/2014/main" id="{5B61A21F-DF28-4433-9FEA-9B5591E5309D}"/>
              </a:ext>
            </a:extLst>
          </p:cNvPr>
          <p:cNvPicPr>
            <a:picLocks noChangeAspect="1"/>
          </p:cNvPicPr>
          <p:nvPr/>
        </p:nvPicPr>
        <p:blipFill rotWithShape="1">
          <a:blip r:embed="rId5"/>
          <a:srcRect l="17648" t="1568" r="19000" b="4626"/>
          <a:stretch/>
        </p:blipFill>
        <p:spPr>
          <a:xfrm>
            <a:off x="5429633" y="1552140"/>
            <a:ext cx="4766142" cy="3969572"/>
          </a:xfrm>
          <a:prstGeom prst="rect">
            <a:avLst/>
          </a:prstGeom>
        </p:spPr>
      </p:pic>
    </p:spTree>
    <p:extLst>
      <p:ext uri="{BB962C8B-B14F-4D97-AF65-F5344CB8AC3E}">
        <p14:creationId xmlns:p14="http://schemas.microsoft.com/office/powerpoint/2010/main" val="196244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2BC1CF5-415C-4DAE-B2C2-A8BF9A1D5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eeform 5">
            <a:extLst>
              <a:ext uri="{FF2B5EF4-FFF2-40B4-BE49-F238E27FC236}">
                <a16:creationId xmlns:a16="http://schemas.microsoft.com/office/drawing/2014/main" id="{6C651D0D-A2E7-46B3-BEEA-71161FCA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6">
            <a:extLst>
              <a:ext uri="{FF2B5EF4-FFF2-40B4-BE49-F238E27FC236}">
                <a16:creationId xmlns:a16="http://schemas.microsoft.com/office/drawing/2014/main" id="{9CBEA7DB-1BAC-4A39-817B-82928B7F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Freeform 7">
            <a:extLst>
              <a:ext uri="{FF2B5EF4-FFF2-40B4-BE49-F238E27FC236}">
                <a16:creationId xmlns:a16="http://schemas.microsoft.com/office/drawing/2014/main" id="{EADF9EA0-3A2A-4F0A-9C86-FBAB53E9C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Rectangle 8">
            <a:extLst>
              <a:ext uri="{FF2B5EF4-FFF2-40B4-BE49-F238E27FC236}">
                <a16:creationId xmlns:a16="http://schemas.microsoft.com/office/drawing/2014/main" id="{A30A2C81-7CE8-4A85-9E15-548E7F466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258859" y="1118007"/>
            <a:ext cx="5634295"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AF0BA72-4915-4132-9B7E-9CC1F683E8B2}"/>
              </a:ext>
            </a:extLst>
          </p:cNvPr>
          <p:cNvSpPr>
            <a:spLocks noGrp="1"/>
          </p:cNvSpPr>
          <p:nvPr>
            <p:ph type="title"/>
          </p:nvPr>
        </p:nvSpPr>
        <p:spPr>
          <a:xfrm>
            <a:off x="1570455" y="1426969"/>
            <a:ext cx="5158973" cy="3005883"/>
          </a:xfrm>
        </p:spPr>
        <p:txBody>
          <a:bodyPr vert="horz" lIns="91440" tIns="45720" rIns="91440" bIns="45720" rtlCol="0" anchor="b">
            <a:normAutofit/>
          </a:bodyPr>
          <a:lstStyle/>
          <a:p>
            <a:pPr>
              <a:lnSpc>
                <a:spcPct val="90000"/>
              </a:lnSpc>
            </a:pPr>
            <a:r>
              <a:rPr lang="en-US" sz="5000" kern="1200">
                <a:solidFill>
                  <a:srgbClr val="FFFFFF"/>
                </a:solidFill>
                <a:latin typeface="+mj-lt"/>
                <a:ea typeface="+mj-ea"/>
                <a:cs typeface="+mj-cs"/>
              </a:rPr>
              <a:t>Read about the Carbon Literacy Training</a:t>
            </a:r>
          </a:p>
        </p:txBody>
      </p:sp>
      <p:sp>
        <p:nvSpPr>
          <p:cNvPr id="6" name="Content Placeholder 5">
            <a:extLst>
              <a:ext uri="{FF2B5EF4-FFF2-40B4-BE49-F238E27FC236}">
                <a16:creationId xmlns:a16="http://schemas.microsoft.com/office/drawing/2014/main" id="{8433EA4C-F6D1-4A5D-AF28-B98AC57FF280}"/>
              </a:ext>
            </a:extLst>
          </p:cNvPr>
          <p:cNvSpPr>
            <a:spLocks noGrp="1"/>
          </p:cNvSpPr>
          <p:nvPr>
            <p:ph idx="1"/>
          </p:nvPr>
        </p:nvSpPr>
        <p:spPr>
          <a:xfrm>
            <a:off x="1524000" y="4810308"/>
            <a:ext cx="4572000" cy="1076551"/>
          </a:xfrm>
        </p:spPr>
        <p:txBody>
          <a:bodyPr vert="horz" lIns="91440" tIns="45720" rIns="91440" bIns="45720" rtlCol="0">
            <a:normAutofit/>
          </a:bodyPr>
          <a:lstStyle/>
          <a:p>
            <a:pPr marL="0" indent="0" algn="r">
              <a:lnSpc>
                <a:spcPct val="90000"/>
              </a:lnSpc>
              <a:buNone/>
            </a:pPr>
            <a:r>
              <a:rPr lang="en-US" sz="2000" kern="1200">
                <a:solidFill>
                  <a:schemeClr val="tx1"/>
                </a:solidFill>
                <a:latin typeface="+mn-lt"/>
                <a:ea typeface="+mn-ea"/>
                <a:cs typeface="+mn-cs"/>
                <a:hlinkClick r:id="rId2"/>
              </a:rPr>
              <a:t>https://link.springer.com/referenceworkentry/10.1007/978-1-4614-6431-0_154-1</a:t>
            </a:r>
            <a:endParaRPr lang="en-US" sz="2000" kern="1200">
              <a:solidFill>
                <a:schemeClr val="tx1"/>
              </a:solidFill>
              <a:latin typeface="+mn-lt"/>
              <a:ea typeface="+mn-ea"/>
              <a:cs typeface="+mn-cs"/>
            </a:endParaRPr>
          </a:p>
        </p:txBody>
      </p:sp>
      <p:pic>
        <p:nvPicPr>
          <p:cNvPr id="9" name="Content Placeholder 8" descr="Text&#10;&#10;Description automatically generated">
            <a:extLst>
              <a:ext uri="{FF2B5EF4-FFF2-40B4-BE49-F238E27FC236}">
                <a16:creationId xmlns:a16="http://schemas.microsoft.com/office/drawing/2014/main" id="{B4DEEC68-ECF4-4766-8F8E-3956ED423700}"/>
              </a:ext>
            </a:extLst>
          </p:cNvPr>
          <p:cNvPicPr>
            <a:picLocks noGrp="1" noChangeAspect="1"/>
          </p:cNvPicPr>
          <p:nvPr>
            <p:ph idx="12"/>
          </p:nvPr>
        </p:nvPicPr>
        <p:blipFill>
          <a:blip r:embed="rId3"/>
          <a:stretch>
            <a:fillRect/>
          </a:stretch>
        </p:blipFill>
        <p:spPr>
          <a:xfrm>
            <a:off x="7877977" y="1118007"/>
            <a:ext cx="3063988" cy="4768853"/>
          </a:xfrm>
          <a:prstGeom prst="rect">
            <a:avLst/>
          </a:prstGeom>
        </p:spPr>
      </p:pic>
      <p:sp>
        <p:nvSpPr>
          <p:cNvPr id="4" name="Date Placeholder 3">
            <a:extLst>
              <a:ext uri="{FF2B5EF4-FFF2-40B4-BE49-F238E27FC236}">
                <a16:creationId xmlns:a16="http://schemas.microsoft.com/office/drawing/2014/main" id="{C1FFF980-DD00-45D7-B1F6-92091ADDB6AB}"/>
              </a:ext>
            </a:extLst>
          </p:cNvPr>
          <p:cNvSpPr>
            <a:spLocks noGrp="1"/>
          </p:cNvSpPr>
          <p:nvPr>
            <p:ph type="dt" sz="half" idx="4294967295"/>
          </p:nvPr>
        </p:nvSpPr>
        <p:spPr>
          <a:xfrm>
            <a:off x="7717536" y="6382512"/>
            <a:ext cx="2825496" cy="320040"/>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97342E9-89D0-D246-B0E5-635614E13D75}" type="datetime1">
              <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11/12/2021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64459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43429FD-9F99-4C0A-A38A-AD811EA372A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lnSpc>
                <a:spcPct val="90000"/>
              </a:lnSpc>
            </a:pPr>
            <a:r>
              <a:rPr lang="en-US" sz="3100" kern="1200">
                <a:solidFill>
                  <a:srgbClr val="FFFFFF"/>
                </a:solidFill>
                <a:latin typeface="+mj-lt"/>
                <a:ea typeface="+mj-ea"/>
                <a:cs typeface="+mj-cs"/>
              </a:rPr>
              <a:t>International work-related experience</a:t>
            </a:r>
          </a:p>
        </p:txBody>
      </p:sp>
      <p:sp>
        <p:nvSpPr>
          <p:cNvPr id="10" name="Rectangle 2">
            <a:extLst>
              <a:ext uri="{FF2B5EF4-FFF2-40B4-BE49-F238E27FC236}">
                <a16:creationId xmlns:a16="http://schemas.microsoft.com/office/drawing/2014/main" id="{50F4B60D-466C-4BBB-9D00-3CD5641A4839}"/>
              </a:ext>
            </a:extLst>
          </p:cNvPr>
          <p:cNvSpPr>
            <a:spLocks noChangeArrowheads="1"/>
          </p:cNvSpPr>
          <p:nvPr/>
        </p:nvSpPr>
        <p:spPr bwMode="auto">
          <a:xfrm>
            <a:off x="-13023704" y="467127"/>
            <a:ext cx="3778586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aphicFrame>
        <p:nvGraphicFramePr>
          <p:cNvPr id="9" name="Content Placeholder 8">
            <a:extLst>
              <a:ext uri="{FF2B5EF4-FFF2-40B4-BE49-F238E27FC236}">
                <a16:creationId xmlns:a16="http://schemas.microsoft.com/office/drawing/2014/main" id="{4C8F6127-71C4-421B-8C56-835AE4E8ABED}"/>
              </a:ext>
            </a:extLst>
          </p:cNvPr>
          <p:cNvGraphicFramePr>
            <a:graphicFrameLocks noGrp="1"/>
          </p:cNvGraphicFramePr>
          <p:nvPr>
            <p:ph sz="half" idx="1"/>
            <p:extLst>
              <p:ext uri="{D42A27DB-BD31-4B8C-83A1-F6EECF244321}">
                <p14:modId xmlns:p14="http://schemas.microsoft.com/office/powerpoint/2010/main" val="207801081"/>
              </p:ext>
            </p:extLst>
          </p:nvPr>
        </p:nvGraphicFramePr>
        <p:xfrm>
          <a:off x="4777316" y="690296"/>
          <a:ext cx="6780700" cy="5475080"/>
        </p:xfrm>
        <a:graphic>
          <a:graphicData uri="http://schemas.openxmlformats.org/drawingml/2006/table">
            <a:tbl>
              <a:tblPr/>
              <a:tblGrid>
                <a:gridCol w="6780700">
                  <a:extLst>
                    <a:ext uri="{9D8B030D-6E8A-4147-A177-3AD203B41FA5}">
                      <a16:colId xmlns:a16="http://schemas.microsoft.com/office/drawing/2014/main" val="415784086"/>
                    </a:ext>
                  </a:extLst>
                </a:gridCol>
              </a:tblGrid>
              <a:tr h="5475080">
                <a:tc>
                  <a:txBody>
                    <a:bodyPr/>
                    <a:lstStyle/>
                    <a:p>
                      <a:r>
                        <a:rPr lang="en-GB" sz="1000" b="1" dirty="0">
                          <a:solidFill>
                            <a:srgbClr val="000000"/>
                          </a:solidFill>
                          <a:effectLst/>
                          <a:latin typeface="Verdana" panose="020B0604030504040204" pitchFamily="34" charset="0"/>
                        </a:rPr>
                        <a:t>Take part in a virtual international work-related experience.</a:t>
                      </a:r>
                    </a:p>
                    <a:p>
                      <a:br>
                        <a:rPr lang="en-GB" sz="1000" dirty="0">
                          <a:solidFill>
                            <a:srgbClr val="000000"/>
                          </a:solidFill>
                          <a:effectLst/>
                          <a:latin typeface="Verdana" panose="020B0604030504040204" pitchFamily="34" charset="0"/>
                        </a:rPr>
                      </a:br>
                      <a:r>
                        <a:rPr lang="en-GB" sz="1000" dirty="0">
                          <a:solidFill>
                            <a:srgbClr val="FF0000"/>
                          </a:solidFill>
                          <a:effectLst/>
                          <a:latin typeface="Verdana" panose="020B0604030504040204" pitchFamily="34" charset="0"/>
                        </a:rPr>
                        <a:t>This opportunity is </a:t>
                      </a:r>
                      <a:r>
                        <a:rPr lang="en-GB" sz="1000" b="1" dirty="0">
                          <a:solidFill>
                            <a:srgbClr val="FF0000"/>
                          </a:solidFill>
                          <a:effectLst/>
                          <a:latin typeface="Verdana" panose="020B0604030504040204" pitchFamily="34" charset="0"/>
                        </a:rPr>
                        <a:t>open to XXX </a:t>
                      </a:r>
                      <a:r>
                        <a:rPr lang="en-GB" sz="1000" dirty="0">
                          <a:solidFill>
                            <a:srgbClr val="FF0000"/>
                          </a:solidFill>
                          <a:effectLst/>
                          <a:latin typeface="Verdana" panose="020B0604030504040204" pitchFamily="34" charset="0"/>
                        </a:rPr>
                        <a:t>to take part in Carbon Literacy training and work with XXXX</a:t>
                      </a:r>
                      <a:endParaRPr lang="en-GB" sz="1000" dirty="0">
                        <a:solidFill>
                          <a:srgbClr val="FF0000"/>
                        </a:solidFill>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As a part of this project you’ll learn about adapting to the culture in XXX in order to do this work and about climate solutions in general and especially for this part of the world.</a:t>
                      </a:r>
                      <a:endParaRPr lang="en-GB" sz="1000" dirty="0">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You’ll be fully trained as Carbon Literacy Trainers and receive an external work experience certificate by </a:t>
                      </a:r>
                      <a:r>
                        <a:rPr lang="en-GB" sz="1000" b="1" dirty="0" err="1">
                          <a:solidFill>
                            <a:srgbClr val="000000"/>
                          </a:solidFill>
                          <a:effectLst/>
                          <a:latin typeface="Verdana" panose="020B0604030504040204" pitchFamily="34" charset="0"/>
                        </a:rPr>
                        <a:t>eduCCate</a:t>
                      </a:r>
                      <a:r>
                        <a:rPr lang="en-GB" sz="1000" b="1" dirty="0">
                          <a:solidFill>
                            <a:srgbClr val="000000"/>
                          </a:solidFill>
                          <a:effectLst/>
                          <a:latin typeface="Verdana" panose="020B0604030504040204" pitchFamily="34" charset="0"/>
                        </a:rPr>
                        <a:t> Global</a:t>
                      </a:r>
                      <a:r>
                        <a:rPr lang="en-GB" sz="1000" dirty="0">
                          <a:solidFill>
                            <a:srgbClr val="000000"/>
                          </a:solidFill>
                          <a:effectLst/>
                          <a:latin typeface="Verdana" panose="020B0604030504040204" pitchFamily="34" charset="0"/>
                        </a:rPr>
                        <a:t> </a:t>
                      </a:r>
                      <a:r>
                        <a:rPr lang="en-GB" sz="1000" dirty="0">
                          <a:solidFill>
                            <a:srgbClr val="000000"/>
                          </a:solidFill>
                          <a:effectLst/>
                          <a:latin typeface="Verdana" panose="020B0604030504040204" pitchFamily="34" charset="0"/>
                          <a:hlinkClick r:id="rId3"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If you decide to do the assessment form afterwards and pass it, you will also get an external Certificate by the Carbon Literacy Project in Manchester.</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Time Commitment: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Takes place end of November – mid-December (you need to be available every Monday from 15.30-18.00 GMT on 30 November, 7 December, 14 December, 21 December) to take part in the actual virtual delivery to the teachers </a:t>
                      </a:r>
                      <a:r>
                        <a:rPr lang="en-GB" sz="1000" dirty="0">
                          <a:solidFill>
                            <a:schemeClr val="tx1"/>
                          </a:solidFill>
                          <a:effectLst/>
                          <a:latin typeface="Verdana" panose="020B0604030504040204" pitchFamily="34" charset="0"/>
                        </a:rPr>
                        <a:t>in XXX </a:t>
                      </a:r>
                      <a:r>
                        <a:rPr lang="en-GB" sz="1000" b="1" dirty="0">
                          <a:solidFill>
                            <a:srgbClr val="000000"/>
                          </a:solidFill>
                          <a:effectLst/>
                          <a:latin typeface="Verdana" panose="020B0604030504040204" pitchFamily="34" charset="0"/>
                        </a:rPr>
                        <a:t>and</a:t>
                      </a:r>
                      <a:r>
                        <a:rPr lang="en-GB" sz="1000" dirty="0">
                          <a:solidFill>
                            <a:srgbClr val="000000"/>
                          </a:solidFill>
                          <a:effectLst/>
                          <a:latin typeface="Verdana" panose="020B0604030504040204" pitchFamily="34" charset="0"/>
                        </a:rPr>
                        <a:t> every Thursday from 15.00-17.00 GMT to prepare the session virtually and to reflect on cultural diversity and different approaches (26 November, 3 December, 10 December 17 December).</a:t>
                      </a:r>
                      <a:endParaRPr lang="en-GB" sz="1000" dirty="0">
                        <a:effectLst/>
                        <a:latin typeface="Times New Roman" panose="02020603050405020304" pitchFamily="18" charset="0"/>
                      </a:endParaRPr>
                    </a:p>
                    <a:p>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You might need 1-3 hours to prepare yourself in your own time depending on which task you choose as your responsibility.</a:t>
                      </a:r>
                    </a:p>
                    <a:p>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Total:</a:t>
                      </a:r>
                      <a:r>
                        <a:rPr lang="en-GB" sz="1000" dirty="0">
                          <a:solidFill>
                            <a:srgbClr val="000000"/>
                          </a:solidFill>
                          <a:effectLst/>
                          <a:latin typeface="Verdana" panose="020B0604030504040204" pitchFamily="34" charset="0"/>
                        </a:rPr>
                        <a:t> Hours: 5 – 8 hours per week (over 4 weeks)</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Support: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The Green Academy Team at NTU and NBS Professor Petra Molthan-Hill (an experienced Carbon Literacy Trainer) will support you as well as the CEO of </a:t>
                      </a:r>
                      <a:r>
                        <a:rPr lang="en-GB" sz="1000" dirty="0" err="1">
                          <a:solidFill>
                            <a:srgbClr val="000000"/>
                          </a:solidFill>
                          <a:effectLst/>
                          <a:latin typeface="Verdana" panose="020B0604030504040204" pitchFamily="34" charset="0"/>
                        </a:rPr>
                        <a:t>eduCCate</a:t>
                      </a:r>
                      <a:r>
                        <a:rPr lang="en-GB" sz="1000" dirty="0">
                          <a:solidFill>
                            <a:srgbClr val="000000"/>
                          </a:solidFill>
                          <a:effectLst/>
                          <a:latin typeface="Verdana" panose="020B0604030504040204" pitchFamily="34" charset="0"/>
                        </a:rPr>
                        <a:t> Global - Melanie Harwood.</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hlinkClick r:id="rId4"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and </a:t>
                      </a:r>
                      <a:r>
                        <a:rPr lang="en-GB" sz="1000" dirty="0">
                          <a:solidFill>
                            <a:srgbClr val="000000"/>
                          </a:solidFill>
                          <a:effectLst/>
                          <a:latin typeface="Verdana" panose="020B0604030504040204" pitchFamily="34" charset="0"/>
                          <a:hlinkClick r:id="rId5"/>
                        </a:rPr>
                        <a:t>https://www.ntu.ac.uk/about-us/sustainability/sustainability-in-education/carbon-literacy-training</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i="1" dirty="0">
                          <a:solidFill>
                            <a:srgbClr val="000000"/>
                          </a:solidFill>
                          <a:effectLst/>
                          <a:latin typeface="Verdana" panose="020B0604030504040204" pitchFamily="34" charset="0"/>
                        </a:rPr>
                        <a:t>XXX</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Contact person if you are interested: </a:t>
                      </a:r>
                      <a:r>
                        <a:rPr lang="en-GB" sz="1000" b="1" dirty="0">
                          <a:solidFill>
                            <a:srgbClr val="000000"/>
                          </a:solidFill>
                          <a:effectLst/>
                          <a:latin typeface="Verdana" panose="020B0604030504040204" pitchFamily="34" charset="0"/>
                        </a:rPr>
                        <a:t>GreenAcademy@ntu.ac.uk</a:t>
                      </a:r>
                      <a:endParaRPr lang="en-GB" sz="1000" dirty="0">
                        <a:effectLst/>
                        <a:latin typeface="Times New Roman" panose="02020603050405020304" pitchFamily="18" charset="0"/>
                      </a:endParaRPr>
                    </a:p>
                    <a:p>
                      <a:r>
                        <a:rPr lang="en-GB" sz="800" dirty="0">
                          <a:effectLst/>
                          <a:latin typeface="Calibri" panose="020F0502020204030204" pitchFamily="34" charset="0"/>
                        </a:rPr>
                        <a:t> </a:t>
                      </a:r>
                      <a:endParaRPr lang="en-GB" sz="1000" dirty="0">
                        <a:effectLst/>
                        <a:latin typeface="Times New Roman" panose="02020603050405020304" pitchFamily="18" charset="0"/>
                      </a:endParaRPr>
                    </a:p>
                  </a:txBody>
                  <a:tcPr marL="31247" marR="31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5571410"/>
                  </a:ext>
                </a:extLst>
              </a:tr>
            </a:tbl>
          </a:graphicData>
        </a:graphic>
      </p:graphicFrame>
    </p:spTree>
    <p:extLst>
      <p:ext uri="{BB962C8B-B14F-4D97-AF65-F5344CB8AC3E}">
        <p14:creationId xmlns:p14="http://schemas.microsoft.com/office/powerpoint/2010/main" val="1282294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6918796-2918-40D6-BE3A-4600C47FC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hlinkClick r:id="rId3"/>
            <a:extLst>
              <a:ext uri="{FF2B5EF4-FFF2-40B4-BE49-F238E27FC236}">
                <a16:creationId xmlns:a16="http://schemas.microsoft.com/office/drawing/2014/main" id="{6B62B8E4-7864-4995-9642-BA63621969EF}"/>
              </a:ext>
            </a:extLst>
          </p:cNvPr>
          <p:cNvPicPr>
            <a:picLocks noChangeAspect="1"/>
          </p:cNvPicPr>
          <p:nvPr/>
        </p:nvPicPr>
        <p:blipFill>
          <a:blip r:embed="rId4"/>
          <a:stretch>
            <a:fillRect/>
          </a:stretch>
        </p:blipFill>
        <p:spPr>
          <a:xfrm>
            <a:off x="858837" y="1786273"/>
            <a:ext cx="2566988" cy="3457575"/>
          </a:xfrm>
          <a:prstGeom prst="rect">
            <a:avLst/>
          </a:prstGeom>
        </p:spPr>
      </p:pic>
      <p:sp>
        <p:nvSpPr>
          <p:cNvPr id="15" name="TextBox 14">
            <a:hlinkClick r:id="rId3"/>
            <a:extLst>
              <a:ext uri="{FF2B5EF4-FFF2-40B4-BE49-F238E27FC236}">
                <a16:creationId xmlns:a16="http://schemas.microsoft.com/office/drawing/2014/main" id="{EF33CC1A-74FC-4A8E-A244-69C47F92827A}"/>
              </a:ext>
            </a:extLst>
          </p:cNvPr>
          <p:cNvSpPr txBox="1"/>
          <p:nvPr/>
        </p:nvSpPr>
        <p:spPr>
          <a:xfrm>
            <a:off x="858837" y="4551698"/>
            <a:ext cx="2566988"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Sophie Adams</a:t>
            </a:r>
          </a:p>
          <a:p>
            <a:pPr algn="ctr">
              <a:spcAft>
                <a:spcPts val="600"/>
              </a:spcAft>
            </a:pPr>
            <a:r>
              <a:rPr lang="en-US" sz="1200" b="1" dirty="0">
                <a:solidFill>
                  <a:srgbClr val="FFFFFF"/>
                </a:solidFill>
              </a:rPr>
              <a:t>Watch Video Here</a:t>
            </a:r>
            <a:endParaRPr lang="en-GB" sz="1200" b="1" dirty="0">
              <a:solidFill>
                <a:srgbClr val="FFFFFF"/>
              </a:solidFill>
            </a:endParaRPr>
          </a:p>
        </p:txBody>
      </p:sp>
      <p:pic>
        <p:nvPicPr>
          <p:cNvPr id="14" name="Picture 13" descr="A person smiling for the picture&#10;&#10;Description automatically generated with low confidence">
            <a:hlinkClick r:id="rId5"/>
            <a:extLst>
              <a:ext uri="{FF2B5EF4-FFF2-40B4-BE49-F238E27FC236}">
                <a16:creationId xmlns:a16="http://schemas.microsoft.com/office/drawing/2014/main" id="{DA716FE3-1653-421D-9B77-EE53A8033EB5}"/>
              </a:ext>
            </a:extLst>
          </p:cNvPr>
          <p:cNvPicPr>
            <a:picLocks noChangeAspect="1"/>
          </p:cNvPicPr>
          <p:nvPr/>
        </p:nvPicPr>
        <p:blipFill rotWithShape="1">
          <a:blip r:embed="rId6"/>
          <a:srcRect l="14288" t="1320" r="11818"/>
          <a:stretch/>
        </p:blipFill>
        <p:spPr>
          <a:xfrm>
            <a:off x="3497262" y="1786273"/>
            <a:ext cx="2571750" cy="3457575"/>
          </a:xfrm>
          <a:prstGeom prst="rect">
            <a:avLst/>
          </a:prstGeom>
        </p:spPr>
      </p:pic>
      <p:sp>
        <p:nvSpPr>
          <p:cNvPr id="22" name="TextBox 21">
            <a:hlinkClick r:id="rId5"/>
            <a:extLst>
              <a:ext uri="{FF2B5EF4-FFF2-40B4-BE49-F238E27FC236}">
                <a16:creationId xmlns:a16="http://schemas.microsoft.com/office/drawing/2014/main" id="{FDA54C23-A219-4E67-AAA0-DCF5B06F4B03}"/>
              </a:ext>
            </a:extLst>
          </p:cNvPr>
          <p:cNvSpPr txBox="1"/>
          <p:nvPr/>
        </p:nvSpPr>
        <p:spPr>
          <a:xfrm>
            <a:off x="3497262"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Connor Davey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8" name="Picture 7">
            <a:hlinkClick r:id="rId7"/>
            <a:extLst>
              <a:ext uri="{FF2B5EF4-FFF2-40B4-BE49-F238E27FC236}">
                <a16:creationId xmlns:a16="http://schemas.microsoft.com/office/drawing/2014/main" id="{6CB753E9-021E-4BC3-8DBA-3B87DA0AE913}"/>
              </a:ext>
            </a:extLst>
          </p:cNvPr>
          <p:cNvPicPr>
            <a:picLocks noChangeAspect="1"/>
          </p:cNvPicPr>
          <p:nvPr/>
        </p:nvPicPr>
        <p:blipFill rotWithShape="1">
          <a:blip r:embed="rId8"/>
          <a:srcRect l="-1" r="797"/>
          <a:stretch/>
        </p:blipFill>
        <p:spPr>
          <a:xfrm>
            <a:off x="6138862" y="1786273"/>
            <a:ext cx="2571750" cy="3457575"/>
          </a:xfrm>
          <a:prstGeom prst="rect">
            <a:avLst/>
          </a:prstGeom>
        </p:spPr>
      </p:pic>
      <p:sp>
        <p:nvSpPr>
          <p:cNvPr id="24" name="TextBox 23">
            <a:hlinkClick r:id="rId7"/>
            <a:extLst>
              <a:ext uri="{FF2B5EF4-FFF2-40B4-BE49-F238E27FC236}">
                <a16:creationId xmlns:a16="http://schemas.microsoft.com/office/drawing/2014/main" id="{B7596DD0-83F1-4E53-BBC6-373B299B7EC6}"/>
              </a:ext>
            </a:extLst>
          </p:cNvPr>
          <p:cNvSpPr txBox="1"/>
          <p:nvPr/>
        </p:nvSpPr>
        <p:spPr>
          <a:xfrm>
            <a:off x="6138862"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GB" sz="1400" b="1" dirty="0">
                <a:solidFill>
                  <a:srgbClr val="FFFFFF"/>
                </a:solidFill>
              </a:rPr>
              <a:t>Chloe Bottomley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2" name="Picture 11">
            <a:hlinkClick r:id="rId9"/>
            <a:extLst>
              <a:ext uri="{FF2B5EF4-FFF2-40B4-BE49-F238E27FC236}">
                <a16:creationId xmlns:a16="http://schemas.microsoft.com/office/drawing/2014/main" id="{71DEA26E-AFB5-4851-9DDD-9336D6F9FD15}"/>
              </a:ext>
            </a:extLst>
          </p:cNvPr>
          <p:cNvPicPr>
            <a:picLocks noChangeAspect="1"/>
          </p:cNvPicPr>
          <p:nvPr/>
        </p:nvPicPr>
        <p:blipFill>
          <a:blip r:embed="rId10"/>
          <a:stretch>
            <a:fillRect/>
          </a:stretch>
        </p:blipFill>
        <p:spPr>
          <a:xfrm>
            <a:off x="8782050" y="1786273"/>
            <a:ext cx="2571750" cy="3457575"/>
          </a:xfrm>
          <a:prstGeom prst="rect">
            <a:avLst/>
          </a:prstGeom>
        </p:spPr>
      </p:pic>
      <p:sp>
        <p:nvSpPr>
          <p:cNvPr id="26" name="TextBox 25">
            <a:hlinkClick r:id="rId9"/>
            <a:extLst>
              <a:ext uri="{FF2B5EF4-FFF2-40B4-BE49-F238E27FC236}">
                <a16:creationId xmlns:a16="http://schemas.microsoft.com/office/drawing/2014/main" id="{DA365393-33DC-446C-A429-978685AB195C}"/>
              </a:ext>
            </a:extLst>
          </p:cNvPr>
          <p:cNvSpPr txBox="1"/>
          <p:nvPr/>
        </p:nvSpPr>
        <p:spPr>
          <a:xfrm>
            <a:off x="8782050"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Justyna </a:t>
            </a:r>
            <a:r>
              <a:rPr lang="en-US" sz="1400" b="1" dirty="0" err="1">
                <a:solidFill>
                  <a:srgbClr val="FFFFFF"/>
                </a:solidFill>
              </a:rPr>
              <a:t>Cuglewska</a:t>
            </a:r>
            <a:endParaRPr lang="en-US" sz="1400" b="1" dirty="0">
              <a:solidFill>
                <a:srgbClr val="FFFFFF"/>
              </a:solidFill>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B641A70C-9E4B-4CD6-802F-D4CD7F730AF1}"/>
              </a:ext>
            </a:extLst>
          </p:cNvPr>
          <p:cNvSpPr>
            <a:spLocks noGrp="1"/>
          </p:cNvSpPr>
          <p:nvPr>
            <p:ph type="title"/>
          </p:nvPr>
        </p:nvSpPr>
        <p:spPr>
          <a:xfrm>
            <a:off x="838200" y="672747"/>
            <a:ext cx="10515600" cy="715556"/>
          </a:xfrm>
        </p:spPr>
        <p:txBody>
          <a:bodyPr vert="horz" lIns="91440" tIns="45720" rIns="91440" bIns="45720" rtlCol="0" anchor="ctr">
            <a:normAutofit/>
          </a:bodyPr>
          <a:lstStyle/>
          <a:p>
            <a:pPr algn="ctr">
              <a:lnSpc>
                <a:spcPct val="90000"/>
              </a:lnSpc>
            </a:pPr>
            <a:r>
              <a:rPr lang="en-US" sz="3200" kern="1200" dirty="0">
                <a:solidFill>
                  <a:schemeClr val="bg1"/>
                </a:solidFill>
                <a:latin typeface="+mj-lt"/>
                <a:ea typeface="+mj-ea"/>
                <a:cs typeface="+mj-cs"/>
              </a:rPr>
              <a:t>Watch our students talking about …</a:t>
            </a:r>
          </a:p>
        </p:txBody>
      </p:sp>
    </p:spTree>
    <p:extLst>
      <p:ext uri="{BB962C8B-B14F-4D97-AF65-F5344CB8AC3E}">
        <p14:creationId xmlns:p14="http://schemas.microsoft.com/office/powerpoint/2010/main" val="3530583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843A3E3-FA32-42F1-84E0-4DCDABC0DCA0}"/>
              </a:ext>
            </a:extLst>
          </p:cNvPr>
          <p:cNvPicPr>
            <a:picLocks noGrp="1" noChangeAspect="1"/>
          </p:cNvPicPr>
          <p:nvPr>
            <p:ph sz="half" idx="1"/>
          </p:nvPr>
        </p:nvPicPr>
        <p:blipFill rotWithShape="1">
          <a:blip r:embed="rId3"/>
          <a:srcRect l="17651" r="3381"/>
          <a:stretch/>
        </p:blipFill>
        <p:spPr>
          <a:xfrm>
            <a:off x="6096001" y="1989138"/>
            <a:ext cx="5539740" cy="3708400"/>
          </a:xfrm>
          <a:prstGeom prst="rect">
            <a:avLst/>
          </a:prstGeom>
        </p:spPr>
      </p:pic>
      <p:sp>
        <p:nvSpPr>
          <p:cNvPr id="3" name="Title 2">
            <a:extLst>
              <a:ext uri="{FF2B5EF4-FFF2-40B4-BE49-F238E27FC236}">
                <a16:creationId xmlns:a16="http://schemas.microsoft.com/office/drawing/2014/main" id="{150671EF-1FA7-421D-9323-B7D2692E3142}"/>
              </a:ext>
            </a:extLst>
          </p:cNvPr>
          <p:cNvSpPr>
            <a:spLocks noGrp="1"/>
          </p:cNvSpPr>
          <p:nvPr>
            <p:ph type="title"/>
          </p:nvPr>
        </p:nvSpPr>
        <p:spPr/>
        <p:txBody>
          <a:bodyPr>
            <a:normAutofit fontScale="90000"/>
          </a:bodyPr>
          <a:lstStyle/>
          <a:p>
            <a:r>
              <a:rPr lang="en-GB" dirty="0"/>
              <a:t>Students changing organisations as part of the core curriculum</a:t>
            </a:r>
          </a:p>
        </p:txBody>
      </p:sp>
      <p:sp>
        <p:nvSpPr>
          <p:cNvPr id="5" name="TextBox 4">
            <a:extLst>
              <a:ext uri="{FF2B5EF4-FFF2-40B4-BE49-F238E27FC236}">
                <a16:creationId xmlns:a16="http://schemas.microsoft.com/office/drawing/2014/main" id="{CAAE6364-4BF0-4943-8B2A-F50B516923BA}"/>
              </a:ext>
            </a:extLst>
          </p:cNvPr>
          <p:cNvSpPr txBox="1"/>
          <p:nvPr/>
        </p:nvSpPr>
        <p:spPr>
          <a:xfrm>
            <a:off x="3500438" y="5697538"/>
            <a:ext cx="8248649" cy="757237"/>
          </a:xfrm>
          <a:prstGeom prst="rect">
            <a:avLst/>
          </a:prstGeom>
          <a:noFill/>
        </p:spPr>
        <p:txBody>
          <a:bodyPr wrap="square" lIns="0" tIns="0" rIns="0" bIns="0" rtlCol="0" anchor="b" anchorCtr="0">
            <a:noAutofit/>
          </a:bodyPr>
          <a:lstStyle/>
          <a:p>
            <a:pPr algn="r"/>
            <a:r>
              <a:rPr lang="en-GB" dirty="0"/>
              <a:t>https://www.theguardian.com/higher-education-network/gallery/2015/mar/19/guardian-university-awards-2015-winners-in-pictures</a:t>
            </a:r>
          </a:p>
        </p:txBody>
      </p:sp>
      <p:sp>
        <p:nvSpPr>
          <p:cNvPr id="9" name="Rectangle 8">
            <a:extLst>
              <a:ext uri="{FF2B5EF4-FFF2-40B4-BE49-F238E27FC236}">
                <a16:creationId xmlns:a16="http://schemas.microsoft.com/office/drawing/2014/main" id="{A743BCF6-1F43-48AC-A414-966DA8518130}"/>
              </a:ext>
            </a:extLst>
          </p:cNvPr>
          <p:cNvSpPr/>
          <p:nvPr/>
        </p:nvSpPr>
        <p:spPr>
          <a:xfrm>
            <a:off x="319087" y="2413338"/>
            <a:ext cx="5653087" cy="2308324"/>
          </a:xfrm>
          <a:prstGeom prst="rect">
            <a:avLst/>
          </a:prstGeom>
        </p:spPr>
        <p:txBody>
          <a:bodyPr wrap="square">
            <a:spAutoFit/>
          </a:bodyPr>
          <a:lstStyle/>
          <a:p>
            <a:r>
              <a:rPr lang="en-GB" dirty="0">
                <a:solidFill>
                  <a:srgbClr val="000000"/>
                </a:solidFill>
                <a:latin typeface="Verdana" panose="020B0604030504040204" pitchFamily="34" charset="0"/>
              </a:rPr>
              <a:t>MOLTHAN-HILL, P., ROBINSON, Z.P., HOPE, A., DHARMASASMITA, A. and MCMANUS, E., 2020. </a:t>
            </a:r>
            <a:r>
              <a:rPr lang="en-GB" dirty="0">
                <a:latin typeface="Verdana" panose="020B0604030504040204" pitchFamily="34" charset="0"/>
                <a:hlinkClick r:id="rId4"/>
              </a:rPr>
              <a:t>Reducing carbon emissions in business through Responsible Management Education: influence at the micro-, meso- and macro-levels.</a:t>
            </a:r>
            <a:r>
              <a:rPr lang="en-GB" dirty="0">
                <a:solidFill>
                  <a:srgbClr val="000000"/>
                </a:solidFill>
                <a:latin typeface="Verdana" panose="020B0604030504040204" pitchFamily="34" charset="0"/>
              </a:rPr>
              <a:t> </a:t>
            </a:r>
            <a:r>
              <a:rPr lang="en-GB" i="1" dirty="0">
                <a:solidFill>
                  <a:srgbClr val="000000"/>
                </a:solidFill>
                <a:latin typeface="Verdana" panose="020B0604030504040204" pitchFamily="34" charset="0"/>
              </a:rPr>
              <a:t>International Journal of Management Education</a:t>
            </a:r>
            <a:r>
              <a:rPr lang="en-GB" dirty="0">
                <a:solidFill>
                  <a:srgbClr val="000000"/>
                </a:solidFill>
                <a:latin typeface="Verdana" panose="020B0604030504040204" pitchFamily="34" charset="0"/>
              </a:rPr>
              <a:t>, 18 (1): 100328. ISSN 1472-8117</a:t>
            </a:r>
            <a:endParaRPr lang="en-GB" dirty="0"/>
          </a:p>
        </p:txBody>
      </p:sp>
      <p:sp>
        <p:nvSpPr>
          <p:cNvPr id="10" name="TextBox 9">
            <a:extLst>
              <a:ext uri="{FF2B5EF4-FFF2-40B4-BE49-F238E27FC236}">
                <a16:creationId xmlns:a16="http://schemas.microsoft.com/office/drawing/2014/main" id="{E4B85D7B-21FA-4B9F-8E37-817AADA8EFF6}"/>
              </a:ext>
            </a:extLst>
          </p:cNvPr>
          <p:cNvSpPr txBox="1"/>
          <p:nvPr/>
        </p:nvSpPr>
        <p:spPr>
          <a:xfrm>
            <a:off x="6362700" y="1989138"/>
            <a:ext cx="3729037" cy="296862"/>
          </a:xfrm>
          <a:prstGeom prst="rect">
            <a:avLst/>
          </a:prstGeom>
          <a:noFill/>
        </p:spPr>
        <p:txBody>
          <a:bodyPr wrap="square" lIns="0" tIns="0" rIns="0" bIns="0" rtlCol="0" anchor="b" anchorCtr="0">
            <a:normAutofit/>
          </a:bodyPr>
          <a:lstStyle/>
          <a:p>
            <a:pPr algn="r"/>
            <a:r>
              <a:rPr lang="en-GB" b="1" dirty="0"/>
              <a:t>Guardian Award  2015</a:t>
            </a:r>
          </a:p>
        </p:txBody>
      </p:sp>
    </p:spTree>
    <p:extLst>
      <p:ext uri="{BB962C8B-B14F-4D97-AF65-F5344CB8AC3E}">
        <p14:creationId xmlns:p14="http://schemas.microsoft.com/office/powerpoint/2010/main" val="4168411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F9E7C1-2574-9E43-B1EC-9BA24B9D7084}"/>
              </a:ext>
            </a:extLst>
          </p:cNvPr>
          <p:cNvSpPr>
            <a:spLocks noGrp="1"/>
          </p:cNvSpPr>
          <p:nvPr>
            <p:ph type="body" idx="1"/>
          </p:nvPr>
        </p:nvSpPr>
        <p:spPr>
          <a:xfrm>
            <a:off x="396651" y="930526"/>
            <a:ext cx="11306176" cy="692647"/>
          </a:xfrm>
        </p:spPr>
        <p:txBody>
          <a:bodyPr>
            <a:noAutofit/>
          </a:bodyPr>
          <a:lstStyle/>
          <a:p>
            <a:pPr algn="ctr"/>
            <a:r>
              <a:rPr lang="en-GB" sz="2000" dirty="0"/>
              <a:t>A Course for SMEs to ‘build back better’ &amp; tackle the Climate Crisis. </a:t>
            </a: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442912" y="204145"/>
            <a:ext cx="11306176" cy="1001982"/>
          </a:xfrm>
        </p:spPr>
        <p:txBody>
          <a:bodyPr>
            <a:normAutofit fontScale="90000"/>
          </a:bodyPr>
          <a:lstStyle/>
          <a:p>
            <a:r>
              <a:rPr lang="en-US" dirty="0"/>
              <a:t>Sustainability and Inclusive Leadership (SAIL)</a:t>
            </a:r>
          </a:p>
        </p:txBody>
      </p:sp>
      <p:pic>
        <p:nvPicPr>
          <p:cNvPr id="5" name="Picture 4" descr="Text&#10;&#10;Description automatically generated with low confidence">
            <a:extLst>
              <a:ext uri="{FF2B5EF4-FFF2-40B4-BE49-F238E27FC236}">
                <a16:creationId xmlns:a16="http://schemas.microsoft.com/office/drawing/2014/main" id="{1323A88F-9858-404B-8814-0A8C38B22A10}"/>
              </a:ext>
            </a:extLst>
          </p:cNvPr>
          <p:cNvPicPr>
            <a:picLocks noChangeAspect="1"/>
          </p:cNvPicPr>
          <p:nvPr/>
        </p:nvPicPr>
        <p:blipFill>
          <a:blip r:embed="rId2"/>
          <a:stretch>
            <a:fillRect/>
          </a:stretch>
        </p:blipFill>
        <p:spPr>
          <a:xfrm>
            <a:off x="8535004" y="5884592"/>
            <a:ext cx="3095418" cy="692646"/>
          </a:xfrm>
          <a:prstGeom prst="rect">
            <a:avLst/>
          </a:prstGeom>
        </p:spPr>
      </p:pic>
      <p:sp>
        <p:nvSpPr>
          <p:cNvPr id="6" name="TextBox 5">
            <a:extLst>
              <a:ext uri="{FF2B5EF4-FFF2-40B4-BE49-F238E27FC236}">
                <a16:creationId xmlns:a16="http://schemas.microsoft.com/office/drawing/2014/main" id="{8EAA8D48-C439-46DA-B15B-32B9F9C59B73}"/>
              </a:ext>
            </a:extLst>
          </p:cNvPr>
          <p:cNvSpPr txBox="1"/>
          <p:nvPr/>
        </p:nvSpPr>
        <p:spPr>
          <a:xfrm>
            <a:off x="8948691" y="1513855"/>
            <a:ext cx="3095418" cy="2451321"/>
          </a:xfrm>
          <a:prstGeom prst="rect">
            <a:avLst/>
          </a:prstGeom>
          <a:solidFill>
            <a:schemeClr val="accent2"/>
          </a:solid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0B852A5-CA77-4A76-906F-BB443E0B120E}"/>
              </a:ext>
            </a:extLst>
          </p:cNvPr>
          <p:cNvSpPr txBox="1"/>
          <p:nvPr/>
        </p:nvSpPr>
        <p:spPr>
          <a:xfrm>
            <a:off x="9137180" y="1621521"/>
            <a:ext cx="2672179" cy="2250446"/>
          </a:xfrm>
          <a:prstGeom prst="rect">
            <a:avLst/>
          </a:prstGeom>
          <a:noFill/>
        </p:spPr>
        <p:txBody>
          <a:bodyPr wrap="square" lIns="0" tIns="0" rIns="0" bIns="0" rtlCol="0" anchor="b" anchorCtr="0">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FF"/>
                </a:solidFill>
                <a:effectLst/>
                <a:uLnTx/>
                <a:uFillTx/>
                <a:latin typeface="Arial" panose="020B0604020202020204"/>
                <a:ea typeface="+mn-ea"/>
                <a:cs typeface="+mn-cs"/>
              </a:rPr>
              <a:t>“I think that a lot of people just don’t have the awareness that’s needed to tackle the problem at scale, so being armed with some facts, ideas for engagement, methods of overcoming objections, and ultimately the confidence to challenge misinformation or misguided opinions is really helpful.”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Participant Ben Williamson, Rebel Recruiters, Nottingham</a:t>
            </a:r>
          </a:p>
        </p:txBody>
      </p:sp>
      <p:sp>
        <p:nvSpPr>
          <p:cNvPr id="8" name="Content Placeholder 2">
            <a:extLst>
              <a:ext uri="{FF2B5EF4-FFF2-40B4-BE49-F238E27FC236}">
                <a16:creationId xmlns:a16="http://schemas.microsoft.com/office/drawing/2014/main" id="{B2870362-E908-4F60-A3DE-B865F69C4D13}"/>
              </a:ext>
            </a:extLst>
          </p:cNvPr>
          <p:cNvSpPr txBox="1">
            <a:spLocks/>
          </p:cNvSpPr>
          <p:nvPr/>
        </p:nvSpPr>
        <p:spPr>
          <a:xfrm>
            <a:off x="396651" y="1623173"/>
            <a:ext cx="8399247" cy="4304301"/>
          </a:xfrm>
          <a:prstGeom prst="rect">
            <a:avLst/>
          </a:prstGeom>
        </p:spPr>
        <p:txBody>
          <a:bodyPr vert="horz" lIns="0" tIns="45720" rIns="91440" bIns="45720" rtlCol="0">
            <a:normAutofit fontScale="70000" lnSpcReduction="20000"/>
          </a:bodyPr>
          <a:lst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SAIL explores the global climate crisis, the very real impact that this will have on the economic landscape, and how important it is for businesses to be more sustainable as they work towards COVID-19 recovery. </a:t>
            </a:r>
          </a:p>
          <a:p>
            <a:pPr marL="0" marR="0" lvl="0" indent="0" algn="l"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Participants learn:</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how businesses are affected by climate change, and vice versa</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climate change mitigation tools and high impact solutions: for personal life, work &amp; business</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recovery and change strategies, with support to develop an action plan. </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endParaRPr kumimoji="0" lang="en-GB"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300" b="0" i="0" u="none" strike="noStrike" kern="1200" cap="none" spc="0" normalizeH="0" baseline="0" noProof="0" dirty="0">
                <a:ln>
                  <a:noFill/>
                </a:ln>
                <a:solidFill>
                  <a:srgbClr val="C7007F"/>
                </a:solidFill>
                <a:effectLst/>
                <a:uLnTx/>
                <a:uFillTx/>
                <a:latin typeface="Arial" panose="020B0604020202020204" pitchFamily="34" charset="0"/>
                <a:ea typeface="+mn-ea"/>
                <a:cs typeface="Arial" panose="020B0604020202020204" pitchFamily="34" charset="0"/>
              </a:rPr>
              <a:t>In real terms, businesses can expect a range of benefits including saving money, attracting and retaining employees and customers, reducing waste, increasing productivity, and getting a head start on becoming compliant for future regulations – as well as enhancing their mission &amp; values. </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Participants can gain a full certificate by the Carbon Literacy Trust. This course has also been accredited by NTU: participants can receive 10 credits towards a Level 4 (degree level) qualification.</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 deliver this course in your business or area, email </a:t>
            </a: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rPr>
              <a:t>SAIL@ntu.ac.uk</a:t>
            </a: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for more information. </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42012F46-A9D4-4F8C-9FD1-C866EBC23219}"/>
              </a:ext>
            </a:extLst>
          </p:cNvPr>
          <p:cNvSpPr/>
          <p:nvPr/>
        </p:nvSpPr>
        <p:spPr>
          <a:xfrm>
            <a:off x="8948691" y="4080586"/>
            <a:ext cx="3095418" cy="1565612"/>
          </a:xfrm>
          <a:prstGeom prst="rect">
            <a:avLst/>
          </a:prstGeom>
          <a:solidFill>
            <a:schemeClr val="bg1"/>
          </a:solidFill>
          <a:ln>
            <a:solidFill>
              <a:srgbClr val="C701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4CFD21A8-6B4D-4CB1-89B5-4AB1FB688431}"/>
              </a:ext>
            </a:extLst>
          </p:cNvPr>
          <p:cNvSpPr txBox="1"/>
          <p:nvPr/>
        </p:nvSpPr>
        <p:spPr>
          <a:xfrm>
            <a:off x="9137180" y="4178240"/>
            <a:ext cx="2672179" cy="1322773"/>
          </a:xfrm>
          <a:prstGeom prst="rect">
            <a:avLst/>
          </a:prstGeom>
          <a:no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C7007F"/>
                </a:solidFill>
                <a:effectLst/>
                <a:uLnTx/>
                <a:uFillTx/>
                <a:latin typeface="Arial" panose="020B0604020202020204"/>
                <a:ea typeface="+mn-ea"/>
                <a:cs typeface="+mn-cs"/>
              </a:rPr>
              <a:t>Nearly 50% of SMEs in our local area do not have a sustainability policy. This represents a significant area of development and opportunity for local businesses.</a:t>
            </a:r>
          </a:p>
        </p:txBody>
      </p:sp>
    </p:spTree>
    <p:extLst>
      <p:ext uri="{BB962C8B-B14F-4D97-AF65-F5344CB8AC3E}">
        <p14:creationId xmlns:p14="http://schemas.microsoft.com/office/powerpoint/2010/main" val="1048041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F30267D-086C-45FF-A1EB-401582D84347}"/>
              </a:ext>
            </a:extLst>
          </p:cNvPr>
          <p:cNvSpPr>
            <a:spLocks noGrp="1"/>
          </p:cNvSpPr>
          <p:nvPr>
            <p:ph sz="half" idx="1"/>
          </p:nvPr>
        </p:nvSpPr>
        <p:spPr/>
        <p:txBody>
          <a:bodyPr>
            <a:normAutofit/>
          </a:bodyPr>
          <a:lstStyle/>
          <a:p>
            <a:r>
              <a:rPr lang="en-GB" dirty="0"/>
              <a:t>All times 11:00am – 1:00pm EDT (16:00 – 18:00 BST)</a:t>
            </a:r>
          </a:p>
          <a:p>
            <a:r>
              <a:rPr lang="en-GB" dirty="0"/>
              <a:t>Register to receive Zoom links:</a:t>
            </a:r>
          </a:p>
          <a:p>
            <a:pPr lvl="1"/>
            <a:r>
              <a:rPr lang="en-GB" dirty="0">
                <a:hlinkClick r:id="rId2"/>
              </a:rPr>
              <a:t>https://waynestate.az1.qualtrics.com/jfe/form/SV_5gpDLIHcrlw8GmG</a:t>
            </a:r>
            <a:endParaRPr lang="en-GB" dirty="0"/>
          </a:p>
          <a:p>
            <a:r>
              <a:rPr lang="en-GB" dirty="0"/>
              <a:t>September 10, 2021</a:t>
            </a:r>
          </a:p>
          <a:p>
            <a:r>
              <a:rPr lang="en-GB" dirty="0"/>
              <a:t>September 17, 2021</a:t>
            </a:r>
          </a:p>
          <a:p>
            <a:r>
              <a:rPr lang="en-GB" dirty="0"/>
              <a:t>September 24, 2021</a:t>
            </a:r>
          </a:p>
          <a:p>
            <a:r>
              <a:rPr lang="en-GB" dirty="0"/>
              <a:t>October 1, 2021</a:t>
            </a:r>
            <a:endParaRPr lang="en-US" dirty="0"/>
          </a:p>
          <a:p>
            <a:endParaRPr lang="en-GB" dirty="0"/>
          </a:p>
          <a:p>
            <a:endParaRPr lang="en-GB" dirty="0"/>
          </a:p>
        </p:txBody>
      </p:sp>
      <p:sp>
        <p:nvSpPr>
          <p:cNvPr id="5" name="Title 4">
            <a:extLst>
              <a:ext uri="{FF2B5EF4-FFF2-40B4-BE49-F238E27FC236}">
                <a16:creationId xmlns:a16="http://schemas.microsoft.com/office/drawing/2014/main" id="{EC04008E-092C-421B-8622-40A6471242F0}"/>
              </a:ext>
            </a:extLst>
          </p:cNvPr>
          <p:cNvSpPr>
            <a:spLocks noGrp="1"/>
          </p:cNvSpPr>
          <p:nvPr>
            <p:ph type="title"/>
          </p:nvPr>
        </p:nvSpPr>
        <p:spPr/>
        <p:txBody>
          <a:bodyPr/>
          <a:lstStyle/>
          <a:p>
            <a:r>
              <a:rPr lang="en-GB" dirty="0"/>
              <a:t>Join our next Carbon Literacy Training</a:t>
            </a:r>
          </a:p>
        </p:txBody>
      </p:sp>
      <p:sp>
        <p:nvSpPr>
          <p:cNvPr id="4" name="Date Placeholder 3">
            <a:extLst>
              <a:ext uri="{FF2B5EF4-FFF2-40B4-BE49-F238E27FC236}">
                <a16:creationId xmlns:a16="http://schemas.microsoft.com/office/drawing/2014/main" id="{E09C71A1-DB3B-4708-9195-29F1D977E693}"/>
              </a:ext>
            </a:extLst>
          </p:cNvPr>
          <p:cNvSpPr>
            <a:spLocks noGrp="1"/>
          </p:cNvSpPr>
          <p:nvPr>
            <p:ph type="dt" sz="half" idx="4294967295"/>
          </p:nvPr>
        </p:nvSpPr>
        <p:spPr>
          <a:xfrm>
            <a:off x="6718300" y="5184775"/>
            <a:ext cx="5473700" cy="358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7342E9-89D0-D246-B0E5-635614E13D75}" type="datetime1">
              <a:rPr kumimoji="0" lang="en-GB" sz="18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12/11/2021</a:t>
            </a:fld>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43174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802767" y="4146993"/>
            <a:ext cx="10458450" cy="2071687"/>
          </a:xfrm>
          <a:prstGeom prst="rect">
            <a:avLst/>
          </a:prstGeom>
          <a:noFill/>
        </p:spPr>
        <p:txBody>
          <a:bodyPr wrap="square" lIns="0" tIns="0" rIns="0" bIns="0" rtlCol="0" anchor="b" anchorCtr="0">
            <a:normAutofit lnSpcReduction="10000"/>
          </a:bodyPr>
          <a:lstStyle/>
          <a:p>
            <a:pPr algn="ctr"/>
            <a:r>
              <a:rPr lang="en-GB" sz="3600" dirty="0"/>
              <a:t>Want to adapt any of our projects to your university? </a:t>
            </a:r>
            <a:br>
              <a:rPr lang="en-GB" sz="3600" dirty="0"/>
            </a:br>
            <a:r>
              <a:rPr lang="en-GB" sz="3600" dirty="0"/>
              <a:t>Please contact Prof Dr Petra Molthan-Hill  </a:t>
            </a:r>
          </a:p>
          <a:p>
            <a:pPr algn="ctr"/>
            <a:r>
              <a:rPr lang="en-GB" sz="3600"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2.xml><?xml version="1.0" encoding="utf-8"?>
<ds:datastoreItem xmlns:ds="http://schemas.openxmlformats.org/officeDocument/2006/customXml" ds:itemID="{F8EB7606-F0DE-4E35-ADFF-7F76928EE48B}">
  <ds:schemaRefs>
    <ds:schemaRef ds:uri="http://purl.org/dc/dcmitype/"/>
    <ds:schemaRef ds:uri="http://schemas.microsoft.com/office/2006/documentManagement/types"/>
    <ds:schemaRef ds:uri="http://purl.org/dc/elements/1.1/"/>
    <ds:schemaRef ds:uri="http://www.w3.org/XML/1998/namespace"/>
    <ds:schemaRef ds:uri="http://schemas.microsoft.com/office/2006/metadata/properties"/>
    <ds:schemaRef ds:uri="http://schemas.microsoft.com/office/infopath/2007/PartnerControls"/>
    <ds:schemaRef ds:uri="http://purl.org/dc/terms/"/>
    <ds:schemaRef ds:uri="http://schemas.openxmlformats.org/package/2006/metadata/core-properties"/>
    <ds:schemaRef ds:uri="8dbe2aa3-3237-4830-85c4-3d48417ef302"/>
  </ds:schemaRefs>
</ds:datastoreItem>
</file>

<file path=customXml/itemProps3.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596</TotalTime>
  <Words>2619</Words>
  <Application>Microsoft Office PowerPoint</Application>
  <PresentationFormat>Widescreen</PresentationFormat>
  <Paragraphs>183</Paragraphs>
  <Slides>27</Slides>
  <Notes>15</Notes>
  <HiddenSlides>0</HiddenSlides>
  <MMClips>1</MMClips>
  <ScaleCrop>false</ScaleCrop>
  <HeadingPairs>
    <vt:vector size="6" baseType="variant">
      <vt:variant>
        <vt:lpstr>Fonts Used</vt:lpstr>
      </vt:variant>
      <vt:variant>
        <vt:i4>14</vt:i4>
      </vt:variant>
      <vt:variant>
        <vt:lpstr>Theme</vt:lpstr>
      </vt:variant>
      <vt:variant>
        <vt:i4>5</vt:i4>
      </vt:variant>
      <vt:variant>
        <vt:lpstr>Slide Titles</vt:lpstr>
      </vt:variant>
      <vt:variant>
        <vt:i4>27</vt:i4>
      </vt:variant>
    </vt:vector>
  </HeadingPairs>
  <TitlesOfParts>
    <vt:vector size="46" baseType="lpstr">
      <vt:lpstr>Arial</vt:lpstr>
      <vt:lpstr>Bell MT</vt:lpstr>
      <vt:lpstr>Book Antiqua</vt:lpstr>
      <vt:lpstr>Calibri</vt:lpstr>
      <vt:lpstr>Calibri Light</vt:lpstr>
      <vt:lpstr>Century Gothic</vt:lpstr>
      <vt:lpstr>Garamond</vt:lpstr>
      <vt:lpstr>Helvetica</vt:lpstr>
      <vt:lpstr>inherit</vt:lpstr>
      <vt:lpstr>Museo Sans 500</vt:lpstr>
      <vt:lpstr>Times</vt:lpstr>
      <vt:lpstr>Times New Roman</vt:lpstr>
      <vt:lpstr>Verdana</vt:lpstr>
      <vt:lpstr>Wingdings</vt:lpstr>
      <vt:lpstr>Office Theme</vt:lpstr>
      <vt:lpstr>1_Office Theme</vt:lpstr>
      <vt:lpstr>6_Office Theme</vt:lpstr>
      <vt:lpstr>3_Office Theme</vt:lpstr>
      <vt:lpstr>blank</vt:lpstr>
      <vt:lpstr>Keynote Lecture:  High Impact Climate Solutions:  We can do it!</vt:lpstr>
      <vt:lpstr>High impact climate solutions:  We can do it!</vt:lpstr>
      <vt:lpstr>En-ROADS is a cutting-edge simulation model used to test climate solutions and generate climate scenarios for the future.</vt:lpstr>
      <vt:lpstr>Case Studies: Japan</vt:lpstr>
      <vt:lpstr>Case Studies: Colombia</vt:lpstr>
      <vt:lpstr>Flower Framework: Petals</vt:lpstr>
      <vt:lpstr>Solutions: A lot to know…</vt:lpstr>
      <vt:lpstr>Carbon Dioxide Equivalent</vt:lpstr>
      <vt:lpstr>Activity = Carbon Dioxide Equivalent</vt:lpstr>
      <vt:lpstr>Sources of Greenhouse Gasses</vt:lpstr>
      <vt:lpstr>Inspired by Carbon Literacy Training in:</vt:lpstr>
      <vt:lpstr>Carbon Literacy Training for Business Schools</vt:lpstr>
      <vt:lpstr>Join our next Carbon Literacy Training</vt:lpstr>
      <vt:lpstr>PowerPoint Presentation</vt:lpstr>
      <vt:lpstr>PowerPoint Presentation</vt:lpstr>
      <vt:lpstr>Just published</vt:lpstr>
      <vt:lpstr>PowerPoint Presentation</vt:lpstr>
      <vt:lpstr>NTU Carbon Literacy Training Course</vt:lpstr>
      <vt:lpstr>NTU Carbon Literacy Training Course</vt:lpstr>
      <vt:lpstr>Read about the Carbon Literacy Training</vt:lpstr>
      <vt:lpstr>International work-related experience</vt:lpstr>
      <vt:lpstr>Watch our students talking about …</vt:lpstr>
      <vt:lpstr>Students changing organisations as part of the core curriculum</vt:lpstr>
      <vt:lpstr>Sustainability and Inclusive Leadership (SAIL)</vt:lpstr>
      <vt:lpstr>Pass it on</vt:lpstr>
      <vt:lpstr>Join our next Carbon Literacy Training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Silvester, Jeremy</cp:lastModifiedBy>
  <cp:revision>131</cp:revision>
  <dcterms:created xsi:type="dcterms:W3CDTF">2020-08-07T10:40:47Z</dcterms:created>
  <dcterms:modified xsi:type="dcterms:W3CDTF">2021-11-12T16:19:22Z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