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27" r:id="rId6"/>
    <p:sldMasterId id="2147483741" r:id="rId7"/>
    <p:sldMasterId id="2147483747" r:id="rId8"/>
  </p:sldMasterIdLst>
  <p:notesMasterIdLst>
    <p:notesMasterId r:id="rId29"/>
  </p:notesMasterIdLst>
  <p:sldIdLst>
    <p:sldId id="256" r:id="rId9"/>
    <p:sldId id="1546" r:id="rId10"/>
    <p:sldId id="1556" r:id="rId11"/>
    <p:sldId id="1557" r:id="rId12"/>
    <p:sldId id="1552" r:id="rId13"/>
    <p:sldId id="1536" r:id="rId14"/>
    <p:sldId id="1539" r:id="rId15"/>
    <p:sldId id="1554" r:id="rId16"/>
    <p:sldId id="1540" r:id="rId17"/>
    <p:sldId id="283" r:id="rId18"/>
    <p:sldId id="1558" r:id="rId19"/>
    <p:sldId id="1569" r:id="rId20"/>
    <p:sldId id="565" r:id="rId21"/>
    <p:sldId id="282" r:id="rId22"/>
    <p:sldId id="1559" r:id="rId23"/>
    <p:sldId id="1563" r:id="rId24"/>
    <p:sldId id="1561" r:id="rId25"/>
    <p:sldId id="1555" r:id="rId26"/>
    <p:sldId id="1568" r:id="rId27"/>
    <p:sldId id="156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E69"/>
    <a:srgbClr val="C7017F"/>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18" autoAdjust="0"/>
    <p:restoredTop sz="82831" autoAdjust="0"/>
  </p:normalViewPr>
  <p:slideViewPr>
    <p:cSldViewPr snapToGrid="0" snapToObjects="1">
      <p:cViewPr varScale="1">
        <p:scale>
          <a:sx n="42" d="100"/>
          <a:sy n="42" d="100"/>
        </p:scale>
        <p:origin x="1042" y="43"/>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presProps" Target="presProps.xml"/></Relationships>
</file>

<file path=ppt/diagrams/_rels/data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 Id="rId4" Type="http://schemas.openxmlformats.org/officeDocument/2006/relationships/image" Target="../media/image36.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 Id="rId4"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dirty="0"/>
            <a:t>Ability to distinguish critically between certainties, uncertainties, projections and risks associated with climate change, and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a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Ability to distinguish critically between certainties, uncertainties, projections and risks associated with climate change, and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65"/>
          <a:ext cx="11520000" cy="1279939"/>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481" y="271446"/>
        <a:ext cx="11395038" cy="1154977"/>
      </dsp:txXfrm>
    </dsp:sp>
    <dsp:sp modelId="{5EC8B9A6-5F77-445E-8BDB-E6C1E2105213}">
      <dsp:nvSpPr>
        <dsp:cNvPr id="0" name=""/>
        <dsp:cNvSpPr/>
      </dsp:nvSpPr>
      <dsp:spPr>
        <a:xfrm>
          <a:off x="0" y="1499874"/>
          <a:ext cx="11520000" cy="904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61" y="1544035"/>
        <a:ext cx="11431678" cy="816318"/>
      </dsp:txXfrm>
    </dsp:sp>
    <dsp:sp modelId="{28955ACD-53B4-499F-89BB-254F16A898CF}">
      <dsp:nvSpPr>
        <dsp:cNvPr id="0" name=""/>
        <dsp:cNvSpPr/>
      </dsp:nvSpPr>
      <dsp:spPr>
        <a:xfrm>
          <a:off x="0" y="2415483"/>
          <a:ext cx="11520000" cy="904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61" y="2459644"/>
        <a:ext cx="11431678" cy="816318"/>
      </dsp:txXfrm>
    </dsp:sp>
    <dsp:sp modelId="{1CBCF9C5-F202-4995-9634-4C82753ADD33}">
      <dsp:nvSpPr>
        <dsp:cNvPr id="0" name=""/>
        <dsp:cNvSpPr/>
      </dsp:nvSpPr>
      <dsp:spPr>
        <a:xfrm>
          <a:off x="0" y="3331093"/>
          <a:ext cx="11520000" cy="90464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61" y="3375254"/>
        <a:ext cx="11431678" cy="816318"/>
      </dsp:txXfrm>
    </dsp:sp>
    <dsp:sp modelId="{569EEFCE-F1FB-4C9C-B800-7076A67F68FB}">
      <dsp:nvSpPr>
        <dsp:cNvPr id="0" name=""/>
        <dsp:cNvSpPr/>
      </dsp:nvSpPr>
      <dsp:spPr>
        <a:xfrm>
          <a:off x="0" y="4246702"/>
          <a:ext cx="11520000" cy="98033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a global level to protect negatively affected natural and human systems in a just and equitable way.</a:t>
          </a:r>
          <a:endParaRPr lang="en-NL" sz="2000" kern="1200" dirty="0"/>
        </a:p>
      </dsp:txBody>
      <dsp:txXfrm>
        <a:off x="47856" y="4294558"/>
        <a:ext cx="11424288" cy="8846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11/11/2021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989164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5</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815052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10</a:t>
            </a:fld>
            <a:endParaRPr lang="en-US"/>
          </a:p>
        </p:txBody>
      </p:sp>
    </p:spTree>
    <p:extLst>
      <p:ext uri="{BB962C8B-B14F-4D97-AF65-F5344CB8AC3E}">
        <p14:creationId xmlns:p14="http://schemas.microsoft.com/office/powerpoint/2010/main" val="1616808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  Lots of information about the resources via https://carbonliteracy.com/toolkits/universities-colleges/.  Email education@carbonliteracy.com to request </a:t>
            </a:r>
            <a:r>
              <a:rPr lang="en-GB"/>
              <a:t>the toolkit.  </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11</a:t>
            </a:fld>
            <a:endParaRPr lang="en-US"/>
          </a:p>
        </p:txBody>
      </p:sp>
    </p:spTree>
    <p:extLst>
      <p:ext uri="{BB962C8B-B14F-4D97-AF65-F5344CB8AC3E}">
        <p14:creationId xmlns:p14="http://schemas.microsoft.com/office/powerpoint/2010/main" val="3615580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15</a:t>
            </a:fld>
            <a:endParaRPr lang="en-US"/>
          </a:p>
        </p:txBody>
      </p:sp>
    </p:spTree>
    <p:extLst>
      <p:ext uri="{BB962C8B-B14F-4D97-AF65-F5344CB8AC3E}">
        <p14:creationId xmlns:p14="http://schemas.microsoft.com/office/powerpoint/2010/main" val="3463755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16</a:t>
            </a:fld>
            <a:endParaRPr lang="en-US"/>
          </a:p>
        </p:txBody>
      </p:sp>
    </p:spTree>
    <p:extLst>
      <p:ext uri="{BB962C8B-B14F-4D97-AF65-F5344CB8AC3E}">
        <p14:creationId xmlns:p14="http://schemas.microsoft.com/office/powerpoint/2010/main" val="1732690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17</a:t>
            </a:fld>
            <a:endParaRPr lang="en-US"/>
          </a:p>
        </p:txBody>
      </p:sp>
    </p:spTree>
    <p:extLst>
      <p:ext uri="{BB962C8B-B14F-4D97-AF65-F5344CB8AC3E}">
        <p14:creationId xmlns:p14="http://schemas.microsoft.com/office/powerpoint/2010/main" val="1398828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f Presentation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484E83-F4B6-C14D-9F0C-6B30D5D7975D}"/>
              </a:ext>
            </a:extLst>
          </p:cNvPr>
          <p:cNvSpPr>
            <a:spLocks noGrp="1"/>
          </p:cNvSpPr>
          <p:nvPr>
            <p:ph type="subTitle" idx="1" hasCustomPrompt="1"/>
          </p:nvPr>
        </p:nvSpPr>
        <p:spPr>
          <a:xfrm>
            <a:off x="1524000" y="2601119"/>
            <a:ext cx="9144000" cy="1655762"/>
          </a:xfrm>
        </p:spPr>
        <p:txBody>
          <a:bodyPr anchor="ctr">
            <a:normAutofit/>
          </a:bodyPr>
          <a:lstStyle>
            <a:lvl1pPr marL="0" indent="0" algn="ctr">
              <a:buNone/>
              <a:defRPr sz="3000" strike="noStrike" spc="300" baseline="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TITLE OF PRESENTATION HERE</a:t>
            </a:r>
          </a:p>
          <a:p>
            <a:r>
              <a:rPr lang="en-GB"/>
              <a:t>DATE HERE</a:t>
            </a:r>
            <a:endParaRPr lang="en-US"/>
          </a:p>
        </p:txBody>
      </p:sp>
      <p:pic>
        <p:nvPicPr>
          <p:cNvPr id="10" name="Picture 9" descr="A picture containing drawing&#10;&#10;Description automatically generated">
            <a:extLst>
              <a:ext uri="{FF2B5EF4-FFF2-40B4-BE49-F238E27FC236}">
                <a16:creationId xmlns:a16="http://schemas.microsoft.com/office/drawing/2014/main" id="{9BE79B12-4D4D-EF43-BF12-4B9B9D086BAD}"/>
              </a:ext>
            </a:extLst>
          </p:cNvPr>
          <p:cNvPicPr>
            <a:picLocks noChangeAspect="1"/>
          </p:cNvPicPr>
          <p:nvPr userDrawn="1"/>
        </p:nvPicPr>
        <p:blipFill>
          <a:blip r:embed="rId3"/>
          <a:stretch>
            <a:fillRect/>
          </a:stretch>
        </p:blipFill>
        <p:spPr>
          <a:xfrm>
            <a:off x="4928398" y="5649627"/>
            <a:ext cx="2335204" cy="719326"/>
          </a:xfrm>
          <a:prstGeom prst="rect">
            <a:avLst/>
          </a:prstGeom>
        </p:spPr>
      </p:pic>
    </p:spTree>
    <p:extLst>
      <p:ext uri="{BB962C8B-B14F-4D97-AF65-F5344CB8AC3E}">
        <p14:creationId xmlns:p14="http://schemas.microsoft.com/office/powerpoint/2010/main" val="33831930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484E83-F4B6-C14D-9F0C-6B30D5D7975D}"/>
              </a:ext>
            </a:extLst>
          </p:cNvPr>
          <p:cNvSpPr>
            <a:spLocks noGrp="1"/>
          </p:cNvSpPr>
          <p:nvPr>
            <p:ph type="subTitle" idx="1" hasCustomPrompt="1"/>
          </p:nvPr>
        </p:nvSpPr>
        <p:spPr>
          <a:xfrm>
            <a:off x="479425" y="362465"/>
            <a:ext cx="7091269" cy="2509071"/>
          </a:xfrm>
        </p:spPr>
        <p:txBody>
          <a:bodyPr anchor="ct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500" strike="noStrike" spc="300" baseline="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SECTION DIVIDER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SECTION DIVIDER HERE</a:t>
            </a:r>
            <a:endParaRPr lang="en-US"/>
          </a:p>
        </p:txBody>
      </p:sp>
      <p:pic>
        <p:nvPicPr>
          <p:cNvPr id="6" name="Picture 5">
            <a:extLst>
              <a:ext uri="{FF2B5EF4-FFF2-40B4-BE49-F238E27FC236}">
                <a16:creationId xmlns:a16="http://schemas.microsoft.com/office/drawing/2014/main" id="{210FF1ED-B3C5-684E-BCB9-4AFB79E4A3ED}"/>
              </a:ext>
            </a:extLst>
          </p:cNvPr>
          <p:cNvPicPr>
            <a:picLocks noChangeAspect="1"/>
          </p:cNvPicPr>
          <p:nvPr userDrawn="1"/>
        </p:nvPicPr>
        <p:blipFill>
          <a:blip r:embed="rId3"/>
          <a:stretch>
            <a:fillRect/>
          </a:stretch>
        </p:blipFill>
        <p:spPr>
          <a:xfrm>
            <a:off x="479425" y="6200775"/>
            <a:ext cx="11233150" cy="660400"/>
          </a:xfrm>
          <a:prstGeom prst="rect">
            <a:avLst/>
          </a:prstGeom>
        </p:spPr>
      </p:pic>
      <p:sp>
        <p:nvSpPr>
          <p:cNvPr id="10" name="Footer Placeholder 7">
            <a:extLst>
              <a:ext uri="{FF2B5EF4-FFF2-40B4-BE49-F238E27FC236}">
                <a16:creationId xmlns:a16="http://schemas.microsoft.com/office/drawing/2014/main" id="{F04B49A1-184E-F045-97DC-B9B7E649065E}"/>
              </a:ext>
            </a:extLst>
          </p:cNvPr>
          <p:cNvSpPr>
            <a:spLocks noGrp="1"/>
          </p:cNvSpPr>
          <p:nvPr>
            <p:ph type="ftr" sz="quarter" idx="11"/>
          </p:nvPr>
        </p:nvSpPr>
        <p:spPr>
          <a:xfrm>
            <a:off x="479425" y="6202800"/>
            <a:ext cx="3668531" cy="365125"/>
          </a:xfrm>
        </p:spPr>
        <p:txBody>
          <a:bodyPr/>
          <a:lstStyle>
            <a:lvl1pPr>
              <a:defRPr>
                <a:solidFill>
                  <a:schemeClr val="bg1"/>
                </a:solidFill>
              </a:defRPr>
            </a:lvl1pPr>
          </a:lstStyle>
          <a:p>
            <a:r>
              <a:rPr lang="en-US"/>
              <a:t>SOS-UK tertiary education offer 2021/22</a:t>
            </a:r>
          </a:p>
        </p:txBody>
      </p:sp>
    </p:spTree>
    <p:extLst>
      <p:ext uri="{BB962C8B-B14F-4D97-AF65-F5344CB8AC3E}">
        <p14:creationId xmlns:p14="http://schemas.microsoft.com/office/powerpoint/2010/main" val="28672736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Statement Slide Bi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484E83-F4B6-C14D-9F0C-6B30D5D7975D}"/>
              </a:ext>
            </a:extLst>
          </p:cNvPr>
          <p:cNvSpPr>
            <a:spLocks noGrp="1"/>
          </p:cNvSpPr>
          <p:nvPr>
            <p:ph type="subTitle" idx="1" hasCustomPrompt="1"/>
          </p:nvPr>
        </p:nvSpPr>
        <p:spPr>
          <a:xfrm>
            <a:off x="479425" y="362465"/>
            <a:ext cx="11233150" cy="5550973"/>
          </a:xfr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0" strike="noStrike" spc="0" baseline="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Pull out quote or statement here.</a:t>
            </a:r>
            <a:endParaRPr lang="en-US"/>
          </a:p>
        </p:txBody>
      </p:sp>
      <p:pic>
        <p:nvPicPr>
          <p:cNvPr id="6" name="Picture 5">
            <a:extLst>
              <a:ext uri="{FF2B5EF4-FFF2-40B4-BE49-F238E27FC236}">
                <a16:creationId xmlns:a16="http://schemas.microsoft.com/office/drawing/2014/main" id="{210FF1ED-B3C5-684E-BCB9-4AFB79E4A3ED}"/>
              </a:ext>
            </a:extLst>
          </p:cNvPr>
          <p:cNvPicPr>
            <a:picLocks noChangeAspect="1"/>
          </p:cNvPicPr>
          <p:nvPr userDrawn="1"/>
        </p:nvPicPr>
        <p:blipFill>
          <a:blip r:embed="rId3"/>
          <a:stretch>
            <a:fillRect/>
          </a:stretch>
        </p:blipFill>
        <p:spPr>
          <a:xfrm>
            <a:off x="479425" y="6200775"/>
            <a:ext cx="11233150" cy="660400"/>
          </a:xfrm>
          <a:prstGeom prst="rect">
            <a:avLst/>
          </a:prstGeom>
        </p:spPr>
      </p:pic>
      <p:sp>
        <p:nvSpPr>
          <p:cNvPr id="9" name="Footer Placeholder 6">
            <a:extLst>
              <a:ext uri="{FF2B5EF4-FFF2-40B4-BE49-F238E27FC236}">
                <a16:creationId xmlns:a16="http://schemas.microsoft.com/office/drawing/2014/main" id="{89667A62-1086-BC46-8A24-D582663B7DC6}"/>
              </a:ext>
            </a:extLst>
          </p:cNvPr>
          <p:cNvSpPr>
            <a:spLocks noGrp="1"/>
          </p:cNvSpPr>
          <p:nvPr>
            <p:ph type="ftr" sz="quarter" idx="11"/>
          </p:nvPr>
        </p:nvSpPr>
        <p:spPr>
          <a:xfrm>
            <a:off x="479425" y="6202800"/>
            <a:ext cx="3668531" cy="365125"/>
          </a:xfrm>
        </p:spPr>
        <p:txBody>
          <a:bodyPr/>
          <a:lstStyle>
            <a:lvl1pPr>
              <a:defRPr>
                <a:solidFill>
                  <a:schemeClr val="bg1"/>
                </a:solidFill>
              </a:defRPr>
            </a:lvl1pPr>
          </a:lstStyle>
          <a:p>
            <a:r>
              <a:rPr lang="en-US"/>
              <a:t>SOS-UK tertiary education offer 2021/22</a:t>
            </a:r>
          </a:p>
        </p:txBody>
      </p:sp>
    </p:spTree>
    <p:extLst>
      <p:ext uri="{BB962C8B-B14F-4D97-AF65-F5344CB8AC3E}">
        <p14:creationId xmlns:p14="http://schemas.microsoft.com/office/powerpoint/2010/main" val="161735415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Statement Slide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484E83-F4B6-C14D-9F0C-6B30D5D7975D}"/>
              </a:ext>
            </a:extLst>
          </p:cNvPr>
          <p:cNvSpPr>
            <a:spLocks noGrp="1"/>
          </p:cNvSpPr>
          <p:nvPr>
            <p:ph type="subTitle" idx="1" hasCustomPrompt="1"/>
          </p:nvPr>
        </p:nvSpPr>
        <p:spPr>
          <a:xfrm>
            <a:off x="479425" y="362465"/>
            <a:ext cx="11233150" cy="5550973"/>
          </a:xfrm>
        </p:spPr>
        <p:txBody>
          <a:bodyPr anchor="t">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5000" strike="noStrike" spc="0" baseline="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Pull out quote or statement here.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Pull out quote or statement here.</a:t>
            </a: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Pull out quote or statement here.</a:t>
            </a: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Pull out quote or statement here.</a:t>
            </a:r>
            <a:endParaRPr lang="en-US"/>
          </a:p>
        </p:txBody>
      </p:sp>
      <p:pic>
        <p:nvPicPr>
          <p:cNvPr id="6" name="Picture 5">
            <a:extLst>
              <a:ext uri="{FF2B5EF4-FFF2-40B4-BE49-F238E27FC236}">
                <a16:creationId xmlns:a16="http://schemas.microsoft.com/office/drawing/2014/main" id="{210FF1ED-B3C5-684E-BCB9-4AFB79E4A3ED}"/>
              </a:ext>
            </a:extLst>
          </p:cNvPr>
          <p:cNvPicPr>
            <a:picLocks noChangeAspect="1"/>
          </p:cNvPicPr>
          <p:nvPr userDrawn="1"/>
        </p:nvPicPr>
        <p:blipFill>
          <a:blip r:embed="rId3"/>
          <a:stretch>
            <a:fillRect/>
          </a:stretch>
        </p:blipFill>
        <p:spPr>
          <a:xfrm>
            <a:off x="479425" y="6200775"/>
            <a:ext cx="11233150" cy="660400"/>
          </a:xfrm>
          <a:prstGeom prst="rect">
            <a:avLst/>
          </a:prstGeom>
        </p:spPr>
      </p:pic>
      <p:sp>
        <p:nvSpPr>
          <p:cNvPr id="9" name="Footer Placeholder 6">
            <a:extLst>
              <a:ext uri="{FF2B5EF4-FFF2-40B4-BE49-F238E27FC236}">
                <a16:creationId xmlns:a16="http://schemas.microsoft.com/office/drawing/2014/main" id="{23B6B7F1-56EE-7E45-9C6F-FAB4139D8EDF}"/>
              </a:ext>
            </a:extLst>
          </p:cNvPr>
          <p:cNvSpPr>
            <a:spLocks noGrp="1"/>
          </p:cNvSpPr>
          <p:nvPr>
            <p:ph type="ftr" sz="quarter" idx="11"/>
          </p:nvPr>
        </p:nvSpPr>
        <p:spPr>
          <a:xfrm>
            <a:off x="479425" y="6202800"/>
            <a:ext cx="3668531" cy="365125"/>
          </a:xfrm>
        </p:spPr>
        <p:txBody>
          <a:bodyPr/>
          <a:lstStyle>
            <a:lvl1pPr>
              <a:defRPr>
                <a:solidFill>
                  <a:schemeClr val="bg1"/>
                </a:solidFill>
              </a:defRPr>
            </a:lvl1pPr>
          </a:lstStyle>
          <a:p>
            <a:r>
              <a:rPr lang="en-US"/>
              <a:t>SOS-UK tertiary education offer 2021/22</a:t>
            </a:r>
          </a:p>
        </p:txBody>
      </p:sp>
    </p:spTree>
    <p:extLst>
      <p:ext uri="{BB962C8B-B14F-4D97-AF65-F5344CB8AC3E}">
        <p14:creationId xmlns:p14="http://schemas.microsoft.com/office/powerpoint/2010/main" val="19659719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Text 1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69EF-4408-C841-A8D0-5BE070CE05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88F9F8-434B-7240-856C-8765ADBEE679}"/>
              </a:ext>
            </a:extLst>
          </p:cNvPr>
          <p:cNvSpPr>
            <a:spLocks noGrp="1"/>
          </p:cNvSpPr>
          <p:nvPr>
            <p:ph idx="1"/>
          </p:nvPr>
        </p:nvSpPr>
        <p:spPr/>
        <p:txBody>
          <a:bodyPr/>
          <a:lstStyle>
            <a:lvl1pPr>
              <a:defRPr>
                <a:solidFill>
                  <a:schemeClr val="tx1"/>
                </a:solidFill>
              </a:defRPr>
            </a:lvl1pPr>
            <a:lvl2pPr>
              <a:defRPr>
                <a:solidFill>
                  <a:schemeClr val="tx1"/>
                </a:solidFill>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91104756-DBE0-2641-AACD-0DD7753830B8}"/>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27793024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Picture 1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D2D15-4062-7A4B-8309-C6FF0F506740}"/>
              </a:ext>
            </a:extLst>
          </p:cNvPr>
          <p:cNvSpPr>
            <a:spLocks noGrp="1"/>
          </p:cNvSpPr>
          <p:nvPr>
            <p:ph type="title"/>
          </p:nvPr>
        </p:nvSpPr>
        <p:spPr/>
        <p:txBody>
          <a:bodyPr/>
          <a:lstStyle/>
          <a:p>
            <a:r>
              <a:rPr lang="en-US"/>
              <a:t>Click to edit Master title style</a:t>
            </a:r>
          </a:p>
        </p:txBody>
      </p:sp>
      <p:sp>
        <p:nvSpPr>
          <p:cNvPr id="9" name="Picture Placeholder 8">
            <a:extLst>
              <a:ext uri="{FF2B5EF4-FFF2-40B4-BE49-F238E27FC236}">
                <a16:creationId xmlns:a16="http://schemas.microsoft.com/office/drawing/2014/main" id="{345BDA99-82E7-1942-8878-269F2D59734B}"/>
              </a:ext>
            </a:extLst>
          </p:cNvPr>
          <p:cNvSpPr>
            <a:spLocks noGrp="1"/>
          </p:cNvSpPr>
          <p:nvPr>
            <p:ph type="pic" sz="quarter" idx="13"/>
          </p:nvPr>
        </p:nvSpPr>
        <p:spPr>
          <a:xfrm>
            <a:off x="482599" y="1306800"/>
            <a:ext cx="11229975" cy="4608513"/>
          </a:xfrm>
        </p:spPr>
        <p:txBody>
          <a:bodyPr/>
          <a:lstStyle>
            <a:lvl1pPr>
              <a:defRPr>
                <a:solidFill>
                  <a:schemeClr val="tx1"/>
                </a:solidFill>
              </a:defRPr>
            </a:lvl1pPr>
          </a:lstStyle>
          <a:p>
            <a:r>
              <a:rPr lang="en-US"/>
              <a:t>Click icon to add picture</a:t>
            </a:r>
          </a:p>
        </p:txBody>
      </p:sp>
      <p:sp>
        <p:nvSpPr>
          <p:cNvPr id="7" name="Footer Placeholder 3">
            <a:extLst>
              <a:ext uri="{FF2B5EF4-FFF2-40B4-BE49-F238E27FC236}">
                <a16:creationId xmlns:a16="http://schemas.microsoft.com/office/drawing/2014/main" id="{D489499A-7FE4-BD4B-A9B8-E2B63D6DFCEE}"/>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15698480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hart 1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D2D15-4062-7A4B-8309-C6FF0F506740}"/>
              </a:ext>
            </a:extLst>
          </p:cNvPr>
          <p:cNvSpPr>
            <a:spLocks noGrp="1"/>
          </p:cNvSpPr>
          <p:nvPr>
            <p:ph type="title"/>
          </p:nvPr>
        </p:nvSpPr>
        <p:spPr/>
        <p:txBody>
          <a:bodyPr/>
          <a:lstStyle/>
          <a:p>
            <a:r>
              <a:rPr lang="en-US"/>
              <a:t>Click to edit Master title style</a:t>
            </a:r>
          </a:p>
        </p:txBody>
      </p:sp>
      <p:sp>
        <p:nvSpPr>
          <p:cNvPr id="10" name="Chart Placeholder 6">
            <a:extLst>
              <a:ext uri="{FF2B5EF4-FFF2-40B4-BE49-F238E27FC236}">
                <a16:creationId xmlns:a16="http://schemas.microsoft.com/office/drawing/2014/main" id="{DA8201D1-A3E9-704F-B21E-8AC0B5149C5E}"/>
              </a:ext>
            </a:extLst>
          </p:cNvPr>
          <p:cNvSpPr>
            <a:spLocks noGrp="1"/>
          </p:cNvSpPr>
          <p:nvPr>
            <p:ph type="chart" sz="quarter" idx="14"/>
          </p:nvPr>
        </p:nvSpPr>
        <p:spPr>
          <a:xfrm>
            <a:off x="482599" y="1306800"/>
            <a:ext cx="11229975" cy="4608513"/>
          </a:xfrm>
        </p:spPr>
        <p:txBody>
          <a:bodyPr/>
          <a:lstStyle>
            <a:lvl1pPr>
              <a:defRPr>
                <a:solidFill>
                  <a:schemeClr val="tx1"/>
                </a:solidFill>
              </a:defRPr>
            </a:lvl1pPr>
          </a:lstStyle>
          <a:p>
            <a:r>
              <a:rPr lang="en-US"/>
              <a:t>Click icon to add chart</a:t>
            </a:r>
          </a:p>
        </p:txBody>
      </p:sp>
      <p:sp>
        <p:nvSpPr>
          <p:cNvPr id="7" name="Footer Placeholder 3">
            <a:extLst>
              <a:ext uri="{FF2B5EF4-FFF2-40B4-BE49-F238E27FC236}">
                <a16:creationId xmlns:a16="http://schemas.microsoft.com/office/drawing/2014/main" id="{A82FF756-A754-F042-914D-E86746ED2E12}"/>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4794335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Table 1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D2D15-4062-7A4B-8309-C6FF0F506740}"/>
              </a:ext>
            </a:extLst>
          </p:cNvPr>
          <p:cNvSpPr>
            <a:spLocks noGrp="1"/>
          </p:cNvSpPr>
          <p:nvPr>
            <p:ph type="title"/>
          </p:nvPr>
        </p:nvSpPr>
        <p:spPr/>
        <p:txBody>
          <a:bodyPr/>
          <a:lstStyle/>
          <a:p>
            <a:r>
              <a:rPr lang="en-US"/>
              <a:t>Click to edit Master title style</a:t>
            </a:r>
          </a:p>
        </p:txBody>
      </p:sp>
      <p:sp>
        <p:nvSpPr>
          <p:cNvPr id="9" name="Table Placeholder 8">
            <a:extLst>
              <a:ext uri="{FF2B5EF4-FFF2-40B4-BE49-F238E27FC236}">
                <a16:creationId xmlns:a16="http://schemas.microsoft.com/office/drawing/2014/main" id="{1F06A2D7-0A6B-284D-A3C8-97F2BEAEC804}"/>
              </a:ext>
            </a:extLst>
          </p:cNvPr>
          <p:cNvSpPr>
            <a:spLocks noGrp="1"/>
          </p:cNvSpPr>
          <p:nvPr>
            <p:ph type="tbl" sz="quarter" idx="13"/>
          </p:nvPr>
        </p:nvSpPr>
        <p:spPr>
          <a:xfrm>
            <a:off x="482600" y="1306800"/>
            <a:ext cx="11229975" cy="4608513"/>
          </a:xfrm>
        </p:spPr>
        <p:txBody>
          <a:bodyPr/>
          <a:lstStyle>
            <a:lvl1pPr>
              <a:defRPr>
                <a:solidFill>
                  <a:schemeClr val="tx1"/>
                </a:solidFill>
              </a:defRPr>
            </a:lvl1pPr>
          </a:lstStyle>
          <a:p>
            <a:r>
              <a:rPr lang="en-US"/>
              <a:t>Click icon to add table</a:t>
            </a:r>
          </a:p>
        </p:txBody>
      </p:sp>
      <p:sp>
        <p:nvSpPr>
          <p:cNvPr id="7" name="Footer Placeholder 3">
            <a:extLst>
              <a:ext uri="{FF2B5EF4-FFF2-40B4-BE49-F238E27FC236}">
                <a16:creationId xmlns:a16="http://schemas.microsoft.com/office/drawing/2014/main" id="{D60DEBC1-95B8-D14C-80B7-0227E3F52B18}"/>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96446430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itle and Text 2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270C-7069-F645-8562-D48325B204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B329E-F30D-594F-8F31-38827FE92E06}"/>
              </a:ext>
            </a:extLst>
          </p:cNvPr>
          <p:cNvSpPr>
            <a:spLocks noGrp="1"/>
          </p:cNvSpPr>
          <p:nvPr>
            <p:ph sz="half" idx="1"/>
          </p:nvPr>
        </p:nvSpPr>
        <p:spPr>
          <a:xfrm>
            <a:off x="479425" y="1306800"/>
            <a:ext cx="5181600" cy="46066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1FEEDD-F775-3C43-8823-949B02EFE21F}"/>
              </a:ext>
            </a:extLst>
          </p:cNvPr>
          <p:cNvSpPr>
            <a:spLocks noGrp="1"/>
          </p:cNvSpPr>
          <p:nvPr>
            <p:ph sz="half" idx="2"/>
          </p:nvPr>
        </p:nvSpPr>
        <p:spPr>
          <a:xfrm>
            <a:off x="6096000" y="1306799"/>
            <a:ext cx="5181600" cy="460663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5">
            <a:extLst>
              <a:ext uri="{FF2B5EF4-FFF2-40B4-BE49-F238E27FC236}">
                <a16:creationId xmlns:a16="http://schemas.microsoft.com/office/drawing/2014/main" id="{CE60B533-1D9C-A14B-8D78-51D32377F3DA}"/>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14281163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Picture 2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270C-7069-F645-8562-D48325B204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B329E-F30D-594F-8F31-38827FE92E06}"/>
              </a:ext>
            </a:extLst>
          </p:cNvPr>
          <p:cNvSpPr>
            <a:spLocks noGrp="1"/>
          </p:cNvSpPr>
          <p:nvPr>
            <p:ph sz="half" idx="1"/>
          </p:nvPr>
        </p:nvSpPr>
        <p:spPr>
          <a:xfrm>
            <a:off x="479425" y="1306800"/>
            <a:ext cx="5181600" cy="46066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3DD145CD-1FD2-D84E-9A48-B331F9F226F3}"/>
              </a:ext>
            </a:extLst>
          </p:cNvPr>
          <p:cNvSpPr>
            <a:spLocks noGrp="1"/>
          </p:cNvSpPr>
          <p:nvPr>
            <p:ph type="pic" sz="quarter" idx="13"/>
          </p:nvPr>
        </p:nvSpPr>
        <p:spPr>
          <a:xfrm>
            <a:off x="6096000" y="1306800"/>
            <a:ext cx="5619750" cy="4608513"/>
          </a:xfrm>
        </p:spPr>
        <p:txBody>
          <a:bodyPr/>
          <a:lstStyle>
            <a:lvl1pPr>
              <a:defRPr>
                <a:solidFill>
                  <a:schemeClr val="tx1"/>
                </a:solidFill>
              </a:defRPr>
            </a:lvl1pPr>
          </a:lstStyle>
          <a:p>
            <a:r>
              <a:rPr lang="en-US"/>
              <a:t>Click icon to add picture</a:t>
            </a:r>
          </a:p>
        </p:txBody>
      </p:sp>
      <p:sp>
        <p:nvSpPr>
          <p:cNvPr id="8" name="Footer Placeholder 5">
            <a:extLst>
              <a:ext uri="{FF2B5EF4-FFF2-40B4-BE49-F238E27FC236}">
                <a16:creationId xmlns:a16="http://schemas.microsoft.com/office/drawing/2014/main" id="{1DD7012B-973F-3D4D-8D73-FD9D3F3DDD61}"/>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29162614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hart 2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270C-7069-F645-8562-D48325B204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B329E-F30D-594F-8F31-38827FE92E06}"/>
              </a:ext>
            </a:extLst>
          </p:cNvPr>
          <p:cNvSpPr>
            <a:spLocks noGrp="1"/>
          </p:cNvSpPr>
          <p:nvPr>
            <p:ph sz="half" idx="1"/>
          </p:nvPr>
        </p:nvSpPr>
        <p:spPr>
          <a:xfrm>
            <a:off x="479425" y="1306800"/>
            <a:ext cx="5181600" cy="46066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rt Placeholder 8">
            <a:extLst>
              <a:ext uri="{FF2B5EF4-FFF2-40B4-BE49-F238E27FC236}">
                <a16:creationId xmlns:a16="http://schemas.microsoft.com/office/drawing/2014/main" id="{C17CAFA6-00F0-D84C-AE02-51EE0D7BC1CF}"/>
              </a:ext>
            </a:extLst>
          </p:cNvPr>
          <p:cNvSpPr>
            <a:spLocks noGrp="1"/>
          </p:cNvSpPr>
          <p:nvPr>
            <p:ph type="chart" sz="quarter" idx="13"/>
          </p:nvPr>
        </p:nvSpPr>
        <p:spPr>
          <a:xfrm>
            <a:off x="6096000" y="1306800"/>
            <a:ext cx="5616575" cy="4608513"/>
          </a:xfrm>
        </p:spPr>
        <p:txBody>
          <a:bodyPr/>
          <a:lstStyle>
            <a:lvl1pPr>
              <a:defRPr>
                <a:solidFill>
                  <a:schemeClr val="tx1"/>
                </a:solidFill>
              </a:defRPr>
            </a:lvl1pPr>
          </a:lstStyle>
          <a:p>
            <a:r>
              <a:rPr lang="en-US"/>
              <a:t>Click icon to add chart</a:t>
            </a:r>
          </a:p>
        </p:txBody>
      </p:sp>
      <p:sp>
        <p:nvSpPr>
          <p:cNvPr id="8" name="Footer Placeholder 5">
            <a:extLst>
              <a:ext uri="{FF2B5EF4-FFF2-40B4-BE49-F238E27FC236}">
                <a16:creationId xmlns:a16="http://schemas.microsoft.com/office/drawing/2014/main" id="{4E4535E2-1CF9-A244-B905-91F38106AB0A}"/>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13922759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Table 2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270C-7069-F645-8562-D48325B204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B329E-F30D-594F-8F31-38827FE92E06}"/>
              </a:ext>
            </a:extLst>
          </p:cNvPr>
          <p:cNvSpPr>
            <a:spLocks noGrp="1"/>
          </p:cNvSpPr>
          <p:nvPr>
            <p:ph sz="half" idx="1"/>
          </p:nvPr>
        </p:nvSpPr>
        <p:spPr>
          <a:xfrm>
            <a:off x="479425" y="1306800"/>
            <a:ext cx="5181600" cy="46066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able Placeholder 8">
            <a:extLst>
              <a:ext uri="{FF2B5EF4-FFF2-40B4-BE49-F238E27FC236}">
                <a16:creationId xmlns:a16="http://schemas.microsoft.com/office/drawing/2014/main" id="{4AE63B9A-C038-7644-A32E-8B388AA87FE7}"/>
              </a:ext>
            </a:extLst>
          </p:cNvPr>
          <p:cNvSpPr>
            <a:spLocks noGrp="1"/>
          </p:cNvSpPr>
          <p:nvPr>
            <p:ph type="tbl" sz="quarter" idx="13"/>
          </p:nvPr>
        </p:nvSpPr>
        <p:spPr>
          <a:xfrm>
            <a:off x="6096000" y="1306800"/>
            <a:ext cx="5619750" cy="4606638"/>
          </a:xfrm>
        </p:spPr>
        <p:txBody>
          <a:bodyPr/>
          <a:lstStyle>
            <a:lvl1pPr>
              <a:defRPr>
                <a:solidFill>
                  <a:schemeClr val="tx1"/>
                </a:solidFill>
              </a:defRPr>
            </a:lvl1pPr>
          </a:lstStyle>
          <a:p>
            <a:r>
              <a:rPr lang="en-US"/>
              <a:t>Click icon to add table</a:t>
            </a:r>
          </a:p>
        </p:txBody>
      </p:sp>
      <p:sp>
        <p:nvSpPr>
          <p:cNvPr id="8" name="Footer Placeholder 5">
            <a:extLst>
              <a:ext uri="{FF2B5EF4-FFF2-40B4-BE49-F238E27FC236}">
                <a16:creationId xmlns:a16="http://schemas.microsoft.com/office/drawing/2014/main" id="{BF6BDC3E-1BB6-B14E-A1E7-E6E8A63D9B82}"/>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1182713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6" name="Footer Placeholder 2">
            <a:extLst>
              <a:ext uri="{FF2B5EF4-FFF2-40B4-BE49-F238E27FC236}">
                <a16:creationId xmlns:a16="http://schemas.microsoft.com/office/drawing/2014/main" id="{8AA4A019-BAE6-444B-AAD5-09EA5A260D65}"/>
              </a:ext>
            </a:extLst>
          </p:cNvPr>
          <p:cNvSpPr>
            <a:spLocks noGrp="1"/>
          </p:cNvSpPr>
          <p:nvPr>
            <p:ph type="ftr" sz="quarter" idx="11"/>
          </p:nvPr>
        </p:nvSpPr>
        <p:spPr>
          <a:xfrm>
            <a:off x="479425" y="6202800"/>
            <a:ext cx="3668531" cy="365125"/>
          </a:xfrm>
        </p:spPr>
        <p:txBody>
          <a:bodyPr/>
          <a:lstStyle/>
          <a:p>
            <a:r>
              <a:rPr lang="en-US"/>
              <a:t>SOS-UK tertiary education offer 2021/22</a:t>
            </a:r>
          </a:p>
        </p:txBody>
      </p:sp>
    </p:spTree>
    <p:extLst>
      <p:ext uri="{BB962C8B-B14F-4D97-AF65-F5344CB8AC3E}">
        <p14:creationId xmlns:p14="http://schemas.microsoft.com/office/powerpoint/2010/main" val="31647032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13.pn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theme" Target="../theme/theme4.xml"/><Relationship Id="rId5" Type="http://schemas.openxmlformats.org/officeDocument/2006/relationships/slideLayout" Target="../slideLayouts/slideLayout71.xml"/><Relationship Id="rId4"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theme" Target="../theme/theme5.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EB2C7F3-2CF3-0B44-95E7-6C326BD93EC4}"/>
              </a:ext>
            </a:extLst>
          </p:cNvPr>
          <p:cNvPicPr>
            <a:picLocks noChangeAspect="1"/>
          </p:cNvPicPr>
          <p:nvPr userDrawn="1"/>
        </p:nvPicPr>
        <p:blipFill>
          <a:blip r:embed="rId15"/>
          <a:stretch>
            <a:fillRect/>
          </a:stretch>
        </p:blipFill>
        <p:spPr>
          <a:xfrm>
            <a:off x="479425" y="6200776"/>
            <a:ext cx="11233150" cy="659282"/>
          </a:xfrm>
          <a:prstGeom prst="rect">
            <a:avLst/>
          </a:prstGeom>
        </p:spPr>
      </p:pic>
      <p:sp>
        <p:nvSpPr>
          <p:cNvPr id="2" name="Title Placeholder 1">
            <a:extLst>
              <a:ext uri="{FF2B5EF4-FFF2-40B4-BE49-F238E27FC236}">
                <a16:creationId xmlns:a16="http://schemas.microsoft.com/office/drawing/2014/main" id="{91F3FE9B-B836-2C45-A98C-51C1228A099C}"/>
              </a:ext>
            </a:extLst>
          </p:cNvPr>
          <p:cNvSpPr>
            <a:spLocks noGrp="1"/>
          </p:cNvSpPr>
          <p:nvPr>
            <p:ph type="title"/>
          </p:nvPr>
        </p:nvSpPr>
        <p:spPr>
          <a:xfrm>
            <a:off x="482400" y="446399"/>
            <a:ext cx="11233148" cy="714063"/>
          </a:xfrm>
          <a:prstGeom prst="rect">
            <a:avLst/>
          </a:prstGeom>
        </p:spPr>
        <p:txBody>
          <a:bodyPr vert="horz" wrap="square" lIns="0" tIns="0" rIns="0" bIns="0" rtlCol="0" anchor="t">
            <a:noAutofit/>
          </a:bodyPr>
          <a:lstStyle/>
          <a:p>
            <a:r>
              <a:rPr lang="en-GB"/>
              <a:t>SLIDE/TITLE HEADING HERE</a:t>
            </a:r>
            <a:br>
              <a:rPr lang="en-GB"/>
            </a:br>
            <a:br>
              <a:rPr lang="en-GB"/>
            </a:br>
            <a:endParaRPr lang="en-US"/>
          </a:p>
        </p:txBody>
      </p:sp>
      <p:sp>
        <p:nvSpPr>
          <p:cNvPr id="3" name="Text Placeholder 2">
            <a:extLst>
              <a:ext uri="{FF2B5EF4-FFF2-40B4-BE49-F238E27FC236}">
                <a16:creationId xmlns:a16="http://schemas.microsoft.com/office/drawing/2014/main" id="{86EC2841-E535-3943-8B0C-9DD7D5AC4ED1}"/>
              </a:ext>
            </a:extLst>
          </p:cNvPr>
          <p:cNvSpPr>
            <a:spLocks noGrp="1"/>
          </p:cNvSpPr>
          <p:nvPr>
            <p:ph type="body" idx="1"/>
          </p:nvPr>
        </p:nvSpPr>
        <p:spPr>
          <a:xfrm>
            <a:off x="482400" y="1306800"/>
            <a:ext cx="11233148" cy="4614862"/>
          </a:xfrm>
          <a:prstGeom prst="rect">
            <a:avLst/>
          </a:prstGeom>
        </p:spPr>
        <p:txBody>
          <a:bodyPr vert="horz" wrap="square" lIns="0" tIns="0" rIns="0" bIns="0" rtlCol="0">
            <a:noAutofit/>
          </a:bodyPr>
          <a:lstStyle/>
          <a:p>
            <a:pPr lvl="0"/>
            <a:r>
              <a:rPr lang="en-GB"/>
              <a:t>Sub-heading one (text level 1)</a:t>
            </a:r>
          </a:p>
          <a:p>
            <a:pPr lvl="1"/>
            <a:r>
              <a:rPr lang="en-GB"/>
              <a:t>Sub-heading two (text level 2)</a:t>
            </a:r>
          </a:p>
          <a:p>
            <a:pPr lvl="2"/>
            <a:r>
              <a:rPr lang="en-GB"/>
              <a:t>Sub-heading three (text level 3)</a:t>
            </a:r>
          </a:p>
          <a:p>
            <a:pPr lvl="3"/>
            <a:r>
              <a:rPr lang="en-GB"/>
              <a:t>Body text (text level 4)</a:t>
            </a:r>
          </a:p>
          <a:p>
            <a:pPr lvl="4"/>
            <a:r>
              <a:rPr lang="en-GB"/>
              <a:t>Caption Text (text level 5)</a:t>
            </a:r>
            <a:endParaRPr lang="en-US"/>
          </a:p>
        </p:txBody>
      </p:sp>
      <p:sp>
        <p:nvSpPr>
          <p:cNvPr id="5" name="Footer Placeholder 4">
            <a:extLst>
              <a:ext uri="{FF2B5EF4-FFF2-40B4-BE49-F238E27FC236}">
                <a16:creationId xmlns:a16="http://schemas.microsoft.com/office/drawing/2014/main" id="{422C1ED4-BEE8-8C4E-A29C-FF99A8F4F9A4}"/>
              </a:ext>
            </a:extLst>
          </p:cNvPr>
          <p:cNvSpPr>
            <a:spLocks noGrp="1"/>
          </p:cNvSpPr>
          <p:nvPr>
            <p:ph type="ftr" sz="quarter" idx="3"/>
          </p:nvPr>
        </p:nvSpPr>
        <p:spPr>
          <a:xfrm>
            <a:off x="479425" y="6202800"/>
            <a:ext cx="3668531" cy="365125"/>
          </a:xfrm>
          <a:prstGeom prst="rect">
            <a:avLst/>
          </a:prstGeom>
        </p:spPr>
        <p:txBody>
          <a:bodyPr vert="horz" wrap="square" lIns="0" tIns="0" rIns="0" bIns="0" rtlCol="0" anchor="ctr"/>
          <a:lstStyle>
            <a:lvl1pPr algn="l">
              <a:defRPr sz="1300">
                <a:solidFill>
                  <a:schemeClr val="tx2"/>
                </a:solidFill>
              </a:defRPr>
            </a:lvl1pPr>
          </a:lstStyle>
          <a:p>
            <a:r>
              <a:rPr lang="en-US"/>
              <a:t>SOS-UK tertiary education offer 2021/22</a:t>
            </a:r>
          </a:p>
        </p:txBody>
      </p:sp>
    </p:spTree>
    <p:extLst>
      <p:ext uri="{BB962C8B-B14F-4D97-AF65-F5344CB8AC3E}">
        <p14:creationId xmlns:p14="http://schemas.microsoft.com/office/powerpoint/2010/main" val="10566203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Lst>
  <p:hf sldNum="0" hdr="0" dt="0"/>
  <p:txStyles>
    <p:titleStyle>
      <a:lvl1pPr algn="l" defTabSz="914400" rtl="0" eaLnBrk="1" latinLnBrk="0" hangingPunct="1">
        <a:lnSpc>
          <a:spcPct val="90000"/>
        </a:lnSpc>
        <a:spcBef>
          <a:spcPct val="0"/>
        </a:spcBef>
        <a:buNone/>
        <a:defRPr sz="2800"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orient="horz" pos="278">
          <p15:clr>
            <a:srgbClr val="F26B43"/>
          </p15:clr>
        </p15:guide>
        <p15:guide id="5" pos="7378">
          <p15:clr>
            <a:srgbClr val="F26B43"/>
          </p15:clr>
        </p15:guide>
        <p15:guide id="6" orient="horz" pos="3906">
          <p15:clr>
            <a:srgbClr val="F26B43"/>
          </p15:clr>
        </p15:guide>
        <p15:guide id="7" orient="horz" pos="731">
          <p15:clr>
            <a:srgbClr val="F26B43"/>
          </p15:clr>
        </p15:guide>
        <p15:guide id="8" orient="horz" pos="822">
          <p15:clr>
            <a:srgbClr val="F26B43"/>
          </p15:clr>
        </p15:guide>
        <p15:guide id="9" orient="horz" pos="372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hyperlink" Target="https://www.drawdown.org/" TargetMode="External"/><Relationship Id="rId5" Type="http://schemas.openxmlformats.org/officeDocument/2006/relationships/image" Target="../media/image26.jpeg"/><Relationship Id="rId4" Type="http://schemas.openxmlformats.org/officeDocument/2006/relationships/hyperlink" Target="https://profilebooks.com/how-bad-are-bananas.html"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28.xml"/><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2.jp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hyperlink" Target="mailto:edication@carbonliteracy.com"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9.tif"/><Relationship Id="rId2" Type="http://schemas.openxmlformats.org/officeDocument/2006/relationships/hyperlink" Target="https://link.springer.com/referenceworkentry/10.1007/978-1-4614-6431-0_154-1" TargetMode="Externa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eauc.org.uk/events" TargetMode="External"/><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carbonliteracy.com/" TargetMode="External"/><Relationship Id="rId1" Type="http://schemas.openxmlformats.org/officeDocument/2006/relationships/slideLayout" Target="../slideLayouts/slideLayout58.xml"/><Relationship Id="rId5" Type="http://schemas.openxmlformats.org/officeDocument/2006/relationships/image" Target="../media/image41.png"/><Relationship Id="rId4" Type="http://schemas.openxmlformats.org/officeDocument/2006/relationships/hyperlink" Target="mailto:hello@sos-uk.or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68687%7CUnknown%7CTWFpbGZsb3d8eyJWIjoiMC4wLjAwMDAiLCJQIjoiV2luMzIiLCJBTiI6Ik1haWwiLCJXVCI6Mn0%3D%7C1000&amp;sdata=o2SDzsNMj5hkYLxnpvXrNcS4SHRErrJOMRQ%2B4YNJ7Bg%3D&amp;reserved=0"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hyperlink" Target="https://www.ntu.ac.uk/about-us/sustainability/sustainability-in-education/carbon-literacy-training" TargetMode="External"/><Relationship Id="rId4"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78642%7CUnknown%7CTWFpbGZsb3d8eyJWIjoiMC4wLjAwMDAiLCJQIjoiV2luMzIiLCJBTiI6Ik1haWwiLCJXVCI6Mn0%3D%7C1000&amp;sdata=5CupyFXsl36yCUyQ9ocbMIm9aoHRE7ZKO4y5JqKjLWg%3D&amp;reserved=0"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s://melanieharwood.kartra.com/page/CarbonLiteracyTrainingSophieAdams" TargetMode="External"/><Relationship Id="rId7" Type="http://schemas.openxmlformats.org/officeDocument/2006/relationships/hyperlink" Target="https://melanieharwood.kartra.com/page/CarbonLiteracyTrainingChloeBottomley"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3.jpeg"/><Relationship Id="rId5" Type="http://schemas.openxmlformats.org/officeDocument/2006/relationships/hyperlink" Target="https://melanieharwood.kartra.com/page/CarbonLiteracyTrainingConnorDavey" TargetMode="External"/><Relationship Id="rId10" Type="http://schemas.openxmlformats.org/officeDocument/2006/relationships/image" Target="../media/image45.png"/><Relationship Id="rId4" Type="http://schemas.openxmlformats.org/officeDocument/2006/relationships/image" Target="../media/image42.png"/><Relationship Id="rId9" Type="http://schemas.openxmlformats.org/officeDocument/2006/relationships/hyperlink" Target="https://melanieharwood.kartra.com/page/CarbonLiteracyTrainingJustynaCuglewsk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irep.ntu.ac.uk/id/eprint/39223/"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SAIL@ntu.ac.uk" TargetMode="External"/><Relationship Id="rId2" Type="http://schemas.openxmlformats.org/officeDocument/2006/relationships/image" Target="../media/image47.png"/><Relationship Id="rId1" Type="http://schemas.openxmlformats.org/officeDocument/2006/relationships/slideLayout" Target="../slideLayouts/slideLayout76.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slideLayout" Target="../slideLayouts/slideLayout76.xml"/><Relationship Id="rId1" Type="http://schemas.openxmlformats.org/officeDocument/2006/relationships/video" Target="https://www.youtube.com/embed/VwgbFjb6Ado?feature=oembe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fontScale="90000"/>
          </a:bodyPr>
          <a:lstStyle/>
          <a:p>
            <a:r>
              <a:rPr lang="en-GB" dirty="0"/>
              <a:t>High impact climate solutions: </a:t>
            </a:r>
            <a:br>
              <a:rPr lang="en-GB" dirty="0"/>
            </a:br>
            <a:r>
              <a:rPr lang="en-GB" dirty="0"/>
              <a:t>We can do it!</a:t>
            </a:r>
            <a:endParaRPr lang="en-US"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306174" cy="1538348"/>
          </a:xfrm>
        </p:spPr>
        <p:txBody>
          <a:bodyPr>
            <a:normAutofit fontScale="70000" lnSpcReduction="20000"/>
          </a:bodyPr>
          <a:lstStyle/>
          <a:p>
            <a:r>
              <a:rPr lang="en-US" dirty="0"/>
              <a:t>Dr Petra Molthan-Hill </a:t>
            </a:r>
          </a:p>
          <a:p>
            <a:r>
              <a:rPr lang="en-GB" dirty="0"/>
              <a:t>Professor of Sustainable Management and Education for Sustainable Development</a:t>
            </a:r>
            <a:br>
              <a:rPr lang="en-GB" dirty="0"/>
            </a:br>
            <a:r>
              <a:rPr lang="en-GB" dirty="0"/>
              <a:t>and Co-Chair UN PRME Working Group on Climate Change &amp; the Environment, </a:t>
            </a:r>
          </a:p>
          <a:p>
            <a:r>
              <a:rPr lang="en-US"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11/11/2021</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98928" y="5093208"/>
            <a:ext cx="6467247"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04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Solutions: A lot to know…</a:t>
            </a:r>
            <a:endParaRPr lang="en-US" sz="3600" dirty="0"/>
          </a:p>
        </p:txBody>
      </p:sp>
      <p:pic>
        <p:nvPicPr>
          <p:cNvPr id="7" name="Grafik 2">
            <a:extLst>
              <a:ext uri="{FF2B5EF4-FFF2-40B4-BE49-F238E27FC236}">
                <a16:creationId xmlns:a16="http://schemas.microsoft.com/office/drawing/2014/main" id="{6D5BB798-421D-4ADF-814D-D5724F45990C}"/>
              </a:ext>
            </a:extLst>
          </p:cNvPr>
          <p:cNvPicPr>
            <a:picLocks noChangeAspect="1"/>
          </p:cNvPicPr>
          <p:nvPr/>
        </p:nvPicPr>
        <p:blipFill>
          <a:blip r:embed="rId3"/>
          <a:stretch>
            <a:fillRect/>
          </a:stretch>
        </p:blipFill>
        <p:spPr>
          <a:xfrm>
            <a:off x="8134349" y="1281553"/>
            <a:ext cx="3225017" cy="3905250"/>
          </a:xfrm>
          <a:prstGeom prst="rect">
            <a:avLst/>
          </a:prstGeom>
        </p:spPr>
      </p:pic>
      <p:sp>
        <p:nvSpPr>
          <p:cNvPr id="2" name="Rectangle 1">
            <a:extLst>
              <a:ext uri="{FF2B5EF4-FFF2-40B4-BE49-F238E27FC236}">
                <a16:creationId xmlns:a16="http://schemas.microsoft.com/office/drawing/2014/main" id="{43E4812D-6633-4191-B85B-9574397C33EF}"/>
              </a:ext>
            </a:extLst>
          </p:cNvPr>
          <p:cNvSpPr/>
          <p:nvPr/>
        </p:nvSpPr>
        <p:spPr>
          <a:xfrm>
            <a:off x="8134349" y="5304656"/>
            <a:ext cx="3225017" cy="646331"/>
          </a:xfrm>
          <a:prstGeom prst="rect">
            <a:avLst/>
          </a:prstGeom>
        </p:spPr>
        <p:txBody>
          <a:bodyPr wrap="square">
            <a:spAutoFit/>
          </a:bodyPr>
          <a:lstStyle/>
          <a:p>
            <a:r>
              <a:rPr lang="en-GB" dirty="0">
                <a:hlinkClick r:id="rId4"/>
              </a:rPr>
              <a:t>https://profilebooks.com/how-bad-are-bananas.html</a:t>
            </a:r>
            <a:endParaRPr lang="en-GB" dirty="0"/>
          </a:p>
        </p:txBody>
      </p:sp>
      <p:pic>
        <p:nvPicPr>
          <p:cNvPr id="14" name="Picture 4" descr="Image result for project drawdown book&quot;">
            <a:extLst>
              <a:ext uri="{FF2B5EF4-FFF2-40B4-BE49-F238E27FC236}">
                <a16:creationId xmlns:a16="http://schemas.microsoft.com/office/drawing/2014/main" id="{2D1F2256-B105-432D-8384-569A260820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3592" y="1281553"/>
            <a:ext cx="3671886" cy="393305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8445B01-17A0-49B5-BD03-75DC63495FCD}"/>
              </a:ext>
            </a:extLst>
          </p:cNvPr>
          <p:cNvSpPr/>
          <p:nvPr/>
        </p:nvSpPr>
        <p:spPr>
          <a:xfrm>
            <a:off x="3803592" y="5443155"/>
            <a:ext cx="2941896" cy="369332"/>
          </a:xfrm>
          <a:prstGeom prst="rect">
            <a:avLst/>
          </a:prstGeom>
        </p:spPr>
        <p:txBody>
          <a:bodyPr wrap="none">
            <a:spAutoFit/>
          </a:bodyPr>
          <a:lstStyle/>
          <a:p>
            <a:r>
              <a:rPr lang="en-GB" dirty="0">
                <a:hlinkClick r:id="rId6"/>
              </a:rPr>
              <a:t>https://www.drawdown.org/</a:t>
            </a:r>
            <a:endParaRPr lang="en-GB" dirty="0"/>
          </a:p>
        </p:txBody>
      </p:sp>
    </p:spTree>
    <p:extLst>
      <p:ext uri="{BB962C8B-B14F-4D97-AF65-F5344CB8AC3E}">
        <p14:creationId xmlns:p14="http://schemas.microsoft.com/office/powerpoint/2010/main" val="368421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438906"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dirty="0"/>
              <a:t>Chapple, W., Molthan-Hill, P., Welton, R., Hewitt, M.</a:t>
            </a:r>
          </a:p>
          <a:p>
            <a:pPr indent="-228600">
              <a:lnSpc>
                <a:spcPct val="90000"/>
              </a:lnSpc>
              <a:spcAft>
                <a:spcPts val="600"/>
              </a:spcAft>
              <a:buFont typeface="Arial" panose="020B0604020202020204" pitchFamily="34" charset="0"/>
              <a:buChar char="•"/>
            </a:pPr>
            <a:r>
              <a:rPr lang="en-US" sz="1700" b="1" dirty="0"/>
              <a:t>Lights Off, Spot On: Carbon Literacy Training Crossing Boundaries in the Television Industry.</a:t>
            </a:r>
            <a:r>
              <a:rPr lang="en-US" sz="1700" dirty="0"/>
              <a:t> </a:t>
            </a:r>
          </a:p>
          <a:p>
            <a:pPr indent="-228600">
              <a:lnSpc>
                <a:spcPct val="90000"/>
              </a:lnSpc>
              <a:spcAft>
                <a:spcPts val="600"/>
              </a:spcAft>
              <a:buFont typeface="Arial" panose="020B0604020202020204" pitchFamily="34" charset="0"/>
              <a:buChar char="•"/>
            </a:pPr>
            <a:r>
              <a:rPr lang="en-US" sz="1700" i="1" dirty="0"/>
              <a:t>J Bus Ethics</a:t>
            </a:r>
            <a:r>
              <a:rPr lang="en-US" sz="1700" dirty="0"/>
              <a:t> </a:t>
            </a:r>
            <a:r>
              <a:rPr lang="en-US" sz="1700" b="1" dirty="0"/>
              <a:t>162, </a:t>
            </a:r>
            <a:r>
              <a:rPr lang="en-US" sz="1700" dirty="0"/>
              <a:t>813–834 (2020). </a:t>
            </a:r>
          </a:p>
          <a:p>
            <a:pPr>
              <a:lnSpc>
                <a:spcPct val="90000"/>
              </a:lnSpc>
              <a:spcAft>
                <a:spcPts val="600"/>
              </a:spcAft>
            </a:pPr>
            <a:r>
              <a:rPr lang="en-US" sz="17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4268639852"/>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1701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623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Just published</a:t>
            </a:r>
            <a:endParaRPr lang="en-US" sz="3600" dirty="0"/>
          </a:p>
        </p:txBody>
      </p:sp>
      <p:pic>
        <p:nvPicPr>
          <p:cNvPr id="6" name="Picture 5" descr="A picture containing text, outdoor, sign, pole&#10;&#10;Description automatically generated">
            <a:extLst>
              <a:ext uri="{FF2B5EF4-FFF2-40B4-BE49-F238E27FC236}">
                <a16:creationId xmlns:a16="http://schemas.microsoft.com/office/drawing/2014/main" id="{9DD9598E-BE0A-45E4-A08A-A71D9433400A}"/>
              </a:ext>
            </a:extLst>
          </p:cNvPr>
          <p:cNvPicPr>
            <a:picLocks noChangeAspect="1"/>
          </p:cNvPicPr>
          <p:nvPr/>
        </p:nvPicPr>
        <p:blipFill>
          <a:blip r:embed="rId3"/>
          <a:stretch>
            <a:fillRect/>
          </a:stretch>
        </p:blipFill>
        <p:spPr>
          <a:xfrm>
            <a:off x="3396466" y="1336975"/>
            <a:ext cx="3738429" cy="5278313"/>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7A1C77F2-81C0-4254-83D2-232F403C009E}"/>
              </a:ext>
            </a:extLst>
          </p:cNvPr>
          <p:cNvPicPr>
            <a:picLocks noChangeAspect="1"/>
          </p:cNvPicPr>
          <p:nvPr/>
        </p:nvPicPr>
        <p:blipFill>
          <a:blip r:embed="rId4"/>
          <a:stretch>
            <a:fillRect/>
          </a:stretch>
        </p:blipFill>
        <p:spPr>
          <a:xfrm>
            <a:off x="7856113" y="1336974"/>
            <a:ext cx="3618963" cy="5179735"/>
          </a:xfrm>
          <a:prstGeom prst="rect">
            <a:avLst/>
          </a:prstGeom>
        </p:spPr>
      </p:pic>
    </p:spTree>
    <p:extLst>
      <p:ext uri="{BB962C8B-B14F-4D97-AF65-F5344CB8AC3E}">
        <p14:creationId xmlns:p14="http://schemas.microsoft.com/office/powerpoint/2010/main" val="2094622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1128507295"/>
              </p:ext>
            </p:extLst>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55575"/>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extLst>
              <p:ext uri="{D42A27DB-BD31-4B8C-83A1-F6EECF244321}">
                <p14:modId xmlns:p14="http://schemas.microsoft.com/office/powerpoint/2010/main" val="3251699369"/>
              </p:ext>
            </p:extLst>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8"/>
              </a:rPr>
              <a:t>petra.molthan-hill@ntu.ac.uk</a:t>
            </a:r>
            <a:r>
              <a:rPr lang="en-GB" dirty="0"/>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a:bodyPr>
          <a:lstStyle/>
          <a:p>
            <a:r>
              <a:rPr lang="en-GB" dirty="0"/>
              <a:t>Please contact </a:t>
            </a:r>
            <a:r>
              <a:rPr lang="en-GB" dirty="0">
                <a:hlinkClick r:id="rId3"/>
              </a:rPr>
              <a:t>education@carbonliteracy.com</a:t>
            </a:r>
            <a:r>
              <a:rPr lang="en-GB" dirty="0"/>
              <a:t> to request this toolkit.</a:t>
            </a:r>
          </a:p>
        </p:txBody>
      </p:sp>
      <p:pic>
        <p:nvPicPr>
          <p:cNvPr id="4" name="Picture 3">
            <a:extLst>
              <a:ext uri="{FF2B5EF4-FFF2-40B4-BE49-F238E27FC236}">
                <a16:creationId xmlns:a16="http://schemas.microsoft.com/office/drawing/2014/main" id="{41EE976C-14AD-4651-A0CB-059C2CE765E3}"/>
              </a:ext>
            </a:extLst>
          </p:cNvPr>
          <p:cNvPicPr>
            <a:picLocks noChangeAspect="1"/>
          </p:cNvPicPr>
          <p:nvPr/>
        </p:nvPicPr>
        <p:blipFill rotWithShape="1">
          <a:blip r:embed="rId4"/>
          <a:srcRect l="18000" r="17677"/>
          <a:stretch/>
        </p:blipFill>
        <p:spPr>
          <a:xfrm>
            <a:off x="951959" y="1635672"/>
            <a:ext cx="4101447" cy="3586656"/>
          </a:xfrm>
          <a:prstGeom prst="rect">
            <a:avLst/>
          </a:prstGeom>
        </p:spPr>
      </p:pic>
      <p:pic>
        <p:nvPicPr>
          <p:cNvPr id="8" name="Picture 7">
            <a:extLst>
              <a:ext uri="{FF2B5EF4-FFF2-40B4-BE49-F238E27FC236}">
                <a16:creationId xmlns:a16="http://schemas.microsoft.com/office/drawing/2014/main" id="{5B61A21F-DF28-4433-9FEA-9B5591E5309D}"/>
              </a:ext>
            </a:extLst>
          </p:cNvPr>
          <p:cNvPicPr>
            <a:picLocks noChangeAspect="1"/>
          </p:cNvPicPr>
          <p:nvPr/>
        </p:nvPicPr>
        <p:blipFill rotWithShape="1">
          <a:blip r:embed="rId5"/>
          <a:srcRect l="17648" t="1568" r="19000" b="4626"/>
          <a:stretch/>
        </p:blipFill>
        <p:spPr>
          <a:xfrm>
            <a:off x="5429633" y="1552140"/>
            <a:ext cx="4766142" cy="3969572"/>
          </a:xfrm>
          <a:prstGeom prst="rect">
            <a:avLst/>
          </a:prstGeom>
        </p:spPr>
      </p:pic>
    </p:spTree>
    <p:extLst>
      <p:ext uri="{BB962C8B-B14F-4D97-AF65-F5344CB8AC3E}">
        <p14:creationId xmlns:p14="http://schemas.microsoft.com/office/powerpoint/2010/main" val="196244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2BC1CF5-415C-4DAE-B2C2-A8BF9A1D5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eeform 5">
            <a:extLst>
              <a:ext uri="{FF2B5EF4-FFF2-40B4-BE49-F238E27FC236}">
                <a16:creationId xmlns:a16="http://schemas.microsoft.com/office/drawing/2014/main" id="{6C651D0D-A2E7-46B3-BEEA-71161FCA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
            <a:extLst>
              <a:ext uri="{FF2B5EF4-FFF2-40B4-BE49-F238E27FC236}">
                <a16:creationId xmlns:a16="http://schemas.microsoft.com/office/drawing/2014/main" id="{9CBEA7DB-1BAC-4A39-817B-82928B7F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7">
            <a:extLst>
              <a:ext uri="{FF2B5EF4-FFF2-40B4-BE49-F238E27FC236}">
                <a16:creationId xmlns:a16="http://schemas.microsoft.com/office/drawing/2014/main" id="{EADF9EA0-3A2A-4F0A-9C86-FBAB53E9C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Rectangle 8">
            <a:extLst>
              <a:ext uri="{FF2B5EF4-FFF2-40B4-BE49-F238E27FC236}">
                <a16:creationId xmlns:a16="http://schemas.microsoft.com/office/drawing/2014/main" id="{A30A2C81-7CE8-4A85-9E15-548E7F466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58859" y="1118007"/>
            <a:ext cx="5634295"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AF0BA72-4915-4132-9B7E-9CC1F683E8B2}"/>
              </a:ext>
            </a:extLst>
          </p:cNvPr>
          <p:cNvSpPr>
            <a:spLocks noGrp="1"/>
          </p:cNvSpPr>
          <p:nvPr>
            <p:ph type="title"/>
          </p:nvPr>
        </p:nvSpPr>
        <p:spPr>
          <a:xfrm>
            <a:off x="1570455" y="1426969"/>
            <a:ext cx="5158973" cy="3005883"/>
          </a:xfrm>
        </p:spPr>
        <p:txBody>
          <a:bodyPr vert="horz" lIns="91440" tIns="45720" rIns="91440" bIns="45720" rtlCol="0" anchor="b">
            <a:normAutofit/>
          </a:bodyPr>
          <a:lstStyle/>
          <a:p>
            <a:pPr>
              <a:lnSpc>
                <a:spcPct val="90000"/>
              </a:lnSpc>
            </a:pPr>
            <a:r>
              <a:rPr lang="en-US" sz="5000" kern="1200">
                <a:solidFill>
                  <a:srgbClr val="FFFFFF"/>
                </a:solidFill>
                <a:latin typeface="+mj-lt"/>
                <a:ea typeface="+mj-ea"/>
                <a:cs typeface="+mj-cs"/>
              </a:rPr>
              <a:t>Read about the Carbon Literacy Training</a:t>
            </a:r>
          </a:p>
        </p:txBody>
      </p:sp>
      <p:sp>
        <p:nvSpPr>
          <p:cNvPr id="6" name="Content Placeholder 5">
            <a:extLst>
              <a:ext uri="{FF2B5EF4-FFF2-40B4-BE49-F238E27FC236}">
                <a16:creationId xmlns:a16="http://schemas.microsoft.com/office/drawing/2014/main" id="{8433EA4C-F6D1-4A5D-AF28-B98AC57FF280}"/>
              </a:ext>
            </a:extLst>
          </p:cNvPr>
          <p:cNvSpPr>
            <a:spLocks noGrp="1"/>
          </p:cNvSpPr>
          <p:nvPr>
            <p:ph idx="1"/>
          </p:nvPr>
        </p:nvSpPr>
        <p:spPr>
          <a:xfrm>
            <a:off x="1524000" y="4810308"/>
            <a:ext cx="4572000" cy="1076551"/>
          </a:xfrm>
        </p:spPr>
        <p:txBody>
          <a:bodyPr vert="horz" lIns="91440" tIns="45720" rIns="91440" bIns="45720" rtlCol="0">
            <a:normAutofit/>
          </a:bodyPr>
          <a:lstStyle/>
          <a:p>
            <a:pPr marL="0" indent="0" algn="r">
              <a:lnSpc>
                <a:spcPct val="90000"/>
              </a:lnSpc>
              <a:buNone/>
            </a:pPr>
            <a:r>
              <a:rPr lang="en-US" sz="2000" kern="1200">
                <a:solidFill>
                  <a:schemeClr val="tx1"/>
                </a:solidFill>
                <a:latin typeface="+mn-lt"/>
                <a:ea typeface="+mn-ea"/>
                <a:cs typeface="+mn-cs"/>
                <a:hlinkClick r:id="rId2"/>
              </a:rPr>
              <a:t>https://link.springer.com/referenceworkentry/10.1007/978-1-4614-6431-0_154-1</a:t>
            </a:r>
            <a:endParaRPr lang="en-US" sz="2000" kern="1200">
              <a:solidFill>
                <a:schemeClr val="tx1"/>
              </a:solidFill>
              <a:latin typeface="+mn-lt"/>
              <a:ea typeface="+mn-ea"/>
              <a:cs typeface="+mn-cs"/>
            </a:endParaRPr>
          </a:p>
        </p:txBody>
      </p:sp>
      <p:pic>
        <p:nvPicPr>
          <p:cNvPr id="9" name="Content Placeholder 8" descr="Text&#10;&#10;Description automatically generated">
            <a:extLst>
              <a:ext uri="{FF2B5EF4-FFF2-40B4-BE49-F238E27FC236}">
                <a16:creationId xmlns:a16="http://schemas.microsoft.com/office/drawing/2014/main" id="{B4DEEC68-ECF4-4766-8F8E-3956ED423700}"/>
              </a:ext>
            </a:extLst>
          </p:cNvPr>
          <p:cNvPicPr>
            <a:picLocks noGrp="1" noChangeAspect="1"/>
          </p:cNvPicPr>
          <p:nvPr>
            <p:ph idx="12"/>
          </p:nvPr>
        </p:nvPicPr>
        <p:blipFill>
          <a:blip r:embed="rId3"/>
          <a:stretch>
            <a:fillRect/>
          </a:stretch>
        </p:blipFill>
        <p:spPr>
          <a:xfrm>
            <a:off x="7877977" y="1118007"/>
            <a:ext cx="3063988" cy="4768853"/>
          </a:xfrm>
          <a:prstGeom prst="rect">
            <a:avLst/>
          </a:prstGeom>
        </p:spPr>
      </p:pic>
      <p:sp>
        <p:nvSpPr>
          <p:cNvPr id="4" name="Date Placeholder 3">
            <a:extLst>
              <a:ext uri="{FF2B5EF4-FFF2-40B4-BE49-F238E27FC236}">
                <a16:creationId xmlns:a16="http://schemas.microsoft.com/office/drawing/2014/main" id="{C1FFF980-DD00-45D7-B1F6-92091ADDB6AB}"/>
              </a:ext>
            </a:extLst>
          </p:cNvPr>
          <p:cNvSpPr>
            <a:spLocks noGrp="1"/>
          </p:cNvSpPr>
          <p:nvPr>
            <p:ph type="dt" sz="half" idx="4294967295"/>
          </p:nvPr>
        </p:nvSpPr>
        <p:spPr>
          <a:xfrm>
            <a:off x="7717536" y="6382512"/>
            <a:ext cx="2825496" cy="320040"/>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97342E9-89D0-D246-B0E5-635614E13D75}" type="datetime1">
              <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11/11/2021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64459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8070-0AF7-44E2-A2F1-02FFB4F89951}"/>
              </a:ext>
            </a:extLst>
          </p:cNvPr>
          <p:cNvSpPr>
            <a:spLocks noGrp="1"/>
          </p:cNvSpPr>
          <p:nvPr>
            <p:ph type="title"/>
          </p:nvPr>
        </p:nvSpPr>
        <p:spPr>
          <a:xfrm>
            <a:off x="838200" y="198000"/>
            <a:ext cx="8915400" cy="887125"/>
          </a:xfrm>
        </p:spPr>
        <p:txBody>
          <a:bodyPr>
            <a:normAutofit/>
          </a:bodyPr>
          <a:lstStyle/>
          <a:p>
            <a:r>
              <a:rPr lang="en-GB" dirty="0"/>
              <a:t>Carbon Literacy for Universities and Colleges</a:t>
            </a:r>
          </a:p>
        </p:txBody>
      </p:sp>
      <p:sp>
        <p:nvSpPr>
          <p:cNvPr id="3" name="TextBox 2">
            <a:extLst>
              <a:ext uri="{FF2B5EF4-FFF2-40B4-BE49-F238E27FC236}">
                <a16:creationId xmlns:a16="http://schemas.microsoft.com/office/drawing/2014/main" id="{D7A249FC-9651-4B1B-B1AD-19A520B64419}"/>
              </a:ext>
            </a:extLst>
          </p:cNvPr>
          <p:cNvSpPr txBox="1"/>
          <p:nvPr/>
        </p:nvSpPr>
        <p:spPr>
          <a:xfrm>
            <a:off x="965488" y="1533465"/>
            <a:ext cx="10261023" cy="5324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We run Accredited Carbon Literacy Training monthly for anyone from the University and college sector in the UK.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Our Scotland Team also run Carbon Literacy for Scottish institutions at a subsidized rate.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 courses are run by our in-house team of Carbon Literacy trainers.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Each course, attended by multiple institutions, gives delegates insights from others within the sector and a chance to share ideas and best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This course will help you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Understand the basics of climate change science and how we know it’s a problem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Explore how climate change is impacting us all now and how it will in the future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Be able to identify ways that you and your </a:t>
            </a:r>
            <a:r>
              <a:rPr kumimoji="0" lang="en-US" sz="20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organisation</a:t>
            </a: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can take action to reduce emissions, benefiting from this in the process</a:t>
            </a:r>
            <a:endPar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For more information and course dates, please visit our website:  </a:t>
            </a: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hlinkClick r:id="rId2"/>
              </a:rPr>
              <a:t>www.eauc.org.uk/events</a:t>
            </a:r>
            <a:endPar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4" name="Picture 6" descr="Home - The Carbon Literacy Project">
            <a:extLst>
              <a:ext uri="{FF2B5EF4-FFF2-40B4-BE49-F238E27FC236}">
                <a16:creationId xmlns:a16="http://schemas.microsoft.com/office/drawing/2014/main" id="{4E06C623-68FA-42D8-A59F-FD2483C35B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87" t="9419" r="11982" b="10165"/>
          <a:stretch/>
        </p:blipFill>
        <p:spPr bwMode="auto">
          <a:xfrm>
            <a:off x="10653427" y="5246370"/>
            <a:ext cx="1146168" cy="1209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389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21AF4-35A0-5746-844E-3901D33621E0}"/>
              </a:ext>
            </a:extLst>
          </p:cNvPr>
          <p:cNvSpPr>
            <a:spLocks noGrp="1"/>
          </p:cNvSpPr>
          <p:nvPr>
            <p:ph type="title"/>
          </p:nvPr>
        </p:nvSpPr>
        <p:spPr/>
        <p:txBody>
          <a:bodyPr/>
          <a:lstStyle/>
          <a:p>
            <a:r>
              <a:rPr lang="en-US"/>
              <a:t>LEARNING ACADEMY : CARBON LITERACY</a:t>
            </a:r>
          </a:p>
        </p:txBody>
      </p:sp>
      <p:sp>
        <p:nvSpPr>
          <p:cNvPr id="3" name="Content Placeholder 2">
            <a:extLst>
              <a:ext uri="{FF2B5EF4-FFF2-40B4-BE49-F238E27FC236}">
                <a16:creationId xmlns:a16="http://schemas.microsoft.com/office/drawing/2014/main" id="{9DD264F6-E5F4-4240-A454-33C2E8F096C4}"/>
              </a:ext>
            </a:extLst>
          </p:cNvPr>
          <p:cNvSpPr>
            <a:spLocks noGrp="1"/>
          </p:cNvSpPr>
          <p:nvPr>
            <p:ph idx="1"/>
          </p:nvPr>
        </p:nvSpPr>
        <p:spPr>
          <a:xfrm>
            <a:off x="481124" y="681764"/>
            <a:ext cx="6916633" cy="3846302"/>
          </a:xfrm>
        </p:spPr>
        <p:txBody>
          <a:bodyPr vert="horz" wrap="square" lIns="0" tIns="0" rIns="0" bIns="0" rtlCol="0" anchor="t">
            <a:noAutofit/>
          </a:bodyPr>
          <a:lstStyle/>
          <a:p>
            <a:endParaRPr lang="en-GB" b="0" dirty="0"/>
          </a:p>
          <a:p>
            <a:r>
              <a:rPr lang="en-GB" sz="1600" b="0" dirty="0"/>
              <a:t>This training is certified by </a:t>
            </a:r>
            <a:r>
              <a:rPr lang="en-GB" sz="1600" b="0" dirty="0">
                <a:hlinkClick r:id="rId2">
                  <a:extLst>
                    <a:ext uri="{A12FA001-AC4F-418D-AE19-62706E023703}">
                      <ahyp:hlinkClr xmlns:ahyp="http://schemas.microsoft.com/office/drawing/2018/hyperlinkcolor" val="tx"/>
                    </a:ext>
                  </a:extLst>
                </a:hlinkClick>
              </a:rPr>
              <a:t>The Carbon Literacy Project</a:t>
            </a:r>
            <a:r>
              <a:rPr lang="en-GB" sz="1600" b="0" dirty="0"/>
              <a:t>. Upon successful completion of the training, learners will be awarded a Carbon Literacy certificate.</a:t>
            </a:r>
          </a:p>
          <a:p>
            <a:endParaRPr lang="en-GB" sz="1600" b="0" dirty="0"/>
          </a:p>
          <a:p>
            <a:r>
              <a:rPr lang="en-US" sz="1600" dirty="0"/>
              <a:t>B</a:t>
            </a:r>
            <a:r>
              <a:rPr lang="en-GB" sz="1600" dirty="0" err="1"/>
              <a:t>enefits</a:t>
            </a:r>
            <a:r>
              <a:rPr lang="en-GB" sz="1600" dirty="0"/>
              <a:t> for your organisation include:</a:t>
            </a:r>
          </a:p>
          <a:p>
            <a:r>
              <a:rPr lang="en-US" sz="1600" b="0" dirty="0">
                <a:solidFill>
                  <a:srgbClr val="000000"/>
                </a:solidFill>
                <a:latin typeface="Trebuchet MS"/>
              </a:rPr>
              <a:t>• Our Carbon Literacy course gives both students and staff the direction and motivation to make realistic, manageable changes to reduce their Carbon footprint in the context of their workplace or place of study, thus contributing towards sustainability aims, and potentially reducing direct costs to the university such as energy and travel. </a:t>
            </a:r>
            <a:endParaRPr lang="en-GB" sz="1600" b="0" dirty="0">
              <a:solidFill>
                <a:srgbClr val="000000"/>
              </a:solidFill>
              <a:latin typeface="Trebuchet MS"/>
            </a:endParaRPr>
          </a:p>
          <a:p>
            <a:endParaRPr lang="en-US" sz="1600" b="0" dirty="0">
              <a:solidFill>
                <a:srgbClr val="000000"/>
              </a:solidFill>
              <a:latin typeface="Trebuchet MS"/>
            </a:endParaRPr>
          </a:p>
          <a:p>
            <a:r>
              <a:rPr lang="en-US" sz="1600" b="0" dirty="0">
                <a:solidFill>
                  <a:srgbClr val="000000"/>
                </a:solidFill>
                <a:latin typeface="Trebuchet MS"/>
              </a:rPr>
              <a:t>• Ability to engage with a committed group of individuals (course participants) who understand the importance of Climate Action. </a:t>
            </a:r>
            <a:endParaRPr lang="en-GB" sz="1600" b="0" dirty="0">
              <a:solidFill>
                <a:srgbClr val="000000"/>
              </a:solidFill>
              <a:latin typeface="Trebuchet MS" panose="020B0603020202020204" pitchFamily="34" charset="0"/>
            </a:endParaRPr>
          </a:p>
          <a:p>
            <a:endParaRPr lang="en-US" sz="1600" b="0" dirty="0">
              <a:solidFill>
                <a:srgbClr val="000000"/>
              </a:solidFill>
              <a:latin typeface="Trebuchet MS"/>
            </a:endParaRPr>
          </a:p>
          <a:p>
            <a:r>
              <a:rPr lang="en-US" sz="1600" b="0" dirty="0">
                <a:solidFill>
                  <a:srgbClr val="000000"/>
                </a:solidFill>
                <a:latin typeface="Trebuchet MS"/>
              </a:rPr>
              <a:t>• Supporting the aims of other sustainability projects, such as Student Switch Off and Green Impact.</a:t>
            </a:r>
            <a:endParaRPr lang="en-GB" sz="1600" b="0" dirty="0">
              <a:latin typeface="Trebuchet MS"/>
            </a:endParaRPr>
          </a:p>
        </p:txBody>
      </p:sp>
      <p:pic>
        <p:nvPicPr>
          <p:cNvPr id="4102" name="Picture 6" descr="Home - The Carbon Literacy Project">
            <a:extLst>
              <a:ext uri="{FF2B5EF4-FFF2-40B4-BE49-F238E27FC236}">
                <a16:creationId xmlns:a16="http://schemas.microsoft.com/office/drawing/2014/main" id="{646E6BAB-A2D8-48FB-9A58-DFC29C5E06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87" t="9419" r="11982" b="10165"/>
          <a:stretch/>
        </p:blipFill>
        <p:spPr bwMode="auto">
          <a:xfrm>
            <a:off x="7540632" y="990594"/>
            <a:ext cx="3065098" cy="323337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B7086E34-10FB-4819-ACC2-E8F6BBEB2AF7}"/>
              </a:ext>
            </a:extLst>
          </p:cNvPr>
          <p:cNvGrpSpPr/>
          <p:nvPr/>
        </p:nvGrpSpPr>
        <p:grpSpPr>
          <a:xfrm>
            <a:off x="10823659" y="1072884"/>
            <a:ext cx="891889" cy="2519743"/>
            <a:chOff x="11094023" y="65809"/>
            <a:chExt cx="891889" cy="2519743"/>
          </a:xfrm>
        </p:grpSpPr>
        <p:sp>
          <p:nvSpPr>
            <p:cNvPr id="5" name="Rectangle: Rounded Corners 4">
              <a:extLst>
                <a:ext uri="{FF2B5EF4-FFF2-40B4-BE49-F238E27FC236}">
                  <a16:creationId xmlns:a16="http://schemas.microsoft.com/office/drawing/2014/main" id="{2254AE19-2871-4720-B13A-3C19A0D1C621}"/>
                </a:ext>
              </a:extLst>
            </p:cNvPr>
            <p:cNvSpPr/>
            <p:nvPr/>
          </p:nvSpPr>
          <p:spPr>
            <a:xfrm>
              <a:off x="11094027" y="348094"/>
              <a:ext cx="891885" cy="42429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Student engagement</a:t>
              </a:r>
            </a:p>
          </p:txBody>
        </p:sp>
        <p:sp>
          <p:nvSpPr>
            <p:cNvPr id="8" name="Rectangle: Rounded Corners 7">
              <a:extLst>
                <a:ext uri="{FF2B5EF4-FFF2-40B4-BE49-F238E27FC236}">
                  <a16:creationId xmlns:a16="http://schemas.microsoft.com/office/drawing/2014/main" id="{F2DA9C4D-9614-483C-ADFE-B3723EE898C0}"/>
                </a:ext>
              </a:extLst>
            </p:cNvPr>
            <p:cNvSpPr/>
            <p:nvPr/>
          </p:nvSpPr>
          <p:spPr>
            <a:xfrm>
              <a:off x="11094026" y="797053"/>
              <a:ext cx="891885" cy="42429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err="1">
                  <a:ln>
                    <a:noFill/>
                  </a:ln>
                  <a:solidFill>
                    <a:srgbClr val="FFFFFF"/>
                  </a:solidFill>
                  <a:effectLst/>
                  <a:uLnTx/>
                  <a:uFillTx/>
                  <a:latin typeface="Trebuchet MS" panose="020B0603020202020204"/>
                  <a:ea typeface="+mn-ea"/>
                  <a:cs typeface="+mn-cs"/>
                </a:rPr>
                <a:t>Behaviour</a:t>
              </a:r>
              <a:r>
                <a:rPr kumimoji="0" lang="en-US" sz="900" b="1" i="0" u="none" strike="noStrike" kern="1200" cap="none" spc="0" normalizeH="0" baseline="0" noProof="0">
                  <a:ln>
                    <a:noFill/>
                  </a:ln>
                  <a:solidFill>
                    <a:srgbClr val="FFFFFF"/>
                  </a:solidFill>
                  <a:effectLst/>
                  <a:uLnTx/>
                  <a:uFillTx/>
                  <a:latin typeface="Trebuchet MS" panose="020B0603020202020204"/>
                  <a:ea typeface="+mn-ea"/>
                  <a:cs typeface="+mn-cs"/>
                </a:rPr>
                <a:t> change</a:t>
              </a: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0" name="Rectangle: Rounded Corners 9">
              <a:extLst>
                <a:ext uri="{FF2B5EF4-FFF2-40B4-BE49-F238E27FC236}">
                  <a16:creationId xmlns:a16="http://schemas.microsoft.com/office/drawing/2014/main" id="{BAF7C77F-1644-4CAE-96E2-998F8BE33A78}"/>
                </a:ext>
              </a:extLst>
            </p:cNvPr>
            <p:cNvSpPr/>
            <p:nvPr/>
          </p:nvSpPr>
          <p:spPr>
            <a:xfrm>
              <a:off x="11094025" y="1255109"/>
              <a:ext cx="891885" cy="42429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Trebuchet MS" panose="020B0603020202020204"/>
                  <a:ea typeface="+mn-ea"/>
                  <a:cs typeface="+mn-cs"/>
                </a:rPr>
                <a:t>Carbon reduction</a:t>
              </a:r>
            </a:p>
          </p:txBody>
        </p:sp>
        <p:sp>
          <p:nvSpPr>
            <p:cNvPr id="12" name="Rectangle: Rounded Corners 11">
              <a:extLst>
                <a:ext uri="{FF2B5EF4-FFF2-40B4-BE49-F238E27FC236}">
                  <a16:creationId xmlns:a16="http://schemas.microsoft.com/office/drawing/2014/main" id="{23709612-6CDC-4CAE-BBEA-1A665DD210C8}"/>
                </a:ext>
              </a:extLst>
            </p:cNvPr>
            <p:cNvSpPr/>
            <p:nvPr/>
          </p:nvSpPr>
          <p:spPr>
            <a:xfrm>
              <a:off x="11094024" y="1721386"/>
              <a:ext cx="891885" cy="4242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Trebuchet MS" panose="020B0603020202020204"/>
                  <a:ea typeface="+mn-ea"/>
                  <a:cs typeface="+mn-cs"/>
                </a:rPr>
                <a:t>Staff engagement</a:t>
              </a:r>
              <a:endParaRPr kumimoji="0" lang="en-US" sz="1800" b="0" i="0" u="none" strike="noStrike" kern="1200" cap="none" spc="0" normalizeH="0" baseline="0" noProof="0">
                <a:ln>
                  <a:noFill/>
                </a:ln>
                <a:solidFill>
                  <a:srgbClr val="000000"/>
                </a:solidFill>
                <a:effectLst/>
                <a:uLnTx/>
                <a:uFillTx/>
                <a:latin typeface="Trebuchet MS" panose="020B0603020202020204"/>
                <a:ea typeface="+mn-ea"/>
                <a:cs typeface="+mn-cs"/>
              </a:endParaRPr>
            </a:p>
          </p:txBody>
        </p:sp>
        <p:sp>
          <p:nvSpPr>
            <p:cNvPr id="14" name="Rectangle: Rounded Corners 13">
              <a:extLst>
                <a:ext uri="{FF2B5EF4-FFF2-40B4-BE49-F238E27FC236}">
                  <a16:creationId xmlns:a16="http://schemas.microsoft.com/office/drawing/2014/main" id="{E7611321-7C34-48E3-8FB0-35123AFDC028}"/>
                </a:ext>
              </a:extLst>
            </p:cNvPr>
            <p:cNvSpPr/>
            <p:nvPr/>
          </p:nvSpPr>
          <p:spPr>
            <a:xfrm>
              <a:off x="11094023" y="2161256"/>
              <a:ext cx="891885" cy="42429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solidFill>
                  <a:effectLst/>
                  <a:uLnTx/>
                  <a:uFillTx/>
                  <a:latin typeface="Trebuchet MS" panose="020B0603020202020204"/>
                  <a:ea typeface="+mn-ea"/>
                  <a:cs typeface="+mn-cs"/>
                </a:rPr>
                <a:t>Education</a:t>
              </a: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6" name="TextBox 15">
              <a:extLst>
                <a:ext uri="{FF2B5EF4-FFF2-40B4-BE49-F238E27FC236}">
                  <a16:creationId xmlns:a16="http://schemas.microsoft.com/office/drawing/2014/main" id="{87B79471-7970-468D-91E6-3E4BC52F201A}"/>
                </a:ext>
              </a:extLst>
            </p:cNvPr>
            <p:cNvSpPr txBox="1"/>
            <p:nvPr/>
          </p:nvSpPr>
          <p:spPr>
            <a:xfrm>
              <a:off x="11201400" y="65809"/>
              <a:ext cx="68233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0000"/>
                  </a:solidFill>
                  <a:effectLst/>
                  <a:uLnTx/>
                  <a:uFillTx/>
                  <a:latin typeface="Trebuchet MS" panose="020B0603020202020204"/>
                  <a:ea typeface="+mn-ea"/>
                  <a:cs typeface="+mn-cs"/>
                </a:rPr>
                <a:t>Best for</a:t>
              </a:r>
              <a:endParaRPr kumimoji="0" lang="en-US" sz="1800" b="1" i="0" u="none" strike="noStrike" kern="1200" cap="none" spc="0" normalizeH="0" baseline="0" noProof="0">
                <a:ln>
                  <a:noFill/>
                </a:ln>
                <a:solidFill>
                  <a:srgbClr val="000000"/>
                </a:solidFill>
                <a:effectLst/>
                <a:uLnTx/>
                <a:uFillTx/>
                <a:latin typeface="Trebuchet MS" panose="020B0603020202020204"/>
                <a:ea typeface="+mn-ea"/>
                <a:cs typeface="+mn-cs"/>
              </a:endParaRPr>
            </a:p>
          </p:txBody>
        </p:sp>
      </p:grpSp>
      <p:graphicFrame>
        <p:nvGraphicFramePr>
          <p:cNvPr id="13" name="Table 12">
            <a:extLst>
              <a:ext uri="{FF2B5EF4-FFF2-40B4-BE49-F238E27FC236}">
                <a16:creationId xmlns:a16="http://schemas.microsoft.com/office/drawing/2014/main" id="{16EA4751-9F0E-428D-A9BD-70E0EBE52BC6}"/>
              </a:ext>
            </a:extLst>
          </p:cNvPr>
          <p:cNvGraphicFramePr>
            <a:graphicFrameLocks noGrp="1"/>
          </p:cNvGraphicFramePr>
          <p:nvPr/>
        </p:nvGraphicFramePr>
        <p:xfrm>
          <a:off x="628650" y="5610225"/>
          <a:ext cx="9981731" cy="556260"/>
        </p:xfrm>
        <a:graphic>
          <a:graphicData uri="http://schemas.openxmlformats.org/drawingml/2006/table">
            <a:tbl>
              <a:tblPr/>
              <a:tblGrid>
                <a:gridCol w="9981731">
                  <a:extLst>
                    <a:ext uri="{9D8B030D-6E8A-4147-A177-3AD203B41FA5}">
                      <a16:colId xmlns:a16="http://schemas.microsoft.com/office/drawing/2014/main" val="996593601"/>
                    </a:ext>
                  </a:extLst>
                </a:gridCol>
              </a:tblGrid>
              <a:tr h="450783">
                <a:tc>
                  <a:txBody>
                    <a:bodyPr/>
                    <a:lstStyle/>
                    <a:p>
                      <a:pPr marL="0" marR="0" lvl="0" indent="0" algn="l" rtl="0" eaLnBrk="1" fontAlgn="auto" latinLnBrk="0" hangingPunct="1">
                        <a:lnSpc>
                          <a:spcPct val="100000"/>
                        </a:lnSpc>
                        <a:spcBef>
                          <a:spcPts val="0"/>
                        </a:spcBef>
                        <a:spcAft>
                          <a:spcPts val="0"/>
                        </a:spcAft>
                        <a:buClrTx/>
                        <a:buSzTx/>
                        <a:buFontTx/>
                        <a:buNone/>
                      </a:pPr>
                      <a:r>
                        <a:rPr lang="en-GB" sz="1200" b="1" dirty="0">
                          <a:solidFill>
                            <a:srgbClr val="000000"/>
                          </a:solidFill>
                          <a:effectLst/>
                          <a:latin typeface="+mn-lt"/>
                        </a:rPr>
                        <a:t>Price</a:t>
                      </a:r>
                      <a:r>
                        <a:rPr lang="en-GB" sz="1200" dirty="0">
                          <a:solidFill>
                            <a:srgbClr val="000000"/>
                          </a:solidFill>
                          <a:effectLst/>
                          <a:latin typeface="+mn-lt"/>
                        </a:rPr>
                        <a:t>: </a:t>
                      </a:r>
                      <a:r>
                        <a:rPr lang="en-US" sz="1200" b="0" dirty="0">
                          <a:solidFill>
                            <a:schemeClr val="tx1"/>
                          </a:solidFill>
                          <a:latin typeface="+mn-lt"/>
                        </a:rPr>
                        <a:t>Bespoke training per university </a:t>
                      </a:r>
                      <a:r>
                        <a:rPr lang="en-US" sz="1200" b="1" dirty="0">
                          <a:latin typeface="+mn-lt"/>
                        </a:rPr>
                        <a:t>starts from £2,000+VAT </a:t>
                      </a:r>
                      <a:r>
                        <a:rPr lang="en-US" sz="1200" b="0" dirty="0">
                          <a:latin typeface="+mn-lt"/>
                        </a:rPr>
                        <a:t>for 20 spaces </a:t>
                      </a:r>
                      <a:r>
                        <a:rPr lang="en-US" sz="1200" b="0" dirty="0">
                          <a:solidFill>
                            <a:schemeClr val="tx1"/>
                          </a:solidFill>
                          <a:latin typeface="+mn-lt"/>
                        </a:rPr>
                        <a:t>and includes certification for attendees. For more information please get in touch on </a:t>
                      </a:r>
                      <a:r>
                        <a:rPr lang="en-US" sz="1200" b="0" dirty="0">
                          <a:solidFill>
                            <a:schemeClr val="tx1"/>
                          </a:solidFill>
                          <a:latin typeface="+mn-lt"/>
                          <a:hlinkClick r:id="rId4"/>
                        </a:rPr>
                        <a:t>hello@sos-uk.org</a:t>
                      </a:r>
                      <a:r>
                        <a:rPr lang="en-US" sz="1200" b="0" dirty="0">
                          <a:solidFill>
                            <a:schemeClr val="tx1"/>
                          </a:solidFill>
                          <a:latin typeface="+mn-lt"/>
                        </a:rPr>
                        <a:t> </a:t>
                      </a:r>
                      <a:endParaRPr lang="en-GB" sz="1200" b="0" dirty="0">
                        <a:solidFill>
                          <a:schemeClr val="tx1"/>
                        </a:solidFill>
                        <a:latin typeface="+mn-lt"/>
                      </a:endParaRPr>
                    </a:p>
                  </a:txBody>
                  <a:tcPr marL="95250" marR="95250" marT="95250" marB="9525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68683181"/>
                  </a:ext>
                </a:extLst>
              </a:tr>
            </a:tbl>
          </a:graphicData>
        </a:graphic>
      </p:graphicFrame>
      <p:pic>
        <p:nvPicPr>
          <p:cNvPr id="17" name="Picture 16">
            <a:extLst>
              <a:ext uri="{FF2B5EF4-FFF2-40B4-BE49-F238E27FC236}">
                <a16:creationId xmlns:a16="http://schemas.microsoft.com/office/drawing/2014/main" id="{4E54D513-101B-4518-8344-8838A78800EE}"/>
              </a:ext>
            </a:extLst>
          </p:cNvPr>
          <p:cNvPicPr>
            <a:picLocks noChangeAspect="1"/>
          </p:cNvPicPr>
          <p:nvPr/>
        </p:nvPicPr>
        <p:blipFill rotWithShape="1">
          <a:blip r:embed="rId5"/>
          <a:srcRect b="47530"/>
          <a:stretch/>
        </p:blipFill>
        <p:spPr>
          <a:xfrm>
            <a:off x="10515480" y="325386"/>
            <a:ext cx="1517736" cy="637087"/>
          </a:xfrm>
          <a:prstGeom prst="rect">
            <a:avLst/>
          </a:prstGeom>
        </p:spPr>
      </p:pic>
      <p:sp>
        <p:nvSpPr>
          <p:cNvPr id="6" name="Footer Placeholder 5">
            <a:extLst>
              <a:ext uri="{FF2B5EF4-FFF2-40B4-BE49-F238E27FC236}">
                <a16:creationId xmlns:a16="http://schemas.microsoft.com/office/drawing/2014/main" id="{48EBE289-E61A-4C7B-8DBC-CE6882E285A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AFC8"/>
                </a:solidFill>
                <a:effectLst/>
                <a:uLnTx/>
                <a:uFillTx/>
                <a:latin typeface="Trebuchet MS" panose="020B0603020202020204"/>
                <a:ea typeface="+mn-ea"/>
                <a:cs typeface="+mn-cs"/>
              </a:rPr>
              <a:t>SOS-UK tertiary education offer 2021/22</a:t>
            </a:r>
          </a:p>
        </p:txBody>
      </p:sp>
      <p:sp>
        <p:nvSpPr>
          <p:cNvPr id="15" name="Footer Placeholder 4">
            <a:extLst>
              <a:ext uri="{FF2B5EF4-FFF2-40B4-BE49-F238E27FC236}">
                <a16:creationId xmlns:a16="http://schemas.microsoft.com/office/drawing/2014/main" id="{4C56A6DC-B92F-449D-AA4A-E998134C0CB3}"/>
              </a:ext>
            </a:extLst>
          </p:cNvPr>
          <p:cNvSpPr txBox="1">
            <a:spLocks/>
          </p:cNvSpPr>
          <p:nvPr/>
        </p:nvSpPr>
        <p:spPr>
          <a:xfrm>
            <a:off x="10261601" y="6229038"/>
            <a:ext cx="254000" cy="365125"/>
          </a:xfrm>
          <a:prstGeom prst="rect">
            <a:avLst/>
          </a:prstGeom>
        </p:spPr>
        <p:txBody>
          <a:bodyPr vert="horz" wrap="square" lIns="0" tIns="0" rIns="0" bIns="0" rtlCol="0" anchor="ctr"/>
          <a:lstStyle>
            <a:defPPr>
              <a:defRPr lang="en-US"/>
            </a:defPPr>
            <a:lvl1pPr marL="0" algn="l" defTabSz="914400" rtl="0" eaLnBrk="1" latinLnBrk="0" hangingPunct="1">
              <a:defRPr sz="13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CE99774F-1838-4253-AC23-E6B5BCBCB97C}" type="slidenum">
              <a:rPr kumimoji="0" lang="en-US" sz="1300" b="0" i="0" u="none" strike="noStrike" kern="1200" cap="none" spc="0" normalizeH="0" baseline="0" noProof="0" smtClean="0">
                <a:ln>
                  <a:noFill/>
                </a:ln>
                <a:solidFill>
                  <a:srgbClr val="00AFC8"/>
                </a:solidFill>
                <a:effectLst/>
                <a:uLnTx/>
                <a:uFillTx/>
                <a:latin typeface="Trebuchet MS" panose="020B0603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srgbClr val="00AFC8"/>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652486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43429FD-9F99-4C0A-A38A-AD811EA372A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lnSpc>
                <a:spcPct val="90000"/>
              </a:lnSpc>
            </a:pPr>
            <a:r>
              <a:rPr lang="en-US" sz="3100" kern="1200">
                <a:solidFill>
                  <a:srgbClr val="FFFFFF"/>
                </a:solidFill>
                <a:latin typeface="+mj-lt"/>
                <a:ea typeface="+mj-ea"/>
                <a:cs typeface="+mj-cs"/>
              </a:rPr>
              <a:t>International work-related experience</a:t>
            </a:r>
          </a:p>
        </p:txBody>
      </p:sp>
      <p:sp>
        <p:nvSpPr>
          <p:cNvPr id="10" name="Rectangle 2">
            <a:extLst>
              <a:ext uri="{FF2B5EF4-FFF2-40B4-BE49-F238E27FC236}">
                <a16:creationId xmlns:a16="http://schemas.microsoft.com/office/drawing/2014/main" id="{50F4B60D-466C-4BBB-9D00-3CD5641A4839}"/>
              </a:ext>
            </a:extLst>
          </p:cNvPr>
          <p:cNvSpPr>
            <a:spLocks noChangeArrowheads="1"/>
          </p:cNvSpPr>
          <p:nvPr/>
        </p:nvSpPr>
        <p:spPr bwMode="auto">
          <a:xfrm>
            <a:off x="-13023704" y="467127"/>
            <a:ext cx="3778586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9" name="Content Placeholder 8">
            <a:extLst>
              <a:ext uri="{FF2B5EF4-FFF2-40B4-BE49-F238E27FC236}">
                <a16:creationId xmlns:a16="http://schemas.microsoft.com/office/drawing/2014/main" id="{4C8F6127-71C4-421B-8C56-835AE4E8ABED}"/>
              </a:ext>
            </a:extLst>
          </p:cNvPr>
          <p:cNvGraphicFramePr>
            <a:graphicFrameLocks noGrp="1"/>
          </p:cNvGraphicFramePr>
          <p:nvPr>
            <p:ph sz="half" idx="1"/>
            <p:extLst>
              <p:ext uri="{D42A27DB-BD31-4B8C-83A1-F6EECF244321}">
                <p14:modId xmlns:p14="http://schemas.microsoft.com/office/powerpoint/2010/main" val="207801081"/>
              </p:ext>
            </p:extLst>
          </p:nvPr>
        </p:nvGraphicFramePr>
        <p:xfrm>
          <a:off x="4777316" y="690296"/>
          <a:ext cx="6780700" cy="5475080"/>
        </p:xfrm>
        <a:graphic>
          <a:graphicData uri="http://schemas.openxmlformats.org/drawingml/2006/table">
            <a:tbl>
              <a:tblPr/>
              <a:tblGrid>
                <a:gridCol w="6780700">
                  <a:extLst>
                    <a:ext uri="{9D8B030D-6E8A-4147-A177-3AD203B41FA5}">
                      <a16:colId xmlns:a16="http://schemas.microsoft.com/office/drawing/2014/main" val="415784086"/>
                    </a:ext>
                  </a:extLst>
                </a:gridCol>
              </a:tblGrid>
              <a:tr h="5475080">
                <a:tc>
                  <a:txBody>
                    <a:bodyPr/>
                    <a:lstStyle/>
                    <a:p>
                      <a:r>
                        <a:rPr lang="en-GB" sz="1000" b="1" dirty="0">
                          <a:solidFill>
                            <a:srgbClr val="000000"/>
                          </a:solidFill>
                          <a:effectLst/>
                          <a:latin typeface="Verdana" panose="020B0604030504040204" pitchFamily="34" charset="0"/>
                        </a:rPr>
                        <a:t>Take part in a virtual international work-related experience.</a:t>
                      </a:r>
                    </a:p>
                    <a:p>
                      <a:br>
                        <a:rPr lang="en-GB" sz="1000" dirty="0">
                          <a:solidFill>
                            <a:srgbClr val="000000"/>
                          </a:solidFill>
                          <a:effectLst/>
                          <a:latin typeface="Verdana" panose="020B0604030504040204" pitchFamily="34" charset="0"/>
                        </a:rPr>
                      </a:br>
                      <a:r>
                        <a:rPr lang="en-GB" sz="1000" dirty="0">
                          <a:solidFill>
                            <a:srgbClr val="FF0000"/>
                          </a:solidFill>
                          <a:effectLst/>
                          <a:latin typeface="Verdana" panose="020B0604030504040204" pitchFamily="34" charset="0"/>
                        </a:rPr>
                        <a:t>This opportunity is </a:t>
                      </a:r>
                      <a:r>
                        <a:rPr lang="en-GB" sz="1000" b="1" dirty="0">
                          <a:solidFill>
                            <a:srgbClr val="FF0000"/>
                          </a:solidFill>
                          <a:effectLst/>
                          <a:latin typeface="Verdana" panose="020B0604030504040204" pitchFamily="34" charset="0"/>
                        </a:rPr>
                        <a:t>open to XXX </a:t>
                      </a:r>
                      <a:r>
                        <a:rPr lang="en-GB" sz="1000" dirty="0">
                          <a:solidFill>
                            <a:srgbClr val="FF0000"/>
                          </a:solidFill>
                          <a:effectLst/>
                          <a:latin typeface="Verdana" panose="020B0604030504040204" pitchFamily="34" charset="0"/>
                        </a:rPr>
                        <a:t>to take part in Carbon Literacy training and work with XXXX</a:t>
                      </a:r>
                      <a:endParaRPr lang="en-GB" sz="1000" dirty="0">
                        <a:solidFill>
                          <a:srgbClr val="FF0000"/>
                        </a:solidFill>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As a part of this project you’ll learn about adapting to the culture in XXX in order to do this work and about climate solutions in general and especially for this part of the world.</a:t>
                      </a:r>
                      <a:endParaRPr lang="en-GB" sz="1000" dirty="0">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You’ll be fully trained as Carbon Literacy Trainers and receive an external work experience certificate by </a:t>
                      </a:r>
                      <a:r>
                        <a:rPr lang="en-GB" sz="1000" b="1" dirty="0" err="1">
                          <a:solidFill>
                            <a:srgbClr val="000000"/>
                          </a:solidFill>
                          <a:effectLst/>
                          <a:latin typeface="Verdana" panose="020B0604030504040204" pitchFamily="34" charset="0"/>
                        </a:rPr>
                        <a:t>eduCCate</a:t>
                      </a:r>
                      <a:r>
                        <a:rPr lang="en-GB" sz="1000" b="1" dirty="0">
                          <a:solidFill>
                            <a:srgbClr val="000000"/>
                          </a:solidFill>
                          <a:effectLst/>
                          <a:latin typeface="Verdana" panose="020B0604030504040204" pitchFamily="34" charset="0"/>
                        </a:rPr>
                        <a:t> Global</a:t>
                      </a:r>
                      <a:r>
                        <a:rPr lang="en-GB" sz="1000" dirty="0">
                          <a:solidFill>
                            <a:srgbClr val="000000"/>
                          </a:solidFill>
                          <a:effectLst/>
                          <a:latin typeface="Verdana" panose="020B0604030504040204" pitchFamily="34" charset="0"/>
                        </a:rPr>
                        <a:t> </a:t>
                      </a:r>
                      <a:r>
                        <a:rPr lang="en-GB" sz="1000" dirty="0">
                          <a:solidFill>
                            <a:srgbClr val="000000"/>
                          </a:solidFill>
                          <a:effectLst/>
                          <a:latin typeface="Verdana" panose="020B0604030504040204" pitchFamily="34" charset="0"/>
                          <a:hlinkClick r:id="rId3"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If you decide to do the assessment form afterwards and pass it, you will also get an external Certificate by the Carbon Literacy Project in Manchester.</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Time Commitment: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Takes place end of November – mid-December (you need to be available every Monday from 15.30-18.00 GMT on 30 November, 7 December, 14 December, 21 December) to take part in the actual virtual delivery to the teachers </a:t>
                      </a:r>
                      <a:r>
                        <a:rPr lang="en-GB" sz="1000" dirty="0">
                          <a:solidFill>
                            <a:schemeClr val="tx1"/>
                          </a:solidFill>
                          <a:effectLst/>
                          <a:latin typeface="Verdana" panose="020B0604030504040204" pitchFamily="34" charset="0"/>
                        </a:rPr>
                        <a:t>in XXX </a:t>
                      </a:r>
                      <a:r>
                        <a:rPr lang="en-GB" sz="1000" b="1" dirty="0">
                          <a:solidFill>
                            <a:srgbClr val="000000"/>
                          </a:solidFill>
                          <a:effectLst/>
                          <a:latin typeface="Verdana" panose="020B0604030504040204" pitchFamily="34" charset="0"/>
                        </a:rPr>
                        <a:t>and</a:t>
                      </a:r>
                      <a:r>
                        <a:rPr lang="en-GB" sz="1000" dirty="0">
                          <a:solidFill>
                            <a:srgbClr val="000000"/>
                          </a:solidFill>
                          <a:effectLst/>
                          <a:latin typeface="Verdana" panose="020B0604030504040204" pitchFamily="34" charset="0"/>
                        </a:rPr>
                        <a:t> every Thursday from 15.00-17.00 GMT to prepare the session virtually and to reflect on cultural diversity and different approaches (26 November, 3 December, 10 December 17 December).</a:t>
                      </a:r>
                      <a:endParaRPr lang="en-GB" sz="1000" dirty="0">
                        <a:effectLst/>
                        <a:latin typeface="Times New Roman" panose="02020603050405020304" pitchFamily="18" charset="0"/>
                      </a:endParaRPr>
                    </a:p>
                    <a:p>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You might need 1-3 hours to prepare yourself in your own time depending on which task you choose as your responsibility.</a:t>
                      </a:r>
                    </a:p>
                    <a:p>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Total:</a:t>
                      </a:r>
                      <a:r>
                        <a:rPr lang="en-GB" sz="1000" dirty="0">
                          <a:solidFill>
                            <a:srgbClr val="000000"/>
                          </a:solidFill>
                          <a:effectLst/>
                          <a:latin typeface="Verdana" panose="020B0604030504040204" pitchFamily="34" charset="0"/>
                        </a:rPr>
                        <a:t> Hours: 5 – 8 hours per week (over 4 weeks)</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Support: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The Green Academy Team at NTU and NBS Professor Petra Molthan-Hill (an experienced Carbon Literacy Trainer) will support you as well as the CEO of </a:t>
                      </a:r>
                      <a:r>
                        <a:rPr lang="en-GB" sz="1000" dirty="0" err="1">
                          <a:solidFill>
                            <a:srgbClr val="000000"/>
                          </a:solidFill>
                          <a:effectLst/>
                          <a:latin typeface="Verdana" panose="020B0604030504040204" pitchFamily="34" charset="0"/>
                        </a:rPr>
                        <a:t>eduCCate</a:t>
                      </a:r>
                      <a:r>
                        <a:rPr lang="en-GB" sz="1000" dirty="0">
                          <a:solidFill>
                            <a:srgbClr val="000000"/>
                          </a:solidFill>
                          <a:effectLst/>
                          <a:latin typeface="Verdana" panose="020B0604030504040204" pitchFamily="34" charset="0"/>
                        </a:rPr>
                        <a:t> Global - Melanie Harwood.</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hlinkClick r:id="rId4"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and </a:t>
                      </a:r>
                      <a:r>
                        <a:rPr lang="en-GB" sz="1000" dirty="0">
                          <a:solidFill>
                            <a:srgbClr val="000000"/>
                          </a:solidFill>
                          <a:effectLst/>
                          <a:latin typeface="Verdana" panose="020B0604030504040204" pitchFamily="34" charset="0"/>
                          <a:hlinkClick r:id="rId5"/>
                        </a:rPr>
                        <a:t>https://www.ntu.ac.uk/about-us/sustainability/sustainability-in-education/carbon-literacy-training</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i="1" dirty="0">
                          <a:solidFill>
                            <a:srgbClr val="000000"/>
                          </a:solidFill>
                          <a:effectLst/>
                          <a:latin typeface="Verdana" panose="020B0604030504040204" pitchFamily="34" charset="0"/>
                        </a:rPr>
                        <a:t>XXX</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Contact person if you are interested: </a:t>
                      </a:r>
                      <a:r>
                        <a:rPr lang="en-GB" sz="1000" b="1" dirty="0">
                          <a:solidFill>
                            <a:srgbClr val="000000"/>
                          </a:solidFill>
                          <a:effectLst/>
                          <a:latin typeface="Verdana" panose="020B0604030504040204" pitchFamily="34" charset="0"/>
                        </a:rPr>
                        <a:t>GreenAcademy@ntu.ac.uk</a:t>
                      </a:r>
                      <a:endParaRPr lang="en-GB" sz="1000" dirty="0">
                        <a:effectLst/>
                        <a:latin typeface="Times New Roman" panose="02020603050405020304" pitchFamily="18" charset="0"/>
                      </a:endParaRPr>
                    </a:p>
                    <a:p>
                      <a:r>
                        <a:rPr lang="en-GB" sz="800" dirty="0">
                          <a:effectLst/>
                          <a:latin typeface="Calibri" panose="020F0502020204030204" pitchFamily="34" charset="0"/>
                        </a:rPr>
                        <a:t> </a:t>
                      </a:r>
                      <a:endParaRPr lang="en-GB" sz="1000" dirty="0">
                        <a:effectLst/>
                        <a:latin typeface="Times New Roman" panose="02020603050405020304" pitchFamily="18" charset="0"/>
                      </a:endParaRPr>
                    </a:p>
                  </a:txBody>
                  <a:tcPr marL="31247" marR="31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5571410"/>
                  </a:ext>
                </a:extLst>
              </a:tr>
            </a:tbl>
          </a:graphicData>
        </a:graphic>
      </p:graphicFrame>
    </p:spTree>
    <p:extLst>
      <p:ext uri="{BB962C8B-B14F-4D97-AF65-F5344CB8AC3E}">
        <p14:creationId xmlns:p14="http://schemas.microsoft.com/office/powerpoint/2010/main" val="1282294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6918796-2918-40D6-BE3A-4600C47FC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hlinkClick r:id="rId3"/>
            <a:extLst>
              <a:ext uri="{FF2B5EF4-FFF2-40B4-BE49-F238E27FC236}">
                <a16:creationId xmlns:a16="http://schemas.microsoft.com/office/drawing/2014/main" id="{6B62B8E4-7864-4995-9642-BA63621969EF}"/>
              </a:ext>
            </a:extLst>
          </p:cNvPr>
          <p:cNvPicPr>
            <a:picLocks noChangeAspect="1"/>
          </p:cNvPicPr>
          <p:nvPr/>
        </p:nvPicPr>
        <p:blipFill>
          <a:blip r:embed="rId4"/>
          <a:stretch>
            <a:fillRect/>
          </a:stretch>
        </p:blipFill>
        <p:spPr>
          <a:xfrm>
            <a:off x="858837" y="1786273"/>
            <a:ext cx="2566988" cy="3457575"/>
          </a:xfrm>
          <a:prstGeom prst="rect">
            <a:avLst/>
          </a:prstGeom>
        </p:spPr>
      </p:pic>
      <p:sp>
        <p:nvSpPr>
          <p:cNvPr id="15" name="TextBox 14">
            <a:hlinkClick r:id="rId3"/>
            <a:extLst>
              <a:ext uri="{FF2B5EF4-FFF2-40B4-BE49-F238E27FC236}">
                <a16:creationId xmlns:a16="http://schemas.microsoft.com/office/drawing/2014/main" id="{EF33CC1A-74FC-4A8E-A244-69C47F92827A}"/>
              </a:ext>
            </a:extLst>
          </p:cNvPr>
          <p:cNvSpPr txBox="1"/>
          <p:nvPr/>
        </p:nvSpPr>
        <p:spPr>
          <a:xfrm>
            <a:off x="858837" y="4551698"/>
            <a:ext cx="2566988"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Sophie Adams</a:t>
            </a:r>
          </a:p>
          <a:p>
            <a:pPr algn="ctr">
              <a:spcAft>
                <a:spcPts val="600"/>
              </a:spcAft>
            </a:pPr>
            <a:r>
              <a:rPr lang="en-US" sz="1200" b="1" dirty="0">
                <a:solidFill>
                  <a:srgbClr val="FFFFFF"/>
                </a:solidFill>
              </a:rPr>
              <a:t>Watch Video Here</a:t>
            </a:r>
            <a:endParaRPr lang="en-GB" sz="1200" b="1" dirty="0">
              <a:solidFill>
                <a:srgbClr val="FFFFFF"/>
              </a:solidFill>
            </a:endParaRPr>
          </a:p>
        </p:txBody>
      </p:sp>
      <p:pic>
        <p:nvPicPr>
          <p:cNvPr id="14" name="Picture 13" descr="A person smiling for the picture&#10;&#10;Description automatically generated with low confidence">
            <a:hlinkClick r:id="rId5"/>
            <a:extLst>
              <a:ext uri="{FF2B5EF4-FFF2-40B4-BE49-F238E27FC236}">
                <a16:creationId xmlns:a16="http://schemas.microsoft.com/office/drawing/2014/main" id="{DA716FE3-1653-421D-9B77-EE53A8033EB5}"/>
              </a:ext>
            </a:extLst>
          </p:cNvPr>
          <p:cNvPicPr>
            <a:picLocks noChangeAspect="1"/>
          </p:cNvPicPr>
          <p:nvPr/>
        </p:nvPicPr>
        <p:blipFill rotWithShape="1">
          <a:blip r:embed="rId6"/>
          <a:srcRect l="14288" t="1320" r="11818"/>
          <a:stretch/>
        </p:blipFill>
        <p:spPr>
          <a:xfrm>
            <a:off x="3497262" y="1786273"/>
            <a:ext cx="2571750" cy="3457575"/>
          </a:xfrm>
          <a:prstGeom prst="rect">
            <a:avLst/>
          </a:prstGeom>
        </p:spPr>
      </p:pic>
      <p:sp>
        <p:nvSpPr>
          <p:cNvPr id="22" name="TextBox 21">
            <a:hlinkClick r:id="rId5"/>
            <a:extLst>
              <a:ext uri="{FF2B5EF4-FFF2-40B4-BE49-F238E27FC236}">
                <a16:creationId xmlns:a16="http://schemas.microsoft.com/office/drawing/2014/main" id="{FDA54C23-A219-4E67-AAA0-DCF5B06F4B03}"/>
              </a:ext>
            </a:extLst>
          </p:cNvPr>
          <p:cNvSpPr txBox="1"/>
          <p:nvPr/>
        </p:nvSpPr>
        <p:spPr>
          <a:xfrm>
            <a:off x="34972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Connor Davey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8" name="Picture 7">
            <a:hlinkClick r:id="rId7"/>
            <a:extLst>
              <a:ext uri="{FF2B5EF4-FFF2-40B4-BE49-F238E27FC236}">
                <a16:creationId xmlns:a16="http://schemas.microsoft.com/office/drawing/2014/main" id="{6CB753E9-021E-4BC3-8DBA-3B87DA0AE913}"/>
              </a:ext>
            </a:extLst>
          </p:cNvPr>
          <p:cNvPicPr>
            <a:picLocks noChangeAspect="1"/>
          </p:cNvPicPr>
          <p:nvPr/>
        </p:nvPicPr>
        <p:blipFill rotWithShape="1">
          <a:blip r:embed="rId8"/>
          <a:srcRect l="-1" r="797"/>
          <a:stretch/>
        </p:blipFill>
        <p:spPr>
          <a:xfrm>
            <a:off x="6138862" y="1786273"/>
            <a:ext cx="2571750" cy="3457575"/>
          </a:xfrm>
          <a:prstGeom prst="rect">
            <a:avLst/>
          </a:prstGeom>
        </p:spPr>
      </p:pic>
      <p:sp>
        <p:nvSpPr>
          <p:cNvPr id="24" name="TextBox 23">
            <a:hlinkClick r:id="rId7"/>
            <a:extLst>
              <a:ext uri="{FF2B5EF4-FFF2-40B4-BE49-F238E27FC236}">
                <a16:creationId xmlns:a16="http://schemas.microsoft.com/office/drawing/2014/main" id="{B7596DD0-83F1-4E53-BBC6-373B299B7EC6}"/>
              </a:ext>
            </a:extLst>
          </p:cNvPr>
          <p:cNvSpPr txBox="1"/>
          <p:nvPr/>
        </p:nvSpPr>
        <p:spPr>
          <a:xfrm>
            <a:off x="61388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GB" sz="1400" b="1" dirty="0">
                <a:solidFill>
                  <a:srgbClr val="FFFFFF"/>
                </a:solidFill>
              </a:rPr>
              <a:t>Chloe Bottomley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2" name="Picture 11">
            <a:hlinkClick r:id="rId9"/>
            <a:extLst>
              <a:ext uri="{FF2B5EF4-FFF2-40B4-BE49-F238E27FC236}">
                <a16:creationId xmlns:a16="http://schemas.microsoft.com/office/drawing/2014/main" id="{71DEA26E-AFB5-4851-9DDD-9336D6F9FD15}"/>
              </a:ext>
            </a:extLst>
          </p:cNvPr>
          <p:cNvPicPr>
            <a:picLocks noChangeAspect="1"/>
          </p:cNvPicPr>
          <p:nvPr/>
        </p:nvPicPr>
        <p:blipFill>
          <a:blip r:embed="rId10"/>
          <a:stretch>
            <a:fillRect/>
          </a:stretch>
        </p:blipFill>
        <p:spPr>
          <a:xfrm>
            <a:off x="8782050" y="1786273"/>
            <a:ext cx="2571750" cy="3457575"/>
          </a:xfrm>
          <a:prstGeom prst="rect">
            <a:avLst/>
          </a:prstGeom>
        </p:spPr>
      </p:pic>
      <p:sp>
        <p:nvSpPr>
          <p:cNvPr id="26" name="TextBox 25">
            <a:hlinkClick r:id="rId9"/>
            <a:extLst>
              <a:ext uri="{FF2B5EF4-FFF2-40B4-BE49-F238E27FC236}">
                <a16:creationId xmlns:a16="http://schemas.microsoft.com/office/drawing/2014/main" id="{DA365393-33DC-446C-A429-978685AB195C}"/>
              </a:ext>
            </a:extLst>
          </p:cNvPr>
          <p:cNvSpPr txBox="1"/>
          <p:nvPr/>
        </p:nvSpPr>
        <p:spPr>
          <a:xfrm>
            <a:off x="8782050"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Justyna </a:t>
            </a:r>
            <a:r>
              <a:rPr lang="en-US" sz="1400" b="1" dirty="0" err="1">
                <a:solidFill>
                  <a:srgbClr val="FFFFFF"/>
                </a:solidFill>
              </a:rPr>
              <a:t>Cuglewska</a:t>
            </a:r>
            <a:endParaRPr lang="en-US" sz="1400" b="1" dirty="0">
              <a:solidFill>
                <a:srgbClr val="FFFFFF"/>
              </a:solidFill>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B641A70C-9E4B-4CD6-802F-D4CD7F730AF1}"/>
              </a:ext>
            </a:extLst>
          </p:cNvPr>
          <p:cNvSpPr>
            <a:spLocks noGrp="1"/>
          </p:cNvSpPr>
          <p:nvPr>
            <p:ph type="title"/>
          </p:nvPr>
        </p:nvSpPr>
        <p:spPr>
          <a:xfrm>
            <a:off x="838200" y="672747"/>
            <a:ext cx="10515600" cy="715556"/>
          </a:xfrm>
        </p:spPr>
        <p:txBody>
          <a:bodyPr vert="horz" lIns="91440" tIns="45720" rIns="91440" bIns="45720" rtlCol="0" anchor="ctr">
            <a:normAutofit/>
          </a:bodyPr>
          <a:lstStyle/>
          <a:p>
            <a:pPr algn="ctr">
              <a:lnSpc>
                <a:spcPct val="90000"/>
              </a:lnSpc>
            </a:pPr>
            <a:r>
              <a:rPr lang="en-US" sz="3200" kern="1200" dirty="0">
                <a:solidFill>
                  <a:schemeClr val="bg1"/>
                </a:solidFill>
                <a:latin typeface="+mj-lt"/>
                <a:ea typeface="+mj-ea"/>
                <a:cs typeface="+mj-cs"/>
              </a:rPr>
              <a:t>Watch our students talking about …</a:t>
            </a:r>
          </a:p>
        </p:txBody>
      </p:sp>
    </p:spTree>
    <p:extLst>
      <p:ext uri="{BB962C8B-B14F-4D97-AF65-F5344CB8AC3E}">
        <p14:creationId xmlns:p14="http://schemas.microsoft.com/office/powerpoint/2010/main" val="3530583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843A3E3-FA32-42F1-84E0-4DCDABC0DCA0}"/>
              </a:ext>
            </a:extLst>
          </p:cNvPr>
          <p:cNvPicPr>
            <a:picLocks noGrp="1" noChangeAspect="1"/>
          </p:cNvPicPr>
          <p:nvPr>
            <p:ph sz="half" idx="1"/>
          </p:nvPr>
        </p:nvPicPr>
        <p:blipFill rotWithShape="1">
          <a:blip r:embed="rId3"/>
          <a:srcRect l="17651" r="3381"/>
          <a:stretch/>
        </p:blipFill>
        <p:spPr>
          <a:xfrm>
            <a:off x="6096001" y="1989138"/>
            <a:ext cx="5539740" cy="3708400"/>
          </a:xfrm>
          <a:prstGeom prst="rect">
            <a:avLst/>
          </a:prstGeom>
        </p:spPr>
      </p:pic>
      <p:sp>
        <p:nvSpPr>
          <p:cNvPr id="3" name="Title 2">
            <a:extLst>
              <a:ext uri="{FF2B5EF4-FFF2-40B4-BE49-F238E27FC236}">
                <a16:creationId xmlns:a16="http://schemas.microsoft.com/office/drawing/2014/main" id="{150671EF-1FA7-421D-9323-B7D2692E3142}"/>
              </a:ext>
            </a:extLst>
          </p:cNvPr>
          <p:cNvSpPr>
            <a:spLocks noGrp="1"/>
          </p:cNvSpPr>
          <p:nvPr>
            <p:ph type="title"/>
          </p:nvPr>
        </p:nvSpPr>
        <p:spPr/>
        <p:txBody>
          <a:bodyPr>
            <a:normAutofit fontScale="90000"/>
          </a:bodyPr>
          <a:lstStyle/>
          <a:p>
            <a:r>
              <a:rPr lang="en-GB" dirty="0"/>
              <a:t>Students changing organisations as part of the core curriculum</a:t>
            </a:r>
          </a:p>
        </p:txBody>
      </p:sp>
      <p:sp>
        <p:nvSpPr>
          <p:cNvPr id="5" name="TextBox 4">
            <a:extLst>
              <a:ext uri="{FF2B5EF4-FFF2-40B4-BE49-F238E27FC236}">
                <a16:creationId xmlns:a16="http://schemas.microsoft.com/office/drawing/2014/main" id="{CAAE6364-4BF0-4943-8B2A-F50B516923BA}"/>
              </a:ext>
            </a:extLst>
          </p:cNvPr>
          <p:cNvSpPr txBox="1"/>
          <p:nvPr/>
        </p:nvSpPr>
        <p:spPr>
          <a:xfrm>
            <a:off x="3500438" y="5697538"/>
            <a:ext cx="8248649" cy="757237"/>
          </a:xfrm>
          <a:prstGeom prst="rect">
            <a:avLst/>
          </a:prstGeom>
          <a:noFill/>
        </p:spPr>
        <p:txBody>
          <a:bodyPr wrap="square" lIns="0" tIns="0" rIns="0" bIns="0" rtlCol="0" anchor="b" anchorCtr="0">
            <a:noAutofit/>
          </a:bodyPr>
          <a:lstStyle/>
          <a:p>
            <a:pPr algn="r"/>
            <a:r>
              <a:rPr lang="en-GB" dirty="0"/>
              <a:t>https://www.theguardian.com/higher-education-network/gallery/2015/mar/19/guardian-university-awards-2015-winners-in-pictures</a:t>
            </a:r>
          </a:p>
        </p:txBody>
      </p:sp>
      <p:sp>
        <p:nvSpPr>
          <p:cNvPr id="9" name="Rectangle 8">
            <a:extLst>
              <a:ext uri="{FF2B5EF4-FFF2-40B4-BE49-F238E27FC236}">
                <a16:creationId xmlns:a16="http://schemas.microsoft.com/office/drawing/2014/main" id="{A743BCF6-1F43-48AC-A414-966DA8518130}"/>
              </a:ext>
            </a:extLst>
          </p:cNvPr>
          <p:cNvSpPr/>
          <p:nvPr/>
        </p:nvSpPr>
        <p:spPr>
          <a:xfrm>
            <a:off x="319087" y="2413338"/>
            <a:ext cx="5653087" cy="2308324"/>
          </a:xfrm>
          <a:prstGeom prst="rect">
            <a:avLst/>
          </a:prstGeom>
        </p:spPr>
        <p:txBody>
          <a:bodyPr wrap="square">
            <a:spAutoFit/>
          </a:bodyPr>
          <a:lstStyle/>
          <a:p>
            <a:r>
              <a:rPr lang="en-GB" dirty="0">
                <a:solidFill>
                  <a:srgbClr val="000000"/>
                </a:solidFill>
                <a:latin typeface="Verdana" panose="020B0604030504040204" pitchFamily="34" charset="0"/>
              </a:rPr>
              <a:t>MOLTHAN-HILL, P., ROBINSON, Z.P., HOPE, A., DHARMASASMITA, A. and MCMANUS, E., 2020. </a:t>
            </a:r>
            <a:r>
              <a:rPr lang="en-GB" dirty="0">
                <a:latin typeface="Verdana" panose="020B0604030504040204" pitchFamily="34" charset="0"/>
                <a:hlinkClick r:id="rId4"/>
              </a:rPr>
              <a:t>Reducing carbon emissions in business through Responsible Management Education: influence at the micro-, meso- and macro-levels.</a:t>
            </a:r>
            <a:r>
              <a:rPr lang="en-GB" dirty="0">
                <a:solidFill>
                  <a:srgbClr val="000000"/>
                </a:solidFill>
                <a:latin typeface="Verdana" panose="020B0604030504040204" pitchFamily="34" charset="0"/>
              </a:rPr>
              <a:t> </a:t>
            </a:r>
            <a:r>
              <a:rPr lang="en-GB" i="1" dirty="0">
                <a:solidFill>
                  <a:srgbClr val="000000"/>
                </a:solidFill>
                <a:latin typeface="Verdana" panose="020B0604030504040204" pitchFamily="34" charset="0"/>
              </a:rPr>
              <a:t>International Journal of Management Education</a:t>
            </a:r>
            <a:r>
              <a:rPr lang="en-GB" dirty="0">
                <a:solidFill>
                  <a:srgbClr val="000000"/>
                </a:solidFill>
                <a:latin typeface="Verdana" panose="020B0604030504040204" pitchFamily="34" charset="0"/>
              </a:rPr>
              <a:t>, 18 (1): 100328. ISSN 1472-8117</a:t>
            </a:r>
            <a:endParaRPr lang="en-GB" dirty="0"/>
          </a:p>
        </p:txBody>
      </p:sp>
      <p:sp>
        <p:nvSpPr>
          <p:cNvPr id="10" name="TextBox 9">
            <a:extLst>
              <a:ext uri="{FF2B5EF4-FFF2-40B4-BE49-F238E27FC236}">
                <a16:creationId xmlns:a16="http://schemas.microsoft.com/office/drawing/2014/main" id="{E4B85D7B-21FA-4B9F-8E37-817AADA8EFF6}"/>
              </a:ext>
            </a:extLst>
          </p:cNvPr>
          <p:cNvSpPr txBox="1"/>
          <p:nvPr/>
        </p:nvSpPr>
        <p:spPr>
          <a:xfrm>
            <a:off x="6362700" y="1989138"/>
            <a:ext cx="3729037" cy="296862"/>
          </a:xfrm>
          <a:prstGeom prst="rect">
            <a:avLst/>
          </a:prstGeom>
          <a:noFill/>
        </p:spPr>
        <p:txBody>
          <a:bodyPr wrap="square" lIns="0" tIns="0" rIns="0" bIns="0" rtlCol="0" anchor="b" anchorCtr="0">
            <a:normAutofit/>
          </a:bodyPr>
          <a:lstStyle/>
          <a:p>
            <a:pPr algn="r"/>
            <a:r>
              <a:rPr lang="en-GB" b="1" dirty="0"/>
              <a:t>Guardian Award  2015</a:t>
            </a:r>
          </a:p>
        </p:txBody>
      </p:sp>
    </p:spTree>
    <p:extLst>
      <p:ext uri="{BB962C8B-B14F-4D97-AF65-F5344CB8AC3E}">
        <p14:creationId xmlns:p14="http://schemas.microsoft.com/office/powerpoint/2010/main" val="4168411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F9E7C1-2574-9E43-B1EC-9BA24B9D7084}"/>
              </a:ext>
            </a:extLst>
          </p:cNvPr>
          <p:cNvSpPr>
            <a:spLocks noGrp="1"/>
          </p:cNvSpPr>
          <p:nvPr>
            <p:ph type="body" idx="1"/>
          </p:nvPr>
        </p:nvSpPr>
        <p:spPr>
          <a:xfrm>
            <a:off x="396651" y="930526"/>
            <a:ext cx="11306176" cy="692647"/>
          </a:xfrm>
        </p:spPr>
        <p:txBody>
          <a:bodyPr>
            <a:noAutofit/>
          </a:bodyPr>
          <a:lstStyle/>
          <a:p>
            <a:pPr algn="ctr"/>
            <a:r>
              <a:rPr lang="en-GB" sz="2000" dirty="0"/>
              <a:t>A Course for SMEs to ‘build back better’ &amp; tackle the Climate Crisis. </a:t>
            </a: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442912" y="204145"/>
            <a:ext cx="11306176" cy="1001982"/>
          </a:xfrm>
        </p:spPr>
        <p:txBody>
          <a:bodyPr>
            <a:normAutofit fontScale="90000"/>
          </a:bodyPr>
          <a:lstStyle/>
          <a:p>
            <a:r>
              <a:rPr lang="en-US" dirty="0"/>
              <a:t>Sustainability and Inclusive Leadership (SAIL)</a:t>
            </a:r>
          </a:p>
        </p:txBody>
      </p:sp>
      <p:pic>
        <p:nvPicPr>
          <p:cNvPr id="5" name="Picture 4" descr="Text&#10;&#10;Description automatically generated with low confidence">
            <a:extLst>
              <a:ext uri="{FF2B5EF4-FFF2-40B4-BE49-F238E27FC236}">
                <a16:creationId xmlns:a16="http://schemas.microsoft.com/office/drawing/2014/main" id="{1323A88F-9858-404B-8814-0A8C38B22A10}"/>
              </a:ext>
            </a:extLst>
          </p:cNvPr>
          <p:cNvPicPr>
            <a:picLocks noChangeAspect="1"/>
          </p:cNvPicPr>
          <p:nvPr/>
        </p:nvPicPr>
        <p:blipFill>
          <a:blip r:embed="rId2"/>
          <a:stretch>
            <a:fillRect/>
          </a:stretch>
        </p:blipFill>
        <p:spPr>
          <a:xfrm>
            <a:off x="8535004" y="5884592"/>
            <a:ext cx="3095418" cy="692646"/>
          </a:xfrm>
          <a:prstGeom prst="rect">
            <a:avLst/>
          </a:prstGeom>
        </p:spPr>
      </p:pic>
      <p:sp>
        <p:nvSpPr>
          <p:cNvPr id="6" name="TextBox 5">
            <a:extLst>
              <a:ext uri="{FF2B5EF4-FFF2-40B4-BE49-F238E27FC236}">
                <a16:creationId xmlns:a16="http://schemas.microsoft.com/office/drawing/2014/main" id="{8EAA8D48-C439-46DA-B15B-32B9F9C59B73}"/>
              </a:ext>
            </a:extLst>
          </p:cNvPr>
          <p:cNvSpPr txBox="1"/>
          <p:nvPr/>
        </p:nvSpPr>
        <p:spPr>
          <a:xfrm>
            <a:off x="8948691" y="1513855"/>
            <a:ext cx="3095418" cy="2451321"/>
          </a:xfrm>
          <a:prstGeom prst="rect">
            <a:avLst/>
          </a:prstGeom>
          <a:solidFill>
            <a:schemeClr val="accent2"/>
          </a:solid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0B852A5-CA77-4A76-906F-BB443E0B120E}"/>
              </a:ext>
            </a:extLst>
          </p:cNvPr>
          <p:cNvSpPr txBox="1"/>
          <p:nvPr/>
        </p:nvSpPr>
        <p:spPr>
          <a:xfrm>
            <a:off x="9137180" y="1621521"/>
            <a:ext cx="2672179" cy="2250446"/>
          </a:xfrm>
          <a:prstGeom prst="rect">
            <a:avLst/>
          </a:prstGeom>
          <a:noFill/>
        </p:spPr>
        <p:txBody>
          <a:bodyPr wrap="square" lIns="0" tIns="0" rIns="0" bIns="0" rtlCol="0" anchor="b" anchorCtr="0">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FF"/>
                </a:solidFill>
                <a:effectLst/>
                <a:uLnTx/>
                <a:uFillTx/>
                <a:latin typeface="Arial" panose="020B0604020202020204"/>
                <a:ea typeface="+mn-ea"/>
                <a:cs typeface="+mn-cs"/>
              </a:rPr>
              <a:t>“I think that a lot of people just don’t have the awareness that’s needed to tackle the problem at scale, so being armed with some facts, ideas for engagement, methods of overcoming objections, and ultimately the confidence to challenge misinformation or misguided opinions is really helpful.”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Participant Ben Williamson, Rebel Recruiters, Nottingham</a:t>
            </a:r>
          </a:p>
        </p:txBody>
      </p:sp>
      <p:sp>
        <p:nvSpPr>
          <p:cNvPr id="8" name="Content Placeholder 2">
            <a:extLst>
              <a:ext uri="{FF2B5EF4-FFF2-40B4-BE49-F238E27FC236}">
                <a16:creationId xmlns:a16="http://schemas.microsoft.com/office/drawing/2014/main" id="{B2870362-E908-4F60-A3DE-B865F69C4D13}"/>
              </a:ext>
            </a:extLst>
          </p:cNvPr>
          <p:cNvSpPr txBox="1">
            <a:spLocks/>
          </p:cNvSpPr>
          <p:nvPr/>
        </p:nvSpPr>
        <p:spPr>
          <a:xfrm>
            <a:off x="396651" y="1623173"/>
            <a:ext cx="8399247" cy="4304301"/>
          </a:xfrm>
          <a:prstGeom prst="rect">
            <a:avLst/>
          </a:prstGeom>
        </p:spPr>
        <p:txBody>
          <a:bodyPr vert="horz" lIns="0" tIns="45720" rIns="91440" bIns="45720" rtlCol="0">
            <a:normAutofit fontScale="70000" lnSpcReduction="20000"/>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SAIL explores the global climate crisis, the very real impact that this will have on the economic landscape, and how important it is for businesses to be more sustainable as they work towards COVID-19 recovery. </a:t>
            </a:r>
          </a:p>
          <a:p>
            <a:pPr marL="0" marR="0" lvl="0" indent="0" algn="l"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Participants learn:</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how businesses are affected by climate change, and vice versa</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climate change mitigation tools and high impact solutions: for personal life, work &amp; business</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recovery and change strategies, with support to develop an action plan. </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endParaRPr kumimoji="0" lang="en-GB"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300" b="0" i="0" u="none" strike="noStrike" kern="1200" cap="none" spc="0" normalizeH="0" baseline="0" noProof="0" dirty="0">
                <a:ln>
                  <a:noFill/>
                </a:ln>
                <a:solidFill>
                  <a:srgbClr val="C7007F"/>
                </a:solidFill>
                <a:effectLst/>
                <a:uLnTx/>
                <a:uFillTx/>
                <a:latin typeface="Arial" panose="020B0604020202020204" pitchFamily="34" charset="0"/>
                <a:ea typeface="+mn-ea"/>
                <a:cs typeface="Arial" panose="020B0604020202020204" pitchFamily="34" charset="0"/>
              </a:rPr>
              <a:t>In real terms, businesses can expect a range of benefits including saving money, attracting and retaining employees and customers, reducing waste, increasing productivity, and getting a head start on becoming compliant for future regulations – as well as enhancing their mission &amp; values. </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Participants can gain a full certificate by the Carbon Literacy Trust. This course has also been accredited by NTU: participants can receive 10 credits towards a Level 4 (degree level) qualification.</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deliver this course in your business or area, email </a:t>
            </a: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SAIL@ntu.ac.uk</a:t>
            </a: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for more information. </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42012F46-A9D4-4F8C-9FD1-C866EBC23219}"/>
              </a:ext>
            </a:extLst>
          </p:cNvPr>
          <p:cNvSpPr/>
          <p:nvPr/>
        </p:nvSpPr>
        <p:spPr>
          <a:xfrm>
            <a:off x="8948691" y="4080586"/>
            <a:ext cx="3095418" cy="1565612"/>
          </a:xfrm>
          <a:prstGeom prst="rect">
            <a:avLst/>
          </a:prstGeom>
          <a:solidFill>
            <a:schemeClr val="bg1"/>
          </a:solidFill>
          <a:ln>
            <a:solidFill>
              <a:srgbClr val="C701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4CFD21A8-6B4D-4CB1-89B5-4AB1FB688431}"/>
              </a:ext>
            </a:extLst>
          </p:cNvPr>
          <p:cNvSpPr txBox="1"/>
          <p:nvPr/>
        </p:nvSpPr>
        <p:spPr>
          <a:xfrm>
            <a:off x="9137180" y="4178240"/>
            <a:ext cx="2672179" cy="1322773"/>
          </a:xfrm>
          <a:prstGeom prst="rect">
            <a:avLst/>
          </a:prstGeom>
          <a:no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C7007F"/>
                </a:solidFill>
                <a:effectLst/>
                <a:uLnTx/>
                <a:uFillTx/>
                <a:latin typeface="Arial" panose="020B0604020202020204"/>
                <a:ea typeface="+mn-ea"/>
                <a:cs typeface="+mn-cs"/>
              </a:rPr>
              <a:t>Nearly 50% of SMEs in our local area do not have a sustainability policy. This represents a significant area of development and opportunity for local businesses.</a:t>
            </a:r>
          </a:p>
        </p:txBody>
      </p:sp>
    </p:spTree>
    <p:extLst>
      <p:ext uri="{BB962C8B-B14F-4D97-AF65-F5344CB8AC3E}">
        <p14:creationId xmlns:p14="http://schemas.microsoft.com/office/powerpoint/2010/main" val="1048041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lnSpcReduction="10000"/>
          </a:bodyPr>
          <a:lstStyle/>
          <a:p>
            <a:pPr algn="ctr"/>
            <a:r>
              <a:rPr lang="en-GB" sz="3600" dirty="0"/>
              <a:t>Want to adapt any of our projects to your university? </a:t>
            </a:r>
            <a:br>
              <a:rPr lang="en-GB" sz="3600" dirty="0"/>
            </a:br>
            <a:r>
              <a:rPr lang="en-GB" sz="3600" dirty="0"/>
              <a:t>Please contact Prof Dr Petra Molthan-Hill  </a:t>
            </a:r>
          </a:p>
          <a:p>
            <a:pPr algn="ctr"/>
            <a:r>
              <a:rPr lang="en-GB" sz="3600"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SOS-UK Powerpoint Presentation Template">
      <a:dk1>
        <a:srgbClr val="000000"/>
      </a:dk1>
      <a:lt1>
        <a:srgbClr val="FFFFFF"/>
      </a:lt1>
      <a:dk2>
        <a:srgbClr val="00AFC8"/>
      </a:dk2>
      <a:lt2>
        <a:srgbClr val="E7E6E6"/>
      </a:lt2>
      <a:accent1>
        <a:srgbClr val="B1DFE3"/>
      </a:accent1>
      <a:accent2>
        <a:srgbClr val="176F90"/>
      </a:accent2>
      <a:accent3>
        <a:srgbClr val="083A5E"/>
      </a:accent3>
      <a:accent4>
        <a:srgbClr val="E6413C"/>
      </a:accent4>
      <a:accent5>
        <a:srgbClr val="0B8080"/>
      </a:accent5>
      <a:accent6>
        <a:srgbClr val="3C3C3C"/>
      </a:accent6>
      <a:hlink>
        <a:srgbClr val="00AFC8"/>
      </a:hlink>
      <a:folHlink>
        <a:srgbClr val="083A5E"/>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S-UK_PowerpointPresentation-Widescreen_TEMPLATE" id="{64827D33-051E-40E1-A7CC-FB0878787E1E}" vid="{2C8F50CE-00E0-49A4-8ABC-B49D7D36ECC6}"/>
    </a:ext>
  </a:extLst>
</a:theme>
</file>

<file path=ppt/theme/theme4.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2.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EB7606-F0DE-4E35-ADFF-7F76928EE48B}">
  <ds:schemaRefs>
    <ds:schemaRef ds:uri="http://schemas.microsoft.com/office/2006/metadata/properties"/>
    <ds:schemaRef ds:uri="http://schemas.microsoft.com/office/2006/documentManagement/types"/>
    <ds:schemaRef ds:uri="http://purl.org/dc/elements/1.1/"/>
    <ds:schemaRef ds:uri="http://www.w3.org/XML/1998/namespace"/>
    <ds:schemaRef ds:uri="http://purl.org/dc/terms/"/>
    <ds:schemaRef ds:uri="http://schemas.openxmlformats.org/package/2006/metadata/core-properties"/>
    <ds:schemaRef ds:uri="http://purl.org/dc/dcmitype/"/>
    <ds:schemaRef ds:uri="http://schemas.microsoft.com/office/infopath/2007/PartnerControls"/>
    <ds:schemaRef ds:uri="8dbe2aa3-3237-4830-85c4-3d48417ef302"/>
  </ds:schemaRefs>
</ds:datastoreItem>
</file>

<file path=docProps/app.xml><?xml version="1.0" encoding="utf-8"?>
<Properties xmlns="http://schemas.openxmlformats.org/officeDocument/2006/extended-properties" xmlns:vt="http://schemas.openxmlformats.org/officeDocument/2006/docPropsVTypes">
  <Template/>
  <TotalTime>6</TotalTime>
  <Words>2656</Words>
  <Application>Microsoft Office PowerPoint</Application>
  <PresentationFormat>Widescreen</PresentationFormat>
  <Paragraphs>161</Paragraphs>
  <Slides>20</Slides>
  <Notes>12</Notes>
  <HiddenSlides>0</HiddenSlides>
  <MMClips>1</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20</vt:i4>
      </vt:variant>
    </vt:vector>
  </HeadingPairs>
  <TitlesOfParts>
    <vt:vector size="36" baseType="lpstr">
      <vt:lpstr>Arial</vt:lpstr>
      <vt:lpstr>Calibri</vt:lpstr>
      <vt:lpstr>Calibri Light</vt:lpstr>
      <vt:lpstr>Century Gothic</vt:lpstr>
      <vt:lpstr>Helvetica</vt:lpstr>
      <vt:lpstr>inherit</vt:lpstr>
      <vt:lpstr>Tahoma</vt:lpstr>
      <vt:lpstr>Times New Roman</vt:lpstr>
      <vt:lpstr>Trebuchet MS</vt:lpstr>
      <vt:lpstr>Verdana</vt:lpstr>
      <vt:lpstr>Wingdings</vt:lpstr>
      <vt:lpstr>Office Theme</vt:lpstr>
      <vt:lpstr>1_Office Theme</vt:lpstr>
      <vt:lpstr>2_Office Theme</vt:lpstr>
      <vt:lpstr>6_Office Theme</vt:lpstr>
      <vt:lpstr>3_Office Theme</vt:lpstr>
      <vt:lpstr>High impact climate solutions:  We can do it!</vt:lpstr>
      <vt:lpstr>En-ROADS is a cutting-edge simulation model used to test climate solutions and generate climate scenarios for the future.</vt:lpstr>
      <vt:lpstr>Solutions: A lot to know…</vt:lpstr>
      <vt:lpstr>Inspired by Carbon Literacy Training in:</vt:lpstr>
      <vt:lpstr>Carbon Literacy Training for Business Schools</vt:lpstr>
      <vt:lpstr>PowerPoint Presentation</vt:lpstr>
      <vt:lpstr>PowerPoint Presentation</vt:lpstr>
      <vt:lpstr>Just published</vt:lpstr>
      <vt:lpstr>PowerPoint Presentation</vt:lpstr>
      <vt:lpstr>NTU Carbon Literacy Training Course</vt:lpstr>
      <vt:lpstr>NTU Carbon Literacy Training Course</vt:lpstr>
      <vt:lpstr>Read about the Carbon Literacy Training</vt:lpstr>
      <vt:lpstr>Carbon Literacy for Universities and Colleges</vt:lpstr>
      <vt:lpstr>LEARNING ACADEMY : CARBON LITERACY</vt:lpstr>
      <vt:lpstr>International work-related experience</vt:lpstr>
      <vt:lpstr>Watch our students talking about …</vt:lpstr>
      <vt:lpstr>Students changing organisations as part of the core curriculum</vt:lpstr>
      <vt:lpstr>Sustainability and Inclusive Leadership (SAIL)</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124</cp:revision>
  <dcterms:created xsi:type="dcterms:W3CDTF">2020-08-07T10:40:47Z</dcterms:created>
  <dcterms:modified xsi:type="dcterms:W3CDTF">2021-11-11T10:45:27Z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