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1" r:id="rId4"/>
    <p:sldMasterId id="2147483703" r:id="rId5"/>
    <p:sldMasterId id="2147483648" r:id="rId6"/>
    <p:sldMasterId id="2147483682" r:id="rId7"/>
    <p:sldMasterId id="2147483728" r:id="rId8"/>
    <p:sldMasterId id="2147483749" r:id="rId9"/>
  </p:sldMasterIdLst>
  <p:notesMasterIdLst>
    <p:notesMasterId r:id="rId30"/>
  </p:notesMasterIdLst>
  <p:sldIdLst>
    <p:sldId id="258" r:id="rId10"/>
    <p:sldId id="1557" r:id="rId11"/>
    <p:sldId id="267" r:id="rId12"/>
    <p:sldId id="1546" r:id="rId13"/>
    <p:sldId id="1570" r:id="rId14"/>
    <p:sldId id="1567" r:id="rId15"/>
    <p:sldId id="1568" r:id="rId16"/>
    <p:sldId id="1554" r:id="rId17"/>
    <p:sldId id="1569" r:id="rId18"/>
    <p:sldId id="283" r:id="rId19"/>
    <p:sldId id="1566" r:id="rId20"/>
    <p:sldId id="272" r:id="rId21"/>
    <p:sldId id="1561" r:id="rId22"/>
    <p:sldId id="1562" r:id="rId23"/>
    <p:sldId id="1563" r:id="rId24"/>
    <p:sldId id="1558" r:id="rId25"/>
    <p:sldId id="1571" r:id="rId26"/>
    <p:sldId id="1559" r:id="rId27"/>
    <p:sldId id="1560" r:id="rId28"/>
    <p:sldId id="156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0" autoAdjust="0"/>
    <p:restoredTop sz="86458" autoAdjust="0"/>
  </p:normalViewPr>
  <p:slideViewPr>
    <p:cSldViewPr snapToGrid="0">
      <p:cViewPr varScale="1">
        <p:scale>
          <a:sx n="47" d="100"/>
          <a:sy n="47" d="100"/>
        </p:scale>
        <p:origin x="403" y="53"/>
      </p:cViewPr>
      <p:guideLst/>
    </p:cSldViewPr>
  </p:slideViewPr>
  <p:outlineViewPr>
    <p:cViewPr>
      <p:scale>
        <a:sx n="33" d="100"/>
        <a:sy n="33" d="100"/>
      </p:scale>
      <p:origin x="0" y="-1302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 Id="rId4" Type="http://schemas.openxmlformats.org/officeDocument/2006/relationships/image" Target="../media/image30.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 Id="rId4"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a:t>Ability to distinguish critically between certainties, uncertainties, projections and risks associated with climate change and to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a:t>
          </a:r>
          <a:r>
            <a:rPr lang="en-GB" dirty="0" err="1"/>
            <a:t>behavior</a:t>
          </a:r>
          <a:r>
            <a:rPr lang="en-GB" dirty="0"/>
            <a:t>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and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Ability to distinguish critically between certainties, uncertainties, projections and risks associated with climate change and to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a:t>
          </a:r>
          <a:r>
            <a:rPr lang="en-GB" sz="2100" kern="1200" dirty="0" err="1"/>
            <a:t>behavior</a:t>
          </a:r>
          <a:r>
            <a:rPr lang="en-GB" sz="2100" kern="1200" dirty="0"/>
            <a:t>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08930"/>
          <a:ext cx="11520000" cy="1280536"/>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511" y="271441"/>
        <a:ext cx="11394978" cy="1155514"/>
      </dsp:txXfrm>
    </dsp:sp>
    <dsp:sp modelId="{5EC8B9A6-5F77-445E-8BDB-E6C1E2105213}">
      <dsp:nvSpPr>
        <dsp:cNvPr id="0" name=""/>
        <dsp:cNvSpPr/>
      </dsp:nvSpPr>
      <dsp:spPr>
        <a:xfrm>
          <a:off x="0" y="1499873"/>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181" y="1544054"/>
        <a:ext cx="11431638" cy="816700"/>
      </dsp:txXfrm>
    </dsp:sp>
    <dsp:sp modelId="{28955ACD-53B4-499F-89BB-254F16A898CF}">
      <dsp:nvSpPr>
        <dsp:cNvPr id="0" name=""/>
        <dsp:cNvSpPr/>
      </dsp:nvSpPr>
      <dsp:spPr>
        <a:xfrm>
          <a:off x="0" y="2415342"/>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181" y="2459523"/>
        <a:ext cx="11431638" cy="816700"/>
      </dsp:txXfrm>
    </dsp:sp>
    <dsp:sp modelId="{1CBCF9C5-F202-4995-9634-4C82753ADD33}">
      <dsp:nvSpPr>
        <dsp:cNvPr id="0" name=""/>
        <dsp:cNvSpPr/>
      </dsp:nvSpPr>
      <dsp:spPr>
        <a:xfrm>
          <a:off x="0" y="3330811"/>
          <a:ext cx="11520000" cy="90506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181" y="3374992"/>
        <a:ext cx="11431638" cy="816700"/>
      </dsp:txXfrm>
    </dsp:sp>
    <dsp:sp modelId="{569EEFCE-F1FB-4C9C-B800-7076A67F68FB}">
      <dsp:nvSpPr>
        <dsp:cNvPr id="0" name=""/>
        <dsp:cNvSpPr/>
      </dsp:nvSpPr>
      <dsp:spPr>
        <a:xfrm>
          <a:off x="0" y="4246280"/>
          <a:ext cx="11520000" cy="980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global level to protect negatively affected natural and human systems in a just and equitable way.</a:t>
          </a:r>
          <a:endParaRPr lang="en-NL" sz="2000" kern="1200" dirty="0"/>
        </a:p>
      </dsp:txBody>
      <dsp:txXfrm>
        <a:off x="47878" y="4294158"/>
        <a:ext cx="11424244" cy="8850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Climate change mitigation and focused on solutions</a:t>
          </a:r>
          <a:endParaRPr lang="en-NL" sz="20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Interactive teaching material</a:t>
          </a:r>
          <a:endParaRPr lang="en-NL" sz="20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MIT Sloan &amp; Climate Interactive Simulation tool </a:t>
          </a:r>
          <a:endParaRPr lang="en-NL" sz="20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Certificates for you and your students</a:t>
          </a:r>
          <a:endParaRPr lang="en-NL" sz="20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39F2D-2C6D-4DE8-AF03-44B950F7AF50}" type="datetimeFigureOut">
              <a:rPr lang="en-GB" smtClean="0"/>
              <a:t>11/11/2021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96955-19C8-447B-9AC7-DE00E46E6816}" type="slidenum">
              <a:rPr lang="en-GB" smtClean="0"/>
              <a:t>‹#›</a:t>
            </a:fld>
            <a:endParaRPr lang="en-GB"/>
          </a:p>
        </p:txBody>
      </p:sp>
    </p:spTree>
    <p:extLst>
      <p:ext uri="{BB962C8B-B14F-4D97-AF65-F5344CB8AC3E}">
        <p14:creationId xmlns:p14="http://schemas.microsoft.com/office/powerpoint/2010/main" val="4147794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Or working group would like to present the attached (which will be soon finalised) covering the following topic:</a:t>
            </a:r>
          </a:p>
          <a:p>
            <a:pPr lvl="0"/>
            <a:r>
              <a:rPr lang="en-GB" sz="1200" kern="1200" dirty="0">
                <a:solidFill>
                  <a:schemeClr val="tx1"/>
                </a:solidFill>
                <a:effectLst/>
                <a:latin typeface="+mn-lt"/>
                <a:ea typeface="+mn-ea"/>
                <a:cs typeface="+mn-cs"/>
              </a:rPr>
              <a:t> The need for everyone in the business school to understand climate change and climate change mitigation and act upon it.</a:t>
            </a:r>
          </a:p>
          <a:p>
            <a:pPr lvl="0"/>
            <a:r>
              <a:rPr lang="en-GB" sz="1200" kern="1200" dirty="0">
                <a:solidFill>
                  <a:schemeClr val="tx1"/>
                </a:solidFill>
                <a:effectLst/>
                <a:latin typeface="+mn-lt"/>
                <a:ea typeface="+mn-ea"/>
                <a:cs typeface="+mn-cs"/>
              </a:rPr>
              <a:t>Climate change education in business schools: strategies Our working group:</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 Overview (Petra)</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 Our survey, recent publications, and research (Alex)</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 Carbon Management and templates (Muhammad)</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 Our upcoming events (Rachel)</a:t>
            </a:r>
          </a:p>
          <a:p>
            <a:r>
              <a:rPr lang="en-GB" sz="1200" kern="1200" dirty="0">
                <a:solidFill>
                  <a:schemeClr val="tx1"/>
                </a:solidFill>
                <a:effectLst/>
                <a:latin typeface="+mn-lt"/>
                <a:ea typeface="+mn-ea"/>
                <a:cs typeface="+mn-cs"/>
              </a:rPr>
              <a:t>The first slides might be narrated by different people (to be decided).</a:t>
            </a:r>
          </a:p>
          <a:p>
            <a:r>
              <a:rPr lang="en-GB" sz="1200" kern="1200" dirty="0">
                <a:solidFill>
                  <a:schemeClr val="tx1"/>
                </a:solidFill>
                <a:effectLst/>
                <a:latin typeface="+mn-lt"/>
                <a:ea typeface="+mn-ea"/>
                <a:cs typeface="+mn-cs"/>
              </a:rPr>
              <a:t>For the recording: We could do Thursday 20.05. between 9-12.30 BST. Maybe 11.00-12.30 BST would be best given your time zones? We would appreciate if you could confirm the date and time soon so that we can block it in our diaries.</a:t>
            </a:r>
          </a:p>
          <a:p>
            <a:r>
              <a:rPr lang="en-GB" sz="1200" kern="1200" dirty="0">
                <a:solidFill>
                  <a:schemeClr val="tx1"/>
                </a:solidFill>
                <a:effectLst/>
                <a:latin typeface="+mn-lt"/>
                <a:ea typeface="+mn-ea"/>
                <a:cs typeface="+mn-cs"/>
              </a:rPr>
              <a:t>Or working group would like to present the attached (which will be soon finalised) covering the following topic:</a:t>
            </a:r>
          </a:p>
          <a:p>
            <a:pPr lvl="0"/>
            <a:r>
              <a:rPr lang="en-GB" sz="1200" kern="1200" dirty="0">
                <a:solidFill>
                  <a:schemeClr val="tx1"/>
                </a:solidFill>
                <a:effectLst/>
                <a:latin typeface="+mn-lt"/>
                <a:ea typeface="+mn-ea"/>
                <a:cs typeface="+mn-cs"/>
              </a:rPr>
              <a:t> The need for everyone in the business school to understand climate change and climate change mitigation and act upon it.</a:t>
            </a:r>
          </a:p>
          <a:p>
            <a:pPr lvl="0"/>
            <a:r>
              <a:rPr lang="en-GB" sz="1200" kern="1200" dirty="0">
                <a:solidFill>
                  <a:schemeClr val="tx1"/>
                </a:solidFill>
                <a:effectLst/>
                <a:latin typeface="+mn-lt"/>
                <a:ea typeface="+mn-ea"/>
                <a:cs typeface="+mn-cs"/>
              </a:rPr>
              <a:t>Climate change education in business schools: strategies for every discipline</a:t>
            </a:r>
          </a:p>
          <a:p>
            <a:pPr lvl="0"/>
            <a:r>
              <a:rPr lang="en-GB" sz="1200" kern="1200" dirty="0">
                <a:solidFill>
                  <a:schemeClr val="tx1"/>
                </a:solidFill>
                <a:effectLst/>
                <a:latin typeface="+mn-lt"/>
                <a:ea typeface="+mn-ea"/>
                <a:cs typeface="+mn-cs"/>
              </a:rPr>
              <a:t>Our working group:</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 Overview (Petra)</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 Our survey, recent publications, and research (Alex)</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 Carbon Management and templates (Muhammad)</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 Our upcoming events (Rachel)</a:t>
            </a:r>
          </a:p>
          <a:p>
            <a:r>
              <a:rPr lang="en-GB" sz="1200" kern="1200" dirty="0">
                <a:solidFill>
                  <a:schemeClr val="tx1"/>
                </a:solidFill>
                <a:effectLst/>
                <a:latin typeface="+mn-lt"/>
                <a:ea typeface="+mn-ea"/>
                <a:cs typeface="+mn-cs"/>
              </a:rPr>
              <a:t>The first slides might be narrated by different people (to be decided).</a:t>
            </a:r>
          </a:p>
          <a:p>
            <a:r>
              <a:rPr lang="en-GB" sz="1200" kern="1200" dirty="0">
                <a:solidFill>
                  <a:schemeClr val="tx1"/>
                </a:solidFill>
                <a:effectLst/>
                <a:latin typeface="+mn-lt"/>
                <a:ea typeface="+mn-ea"/>
                <a:cs typeface="+mn-cs"/>
              </a:rPr>
              <a:t>For the recording: We could do Thursday 20.05. between 9-12.30 BST. Maybe 11.00-12.30 BST would be best given your time zones? We would appreciate if you could confirm the date and time soon so that we can block it in our diaries.</a:t>
            </a:r>
          </a:p>
          <a:p>
            <a:endParaRPr lang="en-GB" dirty="0"/>
          </a:p>
          <a:p>
            <a:endParaRPr lang="en-GB" dirty="0"/>
          </a:p>
        </p:txBody>
      </p:sp>
      <p:sp>
        <p:nvSpPr>
          <p:cNvPr id="4" name="Slide Number Placeholder 3"/>
          <p:cNvSpPr>
            <a:spLocks noGrp="1"/>
          </p:cNvSpPr>
          <p:nvPr>
            <p:ph type="sldNum" sz="quarter" idx="10"/>
          </p:nvPr>
        </p:nvSpPr>
        <p:spPr/>
        <p:txBody>
          <a:bodyPr/>
          <a:lstStyle/>
          <a:p>
            <a:fld id="{D7F88987-9C11-FC43-B2CE-3A9A6A29209B}" type="slidenum">
              <a:rPr lang="en-US" smtClean="0"/>
              <a:t>2</a:t>
            </a:fld>
            <a:endParaRPr lang="en-US"/>
          </a:p>
        </p:txBody>
      </p:sp>
    </p:spTree>
    <p:extLst>
      <p:ext uri="{BB962C8B-B14F-4D97-AF65-F5344CB8AC3E}">
        <p14:creationId xmlns:p14="http://schemas.microsoft.com/office/powerpoint/2010/main" val="1324316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2030, ensure that all learners acquire the knowledge and skills needed to promote sustainable development, climate change mitigation and adaptation</a:t>
            </a:r>
          </a:p>
          <a:p>
            <a:endParaRPr lang="en-US" dirty="0"/>
          </a:p>
          <a:p>
            <a:r>
              <a:rPr lang="en-US" dirty="0"/>
              <a:t>Increase from 30 members in 2018 and </a:t>
            </a:r>
            <a:r>
              <a:rPr lang="en-US"/>
              <a:t>14 countries </a:t>
            </a:r>
            <a:endParaRPr lang="en-US" dirty="0"/>
          </a:p>
        </p:txBody>
      </p:sp>
      <p:sp>
        <p:nvSpPr>
          <p:cNvPr id="4" name="Slide Number Placeholder 3"/>
          <p:cNvSpPr>
            <a:spLocks noGrp="1"/>
          </p:cNvSpPr>
          <p:nvPr>
            <p:ph type="sldNum" sz="quarter" idx="10"/>
          </p:nvPr>
        </p:nvSpPr>
        <p:spPr/>
        <p:txBody>
          <a:bodyPr/>
          <a:lstStyle/>
          <a:p>
            <a:fld id="{32996955-19C8-447B-9AC7-DE00E46E6816}" type="slidenum">
              <a:rPr lang="en-GB" smtClean="0"/>
              <a:t>3</a:t>
            </a:fld>
            <a:endParaRPr lang="en-GB"/>
          </a:p>
        </p:txBody>
      </p:sp>
    </p:spTree>
    <p:extLst>
      <p:ext uri="{BB962C8B-B14F-4D97-AF65-F5344CB8AC3E}">
        <p14:creationId xmlns:p14="http://schemas.microsoft.com/office/powerpoint/2010/main" val="1823385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891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801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815052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10</a:t>
            </a:fld>
            <a:endParaRPr lang="en-US"/>
          </a:p>
        </p:txBody>
      </p:sp>
    </p:spTree>
    <p:extLst>
      <p:ext uri="{BB962C8B-B14F-4D97-AF65-F5344CB8AC3E}">
        <p14:creationId xmlns:p14="http://schemas.microsoft.com/office/powerpoint/2010/main" val="1616808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F88987-9C11-FC43-B2CE-3A9A6A29209B}" type="slidenum">
              <a:rPr lang="en-US" smtClean="0"/>
              <a:t>18</a:t>
            </a:fld>
            <a:endParaRPr lang="en-US"/>
          </a:p>
        </p:txBody>
      </p:sp>
    </p:spTree>
    <p:extLst>
      <p:ext uri="{BB962C8B-B14F-4D97-AF65-F5344CB8AC3E}">
        <p14:creationId xmlns:p14="http://schemas.microsoft.com/office/powerpoint/2010/main" val="1627784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Petra – how many on</a:t>
            </a:r>
            <a:r>
              <a:rPr lang="en-GB" baseline="0" dirty="0"/>
              <a:t> and certified in Feb / March training? </a:t>
            </a:r>
            <a:endParaRPr lang="en-GB" dirty="0"/>
          </a:p>
        </p:txBody>
      </p:sp>
      <p:sp>
        <p:nvSpPr>
          <p:cNvPr id="4" name="Slide Number Placeholder 3"/>
          <p:cNvSpPr>
            <a:spLocks noGrp="1"/>
          </p:cNvSpPr>
          <p:nvPr>
            <p:ph type="sldNum" sz="quarter" idx="10"/>
          </p:nvPr>
        </p:nvSpPr>
        <p:spPr/>
        <p:txBody>
          <a:bodyPr/>
          <a:lstStyle/>
          <a:p>
            <a:fld id="{D7F88987-9C11-FC43-B2CE-3A9A6A29209B}" type="slidenum">
              <a:rPr lang="en-US" smtClean="0"/>
              <a:t>19</a:t>
            </a:fld>
            <a:endParaRPr lang="en-US"/>
          </a:p>
        </p:txBody>
      </p:sp>
    </p:spTree>
    <p:extLst>
      <p:ext uri="{BB962C8B-B14F-4D97-AF65-F5344CB8AC3E}">
        <p14:creationId xmlns:p14="http://schemas.microsoft.com/office/powerpoint/2010/main" val="1366631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F88987-9C11-FC43-B2CE-3A9A6A29209B}" type="slidenum">
              <a:rPr lang="en-US" smtClean="0"/>
              <a:t>20</a:t>
            </a:fld>
            <a:endParaRPr lang="en-US"/>
          </a:p>
        </p:txBody>
      </p:sp>
    </p:spTree>
    <p:extLst>
      <p:ext uri="{BB962C8B-B14F-4D97-AF65-F5344CB8AC3E}">
        <p14:creationId xmlns:p14="http://schemas.microsoft.com/office/powerpoint/2010/main" val="3586509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0.emf"/><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White Title Slide no TOT">
    <p:spTree>
      <p:nvGrpSpPr>
        <p:cNvPr id="1" name=""/>
        <p:cNvGrpSpPr/>
        <p:nvPr/>
      </p:nvGrpSpPr>
      <p:grpSpPr>
        <a:xfrm>
          <a:off x="0" y="0"/>
          <a:ext cx="0" cy="0"/>
          <a:chOff x="0" y="0"/>
          <a:chExt cx="0" cy="0"/>
        </a:xfrm>
      </p:grpSpPr>
      <p:sp>
        <p:nvSpPr>
          <p:cNvPr id="2" name="Title 1"/>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a:t>Click to edit Master title style</a:t>
            </a:r>
            <a:endParaRPr lang="en-GB" dirty="0"/>
          </a:p>
        </p:txBody>
      </p:sp>
      <p:sp>
        <p:nvSpPr>
          <p:cNvPr id="3" name="Subtitle 2"/>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latin typeface="+mn-lt"/>
              </a:defRPr>
            </a:lvl1pPr>
          </a:lstStyle>
          <a:p>
            <a:fld id="{8C93EA8F-5D32-42A5-B63F-842A0F047210}" type="datetimeFigureOut">
              <a:rPr lang="en-GB" smtClean="0"/>
              <a:pPr/>
              <a:t>11/11/2021</a:t>
            </a:fld>
            <a:endParaRPr lang="en-GB" dirty="0"/>
          </a:p>
        </p:txBody>
      </p:sp>
      <p:sp>
        <p:nvSpPr>
          <p:cNvPr id="5" name="Footer Placeholder 4"/>
          <p:cNvSpPr>
            <a:spLocks noGrp="1"/>
          </p:cNvSpPr>
          <p:nvPr>
            <p:ph type="ftr" sz="quarter" idx="11"/>
          </p:nvPr>
        </p:nvSpPr>
        <p:spPr/>
        <p:txBody>
          <a:bodyPr/>
          <a:lstStyle>
            <a:lvl1pPr>
              <a:defRPr>
                <a:latin typeface="+mn-lt"/>
              </a:defRPr>
            </a:lvl1pPr>
          </a:lstStyle>
          <a:p>
            <a:endParaRPr lang="en-GB" dirty="0"/>
          </a:p>
        </p:txBody>
      </p:sp>
      <p:sp>
        <p:nvSpPr>
          <p:cNvPr id="6" name="Slide Number Placeholder 5"/>
          <p:cNvSpPr>
            <a:spLocks noGrp="1"/>
          </p:cNvSpPr>
          <p:nvPr>
            <p:ph type="sldNum" sz="quarter" idx="12"/>
          </p:nvPr>
        </p:nvSpPr>
        <p:spPr/>
        <p:txBody>
          <a:bodyPr/>
          <a:lstStyle>
            <a:lvl1pPr>
              <a:defRPr>
                <a:latin typeface="+mn-lt"/>
              </a:defRPr>
            </a:lvl1pPr>
          </a:lstStyle>
          <a:p>
            <a:fld id="{2F3AB18B-998C-433D-808A-7D4CCF0545BB}" type="slidenum">
              <a:rPr lang="en-GB" smtClean="0"/>
              <a:pPr/>
              <a:t>‹#›</a:t>
            </a:fld>
            <a:endParaRPr lang="en-GB" dirty="0"/>
          </a:p>
        </p:txBody>
      </p:sp>
    </p:spTree>
    <p:extLst>
      <p:ext uri="{BB962C8B-B14F-4D97-AF65-F5344CB8AC3E}">
        <p14:creationId xmlns:p14="http://schemas.microsoft.com/office/powerpoint/2010/main" val="3015805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Title Slide TO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zo Sans" panose="020B0603030303020204" pitchFamily="34" charset="0"/>
              </a:defRPr>
            </a:lvl1pPr>
          </a:lstStyle>
          <a:p>
            <a:fld id="{8C93EA8F-5D32-42A5-B63F-842A0F047210}" type="datetimeFigureOut">
              <a:rPr lang="en-GB" smtClean="0"/>
              <a:pPr/>
              <a:t>11/11/2021</a:t>
            </a:fld>
            <a:endParaRPr lang="en-GB"/>
          </a:p>
        </p:txBody>
      </p:sp>
      <p:sp>
        <p:nvSpPr>
          <p:cNvPr id="5" name="Footer Placeholder 4"/>
          <p:cNvSpPr>
            <a:spLocks noGrp="1"/>
          </p:cNvSpPr>
          <p:nvPr>
            <p:ph type="ftr" sz="quarter" idx="11"/>
          </p:nvPr>
        </p:nvSpPr>
        <p:spPr/>
        <p:txBody>
          <a:bodyPr/>
          <a:lstStyle>
            <a:lvl1pPr>
              <a:defRPr>
                <a:latin typeface="Azo Sans" panose="020B0603030303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zo Sans" panose="020B0603030303020204" pitchFamily="34" charset="0"/>
              </a:defRPr>
            </a:lvl1pPr>
          </a:lstStyle>
          <a:p>
            <a:fld id="{2F3AB18B-998C-433D-808A-7D4CCF0545BB}"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14696" y="5968092"/>
            <a:ext cx="2296304" cy="478804"/>
          </a:xfrm>
          <a:prstGeom prst="rect">
            <a:avLst/>
          </a:prstGeom>
        </p:spPr>
      </p:pic>
      <p:sp>
        <p:nvSpPr>
          <p:cNvPr id="9" name="Title 1">
            <a:extLst>
              <a:ext uri="{FF2B5EF4-FFF2-40B4-BE49-F238E27FC236}">
                <a16:creationId xmlns:a16="http://schemas.microsoft.com/office/drawing/2014/main" id="{26400229-F14B-4AC9-8DB2-9143BEBE9128}"/>
              </a:ext>
            </a:extLst>
          </p:cNvPr>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a:t>Click to edit Master title style</a:t>
            </a:r>
            <a:endParaRPr lang="en-GB"/>
          </a:p>
        </p:txBody>
      </p:sp>
      <p:sp>
        <p:nvSpPr>
          <p:cNvPr id="10" name="Subtitle 2">
            <a:extLst>
              <a:ext uri="{FF2B5EF4-FFF2-40B4-BE49-F238E27FC236}">
                <a16:creationId xmlns:a16="http://schemas.microsoft.com/office/drawing/2014/main" id="{B695948C-DF93-44F2-82EE-53A39120EA70}"/>
              </a:ext>
            </a:extLst>
          </p:cNvPr>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2157786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ck Title Slide no TO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zo Sans" panose="020B0603030303020204" pitchFamily="34" charset="0"/>
              </a:defRPr>
            </a:lvl1pPr>
          </a:lstStyle>
          <a:p>
            <a:fld id="{8C93EA8F-5D32-42A5-B63F-842A0F047210}" type="datetimeFigureOut">
              <a:rPr lang="en-GB" smtClean="0"/>
              <a:pPr/>
              <a:t>11/11/2021</a:t>
            </a:fld>
            <a:endParaRPr lang="en-GB"/>
          </a:p>
        </p:txBody>
      </p:sp>
      <p:sp>
        <p:nvSpPr>
          <p:cNvPr id="5" name="Footer Placeholder 4"/>
          <p:cNvSpPr>
            <a:spLocks noGrp="1"/>
          </p:cNvSpPr>
          <p:nvPr>
            <p:ph type="ftr" sz="quarter" idx="11"/>
          </p:nvPr>
        </p:nvSpPr>
        <p:spPr/>
        <p:txBody>
          <a:bodyPr/>
          <a:lstStyle>
            <a:lvl1pPr>
              <a:defRPr>
                <a:latin typeface="Azo Sans" panose="020B0603030303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zo Sans" panose="020B0603030303020204" pitchFamily="34" charset="0"/>
              </a:defRPr>
            </a:lvl1pPr>
          </a:lstStyle>
          <a:p>
            <a:fld id="{2F3AB18B-998C-433D-808A-7D4CCF0545BB}" type="slidenum">
              <a:rPr lang="en-GB" smtClean="0"/>
              <a:pPr/>
              <a:t>‹#›</a:t>
            </a:fld>
            <a:endParaRPr lang="en-GB"/>
          </a:p>
        </p:txBody>
      </p:sp>
      <p:sp>
        <p:nvSpPr>
          <p:cNvPr id="7" name="Title 1">
            <a:extLst>
              <a:ext uri="{FF2B5EF4-FFF2-40B4-BE49-F238E27FC236}">
                <a16:creationId xmlns:a16="http://schemas.microsoft.com/office/drawing/2014/main" id="{C86793EA-4A92-495B-8317-C6752319D2FB}"/>
              </a:ext>
            </a:extLst>
          </p:cNvPr>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dirty="0"/>
              <a:t>Click to edit Master title style</a:t>
            </a:r>
            <a:endParaRPr lang="en-GB" dirty="0"/>
          </a:p>
        </p:txBody>
      </p:sp>
      <p:sp>
        <p:nvSpPr>
          <p:cNvPr id="8" name="Subtitle 2">
            <a:extLst>
              <a:ext uri="{FF2B5EF4-FFF2-40B4-BE49-F238E27FC236}">
                <a16:creationId xmlns:a16="http://schemas.microsoft.com/office/drawing/2014/main" id="{61501784-0BAA-47EF-8756-13887624EB79}"/>
              </a:ext>
            </a:extLst>
          </p:cNvPr>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762741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ck Title Slide TO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zo Sans" panose="020B0603030303020204" pitchFamily="34" charset="0"/>
              </a:defRPr>
            </a:lvl1pPr>
          </a:lstStyle>
          <a:p>
            <a:fld id="{8C93EA8F-5D32-42A5-B63F-842A0F047210}" type="datetimeFigureOut">
              <a:rPr lang="en-GB" smtClean="0"/>
              <a:pPr/>
              <a:t>11/11/2021</a:t>
            </a:fld>
            <a:endParaRPr lang="en-GB"/>
          </a:p>
        </p:txBody>
      </p:sp>
      <p:sp>
        <p:nvSpPr>
          <p:cNvPr id="5" name="Footer Placeholder 4"/>
          <p:cNvSpPr>
            <a:spLocks noGrp="1"/>
          </p:cNvSpPr>
          <p:nvPr>
            <p:ph type="ftr" sz="quarter" idx="11"/>
          </p:nvPr>
        </p:nvSpPr>
        <p:spPr/>
        <p:txBody>
          <a:bodyPr/>
          <a:lstStyle>
            <a:lvl1pPr>
              <a:defRPr>
                <a:latin typeface="Azo Sans" panose="020B0603030303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zo Sans" panose="020B0603030303020204" pitchFamily="34" charset="0"/>
              </a:defRPr>
            </a:lvl1pPr>
          </a:lstStyle>
          <a:p>
            <a:fld id="{2F3AB18B-998C-433D-808A-7D4CCF0545BB}"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10848" y="5980132"/>
            <a:ext cx="2300152" cy="479606"/>
          </a:xfrm>
          <a:prstGeom prst="rect">
            <a:avLst/>
          </a:prstGeom>
        </p:spPr>
      </p:pic>
      <p:sp>
        <p:nvSpPr>
          <p:cNvPr id="8" name="Title 1">
            <a:extLst>
              <a:ext uri="{FF2B5EF4-FFF2-40B4-BE49-F238E27FC236}">
                <a16:creationId xmlns:a16="http://schemas.microsoft.com/office/drawing/2014/main" id="{DF211010-0154-438D-8134-809ED7817E86}"/>
              </a:ext>
            </a:extLst>
          </p:cNvPr>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a:t>Click to edit Master title style</a:t>
            </a:r>
            <a:endParaRPr lang="en-GB"/>
          </a:p>
        </p:txBody>
      </p:sp>
      <p:sp>
        <p:nvSpPr>
          <p:cNvPr id="9" name="Subtitle 2">
            <a:extLst>
              <a:ext uri="{FF2B5EF4-FFF2-40B4-BE49-F238E27FC236}">
                <a16:creationId xmlns:a16="http://schemas.microsoft.com/office/drawing/2014/main" id="{42757313-65A1-4BE6-A9D9-95E06B0C0E3F}"/>
              </a:ext>
            </a:extLst>
          </p:cNvPr>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879679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Blac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07316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Black Slides bot LOGO no TOT ">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59074" y="5940577"/>
            <a:ext cx="1558109" cy="472771"/>
          </a:xfrm>
          <a:prstGeom prst="rect">
            <a:avLst/>
          </a:prstGeom>
        </p:spPr>
      </p:pic>
      <p:sp>
        <p:nvSpPr>
          <p:cNvPr id="13"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14" name="Title Placeholder 1"/>
          <p:cNvSpPr>
            <a:spLocks noGrp="1"/>
          </p:cNvSpPr>
          <p:nvPr>
            <p:ph type="title"/>
          </p:nvPr>
        </p:nvSpPr>
        <p:spPr>
          <a:xfrm>
            <a:off x="455427" y="369731"/>
            <a:ext cx="11261756"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01390213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397650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06980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111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D5AF3D-ED38-3F49-A199-CE0540E66555}" type="datetimeFigureOut">
              <a:rPr lang="en-US" smtClean="0"/>
              <a:t>11/11/2021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F42B4E-F859-2D42-ADB1-205BCE3B384A}" type="slidenum">
              <a:rPr lang="en-US" smtClean="0"/>
              <a:t>‹#›</a:t>
            </a:fld>
            <a:endParaRPr lang="en-US"/>
          </a:p>
        </p:txBody>
      </p:sp>
    </p:spTree>
    <p:extLst>
      <p:ext uri="{BB962C8B-B14F-4D97-AF65-F5344CB8AC3E}">
        <p14:creationId xmlns:p14="http://schemas.microsoft.com/office/powerpoint/2010/main" val="2301072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AD5AF3D-ED38-3F49-A199-CE0540E66555}" type="datetimeFigureOut">
              <a:rPr lang="en-US" smtClean="0"/>
              <a:t>11/11/2021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42B4E-F859-2D42-ADB1-205BCE3B384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716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99692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 Slides no TO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1584" y="411770"/>
            <a:ext cx="1567542" cy="475633"/>
          </a:xfrm>
          <a:prstGeom prst="rect">
            <a:avLst/>
          </a:prstGeom>
        </p:spPr>
      </p:pic>
      <p:sp>
        <p:nvSpPr>
          <p:cNvPr id="7"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lvl2pPr marL="742950" indent="-285750">
              <a:buFont typeface="Wingdings" panose="05000000000000000000" pitchFamily="2" charset="2"/>
              <a:buChar char="§"/>
              <a:defRPr/>
            </a:lvl2pPr>
            <a:lvl3pPr marL="1200150" indent="-285750">
              <a:buFont typeface="Wingdings" panose="05000000000000000000" pitchFamily="2" charset="2"/>
              <a:buChar char="§"/>
              <a:defRPr>
                <a:latin typeface="Azo Sans Thin" panose="020B0303030303020204" pitchFamily="34" charset="0"/>
              </a:defRPr>
            </a:lvl3pPr>
            <a:lvl4pPr marL="1657350" indent="-285750">
              <a:buFont typeface="Wingdings" panose="05000000000000000000" pitchFamily="2" charset="2"/>
              <a:buChar char="§"/>
              <a:defRPr>
                <a:latin typeface="Azo Sans Thin" panose="020B0303030303020204" pitchFamily="34" charset="0"/>
              </a:defRPr>
            </a:lvl4pPr>
            <a:lvl5pPr marL="2114550" indent="-285750">
              <a:buFont typeface="Wingdings" panose="05000000000000000000" pitchFamily="2" charset="2"/>
              <a:buChar char="§"/>
              <a:defRPr>
                <a:latin typeface="Azo Sans Thin" panose="020B0303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9" name="Title Placeholder 1"/>
          <p:cNvSpPr>
            <a:spLocks noGrp="1"/>
          </p:cNvSpPr>
          <p:nvPr>
            <p:ph type="title"/>
          </p:nvPr>
        </p:nvSpPr>
        <p:spPr>
          <a:xfrm>
            <a:off x="455427" y="36973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1534694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 Slides bot LOGO no TOT ">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5379" y="5939146"/>
            <a:ext cx="1567542" cy="475633"/>
          </a:xfrm>
          <a:prstGeom prst="rect">
            <a:avLst/>
          </a:prstGeom>
        </p:spPr>
      </p:pic>
      <p:sp>
        <p:nvSpPr>
          <p:cNvPr id="7" name="Text Placeholder 2"/>
          <p:cNvSpPr>
            <a:spLocks noGrp="1"/>
          </p:cNvSpPr>
          <p:nvPr>
            <p:ph idx="1"/>
          </p:nvPr>
        </p:nvSpPr>
        <p:spPr>
          <a:xfrm>
            <a:off x="455427" y="1825625"/>
            <a:ext cx="11261756" cy="3947854"/>
          </a:xfrm>
          <a:prstGeom prst="rect">
            <a:avLst/>
          </a:prstGeom>
        </p:spPr>
        <p:txBody>
          <a:bodyPr vert="horz" lIns="91440" tIns="45720" rIns="91440" bIns="45720" rtlCol="0">
            <a:normAutofit/>
          </a:bodyPr>
          <a:lstStyle>
            <a:lvl2pPr marL="742950" indent="-285750">
              <a:buFont typeface="Wingdings" panose="05000000000000000000" pitchFamily="2" charset="2"/>
              <a:buChar char="§"/>
              <a:defRPr/>
            </a:lvl2pPr>
            <a:lvl3pPr marL="1200150" indent="-285750">
              <a:buFont typeface="Wingdings" panose="05000000000000000000" pitchFamily="2" charset="2"/>
              <a:buChar char="§"/>
              <a:defRPr>
                <a:latin typeface="Azo Sans Thin" panose="020B0303030303020204" pitchFamily="34" charset="0"/>
              </a:defRPr>
            </a:lvl3pPr>
            <a:lvl4pPr marL="1657350" indent="-285750">
              <a:buFont typeface="Wingdings" panose="05000000000000000000" pitchFamily="2" charset="2"/>
              <a:buChar char="§"/>
              <a:defRPr>
                <a:latin typeface="Azo Sans Thin" panose="020B0303030303020204" pitchFamily="34" charset="0"/>
              </a:defRPr>
            </a:lvl4pPr>
            <a:lvl5pPr marL="2114550" indent="-285750">
              <a:buFont typeface="Wingdings" panose="05000000000000000000" pitchFamily="2" charset="2"/>
              <a:buChar char="§"/>
              <a:defRPr>
                <a:latin typeface="Azo Sans Thin" panose="020B0303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9" name="Title Placeholder 1"/>
          <p:cNvSpPr>
            <a:spLocks noGrp="1"/>
          </p:cNvSpPr>
          <p:nvPr>
            <p:ph type="title"/>
          </p:nvPr>
        </p:nvSpPr>
        <p:spPr>
          <a:xfrm>
            <a:off x="455427" y="369731"/>
            <a:ext cx="1127749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3667988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hite Slides TOT &amp; LOGO">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5362" y="6299510"/>
            <a:ext cx="2296304" cy="47880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1584" y="411770"/>
            <a:ext cx="1567542" cy="475633"/>
          </a:xfrm>
          <a:prstGeom prst="rect">
            <a:avLst/>
          </a:prstGeom>
        </p:spPr>
      </p:pic>
      <p:sp>
        <p:nvSpPr>
          <p:cNvPr id="9"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lvl2pPr marL="742950" indent="-285750">
              <a:buFont typeface="Wingdings" panose="05000000000000000000" pitchFamily="2" charset="2"/>
              <a:buChar char="§"/>
              <a:defRPr/>
            </a:lvl2pPr>
            <a:lvl3pPr marL="1200150" indent="-285750">
              <a:buFont typeface="Wingdings" panose="05000000000000000000" pitchFamily="2" charset="2"/>
              <a:buChar char="§"/>
              <a:defRPr>
                <a:latin typeface="Azo Sans Thin" panose="020B0303030303020204" pitchFamily="34" charset="0"/>
              </a:defRPr>
            </a:lvl3pPr>
            <a:lvl4pPr marL="1657350" indent="-285750">
              <a:buFont typeface="Wingdings" panose="05000000000000000000" pitchFamily="2" charset="2"/>
              <a:buChar char="§"/>
              <a:defRPr>
                <a:latin typeface="Azo Sans Thin" panose="020B0303030303020204" pitchFamily="34" charset="0"/>
              </a:defRPr>
            </a:lvl4pPr>
            <a:lvl5pPr marL="2114550" indent="-285750">
              <a:buFont typeface="Wingdings" panose="05000000000000000000" pitchFamily="2" charset="2"/>
              <a:buChar char="§"/>
              <a:defRPr>
                <a:latin typeface="Azo Sans Thin" panose="020B0303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11" name="Title Placeholder 1"/>
          <p:cNvSpPr>
            <a:spLocks noGrp="1"/>
          </p:cNvSpPr>
          <p:nvPr>
            <p:ph type="title"/>
          </p:nvPr>
        </p:nvSpPr>
        <p:spPr>
          <a:xfrm>
            <a:off x="455427" y="36973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463595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hite Slides no TOT Logo Lef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427" y="411771"/>
            <a:ext cx="1567542" cy="475633"/>
          </a:xfrm>
          <a:prstGeom prst="rect">
            <a:avLst/>
          </a:prstGeom>
        </p:spPr>
      </p:pic>
      <p:sp>
        <p:nvSpPr>
          <p:cNvPr id="7"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lvl2pPr marL="742950" indent="-285750">
              <a:buFont typeface="Wingdings" panose="05000000000000000000" pitchFamily="2" charset="2"/>
              <a:buChar char="§"/>
              <a:defRPr/>
            </a:lvl2pPr>
            <a:lvl3pPr marL="1200150" indent="-285750">
              <a:buFont typeface="Wingdings" panose="05000000000000000000" pitchFamily="2" charset="2"/>
              <a:buChar char="§"/>
              <a:defRPr>
                <a:latin typeface="Azo Sans Thin" panose="020B0303030303020204" pitchFamily="34" charset="0"/>
              </a:defRPr>
            </a:lvl3pPr>
            <a:lvl4pPr marL="1657350" indent="-285750">
              <a:buFont typeface="Wingdings" panose="05000000000000000000" pitchFamily="2" charset="2"/>
              <a:buChar char="§"/>
              <a:defRPr>
                <a:latin typeface="Azo Sans Thin" panose="020B0303030303020204" pitchFamily="34" charset="0"/>
              </a:defRPr>
            </a:lvl4pPr>
            <a:lvl5pPr marL="2114550" indent="-285750">
              <a:buFont typeface="Wingdings" panose="05000000000000000000" pitchFamily="2" charset="2"/>
              <a:buChar char="§"/>
              <a:defRPr>
                <a:latin typeface="Azo Sans Thin" panose="020B0303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9" name="Title Placeholder 1"/>
          <p:cNvSpPr>
            <a:spLocks noGrp="1"/>
          </p:cNvSpPr>
          <p:nvPr>
            <p:ph type="title"/>
          </p:nvPr>
        </p:nvSpPr>
        <p:spPr>
          <a:xfrm>
            <a:off x="2554013" y="369731"/>
            <a:ext cx="8417013"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404419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hite Slides Section Break Shor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a:p>
        </p:txBody>
      </p:sp>
      <p:sp>
        <p:nvSpPr>
          <p:cNvPr id="6" name="Date Placeholder 2"/>
          <p:cNvSpPr>
            <a:spLocks noGrp="1"/>
          </p:cNvSpPr>
          <p:nvPr>
            <p:ph type="dt" sz="half" idx="10"/>
          </p:nvPr>
        </p:nvSpPr>
        <p:spPr>
          <a:xfrm>
            <a:off x="455427" y="6356350"/>
            <a:ext cx="2743200" cy="365125"/>
          </a:xfrm>
        </p:spPr>
        <p:txBody>
          <a:bodyPr/>
          <a:lstStyle/>
          <a:p>
            <a:fld id="{1370C4FA-0DA2-470F-BFEF-56E857E51CBE}" type="datetimeFigureOut">
              <a:rPr lang="en-GB" smtClean="0"/>
              <a:t>11/11/2021</a:t>
            </a:fld>
            <a:endParaRPr lang="en-GB"/>
          </a:p>
        </p:txBody>
      </p:sp>
      <p:sp>
        <p:nvSpPr>
          <p:cNvPr id="9" name="Text Placeholder 2"/>
          <p:cNvSpPr>
            <a:spLocks noGrp="1"/>
          </p:cNvSpPr>
          <p:nvPr>
            <p:ph type="body" idx="1" hasCustomPrompt="1"/>
          </p:nvPr>
        </p:nvSpPr>
        <p:spPr>
          <a:xfrm>
            <a:off x="455427" y="4821615"/>
            <a:ext cx="7772400" cy="1298705"/>
          </a:xfrm>
        </p:spPr>
        <p:txBody>
          <a:bodyPr/>
          <a:lstStyle>
            <a:lvl1pPr marL="0" indent="0">
              <a:buNone/>
              <a:defRPr sz="24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 Title Heading</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1584" y="411770"/>
            <a:ext cx="1567542" cy="475633"/>
          </a:xfrm>
          <a:prstGeom prst="rect">
            <a:avLst/>
          </a:prstGeom>
        </p:spPr>
      </p:pic>
      <p:sp>
        <p:nvSpPr>
          <p:cNvPr id="12" name="Title 1"/>
          <p:cNvSpPr>
            <a:spLocks noGrp="1"/>
          </p:cNvSpPr>
          <p:nvPr>
            <p:ph type="title" hasCustomPrompt="1"/>
          </p:nvPr>
        </p:nvSpPr>
        <p:spPr>
          <a:xfrm>
            <a:off x="455427" y="394139"/>
            <a:ext cx="7772400" cy="4312052"/>
          </a:xfrm>
        </p:spPr>
        <p:txBody>
          <a:bodyPr anchor="t">
            <a:normAutofit/>
          </a:bodyPr>
          <a:lstStyle>
            <a:lvl1pPr>
              <a:defRPr sz="6600"/>
            </a:lvl1pPr>
          </a:lstStyle>
          <a:p>
            <a:r>
              <a:rPr lang="en-US" dirty="0"/>
              <a:t>Section Title</a:t>
            </a:r>
            <a:endParaRPr lang="en-GB" dirty="0"/>
          </a:p>
        </p:txBody>
      </p:sp>
    </p:spTree>
    <p:extLst>
      <p:ext uri="{BB962C8B-B14F-4D97-AF65-F5344CB8AC3E}">
        <p14:creationId xmlns:p14="http://schemas.microsoft.com/office/powerpoint/2010/main" val="4059473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 Slides Section Break Lon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5427" y="6356350"/>
            <a:ext cx="2743200" cy="365125"/>
          </a:xfrm>
        </p:spPr>
        <p:txBody>
          <a:bodyPr/>
          <a:lstStyle/>
          <a:p>
            <a:fld id="{1370C4FA-0DA2-470F-BFEF-56E857E51CBE}" type="datetimeFigureOut">
              <a:rPr lang="en-GB" smtClean="0"/>
              <a:t>11/11/2021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16F8A46-E344-42B0-8AFF-66A3024D4E24}" type="slidenum">
              <a:rPr lang="en-GB" smtClean="0"/>
              <a:t>‹#›</a:t>
            </a:fld>
            <a:endParaRPr lang="en-GB"/>
          </a:p>
        </p:txBody>
      </p:sp>
      <p:sp>
        <p:nvSpPr>
          <p:cNvPr id="7" name="Title 1"/>
          <p:cNvSpPr>
            <a:spLocks noGrp="1"/>
          </p:cNvSpPr>
          <p:nvPr>
            <p:ph type="title" hasCustomPrompt="1"/>
          </p:nvPr>
        </p:nvSpPr>
        <p:spPr>
          <a:xfrm>
            <a:off x="455427" y="1741269"/>
            <a:ext cx="10515600" cy="2852737"/>
          </a:xfrm>
        </p:spPr>
        <p:txBody>
          <a:bodyPr anchor="b"/>
          <a:lstStyle>
            <a:lvl1pPr>
              <a:defRPr sz="6000" baseline="0"/>
            </a:lvl1pPr>
          </a:lstStyle>
          <a:p>
            <a:r>
              <a:rPr lang="en-US" dirty="0"/>
              <a:t>Section Title</a:t>
            </a:r>
            <a:endParaRPr lang="en-GB" dirty="0"/>
          </a:p>
        </p:txBody>
      </p:sp>
      <p:sp>
        <p:nvSpPr>
          <p:cNvPr id="8" name="Text Placeholder 2"/>
          <p:cNvSpPr>
            <a:spLocks noGrp="1"/>
          </p:cNvSpPr>
          <p:nvPr>
            <p:ph type="body" idx="1" hasCustomPrompt="1"/>
          </p:nvPr>
        </p:nvSpPr>
        <p:spPr>
          <a:xfrm>
            <a:off x="455427" y="4709857"/>
            <a:ext cx="10515600" cy="1411324"/>
          </a:xfrm>
        </p:spPr>
        <p:txBody>
          <a:bodyPr/>
          <a:lstStyle>
            <a:lvl1pPr marL="0" indent="0">
              <a:buNone/>
              <a:defRPr sz="24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 Title Heading</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427" y="411771"/>
            <a:ext cx="1567542" cy="475633"/>
          </a:xfrm>
          <a:prstGeom prst="rect">
            <a:avLst/>
          </a:prstGeom>
        </p:spPr>
      </p:pic>
    </p:spTree>
    <p:extLst>
      <p:ext uri="{BB962C8B-B14F-4D97-AF65-F5344CB8AC3E}">
        <p14:creationId xmlns:p14="http://schemas.microsoft.com/office/powerpoint/2010/main" val="25294381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White Logo Only">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8881" y="2413398"/>
            <a:ext cx="6694239" cy="2031205"/>
          </a:xfrm>
          <a:prstGeom prst="rect">
            <a:avLst/>
          </a:prstGeom>
        </p:spPr>
      </p:pic>
    </p:spTree>
    <p:extLst>
      <p:ext uri="{BB962C8B-B14F-4D97-AF65-F5344CB8AC3E}">
        <p14:creationId xmlns:p14="http://schemas.microsoft.com/office/powerpoint/2010/main" val="15306898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White 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2032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ck Slides no TOT">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sp>
        <p:nvSpPr>
          <p:cNvPr id="13"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15" name="Title Placeholder 1"/>
          <p:cNvSpPr>
            <a:spLocks noGrp="1"/>
          </p:cNvSpPr>
          <p:nvPr>
            <p:ph type="title"/>
          </p:nvPr>
        </p:nvSpPr>
        <p:spPr>
          <a:xfrm>
            <a:off x="455427" y="36973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17045CDD-E9C0-49C1-B4D4-324A8B9CF1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2197" y="373733"/>
            <a:ext cx="1558109" cy="472771"/>
          </a:xfrm>
          <a:prstGeom prst="rect">
            <a:avLst/>
          </a:prstGeom>
        </p:spPr>
      </p:pic>
    </p:spTree>
    <p:extLst>
      <p:ext uri="{BB962C8B-B14F-4D97-AF65-F5344CB8AC3E}">
        <p14:creationId xmlns:p14="http://schemas.microsoft.com/office/powerpoint/2010/main" val="270818361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ck Slides no TOT Logo Left">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sp>
        <p:nvSpPr>
          <p:cNvPr id="13"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8" name="Title Placeholder 1"/>
          <p:cNvSpPr>
            <a:spLocks noGrp="1"/>
          </p:cNvSpPr>
          <p:nvPr>
            <p:ph type="title"/>
          </p:nvPr>
        </p:nvSpPr>
        <p:spPr>
          <a:xfrm>
            <a:off x="2554013" y="369731"/>
            <a:ext cx="8417013"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427" y="446231"/>
            <a:ext cx="1558109" cy="472771"/>
          </a:xfrm>
          <a:prstGeom prst="rect">
            <a:avLst/>
          </a:prstGeom>
        </p:spPr>
      </p:pic>
    </p:spTree>
    <p:extLst>
      <p:ext uri="{BB962C8B-B14F-4D97-AF65-F5344CB8AC3E}">
        <p14:creationId xmlns:p14="http://schemas.microsoft.com/office/powerpoint/2010/main" val="3261937272"/>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ck Slides bot LOGO no TOT ">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59074" y="5940577"/>
            <a:ext cx="1558109" cy="472771"/>
          </a:xfrm>
          <a:prstGeom prst="rect">
            <a:avLst/>
          </a:prstGeom>
        </p:spPr>
      </p:pic>
      <p:sp>
        <p:nvSpPr>
          <p:cNvPr id="13"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14" name="Title Placeholder 1"/>
          <p:cNvSpPr>
            <a:spLocks noGrp="1"/>
          </p:cNvSpPr>
          <p:nvPr>
            <p:ph type="title"/>
          </p:nvPr>
        </p:nvSpPr>
        <p:spPr>
          <a:xfrm>
            <a:off x="455427" y="369731"/>
            <a:ext cx="11261756"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5249549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White Slides TOT &amp; LOGO">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8441" y="6299109"/>
            <a:ext cx="2300152" cy="479606"/>
          </a:xfrm>
          <a:prstGeom prst="rect">
            <a:avLst/>
          </a:prstGeom>
        </p:spPr>
      </p:pic>
      <p:sp>
        <p:nvSpPr>
          <p:cNvPr id="14"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15" name="Title Placeholder 1"/>
          <p:cNvSpPr>
            <a:spLocks noGrp="1"/>
          </p:cNvSpPr>
          <p:nvPr>
            <p:ph type="title"/>
          </p:nvPr>
        </p:nvSpPr>
        <p:spPr>
          <a:xfrm>
            <a:off x="455427" y="36973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9"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963EA8B6-D2DD-4062-A64D-2D0E75F499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92197" y="373733"/>
            <a:ext cx="1558109" cy="472771"/>
          </a:xfrm>
          <a:prstGeom prst="rect">
            <a:avLst/>
          </a:prstGeom>
        </p:spPr>
      </p:pic>
    </p:spTree>
    <p:extLst>
      <p:ext uri="{BB962C8B-B14F-4D97-AF65-F5344CB8AC3E}">
        <p14:creationId xmlns:p14="http://schemas.microsoft.com/office/powerpoint/2010/main" val="2918744148"/>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ck Slides Section Break Shor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370C4FA-0DA2-470F-BFEF-56E857E51CBE}" type="datetimeFigureOut">
              <a:rPr lang="en-GB" smtClean="0"/>
              <a:t>11/11/2021</a:t>
            </a:fld>
            <a:endParaRPr lang="en-GB"/>
          </a:p>
        </p:txBody>
      </p:sp>
      <p:sp>
        <p:nvSpPr>
          <p:cNvPr id="4" name="Footer Placeholder 3"/>
          <p:cNvSpPr>
            <a:spLocks noGrp="1"/>
          </p:cNvSpPr>
          <p:nvPr>
            <p:ph type="ftr" sz="quarter" idx="11"/>
          </p:nvPr>
        </p:nvSpPr>
        <p:spPr/>
        <p:txBody>
          <a:bodyPr/>
          <a:lstStyle/>
          <a:p>
            <a:endParaRPr lang="en-GB"/>
          </a:p>
        </p:txBody>
      </p:sp>
      <p:sp>
        <p:nvSpPr>
          <p:cNvPr id="5" name="Title 1"/>
          <p:cNvSpPr>
            <a:spLocks noGrp="1"/>
          </p:cNvSpPr>
          <p:nvPr>
            <p:ph type="title" hasCustomPrompt="1"/>
          </p:nvPr>
        </p:nvSpPr>
        <p:spPr>
          <a:xfrm>
            <a:off x="455427" y="394139"/>
            <a:ext cx="7772400" cy="4312052"/>
          </a:xfrm>
        </p:spPr>
        <p:txBody>
          <a:bodyPr anchor="t">
            <a:normAutofit/>
          </a:bodyPr>
          <a:lstStyle>
            <a:lvl1pPr>
              <a:defRPr sz="6600"/>
            </a:lvl1pPr>
          </a:lstStyle>
          <a:p>
            <a:r>
              <a:rPr lang="en-US" dirty="0"/>
              <a:t>Section Title</a:t>
            </a:r>
            <a:endParaRPr lang="en-GB" dirty="0"/>
          </a:p>
        </p:txBody>
      </p:sp>
      <p:sp>
        <p:nvSpPr>
          <p:cNvPr id="6" name="Text Placeholder 2"/>
          <p:cNvSpPr>
            <a:spLocks noGrp="1"/>
          </p:cNvSpPr>
          <p:nvPr>
            <p:ph type="body" idx="1" hasCustomPrompt="1"/>
          </p:nvPr>
        </p:nvSpPr>
        <p:spPr>
          <a:xfrm>
            <a:off x="455427" y="4821615"/>
            <a:ext cx="7772400" cy="1298705"/>
          </a:xfrm>
        </p:spPr>
        <p:txBody>
          <a:bodyPr/>
          <a:lstStyle>
            <a:lvl1pPr marL="0" indent="0">
              <a:buNone/>
              <a:defRPr sz="24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 Title Heading</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2197" y="373733"/>
            <a:ext cx="1558109" cy="472771"/>
          </a:xfrm>
          <a:prstGeom prst="rect">
            <a:avLst/>
          </a:prstGeom>
        </p:spPr>
      </p:pic>
    </p:spTree>
    <p:extLst>
      <p:ext uri="{BB962C8B-B14F-4D97-AF65-F5344CB8AC3E}">
        <p14:creationId xmlns:p14="http://schemas.microsoft.com/office/powerpoint/2010/main" val="13330672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ite Slides Section Break Lo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427" y="1741269"/>
            <a:ext cx="10515600" cy="2852737"/>
          </a:xfrm>
        </p:spPr>
        <p:txBody>
          <a:bodyPr anchor="b"/>
          <a:lstStyle>
            <a:lvl1pPr>
              <a:defRPr sz="6000" baseline="0"/>
            </a:lvl1pPr>
          </a:lstStyle>
          <a:p>
            <a:r>
              <a:rPr lang="en-US" dirty="0"/>
              <a:t>Section Title</a:t>
            </a:r>
            <a:endParaRPr lang="en-GB" dirty="0"/>
          </a:p>
        </p:txBody>
      </p:sp>
      <p:sp>
        <p:nvSpPr>
          <p:cNvPr id="4" name="Date Placeholder 3"/>
          <p:cNvSpPr>
            <a:spLocks noGrp="1"/>
          </p:cNvSpPr>
          <p:nvPr>
            <p:ph type="dt" sz="half" idx="10"/>
          </p:nvPr>
        </p:nvSpPr>
        <p:spPr/>
        <p:txBody>
          <a:bodyPr/>
          <a:lstStyle/>
          <a:p>
            <a:fld id="{1370C4FA-0DA2-470F-BFEF-56E857E51CBE}" type="datetimeFigureOut">
              <a:rPr lang="en-GB" smtClean="0"/>
              <a:t>11/11/2021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16F8A46-E344-42B0-8AFF-66A3024D4E24}" type="slidenum">
              <a:rPr lang="en-GB" smtClean="0"/>
              <a:t>‹#›</a:t>
            </a:fld>
            <a:endParaRPr lang="en-GB"/>
          </a:p>
        </p:txBody>
      </p:sp>
      <p:sp>
        <p:nvSpPr>
          <p:cNvPr id="9" name="Text Placeholder 2"/>
          <p:cNvSpPr>
            <a:spLocks noGrp="1"/>
          </p:cNvSpPr>
          <p:nvPr>
            <p:ph type="body" idx="1" hasCustomPrompt="1"/>
          </p:nvPr>
        </p:nvSpPr>
        <p:spPr>
          <a:xfrm>
            <a:off x="455427" y="4709857"/>
            <a:ext cx="10515600" cy="1411324"/>
          </a:xfrm>
        </p:spPr>
        <p:txBody>
          <a:bodyPr/>
          <a:lstStyle>
            <a:lvl1pPr marL="0" indent="0">
              <a:buNone/>
              <a:defRPr sz="24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 Title Heading</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427" y="509291"/>
            <a:ext cx="1558109" cy="472771"/>
          </a:xfrm>
          <a:prstGeom prst="rect">
            <a:avLst/>
          </a:prstGeom>
        </p:spPr>
      </p:pic>
    </p:spTree>
    <p:extLst>
      <p:ext uri="{BB962C8B-B14F-4D97-AF65-F5344CB8AC3E}">
        <p14:creationId xmlns:p14="http://schemas.microsoft.com/office/powerpoint/2010/main" val="18696332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White Logo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8881" y="2413398"/>
            <a:ext cx="6694239" cy="2031205"/>
          </a:xfrm>
          <a:prstGeom prst="rect">
            <a:avLst/>
          </a:prstGeom>
        </p:spPr>
      </p:pic>
    </p:spTree>
    <p:extLst>
      <p:ext uri="{BB962C8B-B14F-4D97-AF65-F5344CB8AC3E}">
        <p14:creationId xmlns:p14="http://schemas.microsoft.com/office/powerpoint/2010/main" val="2379020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ac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624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AD5AF3D-ED38-3F49-A199-CE0540E66555}" type="datetimeFigureOut">
              <a:rPr lang="en-US" smtClean="0"/>
              <a:t>11/11/2021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42B4E-F859-2D42-ADB1-205BCE3B384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9699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2715931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4433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572381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864118380"/>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0490887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679290322"/>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1476708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7459888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8453535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987686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390508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7306655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9774142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7450157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1367386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2498691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242108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1672025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3184268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4195781842"/>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0349971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57193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92092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3550055682"/>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1343210266"/>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441181764"/>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32805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67108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23857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40534378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42975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0114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94754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6301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77999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14248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5871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1251935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26920654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36883127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34610717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42255243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36641783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392556803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40655913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6008426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9913094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20266050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7040865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006412867"/>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2208062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6742803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3936286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6869717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79731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4.png"/><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theme" Target="../theme/theme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theme" Target="../theme/theme6.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slideLayout" Target="../slideLayouts/slideLayout81.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3EA8F-5D32-42A5-B63F-842A0F047210}" type="datetimeFigureOut">
              <a:rPr lang="en-GB" smtClean="0"/>
              <a:t>11/11/2021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AB18B-998C-433D-808A-7D4CCF0545BB}" type="slidenum">
              <a:rPr lang="en-GB" smtClean="0"/>
              <a:t>‹#›</a:t>
            </a:fld>
            <a:endParaRPr lang="en-GB"/>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2947" y="504410"/>
            <a:ext cx="2614451" cy="793292"/>
          </a:xfrm>
          <a:prstGeom prst="rect">
            <a:avLst/>
          </a:prstGeom>
        </p:spPr>
      </p:pic>
    </p:spTree>
    <p:extLst>
      <p:ext uri="{BB962C8B-B14F-4D97-AF65-F5344CB8AC3E}">
        <p14:creationId xmlns:p14="http://schemas.microsoft.com/office/powerpoint/2010/main" val="2582104768"/>
      </p:ext>
    </p:extLst>
  </p:cSld>
  <p:clrMap bg1="lt1" tx1="dk1" bg2="lt2" tx2="dk2" accent1="accent1" accent2="accent2" accent3="accent3" accent4="accent4" accent5="accent5" accent6="accent6" hlink="hlink" folHlink="folHlink"/>
  <p:sldLayoutIdLst>
    <p:sldLayoutId id="2147483705" r:id="rId1"/>
    <p:sldLayoutId id="214748370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3EA8F-5D32-42A5-B63F-842A0F047210}" type="datetimeFigureOut">
              <a:rPr lang="en-GB" smtClean="0"/>
              <a:t>11/11/2021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AB18B-998C-433D-808A-7D4CCF0545BB}" type="slidenum">
              <a:rPr lang="en-GB" smtClean="0"/>
              <a:t>‹#›</a:t>
            </a:fld>
            <a:endParaRPr lang="en-GB"/>
          </a:p>
        </p:txBody>
      </p:sp>
      <p:pic>
        <p:nvPicPr>
          <p:cNvPr id="8" name="Picture 7"/>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62950" y="504410"/>
            <a:ext cx="2614448" cy="793293"/>
          </a:xfrm>
          <a:prstGeom prst="rect">
            <a:avLst/>
          </a:prstGeom>
        </p:spPr>
      </p:pic>
    </p:spTree>
    <p:extLst>
      <p:ext uri="{BB962C8B-B14F-4D97-AF65-F5344CB8AC3E}">
        <p14:creationId xmlns:p14="http://schemas.microsoft.com/office/powerpoint/2010/main" val="3498922393"/>
      </p:ext>
    </p:extLst>
  </p:cSld>
  <p:clrMap bg1="dk1" tx1="lt1" bg2="dk2" tx2="lt2" accent1="accent1" accent2="accent2" accent3="accent3" accent4="accent4" accent5="accent5" accent6="accent6" hlink="hlink" folHlink="folHlink"/>
  <p:sldLayoutIdLst>
    <p:sldLayoutId id="2147483704" r:id="rId1"/>
    <p:sldLayoutId id="2147483706"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11770"/>
            <a:ext cx="9285514"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2150571490"/>
      </p:ext>
    </p:extLst>
  </p:cSld>
  <p:clrMap bg1="lt1" tx1="dk1" bg2="lt2" tx2="dk2" accent1="accent1" accent2="accent2" accent3="accent3" accent4="accent4" accent5="accent5" accent6="accent6" hlink="hlink" folHlink="folHlink"/>
  <p:sldLayoutIdLst>
    <p:sldLayoutId id="2147483650" r:id="rId1"/>
    <p:sldLayoutId id="2147483709" r:id="rId2"/>
    <p:sldLayoutId id="2147483707" r:id="rId3"/>
    <p:sldLayoutId id="2147483711" r:id="rId4"/>
    <p:sldLayoutId id="2147483654" r:id="rId5"/>
    <p:sldLayoutId id="2147483651" r:id="rId6"/>
    <p:sldLayoutId id="2147483664" r:id="rId7"/>
    <p:sldLayoutId id="2147483713" r:id="rId8"/>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zo Sans Thin" panose="020B03030303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427" y="41177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11/11/2021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82337" y="278805"/>
            <a:ext cx="1567542" cy="475633"/>
          </a:xfrm>
          <a:prstGeom prst="rect">
            <a:avLst/>
          </a:prstGeom>
        </p:spPr>
      </p:pic>
      <p:pic>
        <p:nvPicPr>
          <p:cNvPr id="8" name="Picture 7">
            <a:extLst>
              <a:ext uri="{FF2B5EF4-FFF2-40B4-BE49-F238E27FC236}">
                <a16:creationId xmlns:a16="http://schemas.microsoft.com/office/drawing/2014/main" id="{2EA5B335-4F11-413E-BB4C-BB3D22C668D7}"/>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748441" y="6299109"/>
            <a:ext cx="2300152" cy="479606"/>
          </a:xfrm>
          <a:prstGeom prst="rect">
            <a:avLst/>
          </a:prstGeom>
        </p:spPr>
      </p:pic>
    </p:spTree>
    <p:extLst>
      <p:ext uri="{BB962C8B-B14F-4D97-AF65-F5344CB8AC3E}">
        <p14:creationId xmlns:p14="http://schemas.microsoft.com/office/powerpoint/2010/main" val="2046405293"/>
      </p:ext>
    </p:extLst>
  </p:cSld>
  <p:clrMap bg1="dk1" tx1="lt1" bg2="dk2" tx2="lt2" accent1="accent1" accent2="accent2" accent3="accent3" accent4="accent4" accent5="accent5" accent6="accent6" hlink="hlink" folHlink="folHlink"/>
  <p:sldLayoutIdLst>
    <p:sldLayoutId id="2147483661" r:id="rId1"/>
    <p:sldLayoutId id="2147483712" r:id="rId2"/>
    <p:sldLayoutId id="2147483710" r:id="rId3"/>
    <p:sldLayoutId id="2147483708" r:id="rId4"/>
    <p:sldLayoutId id="2147483690" r:id="rId5"/>
    <p:sldLayoutId id="2147483691" r:id="rId6"/>
    <p:sldLayoutId id="2147483689" r:id="rId7"/>
    <p:sldLayoutId id="2147483714" r:id="rId8"/>
    <p:sldLayoutId id="2147483715" r:id="rId9"/>
    <p:sldLayoutId id="2147483716" r:id="rId10"/>
    <p:sldLayoutId id="2147483718" r:id="rId11"/>
    <p:sldLayoutId id="2147483719" r:id="rId12"/>
  </p:sldLayoutIdLst>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zo Sans Thin" panose="020B03030303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7555138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729236338"/>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60.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3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hyperlink" Target="http://www.ntu.ac.uk/" TargetMode="External"/><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hyperlink" Target="about:blank"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24546" y="345670"/>
            <a:ext cx="10928438" cy="1156510"/>
          </a:xfrm>
        </p:spPr>
        <p:txBody>
          <a:bodyPr>
            <a:noAutofit/>
          </a:bodyPr>
          <a:lstStyle/>
          <a:p>
            <a:r>
              <a:rPr lang="en-GB" sz="4000" dirty="0"/>
              <a:t>UN PRME Climate Change and Environment Working Group</a:t>
            </a:r>
          </a:p>
        </p:txBody>
      </p:sp>
      <p:sp>
        <p:nvSpPr>
          <p:cNvPr id="3" name="Subtitle 2"/>
          <p:cNvSpPr>
            <a:spLocks noGrp="1"/>
          </p:cNvSpPr>
          <p:nvPr>
            <p:ph type="subTitle" idx="4294967295"/>
          </p:nvPr>
        </p:nvSpPr>
        <p:spPr>
          <a:xfrm>
            <a:off x="4306177" y="2556713"/>
            <a:ext cx="7704082" cy="3685061"/>
          </a:xfrm>
        </p:spPr>
        <p:txBody>
          <a:bodyPr>
            <a:normAutofit fontScale="55000" lnSpcReduction="20000"/>
          </a:bodyPr>
          <a:lstStyle/>
          <a:p>
            <a:pPr marL="0" indent="0" algn="l">
              <a:buNone/>
            </a:pPr>
            <a:r>
              <a:rPr lang="en-US" sz="3300" b="1" dirty="0"/>
              <a:t>Prof. Dr. Petra </a:t>
            </a:r>
            <a:r>
              <a:rPr lang="en-US" sz="3300" b="1" dirty="0" err="1"/>
              <a:t>Molthan</a:t>
            </a:r>
            <a:r>
              <a:rPr lang="en-US" sz="3300" b="1" dirty="0"/>
              <a:t>-Hill </a:t>
            </a:r>
          </a:p>
          <a:p>
            <a:pPr marL="0" indent="0" algn="l">
              <a:buNone/>
            </a:pPr>
            <a:r>
              <a:rPr lang="en-US" i="1" dirty="0"/>
              <a:t>Professor of Sustainable Management and Education for Sustainable Development, Nottingham Business School (NBS),UK and Co-Chair UN PRME Working Group on Climate Change &amp; the Environment</a:t>
            </a:r>
          </a:p>
          <a:p>
            <a:pPr marL="0" indent="0" algn="l">
              <a:buNone/>
            </a:pPr>
            <a:r>
              <a:rPr lang="en-US" sz="3300" b="1" dirty="0"/>
              <a:t>Dr. Alex Hope</a:t>
            </a:r>
            <a:endParaRPr lang="en-US" sz="3300" dirty="0"/>
          </a:p>
          <a:p>
            <a:pPr marL="0" indent="0" algn="l">
              <a:buNone/>
            </a:pPr>
            <a:r>
              <a:rPr lang="en-US" i="1" dirty="0"/>
              <a:t>Deputy Pro Vice-Chancellor and Deputy Dean of Newcastle Business School. Co-Chair UN PRME Working Group on Climate Change &amp; the Environment, Steering </a:t>
            </a:r>
          </a:p>
          <a:p>
            <a:pPr marL="0" indent="0" algn="l">
              <a:buNone/>
            </a:pPr>
            <a:r>
              <a:rPr lang="en-US" sz="3300" b="1" dirty="0"/>
              <a:t>Dr. Rachel Welton</a:t>
            </a:r>
          </a:p>
          <a:p>
            <a:pPr marL="0" indent="0" algn="l">
              <a:buNone/>
            </a:pPr>
            <a:r>
              <a:rPr lang="en-US" i="1" dirty="0"/>
              <a:t>Assistant Head of UG NBS and Deputy Chair UN PRME Working Group on Climate Change &amp; the Environment</a:t>
            </a:r>
          </a:p>
          <a:p>
            <a:pPr marL="0" indent="0" algn="l">
              <a:buNone/>
            </a:pPr>
            <a:r>
              <a:rPr lang="en-US" sz="3300" b="1" dirty="0"/>
              <a:t>Dr. Muhammad Mazhar </a:t>
            </a:r>
          </a:p>
          <a:p>
            <a:pPr marL="0" indent="0" algn="l">
              <a:buNone/>
            </a:pPr>
            <a:r>
              <a:rPr lang="en-GB" b="0" i="1" u="none" strike="noStrike" dirty="0">
                <a:solidFill>
                  <a:schemeClr val="tx2"/>
                </a:solidFill>
                <a:effectLst/>
                <a:latin typeface="Calibri" panose="020F0502020204030204" pitchFamily="34" charset="0"/>
              </a:rPr>
              <a:t>Senior Lecturer in Sustainability at NBS and Policies &amp; Strategies Subgroup Coordinator</a:t>
            </a:r>
            <a:endParaRPr lang="en-US" i="1" dirty="0">
              <a:solidFill>
                <a:schemeClr val="tx2"/>
              </a:solidFill>
            </a:endParaRPr>
          </a:p>
        </p:txBody>
      </p:sp>
      <p:pic>
        <p:nvPicPr>
          <p:cNvPr id="4" name="Picture 3"/>
          <p:cNvPicPr>
            <a:picLocks noChangeAspect="1"/>
          </p:cNvPicPr>
          <p:nvPr/>
        </p:nvPicPr>
        <p:blipFill>
          <a:blip r:embed="rId2"/>
          <a:stretch>
            <a:fillRect/>
          </a:stretch>
        </p:blipFill>
        <p:spPr>
          <a:xfrm>
            <a:off x="724546" y="2349726"/>
            <a:ext cx="3309238" cy="3309238"/>
          </a:xfrm>
          <a:prstGeom prst="rect">
            <a:avLst/>
          </a:prstGeom>
        </p:spPr>
      </p:pic>
    </p:spTree>
    <p:extLst>
      <p:ext uri="{BB962C8B-B14F-4D97-AF65-F5344CB8AC3E}">
        <p14:creationId xmlns:p14="http://schemas.microsoft.com/office/powerpoint/2010/main" val="2192147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414393" y="601831"/>
            <a:ext cx="10433050" cy="984250"/>
          </a:xfrm>
        </p:spPr>
        <p:txBody>
          <a:bodyPr anchor="ctr">
            <a:normAutofit/>
          </a:bodyPr>
          <a:lstStyle/>
          <a:p>
            <a:r>
              <a:rPr lang="en-GB" dirty="0"/>
              <a:t>Presentation overview</a:t>
            </a:r>
          </a:p>
        </p:txBody>
      </p:sp>
      <p:sp>
        <p:nvSpPr>
          <p:cNvPr id="31" name="Content Placeholder 5"/>
          <p:cNvSpPr>
            <a:spLocks noGrp="1"/>
          </p:cNvSpPr>
          <p:nvPr>
            <p:ph idx="4294967295"/>
          </p:nvPr>
        </p:nvSpPr>
        <p:spPr>
          <a:xfrm>
            <a:off x="516835" y="2106231"/>
            <a:ext cx="11330608" cy="4465983"/>
          </a:xfrm>
        </p:spPr>
        <p:txBody>
          <a:bodyPr anchor="ctr">
            <a:normAutofit/>
          </a:bodyPr>
          <a:lstStyle/>
          <a:p>
            <a:pPr lvl="0">
              <a:lnSpc>
                <a:spcPct val="110000"/>
              </a:lnSpc>
            </a:pPr>
            <a:r>
              <a:rPr lang="en-GB" sz="2400" dirty="0"/>
              <a:t>The focus of the PRME WG is that everyone in Business School’s understands climate change mitigation and develops climate change mitigation capacity, to enable everyone to act upon it.</a:t>
            </a:r>
          </a:p>
          <a:p>
            <a:pPr>
              <a:lnSpc>
                <a:spcPct val="110000"/>
              </a:lnSpc>
            </a:pPr>
            <a:r>
              <a:rPr lang="en-GB" sz="2400" dirty="0"/>
              <a:t>Our working group:</a:t>
            </a:r>
            <a:br>
              <a:rPr lang="en-GB" sz="2400" dirty="0"/>
            </a:br>
            <a:r>
              <a:rPr lang="en-GB" sz="2400" dirty="0"/>
              <a:t>a) Overview  of climate change education in business schools: current strategies and links to WG CC &amp; E (Petra)</a:t>
            </a:r>
            <a:br>
              <a:rPr lang="en-GB" sz="2400" dirty="0"/>
            </a:br>
            <a:r>
              <a:rPr lang="en-GB" sz="2400" dirty="0"/>
              <a:t>b) WG CC &amp; E survey, recent publications, and research (Alex)</a:t>
            </a:r>
            <a:br>
              <a:rPr lang="en-GB" sz="2400" dirty="0"/>
            </a:br>
            <a:r>
              <a:rPr lang="en-GB" sz="2400" dirty="0"/>
              <a:t>c) WG CC &amp; E Carbon Management updates (Muhammad)</a:t>
            </a:r>
            <a:br>
              <a:rPr lang="en-GB" sz="2400" dirty="0"/>
            </a:br>
            <a:r>
              <a:rPr lang="en-GB" sz="2400" dirty="0"/>
              <a:t>d) WG CC &amp; E upcoming events (Rachel)</a:t>
            </a:r>
          </a:p>
          <a:p>
            <a:pPr>
              <a:lnSpc>
                <a:spcPct val="110000"/>
              </a:lnSpc>
            </a:pPr>
            <a:endParaRPr lang="en-GB" sz="1700" dirty="0"/>
          </a:p>
          <a:p>
            <a:pPr>
              <a:lnSpc>
                <a:spcPct val="110000"/>
              </a:lnSpc>
            </a:pPr>
            <a:endParaRPr lang="en-GB" sz="1700" dirty="0"/>
          </a:p>
        </p:txBody>
      </p:sp>
      <p:sp>
        <p:nvSpPr>
          <p:cNvPr id="2" name="TextBox 1">
            <a:extLst>
              <a:ext uri="{FF2B5EF4-FFF2-40B4-BE49-F238E27FC236}">
                <a16:creationId xmlns:a16="http://schemas.microsoft.com/office/drawing/2014/main" id="{3B516EEE-1346-5C4A-BB85-2BABD4BB5CAC}"/>
              </a:ext>
            </a:extLst>
          </p:cNvPr>
          <p:cNvSpPr txBox="1"/>
          <p:nvPr/>
        </p:nvSpPr>
        <p:spPr>
          <a:xfrm>
            <a:off x="1457739" y="1921565"/>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BE2FB9A4-A1C0-4143-A806-0AFA5F381000}"/>
              </a:ext>
            </a:extLst>
          </p:cNvPr>
          <p:cNvPicPr>
            <a:picLocks noChangeAspect="1"/>
          </p:cNvPicPr>
          <p:nvPr/>
        </p:nvPicPr>
        <p:blipFill>
          <a:blip r:embed="rId3"/>
          <a:stretch>
            <a:fillRect/>
          </a:stretch>
        </p:blipFill>
        <p:spPr>
          <a:xfrm>
            <a:off x="344557" y="649866"/>
            <a:ext cx="888181" cy="888181"/>
          </a:xfrm>
          <a:prstGeom prst="rect">
            <a:avLst/>
          </a:prstGeom>
        </p:spPr>
      </p:pic>
    </p:spTree>
    <p:extLst>
      <p:ext uri="{BB962C8B-B14F-4D97-AF65-F5344CB8AC3E}">
        <p14:creationId xmlns:p14="http://schemas.microsoft.com/office/powerpoint/2010/main" val="1817927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845" y="557697"/>
            <a:ext cx="11261756" cy="1140582"/>
          </a:xfrm>
        </p:spPr>
        <p:txBody>
          <a:bodyPr/>
          <a:lstStyle/>
          <a:p>
            <a:r>
              <a:rPr lang="en-GB" dirty="0"/>
              <a:t>Background </a:t>
            </a:r>
          </a:p>
        </p:txBody>
      </p:sp>
      <p:sp>
        <p:nvSpPr>
          <p:cNvPr id="10" name="Content Placeholder 3">
            <a:extLst>
              <a:ext uri="{FF2B5EF4-FFF2-40B4-BE49-F238E27FC236}">
                <a16:creationId xmlns:a16="http://schemas.microsoft.com/office/drawing/2014/main" id="{1594D598-09D2-DD45-9E0D-F997EEBBEF22}"/>
              </a:ext>
            </a:extLst>
          </p:cNvPr>
          <p:cNvSpPr txBox="1">
            <a:spLocks noGrp="1"/>
          </p:cNvSpPr>
          <p:nvPr>
            <p:ph idx="1"/>
          </p:nvPr>
        </p:nvSpPr>
        <p:spPr>
          <a:xfrm>
            <a:off x="344557" y="1698279"/>
            <a:ext cx="10751073" cy="4735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zo Sans Thin" panose="020B03030303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This PRME Working Group was configured at the Global Forum 2015 in New York. </a:t>
            </a:r>
            <a:endParaRPr lang="en-GB" sz="2000" dirty="0"/>
          </a:p>
          <a:p>
            <a:endParaRPr lang="en-GB" sz="2000" dirty="0">
              <a:solidFill>
                <a:srgbClr val="1E3250"/>
              </a:solidFill>
              <a:latin typeface="Verdana" panose="020B0604030504040204" pitchFamily="34" charset="0"/>
            </a:endParaRPr>
          </a:p>
          <a:p>
            <a:r>
              <a:rPr lang="en-US" sz="2000" dirty="0"/>
              <a:t>The focus is on SDG 13 ’Climate Action’ but </a:t>
            </a:r>
            <a:r>
              <a:rPr lang="en-GB" sz="2000" dirty="0"/>
              <a:t>through SDG 13 we address all the other SDGs</a:t>
            </a:r>
          </a:p>
          <a:p>
            <a:pPr marL="0" indent="0">
              <a:buNone/>
            </a:pPr>
            <a:endParaRPr lang="en-GB" sz="2000" dirty="0"/>
          </a:p>
          <a:p>
            <a:r>
              <a:rPr lang="en-US" sz="2000" dirty="0"/>
              <a:t>The aim of this Working Group goes beyond that of assisting business schools, it also aims to act as a resource for all organizations who wish to embed climate change and environmental education into their teaching and training.</a:t>
            </a:r>
            <a:endParaRPr lang="en-GB" sz="2000" dirty="0"/>
          </a:p>
          <a:p>
            <a:endParaRPr lang="en-GB" sz="2000" dirty="0"/>
          </a:p>
          <a:p>
            <a:r>
              <a:rPr lang="en-GB" sz="2000" dirty="0"/>
              <a:t>Currently we have 270 members from over 100 HEIs in 33 countries </a:t>
            </a:r>
            <a:r>
              <a:rPr lang="en-US" sz="2000" dirty="0"/>
              <a:t> </a:t>
            </a:r>
          </a:p>
          <a:p>
            <a:pPr marL="0" indent="0">
              <a:buNone/>
            </a:pPr>
            <a:endParaRPr lang="en-US" sz="2000" dirty="0"/>
          </a:p>
          <a:p>
            <a:r>
              <a:rPr lang="en-US" sz="3200" dirty="0"/>
              <a:t>Please sign up as member: https://www.unprmeclimate.org/</a:t>
            </a:r>
          </a:p>
        </p:txBody>
      </p:sp>
      <p:sp>
        <p:nvSpPr>
          <p:cNvPr id="4" name="Rectangle 3">
            <a:extLst>
              <a:ext uri="{FF2B5EF4-FFF2-40B4-BE49-F238E27FC236}">
                <a16:creationId xmlns:a16="http://schemas.microsoft.com/office/drawing/2014/main" id="{340BB87D-1EFF-DF48-991E-3F6BA37B1337}"/>
              </a:ext>
            </a:extLst>
          </p:cNvPr>
          <p:cNvSpPr/>
          <p:nvPr/>
        </p:nvSpPr>
        <p:spPr>
          <a:xfrm>
            <a:off x="9859617" y="5433391"/>
            <a:ext cx="2173357" cy="123245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D6B839C-A045-344D-A17A-36F46993B4F8}"/>
              </a:ext>
            </a:extLst>
          </p:cNvPr>
          <p:cNvPicPr>
            <a:picLocks noChangeAspect="1"/>
          </p:cNvPicPr>
          <p:nvPr/>
        </p:nvPicPr>
        <p:blipFill>
          <a:blip r:embed="rId3"/>
          <a:stretch>
            <a:fillRect/>
          </a:stretch>
        </p:blipFill>
        <p:spPr>
          <a:xfrm>
            <a:off x="344557" y="649866"/>
            <a:ext cx="888181" cy="888181"/>
          </a:xfrm>
          <a:prstGeom prst="rect">
            <a:avLst/>
          </a:prstGeom>
        </p:spPr>
      </p:pic>
    </p:spTree>
    <p:extLst>
      <p:ext uri="{BB962C8B-B14F-4D97-AF65-F5344CB8AC3E}">
        <p14:creationId xmlns:p14="http://schemas.microsoft.com/office/powerpoint/2010/main" val="119520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1783172" y="752606"/>
            <a:ext cx="8334375" cy="706437"/>
          </a:xfrm>
        </p:spPr>
        <p:txBody>
          <a:bodyPr vert="horz" lIns="91440" tIns="45720" rIns="91440" bIns="0" rtlCol="0" anchor="b">
            <a:normAutofit/>
          </a:bodyPr>
          <a:lstStyle/>
          <a:p>
            <a:pPr marL="0" indent="0"/>
            <a:r>
              <a:rPr lang="en-US" sz="2000" dirty="0" err="1"/>
              <a:t>En</a:t>
            </a:r>
            <a:r>
              <a:rPr lang="en-US" sz="2000" dirty="0"/>
              <a:t>-ROADS 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616618" y="1789408"/>
            <a:ext cx="8667484" cy="4463754"/>
          </a:xfrm>
          <a:prstGeom prst="rect">
            <a:avLst/>
          </a:prstGeom>
        </p:spPr>
      </p:pic>
      <p:pic>
        <p:nvPicPr>
          <p:cNvPr id="5" name="Picture 4">
            <a:extLst>
              <a:ext uri="{FF2B5EF4-FFF2-40B4-BE49-F238E27FC236}">
                <a16:creationId xmlns:a16="http://schemas.microsoft.com/office/drawing/2014/main" id="{5D014585-47AD-B642-ADA9-FF3D17FAC6DA}"/>
              </a:ext>
            </a:extLst>
          </p:cNvPr>
          <p:cNvPicPr>
            <a:picLocks noChangeAspect="1"/>
          </p:cNvPicPr>
          <p:nvPr/>
        </p:nvPicPr>
        <p:blipFill>
          <a:blip r:embed="rId4"/>
          <a:stretch>
            <a:fillRect/>
          </a:stretch>
        </p:blipFill>
        <p:spPr>
          <a:xfrm>
            <a:off x="344557" y="649866"/>
            <a:ext cx="888181" cy="888181"/>
          </a:xfrm>
          <a:prstGeom prst="rect">
            <a:avLst/>
          </a:prstGeom>
        </p:spPr>
      </p:pic>
    </p:spTree>
    <p:extLst>
      <p:ext uri="{BB962C8B-B14F-4D97-AF65-F5344CB8AC3E}">
        <p14:creationId xmlns:p14="http://schemas.microsoft.com/office/powerpoint/2010/main" val="1805040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dirty="0">
                <a:solidFill>
                  <a:schemeClr val="tx1"/>
                </a:solidFill>
                <a:latin typeface="+mj-lt"/>
                <a:ea typeface="+mj-ea"/>
                <a:cs typeface="+mj-cs"/>
              </a:rPr>
              <a:t>Carbon Literacy Training for Business Schools</a:t>
            </a:r>
            <a:endParaRPr lang="en-US" sz="2800" kern="1200" dirty="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involved in training other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8564586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1. Climate Change Science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3294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9127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F8A2C9-ABB0-F148-B06C-684146C61012}"/>
              </a:ext>
            </a:extLst>
          </p:cNvPr>
          <p:cNvSpPr>
            <a:spLocks noGrp="1"/>
          </p:cNvSpPr>
          <p:nvPr>
            <p:ph type="title" idx="4294967295"/>
          </p:nvPr>
        </p:nvSpPr>
        <p:spPr>
          <a:xfrm>
            <a:off x="3970169" y="679087"/>
            <a:ext cx="3525838" cy="1049337"/>
          </a:xfrm>
        </p:spPr>
        <p:txBody>
          <a:bodyPr vert="horz" lIns="91440" tIns="45720" rIns="91440" bIns="45720" rtlCol="0" anchor="t">
            <a:normAutofit fontScale="90000"/>
          </a:bodyPr>
          <a:lstStyle/>
          <a:p>
            <a:r>
              <a:rPr lang="en-US" dirty="0"/>
              <a:t>Just published</a:t>
            </a:r>
          </a:p>
        </p:txBody>
      </p:sp>
      <p:sp>
        <p:nvSpPr>
          <p:cNvPr id="3" name="Content Placeholder 2">
            <a:extLst>
              <a:ext uri="{FF2B5EF4-FFF2-40B4-BE49-F238E27FC236}">
                <a16:creationId xmlns:a16="http://schemas.microsoft.com/office/drawing/2014/main" id="{BAAC7944-B123-F344-94BE-3F43D978B506}"/>
              </a:ext>
            </a:extLst>
          </p:cNvPr>
          <p:cNvSpPr>
            <a:spLocks noGrp="1"/>
          </p:cNvSpPr>
          <p:nvPr>
            <p:ph sz="half" idx="4294967295"/>
          </p:nvPr>
        </p:nvSpPr>
        <p:spPr>
          <a:xfrm>
            <a:off x="0" y="2016125"/>
            <a:ext cx="3525838" cy="3449638"/>
          </a:xfrm>
        </p:spPr>
        <p:txBody>
          <a:bodyPr vert="horz" lIns="91440" tIns="45720" rIns="91440" bIns="45720" rtlCol="0" anchor="t">
            <a:normAutofit/>
          </a:bodyPr>
          <a:lstStyle/>
          <a:p>
            <a:pPr marL="0"/>
            <a:endParaRPr lang="en-US" dirty="0"/>
          </a:p>
          <a:p>
            <a:pPr marL="0"/>
            <a:r>
              <a:rPr lang="en-GB" sz="2400" dirty="0">
                <a:solidFill>
                  <a:schemeClr val="bg2"/>
                </a:solidFill>
              </a:rPr>
              <a:t> 1. Climate Change Mitigation</a:t>
            </a:r>
            <a:endParaRPr lang="en-US" dirty="0"/>
          </a:p>
        </p:txBody>
      </p:sp>
      <p:pic>
        <p:nvPicPr>
          <p:cNvPr id="6" name="Picture 5" descr="A picture containing text, outdoor, sign, pole&#10;&#10;Description automatically generated">
            <a:extLst>
              <a:ext uri="{FF2B5EF4-FFF2-40B4-BE49-F238E27FC236}">
                <a16:creationId xmlns:a16="http://schemas.microsoft.com/office/drawing/2014/main" id="{9DD9598E-BE0A-45E4-A08A-A71D9433400A}"/>
              </a:ext>
            </a:extLst>
          </p:cNvPr>
          <p:cNvPicPr>
            <a:picLocks noChangeAspect="1"/>
          </p:cNvPicPr>
          <p:nvPr/>
        </p:nvPicPr>
        <p:blipFill>
          <a:blip r:embed="rId3"/>
          <a:stretch>
            <a:fillRect/>
          </a:stretch>
        </p:blipFill>
        <p:spPr>
          <a:xfrm>
            <a:off x="2488153" y="1854200"/>
            <a:ext cx="2964032" cy="4324713"/>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7A1C77F2-81C0-4254-83D2-232F403C009E}"/>
              </a:ext>
            </a:extLst>
          </p:cNvPr>
          <p:cNvPicPr>
            <a:picLocks noChangeAspect="1"/>
          </p:cNvPicPr>
          <p:nvPr/>
        </p:nvPicPr>
        <p:blipFill>
          <a:blip r:embed="rId4"/>
          <a:stretch>
            <a:fillRect/>
          </a:stretch>
        </p:blipFill>
        <p:spPr>
          <a:xfrm>
            <a:off x="6278520" y="1854199"/>
            <a:ext cx="2817015" cy="4324713"/>
          </a:xfrm>
          <a:prstGeom prst="rect">
            <a:avLst/>
          </a:prstGeom>
        </p:spPr>
      </p:pic>
    </p:spTree>
    <p:extLst>
      <p:ext uri="{BB962C8B-B14F-4D97-AF65-F5344CB8AC3E}">
        <p14:creationId xmlns:p14="http://schemas.microsoft.com/office/powerpoint/2010/main" val="2094622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5195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73C749-D8E6-B449-847C-BFE27128EC65}"/>
              </a:ext>
            </a:extLst>
          </p:cNvPr>
          <p:cNvSpPr>
            <a:spLocks noGrp="1"/>
          </p:cNvSpPr>
          <p:nvPr>
            <p:ph type="title" idx="4294967295"/>
          </p:nvPr>
        </p:nvSpPr>
        <p:spPr>
          <a:xfrm>
            <a:off x="1179443" y="389457"/>
            <a:ext cx="11306175" cy="1001712"/>
          </a:xfrm>
        </p:spPr>
        <p:txBody>
          <a:bodyPr/>
          <a:lstStyle/>
          <a:p>
            <a:r>
              <a:rPr lang="en-GB" dirty="0"/>
              <a:t>NTU Carbon Literacy Training Course</a:t>
            </a:r>
            <a:endParaRPr lang="en-US" dirty="0"/>
          </a:p>
        </p:txBody>
      </p:sp>
      <p:sp>
        <p:nvSpPr>
          <p:cNvPr id="6" name="Text Placeholder 5">
            <a:extLst>
              <a:ext uri="{FF2B5EF4-FFF2-40B4-BE49-F238E27FC236}">
                <a16:creationId xmlns:a16="http://schemas.microsoft.com/office/drawing/2014/main" id="{BB08B386-754D-0841-A459-1FADAC288B1A}"/>
              </a:ext>
            </a:extLst>
          </p:cNvPr>
          <p:cNvSpPr>
            <a:spLocks noGrp="1"/>
          </p:cNvSpPr>
          <p:nvPr>
            <p:ph type="body" idx="4294967295"/>
          </p:nvPr>
        </p:nvSpPr>
        <p:spPr>
          <a:xfrm>
            <a:off x="0" y="1989138"/>
            <a:ext cx="3529013" cy="636587"/>
          </a:xfrm>
        </p:spPr>
        <p:txBody>
          <a:bodyPr/>
          <a:lstStyle/>
          <a:p>
            <a:r>
              <a:rPr lang="en-US" dirty="0">
                <a:hlinkClick r:id="rId3"/>
              </a:rPr>
              <a:t>www.ntu.ac.uk</a:t>
            </a:r>
            <a:endParaRPr lang="en-US" dirty="0"/>
          </a:p>
          <a:p>
            <a:pPr marL="0" indent="0">
              <a:buNone/>
            </a:pP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9"/>
              </a:rPr>
              <a:t>petra.molthan-hill@ntu.ac.uk</a:t>
            </a:r>
            <a:r>
              <a:rPr lang="en-GB" dirty="0"/>
              <a:t> for more info on this or the more specific training for business schools mentioned earlier.</a:t>
            </a:r>
          </a:p>
        </p:txBody>
      </p:sp>
      <p:sp>
        <p:nvSpPr>
          <p:cNvPr id="2" name="Rectangle 1">
            <a:extLst>
              <a:ext uri="{FF2B5EF4-FFF2-40B4-BE49-F238E27FC236}">
                <a16:creationId xmlns:a16="http://schemas.microsoft.com/office/drawing/2014/main" id="{8FD9C3DC-C517-F946-BED4-F717244F8089}"/>
              </a:ext>
            </a:extLst>
          </p:cNvPr>
          <p:cNvSpPr/>
          <p:nvPr/>
        </p:nvSpPr>
        <p:spPr>
          <a:xfrm>
            <a:off x="442912" y="5563673"/>
            <a:ext cx="736531" cy="106241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ysClr val="windowText" lastClr="000000"/>
              </a:solidFill>
            </a:endParaRPr>
          </a:p>
        </p:txBody>
      </p:sp>
    </p:spTree>
    <p:extLst>
      <p:ext uri="{BB962C8B-B14F-4D97-AF65-F5344CB8AC3E}">
        <p14:creationId xmlns:p14="http://schemas.microsoft.com/office/powerpoint/2010/main" val="4186748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063FF-8C76-A246-AC19-5449ECBE218C}"/>
              </a:ext>
            </a:extLst>
          </p:cNvPr>
          <p:cNvSpPr>
            <a:spLocks noGrp="1"/>
          </p:cNvSpPr>
          <p:nvPr>
            <p:ph type="title" idx="4294967295"/>
          </p:nvPr>
        </p:nvSpPr>
        <p:spPr>
          <a:xfrm>
            <a:off x="1497496" y="431174"/>
            <a:ext cx="10515600" cy="1325563"/>
          </a:xfrm>
        </p:spPr>
        <p:txBody>
          <a:bodyPr/>
          <a:lstStyle/>
          <a:p>
            <a:r>
              <a:rPr lang="en-US" sz="3200" dirty="0"/>
              <a:t>Recent publications, and research</a:t>
            </a:r>
            <a:endParaRPr lang="en-US" dirty="0"/>
          </a:p>
        </p:txBody>
      </p:sp>
      <p:pic>
        <p:nvPicPr>
          <p:cNvPr id="4" name="Picture 3">
            <a:extLst>
              <a:ext uri="{FF2B5EF4-FFF2-40B4-BE49-F238E27FC236}">
                <a16:creationId xmlns:a16="http://schemas.microsoft.com/office/drawing/2014/main" id="{D3373076-6646-F148-85B7-D6A01FE050B5}"/>
              </a:ext>
            </a:extLst>
          </p:cNvPr>
          <p:cNvPicPr>
            <a:picLocks noChangeAspect="1"/>
          </p:cNvPicPr>
          <p:nvPr/>
        </p:nvPicPr>
        <p:blipFill>
          <a:blip r:embed="rId2"/>
          <a:stretch>
            <a:fillRect/>
          </a:stretch>
        </p:blipFill>
        <p:spPr>
          <a:xfrm>
            <a:off x="344557" y="649866"/>
            <a:ext cx="888181" cy="888181"/>
          </a:xfrm>
          <a:prstGeom prst="rect">
            <a:avLst/>
          </a:prstGeom>
        </p:spPr>
      </p:pic>
      <p:sp>
        <p:nvSpPr>
          <p:cNvPr id="5" name="TextBox 4">
            <a:extLst>
              <a:ext uri="{FF2B5EF4-FFF2-40B4-BE49-F238E27FC236}">
                <a16:creationId xmlns:a16="http://schemas.microsoft.com/office/drawing/2014/main" id="{DCBDAFC3-88EC-3F47-A0EF-95CCC8BBD366}"/>
              </a:ext>
            </a:extLst>
          </p:cNvPr>
          <p:cNvSpPr txBox="1"/>
          <p:nvPr/>
        </p:nvSpPr>
        <p:spPr>
          <a:xfrm>
            <a:off x="543340" y="2068710"/>
            <a:ext cx="11333766" cy="4358116"/>
          </a:xfrm>
          <a:prstGeom prst="rect">
            <a:avLst/>
          </a:prstGeom>
          <a:noFill/>
        </p:spPr>
        <p:txBody>
          <a:bodyPr wrap="square" rtlCol="0">
            <a:spAutoFit/>
          </a:bodyPr>
          <a:lstStyle/>
          <a:p>
            <a:pPr>
              <a:lnSpc>
                <a:spcPct val="90000"/>
              </a:lnSpc>
            </a:pPr>
            <a:endParaRPr lang="en-US" dirty="0"/>
          </a:p>
          <a:p>
            <a:pPr marL="285750" indent="-285750">
              <a:lnSpc>
                <a:spcPct val="90000"/>
              </a:lnSpc>
              <a:buFont typeface="Arial" panose="020B0604020202020204" pitchFamily="34" charset="0"/>
              <a:buChar char="•"/>
            </a:pPr>
            <a:r>
              <a:rPr lang="en-US" sz="1800" dirty="0" err="1">
                <a:latin typeface="+mn-lt"/>
                <a:cs typeface="+mn-cs"/>
              </a:rPr>
              <a:t>Molthan</a:t>
            </a:r>
            <a:r>
              <a:rPr lang="en-US" sz="1800" dirty="0">
                <a:latin typeface="+mn-lt"/>
                <a:cs typeface="+mn-cs"/>
              </a:rPr>
              <a:t>-Hill, P., Hope, A., &amp; Welton, R. (2020). Tackling Climate Change through Management Education. The SAGE Handbook of Responsible Management Learning and Education, 165.</a:t>
            </a:r>
          </a:p>
          <a:p>
            <a:pPr marL="285750" indent="-285750">
              <a:lnSpc>
                <a:spcPct val="90000"/>
              </a:lnSpc>
              <a:buFont typeface="Arial" panose="020B0604020202020204" pitchFamily="34" charset="0"/>
              <a:buChar char="•"/>
            </a:pPr>
            <a:endParaRPr lang="en-US" sz="1800" dirty="0">
              <a:latin typeface="+mn-lt"/>
              <a:cs typeface="+mn-cs"/>
            </a:endParaRPr>
          </a:p>
          <a:p>
            <a:pPr marL="285750" indent="-285750">
              <a:lnSpc>
                <a:spcPct val="90000"/>
              </a:lnSpc>
              <a:buFont typeface="Arial" panose="020B0604020202020204" pitchFamily="34" charset="0"/>
              <a:buChar char="•"/>
            </a:pPr>
            <a:r>
              <a:rPr lang="en-GB" dirty="0" err="1"/>
              <a:t>Molthan</a:t>
            </a:r>
            <a:r>
              <a:rPr lang="en-GB" dirty="0"/>
              <a:t>-Hill, P., Robinson, Z. P., Hope, A., </a:t>
            </a:r>
            <a:r>
              <a:rPr lang="en-GB" dirty="0" err="1"/>
              <a:t>Dharmasasmita</a:t>
            </a:r>
            <a:r>
              <a:rPr lang="en-GB" dirty="0"/>
              <a:t>, A., &amp; McManus, E. (2020). Reducing carbon emissions in business through Responsible Management Education: Influence at the micro-, meso- and macro-levels. </a:t>
            </a:r>
            <a:r>
              <a:rPr lang="en-GB" i="1" dirty="0"/>
              <a:t>The International Journal of Management Education</a:t>
            </a:r>
            <a:r>
              <a:rPr lang="en-GB" dirty="0"/>
              <a:t>, </a:t>
            </a:r>
            <a:r>
              <a:rPr lang="en-GB" i="1" dirty="0"/>
              <a:t>18</a:t>
            </a:r>
            <a:r>
              <a:rPr lang="en-GB" dirty="0"/>
              <a:t>(1), 100328.</a:t>
            </a:r>
          </a:p>
          <a:p>
            <a:pPr marL="285750" indent="-285750">
              <a:lnSpc>
                <a:spcPct val="90000"/>
              </a:lnSpc>
              <a:buFont typeface="Arial" panose="020B0604020202020204" pitchFamily="34" charset="0"/>
              <a:buChar char="•"/>
            </a:pPr>
            <a:endParaRPr lang="en-GB" dirty="0"/>
          </a:p>
          <a:p>
            <a:pPr marL="285750" indent="-285750">
              <a:lnSpc>
                <a:spcPct val="90000"/>
              </a:lnSpc>
              <a:buFont typeface="Arial" panose="020B0604020202020204" pitchFamily="34" charset="0"/>
              <a:buChar char="•"/>
            </a:pPr>
            <a:r>
              <a:rPr lang="en-GB" dirty="0"/>
              <a:t>Mbah, M., </a:t>
            </a:r>
            <a:r>
              <a:rPr lang="en-GB" dirty="0" err="1"/>
              <a:t>Ajaps</a:t>
            </a:r>
            <a:r>
              <a:rPr lang="en-GB" dirty="0"/>
              <a:t>, S., &amp; </a:t>
            </a:r>
            <a:r>
              <a:rPr lang="en-GB" dirty="0" err="1"/>
              <a:t>Molthan</a:t>
            </a:r>
            <a:r>
              <a:rPr lang="en-GB" dirty="0"/>
              <a:t>-Hill, P. (2021). A Systematic Review of the Deployment of Indigenous Knowledge Systems towards Climate Change Adaptation in Developing World Contexts: Implications for Climate Change Education. Sustainability, 13(9), 4811.</a:t>
            </a:r>
          </a:p>
          <a:p>
            <a:pPr marL="285750" indent="-285750">
              <a:lnSpc>
                <a:spcPct val="90000"/>
              </a:lnSpc>
              <a:buFont typeface="Arial" panose="020B0604020202020204" pitchFamily="34" charset="0"/>
              <a:buChar char="•"/>
            </a:pPr>
            <a:endParaRPr lang="en-GB" dirty="0"/>
          </a:p>
          <a:p>
            <a:pPr marL="285750" indent="-285750">
              <a:lnSpc>
                <a:spcPct val="90000"/>
              </a:lnSpc>
              <a:buFont typeface="Arial" panose="020B0604020202020204" pitchFamily="34" charset="0"/>
              <a:buChar char="•"/>
            </a:pPr>
            <a:r>
              <a:rPr lang="en-GB" dirty="0" err="1"/>
              <a:t>Molthan</a:t>
            </a:r>
            <a:r>
              <a:rPr lang="en-GB" dirty="0"/>
              <a:t>-Hill, P., </a:t>
            </a:r>
            <a:r>
              <a:rPr lang="en-GB" dirty="0" err="1"/>
              <a:t>Worsfold</a:t>
            </a:r>
            <a:r>
              <a:rPr lang="en-GB" dirty="0"/>
              <a:t>, N., Nagy, G. J., Leal Filho, W., &amp; Mifsud, M. (2019). Climate change education for universities: A conceptual framework from an international study. Journal of cleaner production.</a:t>
            </a:r>
          </a:p>
          <a:p>
            <a:pPr marL="285750" indent="-285750">
              <a:lnSpc>
                <a:spcPct val="90000"/>
              </a:lnSpc>
              <a:buFont typeface="Arial" panose="020B0604020202020204" pitchFamily="34" charset="0"/>
              <a:buChar char="•"/>
            </a:pPr>
            <a:endParaRPr lang="en-GB" sz="1800" dirty="0">
              <a:latin typeface="+mn-lt"/>
              <a:cs typeface="+mn-cs"/>
            </a:endParaRPr>
          </a:p>
          <a:p>
            <a:pPr marL="285750" indent="-285750">
              <a:lnSpc>
                <a:spcPct val="90000"/>
              </a:lnSpc>
              <a:buFont typeface="Arial" panose="020B0604020202020204" pitchFamily="34" charset="0"/>
              <a:buChar char="•"/>
            </a:pPr>
            <a:endParaRPr lang="en-US" sz="1800" dirty="0">
              <a:latin typeface="+mn-lt"/>
              <a:cs typeface="+mn-cs"/>
            </a:endParaRPr>
          </a:p>
          <a:p>
            <a:endParaRPr lang="en-US" dirty="0"/>
          </a:p>
        </p:txBody>
      </p:sp>
    </p:spTree>
    <p:extLst>
      <p:ext uri="{BB962C8B-B14F-4D97-AF65-F5344CB8AC3E}">
        <p14:creationId xmlns:p14="http://schemas.microsoft.com/office/powerpoint/2010/main" val="671719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DDC96-10B5-334E-BDCF-B3E86A75102D}"/>
              </a:ext>
            </a:extLst>
          </p:cNvPr>
          <p:cNvSpPr>
            <a:spLocks noGrp="1"/>
          </p:cNvSpPr>
          <p:nvPr>
            <p:ph type="title"/>
          </p:nvPr>
        </p:nvSpPr>
        <p:spPr/>
        <p:txBody>
          <a:bodyPr/>
          <a:lstStyle/>
          <a:p>
            <a:r>
              <a:rPr lang="en-GB" dirty="0"/>
              <a:t>Climate Change Education Survey	</a:t>
            </a:r>
            <a:endParaRPr lang="en-US" dirty="0"/>
          </a:p>
        </p:txBody>
      </p:sp>
      <p:sp>
        <p:nvSpPr>
          <p:cNvPr id="3" name="Content Placeholder 2">
            <a:extLst>
              <a:ext uri="{FF2B5EF4-FFF2-40B4-BE49-F238E27FC236}">
                <a16:creationId xmlns:a16="http://schemas.microsoft.com/office/drawing/2014/main" id="{51152649-9F74-1147-BF5E-F2294EFC0598}"/>
              </a:ext>
            </a:extLst>
          </p:cNvPr>
          <p:cNvSpPr>
            <a:spLocks noGrp="1"/>
          </p:cNvSpPr>
          <p:nvPr>
            <p:ph idx="1"/>
          </p:nvPr>
        </p:nvSpPr>
        <p:spPr>
          <a:xfrm>
            <a:off x="294927" y="2813998"/>
            <a:ext cx="6574275" cy="4398964"/>
          </a:xfrm>
        </p:spPr>
        <p:txBody>
          <a:bodyPr>
            <a:normAutofit/>
          </a:bodyPr>
          <a:lstStyle/>
          <a:p>
            <a:r>
              <a:rPr lang="en-GB" sz="2400" dirty="0"/>
              <a:t>240 responses to date</a:t>
            </a:r>
          </a:p>
          <a:p>
            <a:r>
              <a:rPr lang="en-GB" sz="2400" dirty="0"/>
              <a:t>98% agree climate change is a legitimate topic to be taught in Business Schools</a:t>
            </a:r>
          </a:p>
          <a:p>
            <a:r>
              <a:rPr lang="en-GB" sz="2400" dirty="0"/>
              <a:t>Only 45% do some teaching in this area</a:t>
            </a:r>
          </a:p>
          <a:p>
            <a:r>
              <a:rPr lang="en-GB" sz="2400" dirty="0"/>
              <a:t>Lack of expertise and space in the curriculum biggest challenges </a:t>
            </a:r>
          </a:p>
          <a:p>
            <a:endParaRPr lang="en-GB" dirty="0"/>
          </a:p>
          <a:p>
            <a:endParaRPr lang="en-GB" dirty="0"/>
          </a:p>
          <a:p>
            <a:endParaRPr lang="en-US" dirty="0"/>
          </a:p>
        </p:txBody>
      </p:sp>
      <p:pic>
        <p:nvPicPr>
          <p:cNvPr id="4" name="Picture 4">
            <a:extLst>
              <a:ext uri="{FF2B5EF4-FFF2-40B4-BE49-F238E27FC236}">
                <a16:creationId xmlns:a16="http://schemas.microsoft.com/office/drawing/2014/main" id="{0BCC0ADB-8FEF-A24F-9AD1-E59D0D2600F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872" t="41862" r="32851" b="17651"/>
          <a:stretch/>
        </p:blipFill>
        <p:spPr>
          <a:xfrm>
            <a:off x="6869202" y="2813998"/>
            <a:ext cx="5117407" cy="2545910"/>
          </a:xfrm>
          <a:prstGeom prst="rect">
            <a:avLst/>
          </a:prstGeom>
        </p:spPr>
      </p:pic>
      <p:pic>
        <p:nvPicPr>
          <p:cNvPr id="5" name="Picture 4">
            <a:extLst>
              <a:ext uri="{FF2B5EF4-FFF2-40B4-BE49-F238E27FC236}">
                <a16:creationId xmlns:a16="http://schemas.microsoft.com/office/drawing/2014/main" id="{E11130E9-C024-AF45-A559-5F6F4A6DBA4A}"/>
              </a:ext>
            </a:extLst>
          </p:cNvPr>
          <p:cNvPicPr>
            <a:picLocks noChangeAspect="1"/>
          </p:cNvPicPr>
          <p:nvPr/>
        </p:nvPicPr>
        <p:blipFill>
          <a:blip r:embed="rId3"/>
          <a:stretch>
            <a:fillRect/>
          </a:stretch>
        </p:blipFill>
        <p:spPr>
          <a:xfrm>
            <a:off x="550333" y="5862108"/>
            <a:ext cx="1471084" cy="735542"/>
          </a:xfrm>
          <a:prstGeom prst="rect">
            <a:avLst/>
          </a:prstGeom>
        </p:spPr>
      </p:pic>
      <p:sp>
        <p:nvSpPr>
          <p:cNvPr id="6" name="Rectangle 5">
            <a:extLst>
              <a:ext uri="{FF2B5EF4-FFF2-40B4-BE49-F238E27FC236}">
                <a16:creationId xmlns:a16="http://schemas.microsoft.com/office/drawing/2014/main" id="{6FB6C197-339A-F64C-8854-BD78DF3EE9EF}"/>
              </a:ext>
            </a:extLst>
          </p:cNvPr>
          <p:cNvSpPr/>
          <p:nvPr/>
        </p:nvSpPr>
        <p:spPr>
          <a:xfrm>
            <a:off x="378975" y="5751443"/>
            <a:ext cx="1873895" cy="940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E8E2C9-0D77-DF41-AE78-F420FDF1EF31}"/>
              </a:ext>
            </a:extLst>
          </p:cNvPr>
          <p:cNvSpPr/>
          <p:nvPr/>
        </p:nvSpPr>
        <p:spPr>
          <a:xfrm>
            <a:off x="9806609" y="5751443"/>
            <a:ext cx="2180000" cy="940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341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77CE68-9DAE-4A2A-9364-49904ECD31ED}"/>
              </a:ext>
            </a:extLst>
          </p:cNvPr>
          <p:cNvSpPr>
            <a:spLocks noGrp="1"/>
          </p:cNvSpPr>
          <p:nvPr>
            <p:ph sz="half" idx="4294967295"/>
          </p:nvPr>
        </p:nvSpPr>
        <p:spPr>
          <a:xfrm>
            <a:off x="634034" y="2306568"/>
            <a:ext cx="7251010" cy="3708400"/>
          </a:xfrm>
        </p:spPr>
        <p:txBody>
          <a:bodyPr>
            <a:normAutofit/>
          </a:bodyPr>
          <a:lstStyle/>
          <a:p>
            <a:r>
              <a:rPr lang="en-GB" sz="2400" dirty="0"/>
              <a:t>Policies and Strategies subgroup aims at carbon management in universities and business schools</a:t>
            </a:r>
          </a:p>
          <a:p>
            <a:r>
              <a:rPr lang="en-GB" sz="2400" dirty="0"/>
              <a:t>Strives to provide strategic support and resources </a:t>
            </a:r>
          </a:p>
          <a:p>
            <a:r>
              <a:rPr lang="en-GB" sz="2400" dirty="0"/>
              <a:t>Policy and strategy templates and good practice examples are available </a:t>
            </a:r>
          </a:p>
          <a:p>
            <a:r>
              <a:rPr lang="en-GB" sz="2400" dirty="0"/>
              <a:t>Focus on operational policies/strategies and also in teaching and learning  </a:t>
            </a:r>
          </a:p>
          <a:p>
            <a:r>
              <a:rPr lang="en-GB" sz="2400" dirty="0"/>
              <a:t>Has a Coordinator to oversee resources and offer information </a:t>
            </a:r>
          </a:p>
          <a:p>
            <a:endParaRPr lang="en-GB" dirty="0"/>
          </a:p>
          <a:p>
            <a:endParaRPr lang="en-GB" dirty="0"/>
          </a:p>
        </p:txBody>
      </p:sp>
      <p:sp>
        <p:nvSpPr>
          <p:cNvPr id="3" name="Title 2">
            <a:extLst>
              <a:ext uri="{FF2B5EF4-FFF2-40B4-BE49-F238E27FC236}">
                <a16:creationId xmlns:a16="http://schemas.microsoft.com/office/drawing/2014/main" id="{ABFD031E-1B26-41E4-8D68-191D699BBA4A}"/>
              </a:ext>
            </a:extLst>
          </p:cNvPr>
          <p:cNvSpPr>
            <a:spLocks noGrp="1"/>
          </p:cNvSpPr>
          <p:nvPr>
            <p:ph type="title" idx="4294967295"/>
          </p:nvPr>
        </p:nvSpPr>
        <p:spPr>
          <a:xfrm>
            <a:off x="1139973" y="635674"/>
            <a:ext cx="11306175" cy="1001712"/>
          </a:xfrm>
        </p:spPr>
        <p:txBody>
          <a:bodyPr>
            <a:normAutofit/>
          </a:bodyPr>
          <a:lstStyle/>
          <a:p>
            <a:r>
              <a:rPr lang="en-GB" dirty="0"/>
              <a:t> Policies and Strategies Subgroup </a:t>
            </a:r>
          </a:p>
        </p:txBody>
      </p:sp>
      <p:pic>
        <p:nvPicPr>
          <p:cNvPr id="4" name="Picture 3">
            <a:extLst>
              <a:ext uri="{FF2B5EF4-FFF2-40B4-BE49-F238E27FC236}">
                <a16:creationId xmlns:a16="http://schemas.microsoft.com/office/drawing/2014/main" id="{3FC1A903-6F2B-D545-A562-E8794D1050E5}"/>
              </a:ext>
            </a:extLst>
          </p:cNvPr>
          <p:cNvPicPr>
            <a:picLocks noChangeAspect="1"/>
          </p:cNvPicPr>
          <p:nvPr/>
        </p:nvPicPr>
        <p:blipFill>
          <a:blip r:embed="rId2"/>
          <a:stretch>
            <a:fillRect/>
          </a:stretch>
        </p:blipFill>
        <p:spPr>
          <a:xfrm>
            <a:off x="344557" y="649866"/>
            <a:ext cx="888181" cy="888181"/>
          </a:xfrm>
          <a:prstGeom prst="rect">
            <a:avLst/>
          </a:prstGeom>
        </p:spPr>
      </p:pic>
      <p:pic>
        <p:nvPicPr>
          <p:cNvPr id="5" name="Picture 13">
            <a:extLst>
              <a:ext uri="{FF2B5EF4-FFF2-40B4-BE49-F238E27FC236}">
                <a16:creationId xmlns:a16="http://schemas.microsoft.com/office/drawing/2014/main" id="{4B161712-F67D-1842-84FD-107F4F37F3B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505" t="14115" r="27811" b="6787"/>
          <a:stretch/>
        </p:blipFill>
        <p:spPr>
          <a:xfrm>
            <a:off x="8667621" y="2107698"/>
            <a:ext cx="2890345" cy="4114628"/>
          </a:xfrm>
          <a:prstGeom prst="rect">
            <a:avLst/>
          </a:prstGeom>
        </p:spPr>
      </p:pic>
    </p:spTree>
    <p:extLst>
      <p:ext uri="{BB962C8B-B14F-4D97-AF65-F5344CB8AC3E}">
        <p14:creationId xmlns:p14="http://schemas.microsoft.com/office/powerpoint/2010/main" val="219646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EABEC9-1E3D-4FEB-8E30-27B4979373C3}"/>
              </a:ext>
            </a:extLst>
          </p:cNvPr>
          <p:cNvSpPr>
            <a:spLocks noGrp="1"/>
          </p:cNvSpPr>
          <p:nvPr>
            <p:ph sz="half" idx="4294967295"/>
          </p:nvPr>
        </p:nvSpPr>
        <p:spPr>
          <a:xfrm>
            <a:off x="1059281" y="2172874"/>
            <a:ext cx="10073437" cy="3708400"/>
          </a:xfrm>
        </p:spPr>
        <p:txBody>
          <a:bodyPr>
            <a:normAutofit/>
          </a:bodyPr>
          <a:lstStyle/>
          <a:p>
            <a:pPr lvl="0"/>
            <a:r>
              <a:rPr lang="en-GB" sz="2400" dirty="0">
                <a:solidFill>
                  <a:schemeClr val="tx2"/>
                </a:solidFill>
              </a:rPr>
              <a:t>Resources are available as a starting point on PRME Working Group on Climate Change and Environment Repository</a:t>
            </a:r>
          </a:p>
          <a:p>
            <a:pPr lvl="0"/>
            <a:r>
              <a:rPr lang="en-GB" sz="2400" dirty="0">
                <a:solidFill>
                  <a:schemeClr val="tx2"/>
                </a:solidFill>
              </a:rPr>
              <a:t>The templates cover the following areas:  </a:t>
            </a:r>
          </a:p>
          <a:p>
            <a:pPr marL="457200" lvl="1" indent="0">
              <a:buNone/>
            </a:pPr>
            <a:r>
              <a:rPr lang="en-GB" sz="2000" dirty="0">
                <a:solidFill>
                  <a:schemeClr val="tx2"/>
                </a:solidFill>
              </a:rPr>
              <a:t>a) Carbon Policy for a business school/university</a:t>
            </a:r>
          </a:p>
          <a:p>
            <a:pPr marL="457200" lvl="1" indent="0">
              <a:buNone/>
            </a:pPr>
            <a:r>
              <a:rPr lang="en-GB" sz="2000" dirty="0">
                <a:solidFill>
                  <a:schemeClr val="tx2"/>
                </a:solidFill>
              </a:rPr>
              <a:t>b) Environmental Policy for a business school/university</a:t>
            </a:r>
          </a:p>
          <a:p>
            <a:pPr marL="457200" lvl="1" indent="0">
              <a:buNone/>
            </a:pPr>
            <a:r>
              <a:rPr lang="en-GB" sz="2000" dirty="0">
                <a:solidFill>
                  <a:schemeClr val="tx2"/>
                </a:solidFill>
              </a:rPr>
              <a:t>c) Environmental strategy for a business school/university</a:t>
            </a:r>
          </a:p>
          <a:p>
            <a:pPr marL="457200" lvl="1" indent="0">
              <a:buNone/>
            </a:pPr>
            <a:r>
              <a:rPr lang="en-GB" sz="2000" dirty="0">
                <a:solidFill>
                  <a:schemeClr val="tx2"/>
                </a:solidFill>
              </a:rPr>
              <a:t>d) Learning and teaching strategy including climate change education and other SDGs</a:t>
            </a:r>
          </a:p>
          <a:p>
            <a:r>
              <a:rPr lang="en-GB" sz="2400" dirty="0">
                <a:solidFill>
                  <a:schemeClr val="tx2"/>
                </a:solidFill>
              </a:rPr>
              <a:t>Ideas to share knowledge and good practices for replication and learning not only within the Working Group but beyond</a:t>
            </a:r>
          </a:p>
          <a:p>
            <a:endParaRPr lang="en-GB" dirty="0"/>
          </a:p>
        </p:txBody>
      </p:sp>
      <p:sp>
        <p:nvSpPr>
          <p:cNvPr id="3" name="Title 2">
            <a:extLst>
              <a:ext uri="{FF2B5EF4-FFF2-40B4-BE49-F238E27FC236}">
                <a16:creationId xmlns:a16="http://schemas.microsoft.com/office/drawing/2014/main" id="{13592001-5961-4811-98F9-2AF67641774A}"/>
              </a:ext>
            </a:extLst>
          </p:cNvPr>
          <p:cNvSpPr>
            <a:spLocks noGrp="1"/>
          </p:cNvSpPr>
          <p:nvPr>
            <p:ph type="title" idx="4294967295"/>
          </p:nvPr>
        </p:nvSpPr>
        <p:spPr>
          <a:xfrm>
            <a:off x="1510748" y="593100"/>
            <a:ext cx="11306175" cy="1001712"/>
          </a:xfrm>
        </p:spPr>
        <p:txBody>
          <a:bodyPr/>
          <a:lstStyle/>
          <a:p>
            <a:r>
              <a:rPr lang="en-GB" dirty="0"/>
              <a:t>Repository and Key Areas</a:t>
            </a:r>
          </a:p>
        </p:txBody>
      </p:sp>
      <p:pic>
        <p:nvPicPr>
          <p:cNvPr id="4" name="Picture 3">
            <a:extLst>
              <a:ext uri="{FF2B5EF4-FFF2-40B4-BE49-F238E27FC236}">
                <a16:creationId xmlns:a16="http://schemas.microsoft.com/office/drawing/2014/main" id="{38D07318-B756-E149-BA06-00AE430CBB36}"/>
              </a:ext>
            </a:extLst>
          </p:cNvPr>
          <p:cNvPicPr>
            <a:picLocks noChangeAspect="1"/>
          </p:cNvPicPr>
          <p:nvPr/>
        </p:nvPicPr>
        <p:blipFill>
          <a:blip r:embed="rId2"/>
          <a:stretch>
            <a:fillRect/>
          </a:stretch>
        </p:blipFill>
        <p:spPr>
          <a:xfrm>
            <a:off x="344557" y="649866"/>
            <a:ext cx="888181" cy="888181"/>
          </a:xfrm>
          <a:prstGeom prst="rect">
            <a:avLst/>
          </a:prstGeom>
        </p:spPr>
      </p:pic>
    </p:spTree>
    <p:extLst>
      <p:ext uri="{BB962C8B-B14F-4D97-AF65-F5344CB8AC3E}">
        <p14:creationId xmlns:p14="http://schemas.microsoft.com/office/powerpoint/2010/main" val="908408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AD3DA2-AF4A-4AB6-832D-30302E192B7F}"/>
              </a:ext>
            </a:extLst>
          </p:cNvPr>
          <p:cNvSpPr>
            <a:spLocks noGrp="1"/>
          </p:cNvSpPr>
          <p:nvPr>
            <p:ph sz="half" idx="4294967295"/>
          </p:nvPr>
        </p:nvSpPr>
        <p:spPr>
          <a:xfrm>
            <a:off x="344557" y="2166453"/>
            <a:ext cx="9708253" cy="3708400"/>
          </a:xfrm>
        </p:spPr>
        <p:txBody>
          <a:bodyPr>
            <a:normAutofit/>
          </a:bodyPr>
          <a:lstStyle/>
          <a:p>
            <a:pPr lvl="0"/>
            <a:r>
              <a:rPr lang="en-GB" sz="2400" dirty="0">
                <a:solidFill>
                  <a:schemeClr val="tx2"/>
                </a:solidFill>
              </a:rPr>
              <a:t>Work in progress and way to go </a:t>
            </a:r>
          </a:p>
          <a:p>
            <a:pPr lvl="0"/>
            <a:r>
              <a:rPr lang="en-GB" sz="2400" dirty="0">
                <a:solidFill>
                  <a:schemeClr val="tx2"/>
                </a:solidFill>
              </a:rPr>
              <a:t>Ambition to bring resources and good practice examples from institutions across the world</a:t>
            </a:r>
          </a:p>
          <a:p>
            <a:r>
              <a:rPr lang="en-GB" sz="2400" dirty="0">
                <a:solidFill>
                  <a:schemeClr val="tx2"/>
                </a:solidFill>
              </a:rPr>
              <a:t>Contributions and material from you are welcome  </a:t>
            </a:r>
          </a:p>
          <a:p>
            <a:pPr lvl="0"/>
            <a:r>
              <a:rPr lang="en-GB" sz="2400" dirty="0">
                <a:solidFill>
                  <a:schemeClr val="tx2"/>
                </a:solidFill>
              </a:rPr>
              <a:t>Organise online sessions, events and webinars for staff development</a:t>
            </a:r>
          </a:p>
          <a:p>
            <a:pPr lvl="0"/>
            <a:r>
              <a:rPr lang="en-GB" sz="2400" dirty="0">
                <a:solidFill>
                  <a:schemeClr val="tx2"/>
                </a:solidFill>
              </a:rPr>
              <a:t>Aim to involve practitioners</a:t>
            </a:r>
          </a:p>
          <a:p>
            <a:endParaRPr lang="en-GB" dirty="0"/>
          </a:p>
        </p:txBody>
      </p:sp>
      <p:sp>
        <p:nvSpPr>
          <p:cNvPr id="3" name="Title 2">
            <a:extLst>
              <a:ext uri="{FF2B5EF4-FFF2-40B4-BE49-F238E27FC236}">
                <a16:creationId xmlns:a16="http://schemas.microsoft.com/office/drawing/2014/main" id="{8845EC1D-8B86-44A5-8BCC-8F5C09D6DC49}"/>
              </a:ext>
            </a:extLst>
          </p:cNvPr>
          <p:cNvSpPr>
            <a:spLocks noGrp="1"/>
          </p:cNvSpPr>
          <p:nvPr>
            <p:ph type="title" idx="4294967295"/>
          </p:nvPr>
        </p:nvSpPr>
        <p:spPr>
          <a:xfrm>
            <a:off x="1470993" y="593099"/>
            <a:ext cx="11306175" cy="1001713"/>
          </a:xfrm>
        </p:spPr>
        <p:txBody>
          <a:bodyPr/>
          <a:lstStyle/>
          <a:p>
            <a:r>
              <a:rPr lang="en-GB" dirty="0"/>
              <a:t>Future Plans </a:t>
            </a:r>
          </a:p>
        </p:txBody>
      </p:sp>
      <p:pic>
        <p:nvPicPr>
          <p:cNvPr id="4" name="Picture 3">
            <a:extLst>
              <a:ext uri="{FF2B5EF4-FFF2-40B4-BE49-F238E27FC236}">
                <a16:creationId xmlns:a16="http://schemas.microsoft.com/office/drawing/2014/main" id="{4E6BECB2-A624-FC45-ABC1-B54E1691888C}"/>
              </a:ext>
            </a:extLst>
          </p:cNvPr>
          <p:cNvPicPr>
            <a:picLocks noChangeAspect="1"/>
          </p:cNvPicPr>
          <p:nvPr/>
        </p:nvPicPr>
        <p:blipFill>
          <a:blip r:embed="rId2"/>
          <a:stretch>
            <a:fillRect/>
          </a:stretch>
        </p:blipFill>
        <p:spPr>
          <a:xfrm>
            <a:off x="344557" y="649866"/>
            <a:ext cx="888181" cy="888181"/>
          </a:xfrm>
          <a:prstGeom prst="rect">
            <a:avLst/>
          </a:prstGeom>
        </p:spPr>
      </p:pic>
    </p:spTree>
    <p:extLst>
      <p:ext uri="{BB962C8B-B14F-4D97-AF65-F5344CB8AC3E}">
        <p14:creationId xmlns:p14="http://schemas.microsoft.com/office/powerpoint/2010/main" val="3913625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sz="half" idx="4294967295"/>
          </p:nvPr>
        </p:nvSpPr>
        <p:spPr>
          <a:xfrm>
            <a:off x="885825" y="2015642"/>
            <a:ext cx="11306175" cy="3708400"/>
          </a:xfrm>
        </p:spPr>
        <p:txBody>
          <a:bodyPr/>
          <a:lstStyle/>
          <a:p>
            <a:r>
              <a:rPr lang="en-GB" dirty="0"/>
              <a:t>Opportunities for:</a:t>
            </a:r>
          </a:p>
          <a:p>
            <a:r>
              <a:rPr lang="en-GB" dirty="0"/>
              <a:t>Secretary – to produce a regular newsletter and updates, manage the signed up members</a:t>
            </a:r>
          </a:p>
          <a:p>
            <a:r>
              <a:rPr lang="en-GB" dirty="0"/>
              <a:t>Social media influencer – connect into different networks and promote the work of the group</a:t>
            </a:r>
          </a:p>
          <a:p>
            <a:r>
              <a:rPr lang="en-GB" dirty="0"/>
              <a:t>Event Manager – to manage several events during the year.</a:t>
            </a:r>
          </a:p>
          <a:p>
            <a:r>
              <a:rPr lang="en-GB" dirty="0"/>
              <a:t>Peer Support Groups for CLT – international groups linking into the Chapters</a:t>
            </a:r>
          </a:p>
          <a:p>
            <a:pPr marL="0" indent="0">
              <a:buNone/>
            </a:pPr>
            <a:endParaRPr lang="en-GB" dirty="0"/>
          </a:p>
          <a:p>
            <a:pPr marL="0" indent="0">
              <a:buNone/>
            </a:pPr>
            <a:endParaRPr lang="en-GB" dirty="0"/>
          </a:p>
        </p:txBody>
      </p:sp>
      <p:sp>
        <p:nvSpPr>
          <p:cNvPr id="10" name="Title 9"/>
          <p:cNvSpPr>
            <a:spLocks noGrp="1"/>
          </p:cNvSpPr>
          <p:nvPr>
            <p:ph type="title" idx="4294967295"/>
          </p:nvPr>
        </p:nvSpPr>
        <p:spPr>
          <a:xfrm>
            <a:off x="1470991" y="593099"/>
            <a:ext cx="11306175" cy="1001713"/>
          </a:xfrm>
        </p:spPr>
        <p:txBody>
          <a:bodyPr>
            <a:normAutofit/>
          </a:bodyPr>
          <a:lstStyle/>
          <a:p>
            <a:r>
              <a:rPr lang="en-GB" sz="4000" dirty="0"/>
              <a:t>Call for expression of interest in WG CC &amp; E</a:t>
            </a:r>
          </a:p>
        </p:txBody>
      </p:sp>
      <p:pic>
        <p:nvPicPr>
          <p:cNvPr id="4" name="Picture 3">
            <a:extLst>
              <a:ext uri="{FF2B5EF4-FFF2-40B4-BE49-F238E27FC236}">
                <a16:creationId xmlns:a16="http://schemas.microsoft.com/office/drawing/2014/main" id="{2E204940-E1B5-F347-B9B1-B7C5BF1772CE}"/>
              </a:ext>
            </a:extLst>
          </p:cNvPr>
          <p:cNvPicPr>
            <a:picLocks noChangeAspect="1"/>
          </p:cNvPicPr>
          <p:nvPr/>
        </p:nvPicPr>
        <p:blipFill>
          <a:blip r:embed="rId2"/>
          <a:stretch>
            <a:fillRect/>
          </a:stretch>
        </p:blipFill>
        <p:spPr>
          <a:xfrm>
            <a:off x="344557" y="649866"/>
            <a:ext cx="888181" cy="888181"/>
          </a:xfrm>
          <a:prstGeom prst="rect">
            <a:avLst/>
          </a:prstGeom>
        </p:spPr>
      </p:pic>
    </p:spTree>
    <p:extLst>
      <p:ext uri="{BB962C8B-B14F-4D97-AF65-F5344CB8AC3E}">
        <p14:creationId xmlns:p14="http://schemas.microsoft.com/office/powerpoint/2010/main" val="3811116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Right 1">
            <a:extLst>
              <a:ext uri="{FF2B5EF4-FFF2-40B4-BE49-F238E27FC236}">
                <a16:creationId xmlns:a16="http://schemas.microsoft.com/office/drawing/2014/main" id="{0A63D3B7-51C4-426F-95D6-70C3DED12853}"/>
              </a:ext>
            </a:extLst>
          </p:cNvPr>
          <p:cNvSpPr/>
          <p:nvPr/>
        </p:nvSpPr>
        <p:spPr>
          <a:xfrm>
            <a:off x="982639" y="1678675"/>
            <a:ext cx="10495128" cy="42308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GB" sz="2600" dirty="0">
                <a:solidFill>
                  <a:srgbClr val="0070C0"/>
                </a:solidFill>
              </a:rPr>
              <a:t>Tuesday 22.06.21 at 5-6pm BST</a:t>
            </a:r>
          </a:p>
          <a:p>
            <a:pPr marL="228600" lvl="0" indent="-228600">
              <a:lnSpc>
                <a:spcPct val="90000"/>
              </a:lnSpc>
              <a:spcBef>
                <a:spcPts val="1000"/>
              </a:spcBef>
              <a:buFont typeface="Arial" panose="020B0604020202020204" pitchFamily="34" charset="0"/>
              <a:buChar char="•"/>
            </a:pPr>
            <a:endParaRPr lang="en-GB" sz="2600" dirty="0">
              <a:solidFill>
                <a:srgbClr val="0070C0"/>
              </a:solidFill>
            </a:endParaRPr>
          </a:p>
          <a:p>
            <a:pPr marL="228600" lvl="0" indent="-228600">
              <a:lnSpc>
                <a:spcPct val="90000"/>
              </a:lnSpc>
              <a:spcBef>
                <a:spcPts val="1000"/>
              </a:spcBef>
              <a:buFont typeface="Arial" panose="020B0604020202020204" pitchFamily="34" charset="0"/>
              <a:buChar char="•"/>
            </a:pPr>
            <a:r>
              <a:rPr lang="en-GB" sz="2600" dirty="0">
                <a:solidFill>
                  <a:srgbClr val="0070C0"/>
                </a:solidFill>
              </a:rPr>
              <a:t>Wednesday 23.06.21 at 9-10am BST</a:t>
            </a:r>
          </a:p>
        </p:txBody>
      </p:sp>
      <p:sp>
        <p:nvSpPr>
          <p:cNvPr id="3" name="Title 2">
            <a:extLst>
              <a:ext uri="{FF2B5EF4-FFF2-40B4-BE49-F238E27FC236}">
                <a16:creationId xmlns:a16="http://schemas.microsoft.com/office/drawing/2014/main" id="{7D02BA43-C14B-4124-A020-B229F9A09D10}"/>
              </a:ext>
            </a:extLst>
          </p:cNvPr>
          <p:cNvSpPr>
            <a:spLocks noGrp="1"/>
          </p:cNvSpPr>
          <p:nvPr>
            <p:ph type="title"/>
          </p:nvPr>
        </p:nvSpPr>
        <p:spPr/>
        <p:txBody>
          <a:bodyPr>
            <a:normAutofit fontScale="90000"/>
          </a:bodyPr>
          <a:lstStyle/>
          <a:p>
            <a:r>
              <a:rPr lang="en-GB" dirty="0"/>
              <a:t>Meetings for people who want to take on smaller or bigger roles in our working group</a:t>
            </a:r>
          </a:p>
        </p:txBody>
      </p:sp>
    </p:spTree>
    <p:extLst>
      <p:ext uri="{BB962C8B-B14F-4D97-AF65-F5344CB8AC3E}">
        <p14:creationId xmlns:p14="http://schemas.microsoft.com/office/powerpoint/2010/main" val="4142429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half" idx="4294967295"/>
            <p:extLst>
              <p:ext uri="{D42A27DB-BD31-4B8C-83A1-F6EECF244321}">
                <p14:modId xmlns:p14="http://schemas.microsoft.com/office/powerpoint/2010/main" val="2953965210"/>
              </p:ext>
            </p:extLst>
          </p:nvPr>
        </p:nvGraphicFramePr>
        <p:xfrm>
          <a:off x="1064525" y="2053581"/>
          <a:ext cx="8747673" cy="4211320"/>
        </p:xfrm>
        <a:graphic>
          <a:graphicData uri="http://schemas.openxmlformats.org/drawingml/2006/table">
            <a:tbl>
              <a:tblPr firstRow="1" bandRow="1">
                <a:tableStyleId>{5C22544A-7EE6-4342-B048-85BDC9FD1C3A}</a:tableStyleId>
              </a:tblPr>
              <a:tblGrid>
                <a:gridCol w="3178378">
                  <a:extLst>
                    <a:ext uri="{9D8B030D-6E8A-4147-A177-3AD203B41FA5}">
                      <a16:colId xmlns:a16="http://schemas.microsoft.com/office/drawing/2014/main" val="1623948879"/>
                    </a:ext>
                  </a:extLst>
                </a:gridCol>
                <a:gridCol w="5569295">
                  <a:extLst>
                    <a:ext uri="{9D8B030D-6E8A-4147-A177-3AD203B41FA5}">
                      <a16:colId xmlns:a16="http://schemas.microsoft.com/office/drawing/2014/main" val="681808674"/>
                    </a:ext>
                  </a:extLst>
                </a:gridCol>
              </a:tblGrid>
              <a:tr h="370840">
                <a:tc>
                  <a:txBody>
                    <a:bodyPr/>
                    <a:lstStyle/>
                    <a:p>
                      <a:r>
                        <a:rPr lang="en-GB" dirty="0"/>
                        <a:t>Month</a:t>
                      </a:r>
                    </a:p>
                  </a:txBody>
                  <a:tcPr/>
                </a:tc>
                <a:tc>
                  <a:txBody>
                    <a:bodyPr/>
                    <a:lstStyle/>
                    <a:p>
                      <a:r>
                        <a:rPr lang="en-GB" dirty="0"/>
                        <a:t>Event focus</a:t>
                      </a:r>
                    </a:p>
                  </a:txBody>
                  <a:tcPr/>
                </a:tc>
                <a:extLst>
                  <a:ext uri="{0D108BD9-81ED-4DB2-BD59-A6C34878D82A}">
                    <a16:rowId xmlns:a16="http://schemas.microsoft.com/office/drawing/2014/main" val="889466373"/>
                  </a:ext>
                </a:extLst>
              </a:tr>
              <a:tr h="370840">
                <a:tc>
                  <a:txBody>
                    <a:bodyPr/>
                    <a:lstStyle/>
                    <a:p>
                      <a:r>
                        <a:rPr lang="en-GB" dirty="0"/>
                        <a:t>September 2021</a:t>
                      </a:r>
                    </a:p>
                  </a:txBody>
                  <a:tcPr/>
                </a:tc>
                <a:tc>
                  <a:txBody>
                    <a:bodyPr/>
                    <a:lstStyle/>
                    <a:p>
                      <a:r>
                        <a:rPr lang="en-GB" dirty="0"/>
                        <a:t>WG CC &amp; E new member roles</a:t>
                      </a:r>
                      <a:r>
                        <a:rPr lang="en-GB" baseline="0" dirty="0"/>
                        <a:t> and ideas for involvement and events</a:t>
                      </a:r>
                      <a:endParaRPr lang="en-GB" dirty="0"/>
                    </a:p>
                  </a:txBody>
                  <a:tcPr/>
                </a:tc>
                <a:extLst>
                  <a:ext uri="{0D108BD9-81ED-4DB2-BD59-A6C34878D82A}">
                    <a16:rowId xmlns:a16="http://schemas.microsoft.com/office/drawing/2014/main" val="2970538356"/>
                  </a:ext>
                </a:extLst>
              </a:tr>
              <a:tr h="370840">
                <a:tc>
                  <a:txBody>
                    <a:bodyPr/>
                    <a:lstStyle/>
                    <a:p>
                      <a:r>
                        <a:rPr lang="en-GB" dirty="0"/>
                        <a:t>November</a:t>
                      </a:r>
                      <a:r>
                        <a:rPr lang="en-GB" baseline="0" dirty="0"/>
                        <a:t> 2021</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Peer to Peer Support for CLT and commitments to manage own sessions</a:t>
                      </a:r>
                    </a:p>
                  </a:txBody>
                  <a:tcPr/>
                </a:tc>
                <a:extLst>
                  <a:ext uri="{0D108BD9-81ED-4DB2-BD59-A6C34878D82A}">
                    <a16:rowId xmlns:a16="http://schemas.microsoft.com/office/drawing/2014/main" val="3064392287"/>
                  </a:ext>
                </a:extLst>
              </a:tr>
              <a:tr h="370840">
                <a:tc>
                  <a:txBody>
                    <a:bodyPr/>
                    <a:lstStyle/>
                    <a:p>
                      <a:r>
                        <a:rPr lang="en-GB" dirty="0"/>
                        <a:t>January 2022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Academic</a:t>
                      </a:r>
                      <a:r>
                        <a:rPr lang="en-GB" baseline="0" dirty="0"/>
                        <a:t>  themed event 1 – keynote and workshop </a:t>
                      </a:r>
                      <a:r>
                        <a:rPr lang="en-GB" baseline="0" dirty="0">
                          <a:solidFill>
                            <a:schemeClr val="bg1">
                              <a:lumMod val="65000"/>
                            </a:schemeClr>
                          </a:solidFill>
                        </a:rPr>
                        <a:t>(Carbon Accounting)</a:t>
                      </a:r>
                      <a:endParaRPr lang="en-GB" dirty="0">
                        <a:solidFill>
                          <a:schemeClr val="bg1">
                            <a:lumMod val="65000"/>
                          </a:schemeClr>
                        </a:solidFill>
                      </a:endParaRPr>
                    </a:p>
                  </a:txBody>
                  <a:tcPr/>
                </a:tc>
                <a:extLst>
                  <a:ext uri="{0D108BD9-81ED-4DB2-BD59-A6C34878D82A}">
                    <a16:rowId xmlns:a16="http://schemas.microsoft.com/office/drawing/2014/main" val="514123832"/>
                  </a:ext>
                </a:extLst>
              </a:tr>
              <a:tr h="370840">
                <a:tc>
                  <a:txBody>
                    <a:bodyPr/>
                    <a:lstStyle/>
                    <a:p>
                      <a:r>
                        <a:rPr lang="en-GB" dirty="0"/>
                        <a:t>March 2022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Academic</a:t>
                      </a:r>
                      <a:r>
                        <a:rPr lang="en-GB" baseline="0" dirty="0"/>
                        <a:t> themed event 2 – keynote and workshop </a:t>
                      </a:r>
                      <a:r>
                        <a:rPr lang="en-GB" sz="1800" kern="1200" baseline="0" dirty="0">
                          <a:solidFill>
                            <a:schemeClr val="bg1">
                              <a:lumMod val="65000"/>
                            </a:schemeClr>
                          </a:solidFill>
                          <a:latin typeface="+mn-lt"/>
                          <a:ea typeface="+mn-ea"/>
                          <a:cs typeface="+mn-cs"/>
                        </a:rPr>
                        <a:t>(Working with SMEs)</a:t>
                      </a:r>
                    </a:p>
                  </a:txBody>
                  <a:tcPr/>
                </a:tc>
                <a:extLst>
                  <a:ext uri="{0D108BD9-81ED-4DB2-BD59-A6C34878D82A}">
                    <a16:rowId xmlns:a16="http://schemas.microsoft.com/office/drawing/2014/main" val="2086704352"/>
                  </a:ext>
                </a:extLst>
              </a:tr>
              <a:tr h="370840">
                <a:tc>
                  <a:txBody>
                    <a:bodyPr/>
                    <a:lstStyle/>
                    <a:p>
                      <a:r>
                        <a:rPr lang="en-GB" dirty="0"/>
                        <a:t>May 2022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Academic </a:t>
                      </a:r>
                      <a:r>
                        <a:rPr lang="en-GB" baseline="0" dirty="0"/>
                        <a:t>themed event 3 – keynote and workshop </a:t>
                      </a:r>
                      <a:r>
                        <a:rPr lang="en-GB" sz="1800" kern="1200" baseline="0" dirty="0">
                          <a:solidFill>
                            <a:schemeClr val="bg1">
                              <a:lumMod val="65000"/>
                            </a:schemeClr>
                          </a:solidFill>
                          <a:latin typeface="+mn-lt"/>
                          <a:ea typeface="+mn-ea"/>
                          <a:cs typeface="+mn-cs"/>
                        </a:rPr>
                        <a:t>(Business perspectives &amp; impact)</a:t>
                      </a:r>
                    </a:p>
                  </a:txBody>
                  <a:tcPr/>
                </a:tc>
                <a:extLst>
                  <a:ext uri="{0D108BD9-81ED-4DB2-BD59-A6C34878D82A}">
                    <a16:rowId xmlns:a16="http://schemas.microsoft.com/office/drawing/2014/main" val="2639567644"/>
                  </a:ext>
                </a:extLst>
              </a:tr>
              <a:tr h="370840">
                <a:tc>
                  <a:txBody>
                    <a:bodyPr/>
                    <a:lstStyle/>
                    <a:p>
                      <a:r>
                        <a:rPr lang="en-GB" dirty="0"/>
                        <a:t>July 2022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WG CC &amp; E annual review and plans for 2022-23</a:t>
                      </a:r>
                    </a:p>
                    <a:p>
                      <a:endParaRPr lang="en-GB" dirty="0"/>
                    </a:p>
                  </a:txBody>
                  <a:tcPr/>
                </a:tc>
                <a:extLst>
                  <a:ext uri="{0D108BD9-81ED-4DB2-BD59-A6C34878D82A}">
                    <a16:rowId xmlns:a16="http://schemas.microsoft.com/office/drawing/2014/main" val="1200130536"/>
                  </a:ext>
                </a:extLst>
              </a:tr>
            </a:tbl>
          </a:graphicData>
        </a:graphic>
      </p:graphicFrame>
      <p:sp>
        <p:nvSpPr>
          <p:cNvPr id="3" name="Title 2"/>
          <p:cNvSpPr>
            <a:spLocks noGrp="1"/>
          </p:cNvSpPr>
          <p:nvPr>
            <p:ph type="title" idx="4294967295"/>
          </p:nvPr>
        </p:nvSpPr>
        <p:spPr>
          <a:xfrm>
            <a:off x="1444486" y="593099"/>
            <a:ext cx="11306175" cy="1001713"/>
          </a:xfrm>
        </p:spPr>
        <p:txBody>
          <a:bodyPr/>
          <a:lstStyle/>
          <a:p>
            <a:r>
              <a:rPr lang="en-GB" dirty="0"/>
              <a:t>Future plans and events 2021-22</a:t>
            </a:r>
          </a:p>
        </p:txBody>
      </p:sp>
      <p:pic>
        <p:nvPicPr>
          <p:cNvPr id="5" name="Picture 4">
            <a:extLst>
              <a:ext uri="{FF2B5EF4-FFF2-40B4-BE49-F238E27FC236}">
                <a16:creationId xmlns:a16="http://schemas.microsoft.com/office/drawing/2014/main" id="{4BEDC5B0-8AA6-1046-AF6F-DB4057A8D318}"/>
              </a:ext>
            </a:extLst>
          </p:cNvPr>
          <p:cNvPicPr>
            <a:picLocks noChangeAspect="1"/>
          </p:cNvPicPr>
          <p:nvPr/>
        </p:nvPicPr>
        <p:blipFill>
          <a:blip r:embed="rId3"/>
          <a:stretch>
            <a:fillRect/>
          </a:stretch>
        </p:blipFill>
        <p:spPr>
          <a:xfrm>
            <a:off x="344557" y="649866"/>
            <a:ext cx="888181" cy="888181"/>
          </a:xfrm>
          <a:prstGeom prst="rect">
            <a:avLst/>
          </a:prstGeom>
        </p:spPr>
      </p:pic>
    </p:spTree>
    <p:extLst>
      <p:ext uri="{BB962C8B-B14F-4D97-AF65-F5344CB8AC3E}">
        <p14:creationId xmlns:p14="http://schemas.microsoft.com/office/powerpoint/2010/main" val="1019165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1234" y="593099"/>
            <a:ext cx="11306175" cy="1001713"/>
          </a:xfrm>
        </p:spPr>
        <p:txBody>
          <a:bodyPr/>
          <a:lstStyle/>
          <a:p>
            <a:r>
              <a:rPr lang="en-GB" dirty="0"/>
              <a:t>Carbon Literacy Training –prior to CoP26</a:t>
            </a:r>
          </a:p>
        </p:txBody>
      </p:sp>
      <p:sp>
        <p:nvSpPr>
          <p:cNvPr id="3" name="Content Placeholder 2"/>
          <p:cNvSpPr>
            <a:spLocks noGrp="1"/>
          </p:cNvSpPr>
          <p:nvPr>
            <p:ph idx="4294967295"/>
          </p:nvPr>
        </p:nvSpPr>
        <p:spPr>
          <a:xfrm>
            <a:off x="477079" y="2069963"/>
            <a:ext cx="5473700" cy="3708400"/>
          </a:xfrm>
        </p:spPr>
        <p:txBody>
          <a:bodyPr/>
          <a:lstStyle/>
          <a:p>
            <a:pPr marL="0" indent="0">
              <a:buNone/>
            </a:pPr>
            <a:r>
              <a:rPr lang="en-GB" dirty="0"/>
              <a:t>Global UNPRME &amp; WG CC&amp;E</a:t>
            </a:r>
          </a:p>
          <a:p>
            <a:endParaRPr lang="en-GB" dirty="0"/>
          </a:p>
          <a:p>
            <a:r>
              <a:rPr lang="en-GB" dirty="0"/>
              <a:t>Feb/ March 2021-22</a:t>
            </a:r>
          </a:p>
          <a:p>
            <a:r>
              <a:rPr lang="en-GB" dirty="0"/>
              <a:t>July – starting 02.07.21, sign up through Global UNPRME </a:t>
            </a:r>
          </a:p>
          <a:p>
            <a:r>
              <a:rPr lang="en-GB" dirty="0"/>
              <a:t>Oct/Nov - sign up through Global UNPRME </a:t>
            </a:r>
          </a:p>
          <a:p>
            <a:endParaRPr lang="en-GB" dirty="0"/>
          </a:p>
          <a:p>
            <a:endParaRPr lang="en-GB" dirty="0"/>
          </a:p>
        </p:txBody>
      </p:sp>
      <p:sp>
        <p:nvSpPr>
          <p:cNvPr id="4" name="Content Placeholder 3"/>
          <p:cNvSpPr>
            <a:spLocks noGrp="1"/>
          </p:cNvSpPr>
          <p:nvPr>
            <p:ph idx="4294967295"/>
          </p:nvPr>
        </p:nvSpPr>
        <p:spPr>
          <a:xfrm>
            <a:off x="6241223" y="2069963"/>
            <a:ext cx="5473700" cy="4194938"/>
          </a:xfrm>
        </p:spPr>
        <p:txBody>
          <a:bodyPr>
            <a:normAutofit/>
          </a:bodyPr>
          <a:lstStyle/>
          <a:p>
            <a:pPr marL="0" indent="0">
              <a:buNone/>
            </a:pPr>
            <a:r>
              <a:rPr lang="en-GB" dirty="0"/>
              <a:t>For PRME signatories:</a:t>
            </a:r>
          </a:p>
          <a:p>
            <a:endParaRPr lang="en-GB" dirty="0"/>
          </a:p>
          <a:p>
            <a:pPr marL="0" indent="0">
              <a:buNone/>
            </a:pPr>
            <a:r>
              <a:rPr lang="en-GB" dirty="0"/>
              <a:t>CLT Peer group support and CLT rolling out, starting soon: </a:t>
            </a:r>
          </a:p>
          <a:p>
            <a:r>
              <a:rPr lang="en-GB" dirty="0"/>
              <a:t>Australia</a:t>
            </a:r>
          </a:p>
          <a:p>
            <a:r>
              <a:rPr lang="en-GB" dirty="0"/>
              <a:t>France</a:t>
            </a:r>
          </a:p>
          <a:p>
            <a:r>
              <a:rPr lang="en-GB" dirty="0"/>
              <a:t>Germany</a:t>
            </a:r>
          </a:p>
          <a:p>
            <a:pPr marL="0" indent="0">
              <a:buNone/>
            </a:pPr>
            <a:r>
              <a:rPr lang="en-GB" dirty="0"/>
              <a:t>Sign up through Global UNPRME</a:t>
            </a:r>
          </a:p>
          <a:p>
            <a:pPr marL="0" indent="0">
              <a:buNone/>
            </a:pPr>
            <a:endParaRPr lang="en-GB" dirty="0"/>
          </a:p>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49248A76-27D9-EC46-89B4-D8DEB3A94C82}"/>
              </a:ext>
            </a:extLst>
          </p:cNvPr>
          <p:cNvPicPr>
            <a:picLocks noChangeAspect="1"/>
          </p:cNvPicPr>
          <p:nvPr/>
        </p:nvPicPr>
        <p:blipFill>
          <a:blip r:embed="rId3"/>
          <a:stretch>
            <a:fillRect/>
          </a:stretch>
        </p:blipFill>
        <p:spPr>
          <a:xfrm>
            <a:off x="344557" y="649866"/>
            <a:ext cx="888181" cy="888181"/>
          </a:xfrm>
          <a:prstGeom prst="rect">
            <a:avLst/>
          </a:prstGeom>
        </p:spPr>
      </p:pic>
    </p:spTree>
    <p:extLst>
      <p:ext uri="{BB962C8B-B14F-4D97-AF65-F5344CB8AC3E}">
        <p14:creationId xmlns:p14="http://schemas.microsoft.com/office/powerpoint/2010/main" val="2432395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CBACC1D-7D4B-495C-9FE6-F3DDD4F0C688}"/>
              </a:ext>
            </a:extLst>
          </p:cNvPr>
          <p:cNvSpPr>
            <a:spLocks noGrp="1"/>
          </p:cNvSpPr>
          <p:nvPr>
            <p:ph sz="half" idx="4294967295"/>
          </p:nvPr>
        </p:nvSpPr>
        <p:spPr>
          <a:xfrm>
            <a:off x="5386388" y="3597275"/>
            <a:ext cx="6805612" cy="2463800"/>
          </a:xfrm>
        </p:spPr>
        <p:txBody>
          <a:bodyPr vert="horz" lIns="91440" tIns="45720" rIns="91440" bIns="45720" rtlCol="0" anchor="ctr">
            <a:normAutofit/>
          </a:bodyPr>
          <a:lstStyle/>
          <a:p>
            <a:pPr>
              <a:lnSpc>
                <a:spcPct val="90000"/>
              </a:lnSpc>
              <a:buFont typeface="Arial" panose="020B0604020202020204" pitchFamily="34" charset="0"/>
              <a:buChar char="•"/>
            </a:pPr>
            <a:r>
              <a:rPr lang="en-US" u="sng" dirty="0">
                <a:hlinkClick r:id="rId3"/>
              </a:rPr>
              <a:t>petra.molthan-hill@ntu.ac.uk</a:t>
            </a:r>
            <a:endParaRPr lang="en-US" u="sng" dirty="0"/>
          </a:p>
          <a:p>
            <a:pPr>
              <a:lnSpc>
                <a:spcPct val="90000"/>
              </a:lnSpc>
              <a:buFont typeface="Arial" panose="020B0604020202020204" pitchFamily="34" charset="0"/>
              <a:buChar char="•"/>
            </a:pPr>
            <a:r>
              <a:rPr lang="en-US" u="sng" dirty="0">
                <a:hlinkClick r:id="rId3"/>
              </a:rPr>
              <a:t>muhammadusman.mazhar@ntu.ac.uk</a:t>
            </a:r>
          </a:p>
          <a:p>
            <a:pPr>
              <a:lnSpc>
                <a:spcPct val="90000"/>
              </a:lnSpc>
              <a:buFont typeface="Arial" panose="020B0604020202020204" pitchFamily="34" charset="0"/>
              <a:buChar char="•"/>
            </a:pPr>
            <a:r>
              <a:rPr lang="en-US" u="sng" dirty="0">
                <a:hlinkClick r:id="rId3"/>
              </a:rPr>
              <a:t>alex.hope@northumbria.ac.uk</a:t>
            </a:r>
            <a:endParaRPr lang="en-US" dirty="0"/>
          </a:p>
          <a:p>
            <a:pPr>
              <a:lnSpc>
                <a:spcPct val="90000"/>
              </a:lnSpc>
              <a:buFont typeface="Arial" panose="020B0604020202020204" pitchFamily="34" charset="0"/>
              <a:buChar char="•"/>
            </a:pPr>
            <a:r>
              <a:rPr lang="en-US" sz="2800" dirty="0">
                <a:solidFill>
                  <a:srgbClr val="000000"/>
                </a:solidFill>
                <a:latin typeface="+mn-lt"/>
                <a:cs typeface="+mn-cs"/>
                <a:hlinkClick r:id="rId3"/>
              </a:rPr>
              <a:t>rachel.Welton@ntu.ac.uk</a:t>
            </a:r>
            <a:endParaRPr lang="en-US" sz="2800" dirty="0">
              <a:solidFill>
                <a:srgbClr val="000000"/>
              </a:solidFill>
              <a:latin typeface="+mn-lt"/>
              <a:cs typeface="+mn-cs"/>
            </a:endParaRPr>
          </a:p>
          <a:p>
            <a:pPr>
              <a:lnSpc>
                <a:spcPct val="90000"/>
              </a:lnSpc>
              <a:buFont typeface="Arial" panose="020B0604020202020204" pitchFamily="34" charset="0"/>
              <a:buChar char="•"/>
            </a:pPr>
            <a:endParaRPr lang="en-US" sz="2000" dirty="0">
              <a:solidFill>
                <a:srgbClr val="000000"/>
              </a:solidFill>
              <a:latin typeface="+mn-lt"/>
              <a:cs typeface="+mn-cs"/>
            </a:endParaRPr>
          </a:p>
        </p:txBody>
      </p:sp>
      <p:sp>
        <p:nvSpPr>
          <p:cNvPr id="24" name="Title 2"/>
          <p:cNvSpPr>
            <a:spLocks noGrp="1"/>
          </p:cNvSpPr>
          <p:nvPr>
            <p:ph type="title" idx="4294967295"/>
          </p:nvPr>
        </p:nvSpPr>
        <p:spPr>
          <a:xfrm>
            <a:off x="5386388" y="738188"/>
            <a:ext cx="6805612" cy="2690812"/>
          </a:xfrm>
        </p:spPr>
        <p:txBody>
          <a:bodyPr vert="horz" lIns="91440" tIns="45720" rIns="91440" bIns="45720" rtlCol="0" anchor="ctr">
            <a:normAutofit/>
          </a:bodyPr>
          <a:lstStyle/>
          <a:p>
            <a:pPr>
              <a:lnSpc>
                <a:spcPct val="90000"/>
              </a:lnSpc>
            </a:pPr>
            <a:r>
              <a:rPr lang="en-US" sz="3600" dirty="0">
                <a:solidFill>
                  <a:schemeClr val="tx2"/>
                </a:solidFill>
                <a:latin typeface="+mj-lt"/>
                <a:cs typeface="+mj-cs"/>
              </a:rPr>
              <a:t>Please do join us, lovely to hear your ideas and  share…ideas</a:t>
            </a:r>
            <a:br>
              <a:rPr lang="en-US" sz="3600" dirty="0">
                <a:solidFill>
                  <a:schemeClr val="tx2"/>
                </a:solidFill>
                <a:latin typeface="+mj-lt"/>
                <a:cs typeface="+mj-cs"/>
              </a:rPr>
            </a:br>
            <a:r>
              <a:rPr lang="en-US" sz="3600" dirty="0">
                <a:solidFill>
                  <a:schemeClr val="tx2"/>
                </a:solidFill>
                <a:latin typeface="+mj-lt"/>
                <a:cs typeface="+mj-cs"/>
              </a:rPr>
              <a:t>Suggestions…Help…</a:t>
            </a:r>
          </a:p>
        </p:txBody>
      </p:sp>
      <p:pic>
        <p:nvPicPr>
          <p:cNvPr id="4" name="Content Placeholder 3">
            <a:extLst>
              <a:ext uri="{FF2B5EF4-FFF2-40B4-BE49-F238E27FC236}">
                <a16:creationId xmlns:a16="http://schemas.microsoft.com/office/drawing/2014/main" id="{AD89D093-BD9A-4B20-8769-9C4FC717E107}"/>
              </a:ext>
            </a:extLst>
          </p:cNvPr>
          <p:cNvPicPr>
            <a:picLocks noChangeAspect="1"/>
          </p:cNvPicPr>
          <p:nvPr/>
        </p:nvPicPr>
        <p:blipFill rotWithShape="1">
          <a:blip r:embed="rId4">
            <a:alphaModFix/>
          </a:blip>
          <a:srcRect l="3639" r="817" b="-2"/>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Tree>
    <p:extLst>
      <p:ext uri="{BB962C8B-B14F-4D97-AF65-F5344CB8AC3E}">
        <p14:creationId xmlns:p14="http://schemas.microsoft.com/office/powerpoint/2010/main" val="212499389"/>
      </p:ext>
    </p:extLst>
  </p:cSld>
  <p:clrMapOvr>
    <a:masterClrMapping/>
  </p:clrMapOvr>
</p:sld>
</file>

<file path=ppt/theme/theme1.xml><?xml version="1.0" encoding="utf-8"?>
<a:theme xmlns:a="http://schemas.openxmlformats.org/drawingml/2006/main" name="White Title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 New PowerPoint ARIAL Template v1.1 27.02 [Read-Only]" id="{315BE592-D111-4BDC-B31E-64D43C3BB575}" vid="{41FE97CE-4D24-4C13-97FB-C23CE467486D}"/>
    </a:ext>
  </a:extLst>
</a:theme>
</file>

<file path=ppt/theme/theme2.xml><?xml version="1.0" encoding="utf-8"?>
<a:theme xmlns:a="http://schemas.openxmlformats.org/drawingml/2006/main" name="Black Title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 New PowerPoint ARIAL Template v1.1 27.02 [Read-Only]" id="{315BE592-D111-4BDC-B31E-64D43C3BB575}" vid="{03D2DFFF-9D15-496E-BC59-BB2E6179489C}"/>
    </a:ext>
  </a:extLst>
</a:theme>
</file>

<file path=ppt/theme/theme3.xml><?xml version="1.0" encoding="utf-8"?>
<a:theme xmlns:a="http://schemas.openxmlformats.org/drawingml/2006/main" name="White Content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 New PowerPoint ARIAL Template v1.1 27.02 [Read-Only]" id="{315BE592-D111-4BDC-B31E-64D43C3BB575}" vid="{DA40DCDE-2D41-450F-A391-4502A119F902}"/>
    </a:ext>
  </a:extLst>
</a:theme>
</file>

<file path=ppt/theme/theme4.xml><?xml version="1.0" encoding="utf-8"?>
<a:theme xmlns:a="http://schemas.openxmlformats.org/drawingml/2006/main" name="Black Content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 New PowerPoint ARIAL Template v1.1 27.02 [Read-Only]" id="{315BE592-D111-4BDC-B31E-64D43C3BB575}" vid="{5E782D2A-B8EE-403C-B5FC-014307A1E088}"/>
    </a:ext>
  </a:extLst>
</a:theme>
</file>

<file path=ppt/theme/theme5.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7503B588C566E0468339CA50D14C7C96" ma:contentTypeVersion="2" ma:contentTypeDescription="Upload an image." ma:contentTypeScope="" ma:versionID="e95fca7b813fdeb7d47f14c0b49dfdd8">
  <xsd:schema xmlns:xsd="http://www.w3.org/2001/XMLSchema" xmlns:xs="http://www.w3.org/2001/XMLSchema" xmlns:p="http://schemas.microsoft.com/office/2006/metadata/properties" xmlns:ns1="http://schemas.microsoft.com/sharepoint/v3" xmlns:ns2="60C11AE1-E3BF-4593-8A2B-CE8459EEB745" xmlns:ns3="http://schemas.microsoft.com/sharepoint/v3/fields" targetNamespace="http://schemas.microsoft.com/office/2006/metadata/properties" ma:root="true" ma:fieldsID="b4bd68e83fa0ec4de9ea96869bdd3ba8" ns1:_="" ns2:_="" ns3:_="">
    <xsd:import namespace="http://schemas.microsoft.com/sharepoint/v3"/>
    <xsd:import namespace="60C11AE1-E3BF-4593-8A2B-CE8459EEB745"/>
    <xsd:import namespace="http://schemas.microsoft.com/sharepoint/v3/fields"/>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internalName="PublishingStartDate">
      <xsd:simpleType>
        <xsd:restriction base="dms:Unknown"/>
      </xsd:simpleType>
    </xsd:element>
    <xsd:element name="PublishingExpirationDate" ma:index="28" nillable="true" ma:displayName="Scheduling End Da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0C11AE1-E3BF-4593-8A2B-CE8459EEB74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ImageCreateDate xmlns="60C11AE1-E3BF-4593-8A2B-CE8459EEB745"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9E1928B8-4EE3-44E3-A3DA-589E26844FC6}">
  <ds:schemaRefs>
    <ds:schemaRef ds:uri="http://schemas.microsoft.com/sharepoint/v3/contenttype/forms"/>
  </ds:schemaRefs>
</ds:datastoreItem>
</file>

<file path=customXml/itemProps2.xml><?xml version="1.0" encoding="utf-8"?>
<ds:datastoreItem xmlns:ds="http://schemas.openxmlformats.org/officeDocument/2006/customXml" ds:itemID="{EA5B94C8-6548-4533-BC10-D9078480DA1B}">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60C11AE1-E3BF-4593-8A2B-CE8459EEB745"/>
    <ds:schemaRef ds:uri="http://schemas.microsoft.com/sharepoint/v3/field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D5DB007-3F72-46CD-9C65-144C36337EF5}">
  <ds:schemaRefs>
    <ds:schemaRef ds:uri="http://schemas.microsoft.com/office/infopath/2007/PartnerControls"/>
    <ds:schemaRef ds:uri="http://purl.org/dc/elements/1.1/"/>
    <ds:schemaRef ds:uri="http://www.w3.org/XML/1998/namespace"/>
    <ds:schemaRef ds:uri="http://purl.org/dc/dcmitype/"/>
    <ds:schemaRef ds:uri="http://schemas.microsoft.com/sharepoint/v3"/>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schemas.microsoft.com/sharepoint/v3/fields"/>
    <ds:schemaRef ds:uri="60C11AE1-E3BF-4593-8A2B-CE8459EEB745"/>
  </ds:schemaRefs>
</ds:datastoreItem>
</file>

<file path=docProps/app.xml><?xml version="1.0" encoding="utf-8"?>
<Properties xmlns="http://schemas.openxmlformats.org/officeDocument/2006/extended-properties" xmlns:vt="http://schemas.openxmlformats.org/officeDocument/2006/docPropsVTypes">
  <Template>NU New PowerPoint ARIAL Template v1.1 27.02</Template>
  <TotalTime>476</TotalTime>
  <Words>2691</Words>
  <Application>Microsoft Office PowerPoint</Application>
  <PresentationFormat>Widescreen</PresentationFormat>
  <Paragraphs>174</Paragraphs>
  <Slides>20</Slides>
  <Notes>12</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20</vt:i4>
      </vt:variant>
    </vt:vector>
  </HeadingPairs>
  <TitlesOfParts>
    <vt:vector size="35" baseType="lpstr">
      <vt:lpstr>Arial</vt:lpstr>
      <vt:lpstr>Azo Sans</vt:lpstr>
      <vt:lpstr>Azo Sans Thin</vt:lpstr>
      <vt:lpstr>Calibri</vt:lpstr>
      <vt:lpstr>Century Gothic</vt:lpstr>
      <vt:lpstr>Helvetica</vt:lpstr>
      <vt:lpstr>Times New Roman</vt:lpstr>
      <vt:lpstr>Verdana</vt:lpstr>
      <vt:lpstr>Wingdings</vt:lpstr>
      <vt:lpstr>White Title Slide</vt:lpstr>
      <vt:lpstr>Black Title Slide</vt:lpstr>
      <vt:lpstr>White Content Slide</vt:lpstr>
      <vt:lpstr>Black Content Slide</vt:lpstr>
      <vt:lpstr>Office Theme</vt:lpstr>
      <vt:lpstr>1_Office Theme</vt:lpstr>
      <vt:lpstr>UN PRME Climate Change and Environment Working Group</vt:lpstr>
      <vt:lpstr>Presentation overview</vt:lpstr>
      <vt:lpstr>Background </vt:lpstr>
      <vt:lpstr>En-ROADS is a cutting-edge simulation model used to test climate solutions and generate climate scenarios for the future.</vt:lpstr>
      <vt:lpstr>Carbon Literacy Training for Business Schools</vt:lpstr>
      <vt:lpstr> 1. Climate Change Mitigation</vt:lpstr>
      <vt:lpstr> 1. Climate Change Mitigation</vt:lpstr>
      <vt:lpstr>Just published</vt:lpstr>
      <vt:lpstr> 1. Climate Change Mitigation</vt:lpstr>
      <vt:lpstr>NTU Carbon Literacy Training Course</vt:lpstr>
      <vt:lpstr>Recent publications, and research</vt:lpstr>
      <vt:lpstr>Climate Change Education Survey </vt:lpstr>
      <vt:lpstr> Policies and Strategies Subgroup </vt:lpstr>
      <vt:lpstr>Repository and Key Areas</vt:lpstr>
      <vt:lpstr>Future Plans </vt:lpstr>
      <vt:lpstr>Call for expression of interest in WG CC &amp; E</vt:lpstr>
      <vt:lpstr>Meetings for people who want to take on smaller or bigger roles in our working group</vt:lpstr>
      <vt:lpstr>Future plans and events 2021-22</vt:lpstr>
      <vt:lpstr>Carbon Literacy Training –prior to CoP26</vt:lpstr>
      <vt:lpstr>Please do join us, lovely to hear your ideas and  share…ideas Suggestions…Help…</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PowerPoint Template</dc:title>
  <dc:creator>Alex Hope</dc:creator>
  <cp:keywords/>
  <dc:description/>
  <cp:lastModifiedBy>Silvester, Jeremy</cp:lastModifiedBy>
  <cp:revision>24</cp:revision>
  <dcterms:created xsi:type="dcterms:W3CDTF">2018-06-08T09:22:50Z</dcterms:created>
  <dcterms:modified xsi:type="dcterms:W3CDTF">2021-11-11T10:16:12Z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0x0101009148F5A04DDD49CBA7127AADA5FB792B00AADE34325A8B49CDA8BB4DB53328F214007503B588C566E0468339CA50D14C7C96</vt:lpwstr>
  </property>
</Properties>
</file>