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7" r:id="rId5"/>
  </p:sldMasterIdLst>
  <p:notesMasterIdLst>
    <p:notesMasterId r:id="rId15"/>
  </p:notesMasterIdLst>
  <p:sldIdLst>
    <p:sldId id="256" r:id="rId6"/>
    <p:sldId id="1546" r:id="rId7"/>
    <p:sldId id="1552" r:id="rId8"/>
    <p:sldId id="1536" r:id="rId9"/>
    <p:sldId id="1539" r:id="rId10"/>
    <p:sldId id="1554" r:id="rId11"/>
    <p:sldId id="1540" r:id="rId12"/>
    <p:sldId id="1555" r:id="rId13"/>
    <p:sldId id="28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017F"/>
    <a:srgbClr val="821E69"/>
    <a:srgbClr val="D1BCDC"/>
    <a:srgbClr val="6F6258"/>
    <a:srgbClr val="9E043D"/>
    <a:srgbClr val="E5E5E5"/>
    <a:srgbClr val="E6005B"/>
    <a:srgbClr val="BB3F07"/>
    <a:srgbClr val="C7D533"/>
    <a:srgbClr val="F07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57"/>
    <p:restoredTop sz="82831" autoAdjust="0"/>
  </p:normalViewPr>
  <p:slideViewPr>
    <p:cSldViewPr snapToGrid="0" snapToObjects="1">
      <p:cViewPr varScale="1">
        <p:scale>
          <a:sx n="45" d="100"/>
          <a:sy n="45" d="100"/>
        </p:scale>
        <p:origin x="965" y="43"/>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diagrams/_rels/data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 Id="rId4" Type="http://schemas.openxmlformats.org/officeDocument/2006/relationships/image" Target="../media/image23.png"/></Relationships>
</file>

<file path=ppt/diagrams/_rels/drawing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 Id="rId4" Type="http://schemas.openxmlformats.org/officeDocument/2006/relationships/image" Target="../media/image2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BF0BE499-53BA-4BD4-9601-751292FB15C5}">
      <dgm:prSet phldrT="[Text]"/>
      <dgm:spPr>
        <a:solidFill>
          <a:schemeClr val="accent1"/>
        </a:solidFill>
      </dgm:spPr>
      <dgm:t>
        <a:bodyPr/>
        <a:lstStyle/>
        <a:p>
          <a:r>
            <a:rPr lang="en-GB" dirty="0"/>
            <a:t>Knowledge and understanding of a broad range of scientific concepts and processes related to climate change (e.g. climate, deforestation, habitat loss, water cycle, soil erosion, air pollution), its causes and its consequences, ecologically, socially, economically and politically.</a:t>
          </a:r>
          <a:endParaRPr lang="en-NL" dirty="0"/>
        </a:p>
      </dgm:t>
    </dgm:pt>
    <dgm:pt modelId="{7B74AADB-0B16-4187-9E3E-9B714F8348E0}" type="parTrans" cxnId="{2E172D6B-C645-4660-ADCD-3EB08F26D5B6}">
      <dgm:prSet/>
      <dgm:spPr/>
      <dgm:t>
        <a:bodyPr/>
        <a:lstStyle/>
        <a:p>
          <a:endParaRPr lang="en-NL"/>
        </a:p>
      </dgm:t>
    </dgm:pt>
    <dgm:pt modelId="{D71C903B-C6DD-4F16-A2CE-17B0ADD0CB05}" type="sibTrans" cxnId="{2E172D6B-C645-4660-ADCD-3EB08F26D5B6}">
      <dgm:prSet/>
      <dgm:spPr/>
      <dgm:t>
        <a:bodyPr/>
        <a:lstStyle/>
        <a:p>
          <a:endParaRPr lang="en-NL"/>
        </a:p>
      </dgm:t>
    </dgm:pt>
    <dgm:pt modelId="{356CF1A2-466A-46FB-AD4B-4142E2B100C5}">
      <dgm:prSet phldrT="[Text]"/>
      <dgm:spPr>
        <a:solidFill>
          <a:schemeClr val="accent1"/>
        </a:solidFill>
      </dgm:spPr>
      <dgm:t>
        <a:bodyPr/>
        <a:lstStyle/>
        <a:p>
          <a:r>
            <a:rPr lang="en-GB" dirty="0"/>
            <a:t>Knowledge and understanding of the dynamics of climate change impact across time and space (e.g. delayed consequences, reducing the quality of life, security and development options of future generations).</a:t>
          </a:r>
          <a:endParaRPr lang="en-NL" dirty="0"/>
        </a:p>
      </dgm:t>
    </dgm:pt>
    <dgm:pt modelId="{1EAE4B19-2FFE-4C6D-93B8-37E4D9C99063}" type="parTrans" cxnId="{0739BB9D-7EBD-43E0-8024-2FCEAD416737}">
      <dgm:prSet/>
      <dgm:spPr/>
      <dgm:t>
        <a:bodyPr/>
        <a:lstStyle/>
        <a:p>
          <a:endParaRPr lang="en-NL"/>
        </a:p>
      </dgm:t>
    </dgm:pt>
    <dgm:pt modelId="{0378E214-5ED1-40CA-B3F1-0C37E1DAA206}" type="sibTrans" cxnId="{0739BB9D-7EBD-43E0-8024-2FCEAD416737}">
      <dgm:prSet/>
      <dgm:spPr/>
      <dgm:t>
        <a:bodyPr/>
        <a:lstStyle/>
        <a:p>
          <a:endParaRPr lang="en-NL"/>
        </a:p>
      </dgm:t>
    </dgm:pt>
    <dgm:pt modelId="{414CD3AB-4B2C-438E-AD45-816CE67D17DE}">
      <dgm:prSet/>
      <dgm:spPr/>
      <dgm:t>
        <a:bodyPr/>
        <a:lstStyle/>
        <a:p>
          <a:r>
            <a:rPr lang="en-GB" dirty="0"/>
            <a:t>Awareness of strategies and technologies to address the negative impacts of climate change (e.g., reducing carbon consumption, encouraging low-carbon development, reducing deforestation through sustainable forest management, improving water and waste management).</a:t>
          </a:r>
          <a:endParaRPr lang="en-NL" dirty="0"/>
        </a:p>
      </dgm:t>
    </dgm:pt>
    <dgm:pt modelId="{93DAF140-3C13-428B-8F00-1343DA86E5AF}" type="parTrans" cxnId="{9F0AFE39-BB51-4BE7-80CE-3A5DCC32EE4A}">
      <dgm:prSet/>
      <dgm:spPr/>
      <dgm:t>
        <a:bodyPr/>
        <a:lstStyle/>
        <a:p>
          <a:endParaRPr lang="en-NL"/>
        </a:p>
      </dgm:t>
    </dgm:pt>
    <dgm:pt modelId="{BBEB9CAD-E86E-4612-A610-5CD59EFC87A3}" type="sibTrans" cxnId="{9F0AFE39-BB51-4BE7-80CE-3A5DCC32EE4A}">
      <dgm:prSet/>
      <dgm:spPr/>
      <dgm:t>
        <a:bodyPr/>
        <a:lstStyle/>
        <a:p>
          <a:endParaRPr lang="en-NL"/>
        </a:p>
      </dgm:t>
    </dgm:pt>
    <dgm:pt modelId="{1F4A34D8-6C5E-411A-956D-7A512C63441B}">
      <dgm:prSet phldrT="[Text]"/>
      <dgm:spPr>
        <a:solidFill>
          <a:schemeClr val="accent1"/>
        </a:solidFill>
      </dgm:spPr>
      <dgm:t>
        <a:bodyPr/>
        <a:lstStyle/>
        <a:p>
          <a:r>
            <a:rPr lang="en-GB"/>
            <a:t>Ability to distinguish critically between certainties, uncertainties, projections and risks associated with climate change and to evaluate messages about and public interpretations of climate change science.</a:t>
          </a:r>
          <a:endParaRPr lang="en-NL" dirty="0"/>
        </a:p>
      </dgm:t>
    </dgm:pt>
    <dgm:pt modelId="{0DCBDF4F-DDE1-4CAF-B91D-74DD337F7692}" type="parTrans" cxnId="{C9AC57B8-EEB8-418B-B3FE-C73DB6976772}">
      <dgm:prSet/>
      <dgm:spPr/>
      <dgm:t>
        <a:bodyPr/>
        <a:lstStyle/>
        <a:p>
          <a:endParaRPr lang="en-NL"/>
        </a:p>
      </dgm:t>
    </dgm:pt>
    <dgm:pt modelId="{767854EA-FE80-47DE-8D27-D45150A04D67}" type="sibTrans" cxnId="{C9AC57B8-EEB8-418B-B3FE-C73DB6976772}">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70240DFD-9C90-4185-A583-6E33B86868F1}" type="pres">
      <dgm:prSet presAssocID="{BF0BE499-53BA-4BD4-9601-751292FB15C5}" presName="parentText" presStyleLbl="node1" presStyleIdx="0" presStyleCnt="4">
        <dgm:presLayoutVars>
          <dgm:chMax val="0"/>
          <dgm:bulletEnabled val="1"/>
        </dgm:presLayoutVars>
      </dgm:prSet>
      <dgm:spPr/>
    </dgm:pt>
    <dgm:pt modelId="{1F88F9F6-5C1E-4792-88B1-B9B083CDE615}" type="pres">
      <dgm:prSet presAssocID="{D71C903B-C6DD-4F16-A2CE-17B0ADD0CB05}" presName="spacer" presStyleCnt="0"/>
      <dgm:spPr/>
    </dgm:pt>
    <dgm:pt modelId="{896DA917-1B18-4943-8322-70A1F7480905}" type="pres">
      <dgm:prSet presAssocID="{356CF1A2-466A-46FB-AD4B-4142E2B100C5}" presName="parentText" presStyleLbl="node1" presStyleIdx="1" presStyleCnt="4" custScaleY="109935">
        <dgm:presLayoutVars>
          <dgm:chMax val="0"/>
          <dgm:bulletEnabled val="1"/>
        </dgm:presLayoutVars>
      </dgm:prSet>
      <dgm:spPr/>
    </dgm:pt>
    <dgm:pt modelId="{822203E1-88CD-4E65-ABE8-F68C4671B1CD}" type="pres">
      <dgm:prSet presAssocID="{0378E214-5ED1-40CA-B3F1-0C37E1DAA206}" presName="spacer" presStyleCnt="0"/>
      <dgm:spPr/>
    </dgm:pt>
    <dgm:pt modelId="{9DBA6994-991B-4D4C-8160-00B015034BE5}" type="pres">
      <dgm:prSet presAssocID="{1F4A34D8-6C5E-411A-956D-7A512C63441B}" presName="parentText" presStyleLbl="node1" presStyleIdx="2" presStyleCnt="4">
        <dgm:presLayoutVars>
          <dgm:chMax val="0"/>
          <dgm:bulletEnabled val="1"/>
        </dgm:presLayoutVars>
      </dgm:prSet>
      <dgm:spPr/>
    </dgm:pt>
    <dgm:pt modelId="{0CD042FE-F10D-49D6-84E1-63F3B5600D2C}" type="pres">
      <dgm:prSet presAssocID="{767854EA-FE80-47DE-8D27-D45150A04D67}" presName="spacer" presStyleCnt="0"/>
      <dgm:spPr/>
    </dgm:pt>
    <dgm:pt modelId="{61D2AFC6-783B-4B00-84D3-33790E2E59C8}" type="pres">
      <dgm:prSet presAssocID="{414CD3AB-4B2C-438E-AD45-816CE67D17DE}" presName="parentText" presStyleLbl="node1" presStyleIdx="3" presStyleCnt="4">
        <dgm:presLayoutVars>
          <dgm:chMax val="0"/>
          <dgm:bulletEnabled val="1"/>
        </dgm:presLayoutVars>
      </dgm:prSet>
      <dgm:spPr/>
    </dgm:pt>
  </dgm:ptLst>
  <dgm:cxnLst>
    <dgm:cxn modelId="{DFAB6828-7954-4C8F-B264-F2E3244AF0C4}" type="presOf" srcId="{356CF1A2-466A-46FB-AD4B-4142E2B100C5}" destId="{896DA917-1B18-4943-8322-70A1F7480905}" srcOrd="0" destOrd="0" presId="urn:microsoft.com/office/officeart/2005/8/layout/vList2"/>
    <dgm:cxn modelId="{010F9C36-24A2-414F-BB51-F82CC48AB64D}" type="presOf" srcId="{1F4A34D8-6C5E-411A-956D-7A512C63441B}" destId="{9DBA6994-991B-4D4C-8160-00B015034BE5}" srcOrd="0" destOrd="0" presId="urn:microsoft.com/office/officeart/2005/8/layout/vList2"/>
    <dgm:cxn modelId="{9F0AFE39-BB51-4BE7-80CE-3A5DCC32EE4A}" srcId="{CEE5563D-A390-4C49-A4DB-1D796F964B95}" destId="{414CD3AB-4B2C-438E-AD45-816CE67D17DE}" srcOrd="3" destOrd="0" parTransId="{93DAF140-3C13-428B-8F00-1343DA86E5AF}" sibTransId="{BBEB9CAD-E86E-4612-A610-5CD59EFC87A3}"/>
    <dgm:cxn modelId="{2E172D6B-C645-4660-ADCD-3EB08F26D5B6}" srcId="{CEE5563D-A390-4C49-A4DB-1D796F964B95}" destId="{BF0BE499-53BA-4BD4-9601-751292FB15C5}" srcOrd="0" destOrd="0" parTransId="{7B74AADB-0B16-4187-9E3E-9B714F8348E0}" sibTransId="{D71C903B-C6DD-4F16-A2CE-17B0ADD0CB05}"/>
    <dgm:cxn modelId="{00622D8C-3B8C-4FD2-AD92-9038F97016EA}" type="presOf" srcId="{BF0BE499-53BA-4BD4-9601-751292FB15C5}" destId="{70240DFD-9C90-4185-A583-6E33B86868F1}" srcOrd="0" destOrd="0" presId="urn:microsoft.com/office/officeart/2005/8/layout/vList2"/>
    <dgm:cxn modelId="{0739BB9D-7EBD-43E0-8024-2FCEAD416737}" srcId="{CEE5563D-A390-4C49-A4DB-1D796F964B95}" destId="{356CF1A2-466A-46FB-AD4B-4142E2B100C5}" srcOrd="1" destOrd="0" parTransId="{1EAE4B19-2FFE-4C6D-93B8-37E4D9C99063}" sibTransId="{0378E214-5ED1-40CA-B3F1-0C37E1DAA206}"/>
    <dgm:cxn modelId="{C9AC57B8-EEB8-418B-B3FE-C73DB6976772}" srcId="{CEE5563D-A390-4C49-A4DB-1D796F964B95}" destId="{1F4A34D8-6C5E-411A-956D-7A512C63441B}" srcOrd="2" destOrd="0" parTransId="{0DCBDF4F-DDE1-4CAF-B91D-74DD337F7692}" sibTransId="{767854EA-FE80-47DE-8D27-D45150A04D67}"/>
    <dgm:cxn modelId="{EC675DFF-B493-4BAD-AA86-313058C757DB}" type="presOf" srcId="{CEE5563D-A390-4C49-A4DB-1D796F964B95}" destId="{D7529F2F-78BA-4BA6-AFF6-59E39FBB8536}" srcOrd="0" destOrd="0" presId="urn:microsoft.com/office/officeart/2005/8/layout/vList2"/>
    <dgm:cxn modelId="{707BBBFF-9E8C-4342-9B69-1F1FF36239EE}" type="presOf" srcId="{414CD3AB-4B2C-438E-AD45-816CE67D17DE}" destId="{61D2AFC6-783B-4B00-84D3-33790E2E59C8}" srcOrd="0" destOrd="0" presId="urn:microsoft.com/office/officeart/2005/8/layout/vList2"/>
    <dgm:cxn modelId="{C97FCEB0-16FF-4FDC-92D3-6A6F9F791345}" type="presParOf" srcId="{D7529F2F-78BA-4BA6-AFF6-59E39FBB8536}" destId="{70240DFD-9C90-4185-A583-6E33B86868F1}" srcOrd="0" destOrd="0" presId="urn:microsoft.com/office/officeart/2005/8/layout/vList2"/>
    <dgm:cxn modelId="{CECF4202-9CC8-4B6F-993A-A6C6C8DBA430}" type="presParOf" srcId="{D7529F2F-78BA-4BA6-AFF6-59E39FBB8536}" destId="{1F88F9F6-5C1E-4792-88B1-B9B083CDE615}" srcOrd="1" destOrd="0" presId="urn:microsoft.com/office/officeart/2005/8/layout/vList2"/>
    <dgm:cxn modelId="{BB49C501-5C68-4415-BC1B-4358582AEEEF}" type="presParOf" srcId="{D7529F2F-78BA-4BA6-AFF6-59E39FBB8536}" destId="{896DA917-1B18-4943-8322-70A1F7480905}" srcOrd="2" destOrd="0" presId="urn:microsoft.com/office/officeart/2005/8/layout/vList2"/>
    <dgm:cxn modelId="{3C243271-AB0E-461C-BA79-BD58F472D2F7}" type="presParOf" srcId="{D7529F2F-78BA-4BA6-AFF6-59E39FBB8536}" destId="{822203E1-88CD-4E65-ABE8-F68C4671B1CD}" srcOrd="3" destOrd="0" presId="urn:microsoft.com/office/officeart/2005/8/layout/vList2"/>
    <dgm:cxn modelId="{448EF641-B5B2-46ED-B77E-04150D68FB14}" type="presParOf" srcId="{D7529F2F-78BA-4BA6-AFF6-59E39FBB8536}" destId="{9DBA6994-991B-4D4C-8160-00B015034BE5}" srcOrd="4" destOrd="0" presId="urn:microsoft.com/office/officeart/2005/8/layout/vList2"/>
    <dgm:cxn modelId="{1FFBEFD5-DDB2-4740-8E29-3956F1C22BF2}" type="presParOf" srcId="{D7529F2F-78BA-4BA6-AFF6-59E39FBB8536}" destId="{0CD042FE-F10D-49D6-84E1-63F3B5600D2C}" srcOrd="5" destOrd="0" presId="urn:microsoft.com/office/officeart/2005/8/layout/vList2"/>
    <dgm:cxn modelId="{28CC4512-0ED7-4364-8BDD-EBEB43813AFC}" type="presParOf" srcId="{D7529F2F-78BA-4BA6-AFF6-59E39FBB8536}" destId="{61D2AFC6-783B-4B00-84D3-33790E2E59C8}"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BF0BE499-53BA-4BD4-9601-751292FB15C5}">
      <dgm:prSet phldrT="[Text]"/>
      <dgm:spPr>
        <a:solidFill>
          <a:schemeClr val="accent1"/>
        </a:solidFill>
      </dgm:spPr>
      <dgm:t>
        <a:bodyPr/>
        <a:lstStyle/>
        <a:p>
          <a:r>
            <a:rPr lang="en-GB" dirty="0"/>
            <a:t>Developing values, knowledge and skills required to make choices and decisions that minimize the use of natural resources, emissions, waste and pollution, while contributing to the development of new solutions to the climate crisis (e.g., rethinking the way we live, buy and consume, how our daily lives are organized, how we socialize, exchange, share, educate and build identities).</a:t>
          </a:r>
          <a:endParaRPr lang="en-NL" dirty="0"/>
        </a:p>
      </dgm:t>
    </dgm:pt>
    <dgm:pt modelId="{7B74AADB-0B16-4187-9E3E-9B714F8348E0}" type="parTrans" cxnId="{2E172D6B-C645-4660-ADCD-3EB08F26D5B6}">
      <dgm:prSet/>
      <dgm:spPr/>
      <dgm:t>
        <a:bodyPr/>
        <a:lstStyle/>
        <a:p>
          <a:endParaRPr lang="en-NL"/>
        </a:p>
      </dgm:t>
    </dgm:pt>
    <dgm:pt modelId="{D71C903B-C6DD-4F16-A2CE-17B0ADD0CB05}" type="sibTrans" cxnId="{2E172D6B-C645-4660-ADCD-3EB08F26D5B6}">
      <dgm:prSet/>
      <dgm:spPr/>
      <dgm:t>
        <a:bodyPr/>
        <a:lstStyle/>
        <a:p>
          <a:endParaRPr lang="en-NL"/>
        </a:p>
      </dgm:t>
    </dgm:pt>
    <dgm:pt modelId="{E61A7ED8-A56B-4551-8802-43EB69E1FEAD}">
      <dgm:prSet/>
      <dgm:spPr>
        <a:solidFill>
          <a:schemeClr val="accent1"/>
        </a:solidFill>
      </dgm:spPr>
      <dgm:t>
        <a:bodyPr/>
        <a:lstStyle/>
        <a:p>
          <a:r>
            <a:rPr lang="en-GB" dirty="0"/>
            <a:t>Taking individual and/or collective action with the potential to have immediate, direct impact (e.g., reducing energy consumption, using non-polluting and renewable energy sources, environmental conservation, re-forestation and re-greening). </a:t>
          </a:r>
          <a:endParaRPr lang="en-NL" dirty="0"/>
        </a:p>
      </dgm:t>
    </dgm:pt>
    <dgm:pt modelId="{47F75F9E-59C9-48A5-9D41-F2F937D26112}" type="parTrans" cxnId="{9B98E53F-EA3D-4C19-97C7-FC45A22C8421}">
      <dgm:prSet/>
      <dgm:spPr/>
      <dgm:t>
        <a:bodyPr/>
        <a:lstStyle/>
        <a:p>
          <a:endParaRPr lang="en-NL"/>
        </a:p>
      </dgm:t>
    </dgm:pt>
    <dgm:pt modelId="{C5E1C23E-EADB-41C7-8A62-A253B964919D}" type="sibTrans" cxnId="{9B98E53F-EA3D-4C19-97C7-FC45A22C8421}">
      <dgm:prSet/>
      <dgm:spPr/>
      <dgm:t>
        <a:bodyPr/>
        <a:lstStyle/>
        <a:p>
          <a:endParaRPr lang="en-NL"/>
        </a:p>
      </dgm:t>
    </dgm:pt>
    <dgm:pt modelId="{CEB19BAB-4487-40C4-BF32-76075AF1F385}">
      <dgm:prSet/>
      <dgm:spPr>
        <a:solidFill>
          <a:schemeClr val="accent1"/>
        </a:solidFill>
      </dgm:spPr>
      <dgm:t>
        <a:bodyPr/>
        <a:lstStyle/>
        <a:p>
          <a:r>
            <a:rPr lang="en-GB" dirty="0"/>
            <a:t>Contributing to policy development with long-term positive impact on societal </a:t>
          </a:r>
          <a:r>
            <a:rPr lang="en-GB" dirty="0" err="1"/>
            <a:t>behavior</a:t>
          </a:r>
          <a:r>
            <a:rPr lang="en-GB" dirty="0"/>
            <a:t> by examining economic systems, social structures, cultural patterns, lifestyle expectations, consumerism, wealth distribution, aspirations and value systems and their underlying responsibility for excessive greenhouse gas production.</a:t>
          </a:r>
          <a:endParaRPr lang="en-NL" dirty="0"/>
        </a:p>
      </dgm:t>
    </dgm:pt>
    <dgm:pt modelId="{58E0EA66-2472-4B6A-A27B-C121C5AA7611}" type="parTrans" cxnId="{D30DE669-1050-4936-ADDB-7CD7DD193F25}">
      <dgm:prSet/>
      <dgm:spPr/>
      <dgm:t>
        <a:bodyPr/>
        <a:lstStyle/>
        <a:p>
          <a:endParaRPr lang="en-NL"/>
        </a:p>
      </dgm:t>
    </dgm:pt>
    <dgm:pt modelId="{6FF1B02C-546F-423F-9A85-9C53A0C14D86}" type="sibTrans" cxnId="{D30DE669-1050-4936-ADDB-7CD7DD193F25}">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70240DFD-9C90-4185-A583-6E33B86868F1}" type="pres">
      <dgm:prSet presAssocID="{BF0BE499-53BA-4BD4-9601-751292FB15C5}" presName="parentText" presStyleLbl="node1" presStyleIdx="0" presStyleCnt="3">
        <dgm:presLayoutVars>
          <dgm:chMax val="0"/>
          <dgm:bulletEnabled val="1"/>
        </dgm:presLayoutVars>
      </dgm:prSet>
      <dgm:spPr/>
    </dgm:pt>
    <dgm:pt modelId="{1F88F9F6-5C1E-4792-88B1-B9B083CDE615}" type="pres">
      <dgm:prSet presAssocID="{D71C903B-C6DD-4F16-A2CE-17B0ADD0CB05}" presName="spacer" presStyleCnt="0"/>
      <dgm:spPr/>
    </dgm:pt>
    <dgm:pt modelId="{443C1692-2A9C-4941-B34B-5F9CCEA5CC65}" type="pres">
      <dgm:prSet presAssocID="{E61A7ED8-A56B-4551-8802-43EB69E1FEAD}" presName="parentText" presStyleLbl="node1" presStyleIdx="1" presStyleCnt="3">
        <dgm:presLayoutVars>
          <dgm:chMax val="0"/>
          <dgm:bulletEnabled val="1"/>
        </dgm:presLayoutVars>
      </dgm:prSet>
      <dgm:spPr/>
    </dgm:pt>
    <dgm:pt modelId="{ABF7FC8D-C674-473E-8240-1EBA54CC6768}" type="pres">
      <dgm:prSet presAssocID="{C5E1C23E-EADB-41C7-8A62-A253B964919D}" presName="spacer" presStyleCnt="0"/>
      <dgm:spPr/>
    </dgm:pt>
    <dgm:pt modelId="{1CBCF9C5-F202-4995-9634-4C82753ADD33}" type="pres">
      <dgm:prSet presAssocID="{CEB19BAB-4487-40C4-BF32-76075AF1F385}" presName="parentText" presStyleLbl="node1" presStyleIdx="2" presStyleCnt="3">
        <dgm:presLayoutVars>
          <dgm:chMax val="0"/>
          <dgm:bulletEnabled val="1"/>
        </dgm:presLayoutVars>
      </dgm:prSet>
      <dgm:spPr/>
    </dgm:pt>
  </dgm:ptLst>
  <dgm:cxnLst>
    <dgm:cxn modelId="{66A7D600-2BDF-4754-A3C7-3450AAF83953}" type="presOf" srcId="{E61A7ED8-A56B-4551-8802-43EB69E1FEAD}" destId="{443C1692-2A9C-4941-B34B-5F9CCEA5CC65}" srcOrd="0" destOrd="0" presId="urn:microsoft.com/office/officeart/2005/8/layout/vList2"/>
    <dgm:cxn modelId="{9B98E53F-EA3D-4C19-97C7-FC45A22C8421}" srcId="{CEE5563D-A390-4C49-A4DB-1D796F964B95}" destId="{E61A7ED8-A56B-4551-8802-43EB69E1FEAD}" srcOrd="1" destOrd="0" parTransId="{47F75F9E-59C9-48A5-9D41-F2F937D26112}" sibTransId="{C5E1C23E-EADB-41C7-8A62-A253B964919D}"/>
    <dgm:cxn modelId="{D30DE669-1050-4936-ADDB-7CD7DD193F25}" srcId="{CEE5563D-A390-4C49-A4DB-1D796F964B95}" destId="{CEB19BAB-4487-40C4-BF32-76075AF1F385}" srcOrd="2" destOrd="0" parTransId="{58E0EA66-2472-4B6A-A27B-C121C5AA7611}" sibTransId="{6FF1B02C-546F-423F-9A85-9C53A0C14D86}"/>
    <dgm:cxn modelId="{2E172D6B-C645-4660-ADCD-3EB08F26D5B6}" srcId="{CEE5563D-A390-4C49-A4DB-1D796F964B95}" destId="{BF0BE499-53BA-4BD4-9601-751292FB15C5}" srcOrd="0" destOrd="0" parTransId="{7B74AADB-0B16-4187-9E3E-9B714F8348E0}" sibTransId="{D71C903B-C6DD-4F16-A2CE-17B0ADD0CB05}"/>
    <dgm:cxn modelId="{00622D8C-3B8C-4FD2-AD92-9038F97016EA}" type="presOf" srcId="{BF0BE499-53BA-4BD4-9601-751292FB15C5}" destId="{70240DFD-9C90-4185-A583-6E33B86868F1}" srcOrd="0" destOrd="0" presId="urn:microsoft.com/office/officeart/2005/8/layout/vList2"/>
    <dgm:cxn modelId="{59D573D8-28C1-4E9F-93ED-62A3B3F288E2}" type="presOf" srcId="{CEB19BAB-4487-40C4-BF32-76075AF1F385}" destId="{1CBCF9C5-F202-4995-9634-4C82753ADD33}" srcOrd="0" destOrd="0" presId="urn:microsoft.com/office/officeart/2005/8/layout/vList2"/>
    <dgm:cxn modelId="{EC675DFF-B493-4BAD-AA86-313058C757DB}" type="presOf" srcId="{CEE5563D-A390-4C49-A4DB-1D796F964B95}" destId="{D7529F2F-78BA-4BA6-AFF6-59E39FBB8536}" srcOrd="0" destOrd="0" presId="urn:microsoft.com/office/officeart/2005/8/layout/vList2"/>
    <dgm:cxn modelId="{C97FCEB0-16FF-4FDC-92D3-6A6F9F791345}" type="presParOf" srcId="{D7529F2F-78BA-4BA6-AFF6-59E39FBB8536}" destId="{70240DFD-9C90-4185-A583-6E33B86868F1}" srcOrd="0" destOrd="0" presId="urn:microsoft.com/office/officeart/2005/8/layout/vList2"/>
    <dgm:cxn modelId="{CECF4202-9CC8-4B6F-993A-A6C6C8DBA430}" type="presParOf" srcId="{D7529F2F-78BA-4BA6-AFF6-59E39FBB8536}" destId="{1F88F9F6-5C1E-4792-88B1-B9B083CDE615}" srcOrd="1" destOrd="0" presId="urn:microsoft.com/office/officeart/2005/8/layout/vList2"/>
    <dgm:cxn modelId="{3CA3F2C0-A672-4AF2-8A5D-670FAFBC3CF4}" type="presParOf" srcId="{D7529F2F-78BA-4BA6-AFF6-59E39FBB8536}" destId="{443C1692-2A9C-4941-B34B-5F9CCEA5CC65}" srcOrd="2" destOrd="0" presId="urn:microsoft.com/office/officeart/2005/8/layout/vList2"/>
    <dgm:cxn modelId="{872FFAE0-457A-4DAC-AD86-21F645F3C8B1}" type="presParOf" srcId="{D7529F2F-78BA-4BA6-AFF6-59E39FBB8536}" destId="{ABF7FC8D-C674-473E-8240-1EBA54CC6768}" srcOrd="3" destOrd="0" presId="urn:microsoft.com/office/officeart/2005/8/layout/vList2"/>
    <dgm:cxn modelId="{8B5C7490-AE11-41B3-9172-96E1429E3276}" type="presParOf" srcId="{D7529F2F-78BA-4BA6-AFF6-59E39FBB8536}" destId="{1CBCF9C5-F202-4995-9634-4C82753ADD33}"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CEB19BAB-4487-40C4-BF32-76075AF1F385}">
      <dgm:prSet custT="1"/>
      <dgm:spPr>
        <a:solidFill>
          <a:schemeClr val="accent1"/>
        </a:solidFill>
      </dgm:spPr>
      <dgm:t>
        <a:bodyPr/>
        <a:lstStyle/>
        <a:p>
          <a:r>
            <a:rPr lang="en-GB" sz="2000" dirty="0"/>
            <a:t>Building capacity to apply these strategies in future situations, when the delayed impacts of climate change make themselves felt. </a:t>
          </a:r>
          <a:endParaRPr lang="en-NL" sz="2000" dirty="0"/>
        </a:p>
      </dgm:t>
    </dgm:pt>
    <dgm:pt modelId="{58E0EA66-2472-4B6A-A27B-C121C5AA7611}" type="parTrans" cxnId="{D30DE669-1050-4936-ADDB-7CD7DD193F25}">
      <dgm:prSet/>
      <dgm:spPr/>
      <dgm:t>
        <a:bodyPr/>
        <a:lstStyle/>
        <a:p>
          <a:endParaRPr lang="en-NL"/>
        </a:p>
      </dgm:t>
    </dgm:pt>
    <dgm:pt modelId="{6FF1B02C-546F-423F-9A85-9C53A0C14D86}" type="sibTrans" cxnId="{D30DE669-1050-4936-ADDB-7CD7DD193F25}">
      <dgm:prSet/>
      <dgm:spPr/>
      <dgm:t>
        <a:bodyPr/>
        <a:lstStyle/>
        <a:p>
          <a:endParaRPr lang="en-NL"/>
        </a:p>
      </dgm:t>
    </dgm:pt>
    <dgm:pt modelId="{B1A18024-0CCF-4768-8A86-0BC6C742CF0D}">
      <dgm:prSet custT="1"/>
      <dgm:spPr>
        <a:solidFill>
          <a:schemeClr val="accent1"/>
        </a:solidFill>
      </dgm:spPr>
      <dgm:t>
        <a:bodyPr/>
        <a:lstStyle/>
        <a:p>
          <a:r>
            <a:rPr lang="en-GB" sz="2000" dirty="0"/>
            <a:t>Knowledge and understanding of tools and methodologies to respond promptly and effectively in areas that have been negatively impacted by climate change, including Disaster Risk Reduction (DRR) strategies such as community disaster committees, community evacuation and rescue plans, and local first-aid training.</a:t>
          </a:r>
          <a:endParaRPr lang="en-NL" sz="2000" dirty="0"/>
        </a:p>
      </dgm:t>
    </dgm:pt>
    <dgm:pt modelId="{71B45B79-7DE5-4477-A84A-69A92E5FAE13}" type="parTrans" cxnId="{DA98D76A-57DC-4B15-A99C-9B95D1479E73}">
      <dgm:prSet/>
      <dgm:spPr/>
      <dgm:t>
        <a:bodyPr/>
        <a:lstStyle/>
        <a:p>
          <a:endParaRPr lang="en-NL"/>
        </a:p>
      </dgm:t>
    </dgm:pt>
    <dgm:pt modelId="{85B17085-F7B7-4E9A-9EC6-35EB5B255BC5}" type="sibTrans" cxnId="{DA98D76A-57DC-4B15-A99C-9B95D1479E73}">
      <dgm:prSet/>
      <dgm:spPr/>
      <dgm:t>
        <a:bodyPr/>
        <a:lstStyle/>
        <a:p>
          <a:endParaRPr lang="en-NL"/>
        </a:p>
      </dgm:t>
    </dgm:pt>
    <dgm:pt modelId="{6DB1CFCF-845E-4B05-90D9-3393F32A2633}">
      <dgm:prSet custT="1"/>
      <dgm:spPr/>
      <dgm:t>
        <a:bodyPr/>
        <a:lstStyle/>
        <a:p>
          <a:r>
            <a:rPr lang="en-GB" sz="2000" dirty="0"/>
            <a:t>Knowledge and understanding of tools and methodologies to rebuild and restore areas that have been negatively impacted by climate change (e.g., seashores, flood prevention measures).</a:t>
          </a:r>
          <a:endParaRPr lang="en-NL" sz="2000" dirty="0"/>
        </a:p>
      </dgm:t>
    </dgm:pt>
    <dgm:pt modelId="{44249E4E-6EE4-4C6D-BAA1-150415A82CB0}" type="parTrans" cxnId="{1DEC4335-799B-4B04-B477-79C51A81FE01}">
      <dgm:prSet/>
      <dgm:spPr/>
      <dgm:t>
        <a:bodyPr/>
        <a:lstStyle/>
        <a:p>
          <a:endParaRPr lang="en-NL"/>
        </a:p>
      </dgm:t>
    </dgm:pt>
    <dgm:pt modelId="{15D59517-AAE2-452C-93C4-5BDFB2DAC80C}" type="sibTrans" cxnId="{1DEC4335-799B-4B04-B477-79C51A81FE01}">
      <dgm:prSet/>
      <dgm:spPr/>
      <dgm:t>
        <a:bodyPr/>
        <a:lstStyle/>
        <a:p>
          <a:endParaRPr lang="en-NL"/>
        </a:p>
      </dgm:t>
    </dgm:pt>
    <dgm:pt modelId="{4CF24DA0-DB86-4EBD-BA8F-F8F343D5C9E5}">
      <dgm:prSet custT="1"/>
      <dgm:spPr/>
      <dgm:t>
        <a:bodyPr/>
        <a:lstStyle/>
        <a:p>
          <a:r>
            <a:rPr lang="en-GB" sz="2000" dirty="0"/>
            <a:t>Implementing measures that reduce the vulnerability of natural and human systems to the impacts of climate change. </a:t>
          </a:r>
          <a:endParaRPr lang="en-NL" sz="2000" dirty="0"/>
        </a:p>
      </dgm:t>
    </dgm:pt>
    <dgm:pt modelId="{3E9EB4C9-41C3-4A16-8B66-44D7419091BD}" type="parTrans" cxnId="{050CCD70-D75E-419B-BF0E-9E9D19A2A2E5}">
      <dgm:prSet/>
      <dgm:spPr/>
      <dgm:t>
        <a:bodyPr/>
        <a:lstStyle/>
        <a:p>
          <a:endParaRPr lang="en-NL"/>
        </a:p>
      </dgm:t>
    </dgm:pt>
    <dgm:pt modelId="{192072DF-53BF-4A69-A123-6A6D617A1217}" type="sibTrans" cxnId="{050CCD70-D75E-419B-BF0E-9E9D19A2A2E5}">
      <dgm:prSet/>
      <dgm:spPr/>
      <dgm:t>
        <a:bodyPr/>
        <a:lstStyle/>
        <a:p>
          <a:endParaRPr lang="en-NL"/>
        </a:p>
      </dgm:t>
    </dgm:pt>
    <dgm:pt modelId="{BD2F9D35-9310-4103-879B-DE28D7AA1C01}">
      <dgm:prSet custT="1"/>
      <dgm:spPr/>
      <dgm:t>
        <a:bodyPr/>
        <a:lstStyle/>
        <a:p>
          <a:r>
            <a:rPr lang="en-GB" sz="2000" dirty="0"/>
            <a:t>Advocating for appropriate channelling of resources at global level to protect negatively affected natural and human systems in a just and equitable way.</a:t>
          </a:r>
          <a:endParaRPr lang="en-NL" sz="2000" dirty="0"/>
        </a:p>
      </dgm:t>
    </dgm:pt>
    <dgm:pt modelId="{DBA4E89A-A464-465E-8FED-AE6FE25C9CA4}" type="parTrans" cxnId="{F23D9E8C-6CA0-42F3-9FC5-C29C85F58BF8}">
      <dgm:prSet/>
      <dgm:spPr/>
      <dgm:t>
        <a:bodyPr/>
        <a:lstStyle/>
        <a:p>
          <a:endParaRPr lang="en-NL"/>
        </a:p>
      </dgm:t>
    </dgm:pt>
    <dgm:pt modelId="{C0444816-C0FE-486C-B0A2-30F4BB709DD1}" type="sibTrans" cxnId="{F23D9E8C-6CA0-42F3-9FC5-C29C85F58BF8}">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CAE83A76-FBF8-49E3-B62E-0079A019A608}" type="pres">
      <dgm:prSet presAssocID="{B1A18024-0CCF-4768-8A86-0BC6C742CF0D}" presName="parentText" presStyleLbl="node1" presStyleIdx="0" presStyleCnt="5" custScaleY="141486">
        <dgm:presLayoutVars>
          <dgm:chMax val="0"/>
          <dgm:bulletEnabled val="1"/>
        </dgm:presLayoutVars>
      </dgm:prSet>
      <dgm:spPr/>
    </dgm:pt>
    <dgm:pt modelId="{0EAE8136-23BC-438D-B18A-DEFE4B294FEF}" type="pres">
      <dgm:prSet presAssocID="{85B17085-F7B7-4E9A-9EC6-35EB5B255BC5}" presName="spacer" presStyleCnt="0"/>
      <dgm:spPr/>
    </dgm:pt>
    <dgm:pt modelId="{5EC8B9A6-5F77-445E-8BDB-E6C1E2105213}" type="pres">
      <dgm:prSet presAssocID="{6DB1CFCF-845E-4B05-90D9-3393F32A2633}" presName="parentText" presStyleLbl="node1" presStyleIdx="1" presStyleCnt="5">
        <dgm:presLayoutVars>
          <dgm:chMax val="0"/>
          <dgm:bulletEnabled val="1"/>
        </dgm:presLayoutVars>
      </dgm:prSet>
      <dgm:spPr/>
    </dgm:pt>
    <dgm:pt modelId="{68E09965-BDAD-4B98-9939-F1D13C1ACF75}" type="pres">
      <dgm:prSet presAssocID="{15D59517-AAE2-452C-93C4-5BDFB2DAC80C}" presName="spacer" presStyleCnt="0"/>
      <dgm:spPr/>
    </dgm:pt>
    <dgm:pt modelId="{28955ACD-53B4-499F-89BB-254F16A898CF}" type="pres">
      <dgm:prSet presAssocID="{4CF24DA0-DB86-4EBD-BA8F-F8F343D5C9E5}" presName="parentText" presStyleLbl="node1" presStyleIdx="2" presStyleCnt="5">
        <dgm:presLayoutVars>
          <dgm:chMax val="0"/>
          <dgm:bulletEnabled val="1"/>
        </dgm:presLayoutVars>
      </dgm:prSet>
      <dgm:spPr/>
    </dgm:pt>
    <dgm:pt modelId="{7EE0F2CA-2849-45D7-BAFE-908C3113EF42}" type="pres">
      <dgm:prSet presAssocID="{192072DF-53BF-4A69-A123-6A6D617A1217}" presName="spacer" presStyleCnt="0"/>
      <dgm:spPr/>
    </dgm:pt>
    <dgm:pt modelId="{1CBCF9C5-F202-4995-9634-4C82753ADD33}" type="pres">
      <dgm:prSet presAssocID="{CEB19BAB-4487-40C4-BF32-76075AF1F385}" presName="parentText" presStyleLbl="node1" presStyleIdx="3" presStyleCnt="5">
        <dgm:presLayoutVars>
          <dgm:chMax val="0"/>
          <dgm:bulletEnabled val="1"/>
        </dgm:presLayoutVars>
      </dgm:prSet>
      <dgm:spPr/>
    </dgm:pt>
    <dgm:pt modelId="{0E3D8964-B13C-4018-972D-D352A647FF70}" type="pres">
      <dgm:prSet presAssocID="{6FF1B02C-546F-423F-9A85-9C53A0C14D86}" presName="spacer" presStyleCnt="0"/>
      <dgm:spPr/>
    </dgm:pt>
    <dgm:pt modelId="{569EEFCE-F1FB-4C9C-B800-7076A67F68FB}" type="pres">
      <dgm:prSet presAssocID="{BD2F9D35-9310-4103-879B-DE28D7AA1C01}" presName="parentText" presStyleLbl="node1" presStyleIdx="4" presStyleCnt="5" custScaleY="108367">
        <dgm:presLayoutVars>
          <dgm:chMax val="0"/>
          <dgm:bulletEnabled val="1"/>
        </dgm:presLayoutVars>
      </dgm:prSet>
      <dgm:spPr/>
    </dgm:pt>
  </dgm:ptLst>
  <dgm:cxnLst>
    <dgm:cxn modelId="{1DEC4335-799B-4B04-B477-79C51A81FE01}" srcId="{CEE5563D-A390-4C49-A4DB-1D796F964B95}" destId="{6DB1CFCF-845E-4B05-90D9-3393F32A2633}" srcOrd="1" destOrd="0" parTransId="{44249E4E-6EE4-4C6D-BAA1-150415A82CB0}" sibTransId="{15D59517-AAE2-452C-93C4-5BDFB2DAC80C}"/>
    <dgm:cxn modelId="{D30DE669-1050-4936-ADDB-7CD7DD193F25}" srcId="{CEE5563D-A390-4C49-A4DB-1D796F964B95}" destId="{CEB19BAB-4487-40C4-BF32-76075AF1F385}" srcOrd="3" destOrd="0" parTransId="{58E0EA66-2472-4B6A-A27B-C121C5AA7611}" sibTransId="{6FF1B02C-546F-423F-9A85-9C53A0C14D86}"/>
    <dgm:cxn modelId="{1BDD276A-4648-4336-9409-C5A4AD31D51A}" type="presOf" srcId="{BD2F9D35-9310-4103-879B-DE28D7AA1C01}" destId="{569EEFCE-F1FB-4C9C-B800-7076A67F68FB}" srcOrd="0" destOrd="0" presId="urn:microsoft.com/office/officeart/2005/8/layout/vList2"/>
    <dgm:cxn modelId="{DA98D76A-57DC-4B15-A99C-9B95D1479E73}" srcId="{CEE5563D-A390-4C49-A4DB-1D796F964B95}" destId="{B1A18024-0CCF-4768-8A86-0BC6C742CF0D}" srcOrd="0" destOrd="0" parTransId="{71B45B79-7DE5-4477-A84A-69A92E5FAE13}" sibTransId="{85B17085-F7B7-4E9A-9EC6-35EB5B255BC5}"/>
    <dgm:cxn modelId="{050CCD70-D75E-419B-BF0E-9E9D19A2A2E5}" srcId="{CEE5563D-A390-4C49-A4DB-1D796F964B95}" destId="{4CF24DA0-DB86-4EBD-BA8F-F8F343D5C9E5}" srcOrd="2" destOrd="0" parTransId="{3E9EB4C9-41C3-4A16-8B66-44D7419091BD}" sibTransId="{192072DF-53BF-4A69-A123-6A6D617A1217}"/>
    <dgm:cxn modelId="{F23D9E8C-6CA0-42F3-9FC5-C29C85F58BF8}" srcId="{CEE5563D-A390-4C49-A4DB-1D796F964B95}" destId="{BD2F9D35-9310-4103-879B-DE28D7AA1C01}" srcOrd="4" destOrd="0" parTransId="{DBA4E89A-A464-465E-8FED-AE6FE25C9CA4}" sibTransId="{C0444816-C0FE-486C-B0A2-30F4BB709DD1}"/>
    <dgm:cxn modelId="{FDDDF4AB-5F8F-4773-829E-7A30B9FB75D4}" type="presOf" srcId="{6DB1CFCF-845E-4B05-90D9-3393F32A2633}" destId="{5EC8B9A6-5F77-445E-8BDB-E6C1E2105213}" srcOrd="0" destOrd="0" presId="urn:microsoft.com/office/officeart/2005/8/layout/vList2"/>
    <dgm:cxn modelId="{B9EB45C8-91B1-499F-8558-C2ACC63D323A}" type="presOf" srcId="{B1A18024-0CCF-4768-8A86-0BC6C742CF0D}" destId="{CAE83A76-FBF8-49E3-B62E-0079A019A608}" srcOrd="0" destOrd="0" presId="urn:microsoft.com/office/officeart/2005/8/layout/vList2"/>
    <dgm:cxn modelId="{59D573D8-28C1-4E9F-93ED-62A3B3F288E2}" type="presOf" srcId="{CEB19BAB-4487-40C4-BF32-76075AF1F385}" destId="{1CBCF9C5-F202-4995-9634-4C82753ADD33}" srcOrd="0" destOrd="0" presId="urn:microsoft.com/office/officeart/2005/8/layout/vList2"/>
    <dgm:cxn modelId="{042B59D8-9194-46C3-80C7-8B6D7EEE494A}" type="presOf" srcId="{4CF24DA0-DB86-4EBD-BA8F-F8F343D5C9E5}" destId="{28955ACD-53B4-499F-89BB-254F16A898CF}" srcOrd="0" destOrd="0" presId="urn:microsoft.com/office/officeart/2005/8/layout/vList2"/>
    <dgm:cxn modelId="{EC675DFF-B493-4BAD-AA86-313058C757DB}" type="presOf" srcId="{CEE5563D-A390-4C49-A4DB-1D796F964B95}" destId="{D7529F2F-78BA-4BA6-AFF6-59E39FBB8536}" srcOrd="0" destOrd="0" presId="urn:microsoft.com/office/officeart/2005/8/layout/vList2"/>
    <dgm:cxn modelId="{CAD76BA0-FF4C-4F89-8636-1DCF534747AC}" type="presParOf" srcId="{D7529F2F-78BA-4BA6-AFF6-59E39FBB8536}" destId="{CAE83A76-FBF8-49E3-B62E-0079A019A608}" srcOrd="0" destOrd="0" presId="urn:microsoft.com/office/officeart/2005/8/layout/vList2"/>
    <dgm:cxn modelId="{BDCDE38C-92AA-48A6-A915-B2E287C65320}" type="presParOf" srcId="{D7529F2F-78BA-4BA6-AFF6-59E39FBB8536}" destId="{0EAE8136-23BC-438D-B18A-DEFE4B294FEF}" srcOrd="1" destOrd="0" presId="urn:microsoft.com/office/officeart/2005/8/layout/vList2"/>
    <dgm:cxn modelId="{6A5C8C68-CA82-4B64-9A67-0C39AF717B06}" type="presParOf" srcId="{D7529F2F-78BA-4BA6-AFF6-59E39FBB8536}" destId="{5EC8B9A6-5F77-445E-8BDB-E6C1E2105213}" srcOrd="2" destOrd="0" presId="urn:microsoft.com/office/officeart/2005/8/layout/vList2"/>
    <dgm:cxn modelId="{EA75FCCC-FB78-4C80-BB0A-ABB9EA8A36DA}" type="presParOf" srcId="{D7529F2F-78BA-4BA6-AFF6-59E39FBB8536}" destId="{68E09965-BDAD-4B98-9939-F1D13C1ACF75}" srcOrd="3" destOrd="0" presId="urn:microsoft.com/office/officeart/2005/8/layout/vList2"/>
    <dgm:cxn modelId="{2163413E-814B-410C-9365-3C7BF9D51D07}" type="presParOf" srcId="{D7529F2F-78BA-4BA6-AFF6-59E39FBB8536}" destId="{28955ACD-53B4-499F-89BB-254F16A898CF}" srcOrd="4" destOrd="0" presId="urn:microsoft.com/office/officeart/2005/8/layout/vList2"/>
    <dgm:cxn modelId="{160C801F-D735-4DFE-B7A8-2EE0BB586ADA}" type="presParOf" srcId="{D7529F2F-78BA-4BA6-AFF6-59E39FBB8536}" destId="{7EE0F2CA-2849-45D7-BAFE-908C3113EF42}" srcOrd="5" destOrd="0" presId="urn:microsoft.com/office/officeart/2005/8/layout/vList2"/>
    <dgm:cxn modelId="{8B5C7490-AE11-41B3-9172-96E1429E3276}" type="presParOf" srcId="{D7529F2F-78BA-4BA6-AFF6-59E39FBB8536}" destId="{1CBCF9C5-F202-4995-9634-4C82753ADD33}" srcOrd="6" destOrd="0" presId="urn:microsoft.com/office/officeart/2005/8/layout/vList2"/>
    <dgm:cxn modelId="{772057C2-E9DA-44FD-A624-C01122B04EA8}" type="presParOf" srcId="{D7529F2F-78BA-4BA6-AFF6-59E39FBB8536}" destId="{0E3D8964-B13C-4018-972D-D352A647FF70}" srcOrd="7" destOrd="0" presId="urn:microsoft.com/office/officeart/2005/8/layout/vList2"/>
    <dgm:cxn modelId="{9951EF82-299A-4B8C-8346-4D4D881A8446}" type="presParOf" srcId="{D7529F2F-78BA-4BA6-AFF6-59E39FBB8536}" destId="{569EEFCE-F1FB-4C9C-B800-7076A67F68FB}"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9EC9D00-7D4D-4724-8FD8-FD2C6C4E492A}"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NL"/>
        </a:p>
      </dgm:t>
    </dgm:pt>
    <dgm:pt modelId="{288CA17F-010F-47C8-82E8-CDB1F0BD8907}">
      <dgm:prSet phldrT="[Text]"/>
      <dgm:spPr/>
      <dgm:t>
        <a:bodyPr/>
        <a:lstStyle/>
        <a:p>
          <a:pPr algn="ctr"/>
          <a:r>
            <a:rPr lang="en-GB" dirty="0">
              <a:solidFill>
                <a:schemeClr val="tx1"/>
              </a:solidFill>
            </a:rPr>
            <a:t>Climate change mitigation and focused on solutions</a:t>
          </a:r>
          <a:endParaRPr lang="en-NL" dirty="0"/>
        </a:p>
      </dgm:t>
    </dgm:pt>
    <dgm:pt modelId="{6C1D7178-DE3F-4DC4-96C7-58A871042227}" type="parTrans" cxnId="{6C26FC64-702E-440D-BBFF-AD6F174E9BD0}">
      <dgm:prSet/>
      <dgm:spPr/>
      <dgm:t>
        <a:bodyPr/>
        <a:lstStyle/>
        <a:p>
          <a:pPr algn="ctr"/>
          <a:endParaRPr lang="en-NL"/>
        </a:p>
      </dgm:t>
    </dgm:pt>
    <dgm:pt modelId="{B8DAD99D-2EBA-454E-B39F-0F0B84B7C56F}" type="sibTrans" cxnId="{6C26FC64-702E-440D-BBFF-AD6F174E9BD0}">
      <dgm:prSet/>
      <dgm:spPr/>
      <dgm:t>
        <a:bodyPr/>
        <a:lstStyle/>
        <a:p>
          <a:pPr algn="ctr"/>
          <a:endParaRPr lang="en-NL"/>
        </a:p>
      </dgm:t>
    </dgm:pt>
    <dgm:pt modelId="{EAAB7796-74AE-4689-8B04-9053AFD29681}">
      <dgm:prSet phldrT="[Text]"/>
      <dgm:spPr/>
      <dgm:t>
        <a:bodyPr/>
        <a:lstStyle/>
        <a:p>
          <a:pPr algn="ctr"/>
          <a:r>
            <a:rPr lang="en-GB" dirty="0"/>
            <a:t>Interactive teaching material</a:t>
          </a:r>
          <a:endParaRPr lang="en-NL" dirty="0"/>
        </a:p>
      </dgm:t>
    </dgm:pt>
    <dgm:pt modelId="{460FDE6B-C990-4567-A97D-8CE92DF5C9F2}" type="parTrans" cxnId="{2625F2E7-DF7E-4A06-9702-070DED043143}">
      <dgm:prSet/>
      <dgm:spPr/>
      <dgm:t>
        <a:bodyPr/>
        <a:lstStyle/>
        <a:p>
          <a:pPr algn="ctr"/>
          <a:endParaRPr lang="en-NL"/>
        </a:p>
      </dgm:t>
    </dgm:pt>
    <dgm:pt modelId="{DBDA2ACF-7408-4288-A40D-2DE9427DF32E}" type="sibTrans" cxnId="{2625F2E7-DF7E-4A06-9702-070DED043143}">
      <dgm:prSet/>
      <dgm:spPr/>
      <dgm:t>
        <a:bodyPr/>
        <a:lstStyle/>
        <a:p>
          <a:pPr algn="ctr"/>
          <a:endParaRPr lang="en-NL"/>
        </a:p>
      </dgm:t>
    </dgm:pt>
    <dgm:pt modelId="{E9A84F13-52FC-45F9-9914-98752192E741}">
      <dgm:prSet phldrT="[Text]"/>
      <dgm:spPr/>
      <dgm:t>
        <a:bodyPr/>
        <a:lstStyle/>
        <a:p>
          <a:pPr algn="ctr"/>
          <a:r>
            <a:rPr lang="en-GB" dirty="0"/>
            <a:t>MIT Sloan &amp; Climate Interactive Simulation tool </a:t>
          </a:r>
          <a:endParaRPr lang="en-NL" dirty="0"/>
        </a:p>
      </dgm:t>
    </dgm:pt>
    <dgm:pt modelId="{AE41392D-7902-40C5-8641-A2A61F1AF4D6}" type="parTrans" cxnId="{01DA5A4C-589D-4FA9-8A25-12B4A766B5DF}">
      <dgm:prSet/>
      <dgm:spPr/>
      <dgm:t>
        <a:bodyPr/>
        <a:lstStyle/>
        <a:p>
          <a:pPr algn="ctr"/>
          <a:endParaRPr lang="en-NL"/>
        </a:p>
      </dgm:t>
    </dgm:pt>
    <dgm:pt modelId="{5451EB49-B932-4DDA-8764-16538FDD296B}" type="sibTrans" cxnId="{01DA5A4C-589D-4FA9-8A25-12B4A766B5DF}">
      <dgm:prSet/>
      <dgm:spPr/>
      <dgm:t>
        <a:bodyPr/>
        <a:lstStyle/>
        <a:p>
          <a:pPr algn="ctr"/>
          <a:endParaRPr lang="en-NL"/>
        </a:p>
      </dgm:t>
    </dgm:pt>
    <dgm:pt modelId="{693AB9D4-59AB-4AE9-A0ED-EEC538033421}">
      <dgm:prSet/>
      <dgm:spPr/>
      <dgm:t>
        <a:bodyPr/>
        <a:lstStyle/>
        <a:p>
          <a:pPr algn="ctr"/>
          <a:r>
            <a:rPr lang="en-GB" dirty="0"/>
            <a:t>Certificates for you and your students</a:t>
          </a:r>
          <a:endParaRPr lang="en-NL" dirty="0"/>
        </a:p>
      </dgm:t>
    </dgm:pt>
    <dgm:pt modelId="{CBA92C69-736A-4B07-BB73-1E2A9B937B26}" type="parTrans" cxnId="{7A796FD2-326F-4B5A-9A70-587DFC35559D}">
      <dgm:prSet/>
      <dgm:spPr/>
      <dgm:t>
        <a:bodyPr/>
        <a:lstStyle/>
        <a:p>
          <a:pPr algn="ctr"/>
          <a:endParaRPr lang="en-NL"/>
        </a:p>
      </dgm:t>
    </dgm:pt>
    <dgm:pt modelId="{1272EF4D-94B3-4F95-BC95-B1B64D49CE2C}" type="sibTrans" cxnId="{7A796FD2-326F-4B5A-9A70-587DFC35559D}">
      <dgm:prSet/>
      <dgm:spPr/>
      <dgm:t>
        <a:bodyPr/>
        <a:lstStyle/>
        <a:p>
          <a:pPr algn="ctr"/>
          <a:endParaRPr lang="en-NL"/>
        </a:p>
      </dgm:t>
    </dgm:pt>
    <dgm:pt modelId="{D1703DA8-CB43-4CE2-89F3-0AE2985318B0}" type="pres">
      <dgm:prSet presAssocID="{89EC9D00-7D4D-4724-8FD8-FD2C6C4E492A}" presName="Name0" presStyleCnt="0">
        <dgm:presLayoutVars>
          <dgm:dir/>
          <dgm:resizeHandles val="exact"/>
        </dgm:presLayoutVars>
      </dgm:prSet>
      <dgm:spPr/>
    </dgm:pt>
    <dgm:pt modelId="{DBBD1058-A32C-4A27-BDD0-E5B4ECE68118}" type="pres">
      <dgm:prSet presAssocID="{288CA17F-010F-47C8-82E8-CDB1F0BD8907}" presName="compNode" presStyleCnt="0"/>
      <dgm:spPr/>
    </dgm:pt>
    <dgm:pt modelId="{CD6A562E-7197-486F-BE97-DFBC2CFF3D7E}" type="pres">
      <dgm:prSet presAssocID="{288CA17F-010F-47C8-82E8-CDB1F0BD8907}" presName="pictRect" presStyleLbl="node1" presStyleIdx="0" presStyleCnt="4"/>
      <dgm:spPr>
        <a:blipFill rotWithShape="1">
          <a:blip xmlns:r="http://schemas.openxmlformats.org/officeDocument/2006/relationships" r:embed="rId1"/>
          <a:srcRect/>
          <a:stretch>
            <a:fillRect l="-2000" r="-2000"/>
          </a:stretch>
        </a:blipFill>
      </dgm:spPr>
    </dgm:pt>
    <dgm:pt modelId="{4D876F06-6DDD-4D83-890F-4D029BA745C5}" type="pres">
      <dgm:prSet presAssocID="{288CA17F-010F-47C8-82E8-CDB1F0BD8907}" presName="textRect" presStyleLbl="revTx" presStyleIdx="0" presStyleCnt="4">
        <dgm:presLayoutVars>
          <dgm:bulletEnabled val="1"/>
        </dgm:presLayoutVars>
      </dgm:prSet>
      <dgm:spPr/>
    </dgm:pt>
    <dgm:pt modelId="{2341538B-5564-45EE-8A9A-9A7D47930EEA}" type="pres">
      <dgm:prSet presAssocID="{B8DAD99D-2EBA-454E-B39F-0F0B84B7C56F}" presName="sibTrans" presStyleLbl="sibTrans2D1" presStyleIdx="0" presStyleCnt="0"/>
      <dgm:spPr/>
    </dgm:pt>
    <dgm:pt modelId="{055E91EC-143C-40DC-A478-6FEF82A389E8}" type="pres">
      <dgm:prSet presAssocID="{EAAB7796-74AE-4689-8B04-9053AFD29681}" presName="compNode" presStyleCnt="0"/>
      <dgm:spPr/>
    </dgm:pt>
    <dgm:pt modelId="{D09A07F7-6B08-419A-929B-35B77FEFD7CC}" type="pres">
      <dgm:prSet presAssocID="{EAAB7796-74AE-4689-8B04-9053AFD29681}" presName="pictRect" presStyleLbl="node1" presStyleIdx="1" presStyleCnt="4"/>
      <dgm:spPr>
        <a:blipFill rotWithShape="1">
          <a:blip xmlns:r="http://schemas.openxmlformats.org/officeDocument/2006/relationships" r:embed="rId2"/>
          <a:srcRect/>
          <a:stretch>
            <a:fillRect l="-2000" r="-2000"/>
          </a:stretch>
        </a:blipFill>
      </dgm:spPr>
    </dgm:pt>
    <dgm:pt modelId="{8C75DDDE-D4AF-4EFE-93CD-C3BF02253519}" type="pres">
      <dgm:prSet presAssocID="{EAAB7796-74AE-4689-8B04-9053AFD29681}" presName="textRect" presStyleLbl="revTx" presStyleIdx="1" presStyleCnt="4">
        <dgm:presLayoutVars>
          <dgm:bulletEnabled val="1"/>
        </dgm:presLayoutVars>
      </dgm:prSet>
      <dgm:spPr/>
    </dgm:pt>
    <dgm:pt modelId="{9BE3FF69-2864-47E9-A5DB-307E08D44A81}" type="pres">
      <dgm:prSet presAssocID="{DBDA2ACF-7408-4288-A40D-2DE9427DF32E}" presName="sibTrans" presStyleLbl="sibTrans2D1" presStyleIdx="0" presStyleCnt="0"/>
      <dgm:spPr/>
    </dgm:pt>
    <dgm:pt modelId="{64AB5C60-0E12-4DD7-8279-C03B5B5B1594}" type="pres">
      <dgm:prSet presAssocID="{E9A84F13-52FC-45F9-9914-98752192E741}" presName="compNode" presStyleCnt="0"/>
      <dgm:spPr/>
    </dgm:pt>
    <dgm:pt modelId="{ADD7C7E1-30A0-4713-8F27-30F74E1E2C57}" type="pres">
      <dgm:prSet presAssocID="{E9A84F13-52FC-45F9-9914-98752192E741}" presName="pictRect" presStyleLbl="node1" presStyleIdx="2" presStyleCnt="4"/>
      <dgm:spPr>
        <a:blipFill rotWithShape="1">
          <a:blip xmlns:r="http://schemas.openxmlformats.org/officeDocument/2006/relationships" r:embed="rId3"/>
          <a:srcRect/>
          <a:stretch>
            <a:fillRect l="-2000" r="-2000"/>
          </a:stretch>
        </a:blipFill>
      </dgm:spPr>
    </dgm:pt>
    <dgm:pt modelId="{1EE91406-2FB8-46B7-B726-80C89895A895}" type="pres">
      <dgm:prSet presAssocID="{E9A84F13-52FC-45F9-9914-98752192E741}" presName="textRect" presStyleLbl="revTx" presStyleIdx="2" presStyleCnt="4">
        <dgm:presLayoutVars>
          <dgm:bulletEnabled val="1"/>
        </dgm:presLayoutVars>
      </dgm:prSet>
      <dgm:spPr/>
    </dgm:pt>
    <dgm:pt modelId="{77A89643-6148-4D94-B862-61DA29EBBEA4}" type="pres">
      <dgm:prSet presAssocID="{5451EB49-B932-4DDA-8764-16538FDD296B}" presName="sibTrans" presStyleLbl="sibTrans2D1" presStyleIdx="0" presStyleCnt="0"/>
      <dgm:spPr/>
    </dgm:pt>
    <dgm:pt modelId="{51B9BC2B-9E44-4DAC-B6D8-83A4E93968FA}" type="pres">
      <dgm:prSet presAssocID="{693AB9D4-59AB-4AE9-A0ED-EEC538033421}" presName="compNode" presStyleCnt="0"/>
      <dgm:spPr/>
    </dgm:pt>
    <dgm:pt modelId="{DC7A39B0-3FAA-4438-BBA8-BFC9CE9EFD63}" type="pres">
      <dgm:prSet presAssocID="{693AB9D4-59AB-4AE9-A0ED-EEC538033421}" presName="pictRect" presStyleLbl="node1" presStyleIdx="3" presStyleCnt="4"/>
      <dgm:spPr>
        <a:blipFill rotWithShape="1">
          <a:blip xmlns:r="http://schemas.openxmlformats.org/officeDocument/2006/relationships" r:embed="rId4"/>
          <a:srcRect/>
          <a:stretch>
            <a:fillRect l="-2000" r="-2000"/>
          </a:stretch>
        </a:blipFill>
      </dgm:spPr>
    </dgm:pt>
    <dgm:pt modelId="{F86DC537-E8D6-4C90-8AF1-A480E8A5DDFD}" type="pres">
      <dgm:prSet presAssocID="{693AB9D4-59AB-4AE9-A0ED-EEC538033421}" presName="textRect" presStyleLbl="revTx" presStyleIdx="3" presStyleCnt="4">
        <dgm:presLayoutVars>
          <dgm:bulletEnabled val="1"/>
        </dgm:presLayoutVars>
      </dgm:prSet>
      <dgm:spPr/>
    </dgm:pt>
  </dgm:ptLst>
  <dgm:cxnLst>
    <dgm:cxn modelId="{5BC9EC00-265A-4EE5-B4A1-BE8DB93E13D0}" type="presOf" srcId="{E9A84F13-52FC-45F9-9914-98752192E741}" destId="{1EE91406-2FB8-46B7-B726-80C89895A895}" srcOrd="0" destOrd="0" presId="urn:microsoft.com/office/officeart/2005/8/layout/pList1"/>
    <dgm:cxn modelId="{6C26FC64-702E-440D-BBFF-AD6F174E9BD0}" srcId="{89EC9D00-7D4D-4724-8FD8-FD2C6C4E492A}" destId="{288CA17F-010F-47C8-82E8-CDB1F0BD8907}" srcOrd="0" destOrd="0" parTransId="{6C1D7178-DE3F-4DC4-96C7-58A871042227}" sibTransId="{B8DAD99D-2EBA-454E-B39F-0F0B84B7C56F}"/>
    <dgm:cxn modelId="{01DA5A4C-589D-4FA9-8A25-12B4A766B5DF}" srcId="{89EC9D00-7D4D-4724-8FD8-FD2C6C4E492A}" destId="{E9A84F13-52FC-45F9-9914-98752192E741}" srcOrd="2" destOrd="0" parTransId="{AE41392D-7902-40C5-8641-A2A61F1AF4D6}" sibTransId="{5451EB49-B932-4DDA-8764-16538FDD296B}"/>
    <dgm:cxn modelId="{A1F9DF4C-9394-4F5A-91A4-65F35562868F}" type="presOf" srcId="{89EC9D00-7D4D-4724-8FD8-FD2C6C4E492A}" destId="{D1703DA8-CB43-4CE2-89F3-0AE2985318B0}" srcOrd="0" destOrd="0" presId="urn:microsoft.com/office/officeart/2005/8/layout/pList1"/>
    <dgm:cxn modelId="{C34BB36E-BABC-430F-8E35-DCC78B01A95A}" type="presOf" srcId="{693AB9D4-59AB-4AE9-A0ED-EEC538033421}" destId="{F86DC537-E8D6-4C90-8AF1-A480E8A5DDFD}" srcOrd="0" destOrd="0" presId="urn:microsoft.com/office/officeart/2005/8/layout/pList1"/>
    <dgm:cxn modelId="{97278E5A-B5DB-4AC9-B442-AD29BF48F343}" type="presOf" srcId="{5451EB49-B932-4DDA-8764-16538FDD296B}" destId="{77A89643-6148-4D94-B862-61DA29EBBEA4}" srcOrd="0" destOrd="0" presId="urn:microsoft.com/office/officeart/2005/8/layout/pList1"/>
    <dgm:cxn modelId="{BA5D7096-9F1A-4428-93D6-AD35A46B89A2}" type="presOf" srcId="{288CA17F-010F-47C8-82E8-CDB1F0BD8907}" destId="{4D876F06-6DDD-4D83-890F-4D029BA745C5}" srcOrd="0" destOrd="0" presId="urn:microsoft.com/office/officeart/2005/8/layout/pList1"/>
    <dgm:cxn modelId="{1FBEF496-4043-4D1B-8B89-4F17E31B47B5}" type="presOf" srcId="{B8DAD99D-2EBA-454E-B39F-0F0B84B7C56F}" destId="{2341538B-5564-45EE-8A9A-9A7D47930EEA}" srcOrd="0" destOrd="0" presId="urn:microsoft.com/office/officeart/2005/8/layout/pList1"/>
    <dgm:cxn modelId="{2CF004B5-C468-4331-A155-FBAC324E236D}" type="presOf" srcId="{DBDA2ACF-7408-4288-A40D-2DE9427DF32E}" destId="{9BE3FF69-2864-47E9-A5DB-307E08D44A81}" srcOrd="0" destOrd="0" presId="urn:microsoft.com/office/officeart/2005/8/layout/pList1"/>
    <dgm:cxn modelId="{7A796FD2-326F-4B5A-9A70-587DFC35559D}" srcId="{89EC9D00-7D4D-4724-8FD8-FD2C6C4E492A}" destId="{693AB9D4-59AB-4AE9-A0ED-EEC538033421}" srcOrd="3" destOrd="0" parTransId="{CBA92C69-736A-4B07-BB73-1E2A9B937B26}" sibTransId="{1272EF4D-94B3-4F95-BC95-B1B64D49CE2C}"/>
    <dgm:cxn modelId="{7CF6C5DD-A01C-4907-8886-36CE551489EF}" type="presOf" srcId="{EAAB7796-74AE-4689-8B04-9053AFD29681}" destId="{8C75DDDE-D4AF-4EFE-93CD-C3BF02253519}" srcOrd="0" destOrd="0" presId="urn:microsoft.com/office/officeart/2005/8/layout/pList1"/>
    <dgm:cxn modelId="{2625F2E7-DF7E-4A06-9702-070DED043143}" srcId="{89EC9D00-7D4D-4724-8FD8-FD2C6C4E492A}" destId="{EAAB7796-74AE-4689-8B04-9053AFD29681}" srcOrd="1" destOrd="0" parTransId="{460FDE6B-C990-4567-A97D-8CE92DF5C9F2}" sibTransId="{DBDA2ACF-7408-4288-A40D-2DE9427DF32E}"/>
    <dgm:cxn modelId="{59BB8E91-0AE8-4B43-AA35-20F14AF14E7B}" type="presParOf" srcId="{D1703DA8-CB43-4CE2-89F3-0AE2985318B0}" destId="{DBBD1058-A32C-4A27-BDD0-E5B4ECE68118}" srcOrd="0" destOrd="0" presId="urn:microsoft.com/office/officeart/2005/8/layout/pList1"/>
    <dgm:cxn modelId="{352BB9B4-114B-490D-9B5C-0F432CFA979E}" type="presParOf" srcId="{DBBD1058-A32C-4A27-BDD0-E5B4ECE68118}" destId="{CD6A562E-7197-486F-BE97-DFBC2CFF3D7E}" srcOrd="0" destOrd="0" presId="urn:microsoft.com/office/officeart/2005/8/layout/pList1"/>
    <dgm:cxn modelId="{31886932-6B2A-48DF-BA1C-D8E709450A41}" type="presParOf" srcId="{DBBD1058-A32C-4A27-BDD0-E5B4ECE68118}" destId="{4D876F06-6DDD-4D83-890F-4D029BA745C5}" srcOrd="1" destOrd="0" presId="urn:microsoft.com/office/officeart/2005/8/layout/pList1"/>
    <dgm:cxn modelId="{A118CBF0-B876-42DC-8C3F-891B63A32DBB}" type="presParOf" srcId="{D1703DA8-CB43-4CE2-89F3-0AE2985318B0}" destId="{2341538B-5564-45EE-8A9A-9A7D47930EEA}" srcOrd="1" destOrd="0" presId="urn:microsoft.com/office/officeart/2005/8/layout/pList1"/>
    <dgm:cxn modelId="{1E483674-394D-4F4C-B8DB-6D82F23D2E0A}" type="presParOf" srcId="{D1703DA8-CB43-4CE2-89F3-0AE2985318B0}" destId="{055E91EC-143C-40DC-A478-6FEF82A389E8}" srcOrd="2" destOrd="0" presId="urn:microsoft.com/office/officeart/2005/8/layout/pList1"/>
    <dgm:cxn modelId="{0E3040B1-FAC5-4ADA-AD0F-46BF0B094617}" type="presParOf" srcId="{055E91EC-143C-40DC-A478-6FEF82A389E8}" destId="{D09A07F7-6B08-419A-929B-35B77FEFD7CC}" srcOrd="0" destOrd="0" presId="urn:microsoft.com/office/officeart/2005/8/layout/pList1"/>
    <dgm:cxn modelId="{ED5E1A46-E5E8-4967-A13B-DF5B2039FDDC}" type="presParOf" srcId="{055E91EC-143C-40DC-A478-6FEF82A389E8}" destId="{8C75DDDE-D4AF-4EFE-93CD-C3BF02253519}" srcOrd="1" destOrd="0" presId="urn:microsoft.com/office/officeart/2005/8/layout/pList1"/>
    <dgm:cxn modelId="{3B5FBB14-4CF8-4046-8770-A660726CAD2B}" type="presParOf" srcId="{D1703DA8-CB43-4CE2-89F3-0AE2985318B0}" destId="{9BE3FF69-2864-47E9-A5DB-307E08D44A81}" srcOrd="3" destOrd="0" presId="urn:microsoft.com/office/officeart/2005/8/layout/pList1"/>
    <dgm:cxn modelId="{E307ED5A-57E3-487B-AEC4-011EED55CAC2}" type="presParOf" srcId="{D1703DA8-CB43-4CE2-89F3-0AE2985318B0}" destId="{64AB5C60-0E12-4DD7-8279-C03B5B5B1594}" srcOrd="4" destOrd="0" presId="urn:microsoft.com/office/officeart/2005/8/layout/pList1"/>
    <dgm:cxn modelId="{75C785E1-F70F-4967-91F2-00F7F440255B}" type="presParOf" srcId="{64AB5C60-0E12-4DD7-8279-C03B5B5B1594}" destId="{ADD7C7E1-30A0-4713-8F27-30F74E1E2C57}" srcOrd="0" destOrd="0" presId="urn:microsoft.com/office/officeart/2005/8/layout/pList1"/>
    <dgm:cxn modelId="{9EC28D38-304C-4EF8-8092-4E00D1DF222E}" type="presParOf" srcId="{64AB5C60-0E12-4DD7-8279-C03B5B5B1594}" destId="{1EE91406-2FB8-46B7-B726-80C89895A895}" srcOrd="1" destOrd="0" presId="urn:microsoft.com/office/officeart/2005/8/layout/pList1"/>
    <dgm:cxn modelId="{60AB03A2-3CE5-4356-82E4-2238E63FB00F}" type="presParOf" srcId="{D1703DA8-CB43-4CE2-89F3-0AE2985318B0}" destId="{77A89643-6148-4D94-B862-61DA29EBBEA4}" srcOrd="5" destOrd="0" presId="urn:microsoft.com/office/officeart/2005/8/layout/pList1"/>
    <dgm:cxn modelId="{F8DC47A9-1BA5-41EB-A84C-AC78EF65C300}" type="presParOf" srcId="{D1703DA8-CB43-4CE2-89F3-0AE2985318B0}" destId="{51B9BC2B-9E44-4DAC-B6D8-83A4E93968FA}" srcOrd="6" destOrd="0" presId="urn:microsoft.com/office/officeart/2005/8/layout/pList1"/>
    <dgm:cxn modelId="{DBE0D16E-33C1-465D-AD4B-C2FA276ECF1E}" type="presParOf" srcId="{51B9BC2B-9E44-4DAC-B6D8-83A4E93968FA}" destId="{DC7A39B0-3FAA-4438-BBA8-BFC9CE9EFD63}" srcOrd="0" destOrd="0" presId="urn:microsoft.com/office/officeart/2005/8/layout/pList1"/>
    <dgm:cxn modelId="{9250AF9A-373D-457C-B222-B67668528087}" type="presParOf" srcId="{51B9BC2B-9E44-4DAC-B6D8-83A4E93968FA}" destId="{F86DC537-E8D6-4C90-8AF1-A480E8A5DDFD}"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40DFD-9C90-4185-A583-6E33B86868F1}">
      <dsp:nvSpPr>
        <dsp:cNvPr id="0" name=""/>
        <dsp:cNvSpPr/>
      </dsp:nvSpPr>
      <dsp:spPr>
        <a:xfrm>
          <a:off x="0" y="401292"/>
          <a:ext cx="11520000" cy="10530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a broad range of scientific concepts and processes related to climate change (e.g. climate, deforestation, habitat loss, water cycle, soil erosion, air pollution), its causes and its consequences, ecologically, socially, economically and politically.</a:t>
          </a:r>
          <a:endParaRPr lang="en-NL" sz="2000" kern="1200" dirty="0"/>
        </a:p>
      </dsp:txBody>
      <dsp:txXfrm>
        <a:off x="51403" y="452695"/>
        <a:ext cx="11417194" cy="950194"/>
      </dsp:txXfrm>
    </dsp:sp>
    <dsp:sp modelId="{896DA917-1B18-4943-8322-70A1F7480905}">
      <dsp:nvSpPr>
        <dsp:cNvPr id="0" name=""/>
        <dsp:cNvSpPr/>
      </dsp:nvSpPr>
      <dsp:spPr>
        <a:xfrm>
          <a:off x="0" y="1511892"/>
          <a:ext cx="11520000" cy="1157615"/>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the dynamics of climate change impact across time and space (e.g. delayed consequences, reducing the quality of life, security and development options of future generations).</a:t>
          </a:r>
          <a:endParaRPr lang="en-NL" sz="2000" kern="1200" dirty="0"/>
        </a:p>
      </dsp:txBody>
      <dsp:txXfrm>
        <a:off x="56510" y="1568402"/>
        <a:ext cx="11406980" cy="1044595"/>
      </dsp:txXfrm>
    </dsp:sp>
    <dsp:sp modelId="{9DBA6994-991B-4D4C-8160-00B015034BE5}">
      <dsp:nvSpPr>
        <dsp:cNvPr id="0" name=""/>
        <dsp:cNvSpPr/>
      </dsp:nvSpPr>
      <dsp:spPr>
        <a:xfrm>
          <a:off x="0" y="2727107"/>
          <a:ext cx="11520000" cy="10530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Ability to distinguish critically between certainties, uncertainties, projections and risks associated with climate change and to evaluate messages about and public interpretations of climate change science.</a:t>
          </a:r>
          <a:endParaRPr lang="en-NL" sz="2000" kern="1200" dirty="0"/>
        </a:p>
      </dsp:txBody>
      <dsp:txXfrm>
        <a:off x="51403" y="2778510"/>
        <a:ext cx="11417194" cy="950194"/>
      </dsp:txXfrm>
    </dsp:sp>
    <dsp:sp modelId="{61D2AFC6-783B-4B00-84D3-33790E2E59C8}">
      <dsp:nvSpPr>
        <dsp:cNvPr id="0" name=""/>
        <dsp:cNvSpPr/>
      </dsp:nvSpPr>
      <dsp:spPr>
        <a:xfrm>
          <a:off x="0" y="3837707"/>
          <a:ext cx="11520000" cy="1053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Awareness of strategies and technologies to address the negative impacts of climate change (e.g., reducing carbon consumption, encouraging low-carbon development, reducing deforestation through sustainable forest management, improving water and waste management).</a:t>
          </a:r>
          <a:endParaRPr lang="en-NL" sz="2000" kern="1200" dirty="0"/>
        </a:p>
      </dsp:txBody>
      <dsp:txXfrm>
        <a:off x="51403" y="3889110"/>
        <a:ext cx="11417194" cy="9501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40DFD-9C90-4185-A583-6E33B86868F1}">
      <dsp:nvSpPr>
        <dsp:cNvPr id="0" name=""/>
        <dsp:cNvSpPr/>
      </dsp:nvSpPr>
      <dsp:spPr>
        <a:xfrm>
          <a:off x="0" y="5669"/>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Developing values, knowledge and skills required to make choices and decisions that minimize the use of natural resources, emissions, waste and pollution, while contributing to the development of new solutions to the climate crisis (e.g., rethinking the way we live, buy and consume, how our daily lives are organized, how we socialize, exchange, share, educate and build identities).</a:t>
          </a:r>
          <a:endParaRPr lang="en-NL" sz="2100" kern="1200" dirty="0"/>
        </a:p>
      </dsp:txBody>
      <dsp:txXfrm>
        <a:off x="83959" y="89628"/>
        <a:ext cx="11352082" cy="1551982"/>
      </dsp:txXfrm>
    </dsp:sp>
    <dsp:sp modelId="{443C1692-2A9C-4941-B34B-5F9CCEA5CC65}">
      <dsp:nvSpPr>
        <dsp:cNvPr id="0" name=""/>
        <dsp:cNvSpPr/>
      </dsp:nvSpPr>
      <dsp:spPr>
        <a:xfrm>
          <a:off x="0" y="1786050"/>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Taking individual and/or collective action with the potential to have immediate, direct impact (e.g., reducing energy consumption, using non-polluting and renewable energy sources, environmental conservation, re-forestation and re-greening). </a:t>
          </a:r>
          <a:endParaRPr lang="en-NL" sz="2100" kern="1200" dirty="0"/>
        </a:p>
      </dsp:txBody>
      <dsp:txXfrm>
        <a:off x="83959" y="1870009"/>
        <a:ext cx="11352082" cy="1551982"/>
      </dsp:txXfrm>
    </dsp:sp>
    <dsp:sp modelId="{1CBCF9C5-F202-4995-9634-4C82753ADD33}">
      <dsp:nvSpPr>
        <dsp:cNvPr id="0" name=""/>
        <dsp:cNvSpPr/>
      </dsp:nvSpPr>
      <dsp:spPr>
        <a:xfrm>
          <a:off x="0" y="3566430"/>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Contributing to policy development with long-term positive impact on societal </a:t>
          </a:r>
          <a:r>
            <a:rPr lang="en-GB" sz="2100" kern="1200" dirty="0" err="1"/>
            <a:t>behavior</a:t>
          </a:r>
          <a:r>
            <a:rPr lang="en-GB" sz="2100" kern="1200" dirty="0"/>
            <a:t> by examining economic systems, social structures, cultural patterns, lifestyle expectations, consumerism, wealth distribution, aspirations and value systems and their underlying responsibility for excessive greenhouse gas production.</a:t>
          </a:r>
          <a:endParaRPr lang="en-NL" sz="2100" kern="1200" dirty="0"/>
        </a:p>
      </dsp:txBody>
      <dsp:txXfrm>
        <a:off x="83959" y="3650389"/>
        <a:ext cx="11352082" cy="15519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E83A76-FBF8-49E3-B62E-0079A019A608}">
      <dsp:nvSpPr>
        <dsp:cNvPr id="0" name=""/>
        <dsp:cNvSpPr/>
      </dsp:nvSpPr>
      <dsp:spPr>
        <a:xfrm>
          <a:off x="0" y="208930"/>
          <a:ext cx="11520000" cy="1280536"/>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tools and methodologies to respond promptly and effectively in areas that have been negatively impacted by climate change, including Disaster Risk Reduction (DRR) strategies such as community disaster committees, community evacuation and rescue plans, and local first-aid training.</a:t>
          </a:r>
          <a:endParaRPr lang="en-NL" sz="2000" kern="1200" dirty="0"/>
        </a:p>
      </dsp:txBody>
      <dsp:txXfrm>
        <a:off x="62511" y="271441"/>
        <a:ext cx="11394978" cy="1155514"/>
      </dsp:txXfrm>
    </dsp:sp>
    <dsp:sp modelId="{5EC8B9A6-5F77-445E-8BDB-E6C1E2105213}">
      <dsp:nvSpPr>
        <dsp:cNvPr id="0" name=""/>
        <dsp:cNvSpPr/>
      </dsp:nvSpPr>
      <dsp:spPr>
        <a:xfrm>
          <a:off x="0" y="1499873"/>
          <a:ext cx="11520000" cy="90506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tools and methodologies to rebuild and restore areas that have been negatively impacted by climate change (e.g., seashores, flood prevention measures).</a:t>
          </a:r>
          <a:endParaRPr lang="en-NL" sz="2000" kern="1200" dirty="0"/>
        </a:p>
      </dsp:txBody>
      <dsp:txXfrm>
        <a:off x="44181" y="1544054"/>
        <a:ext cx="11431638" cy="816700"/>
      </dsp:txXfrm>
    </dsp:sp>
    <dsp:sp modelId="{28955ACD-53B4-499F-89BB-254F16A898CF}">
      <dsp:nvSpPr>
        <dsp:cNvPr id="0" name=""/>
        <dsp:cNvSpPr/>
      </dsp:nvSpPr>
      <dsp:spPr>
        <a:xfrm>
          <a:off x="0" y="2415342"/>
          <a:ext cx="11520000" cy="90506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Implementing measures that reduce the vulnerability of natural and human systems to the impacts of climate change. </a:t>
          </a:r>
          <a:endParaRPr lang="en-NL" sz="2000" kern="1200" dirty="0"/>
        </a:p>
      </dsp:txBody>
      <dsp:txXfrm>
        <a:off x="44181" y="2459523"/>
        <a:ext cx="11431638" cy="816700"/>
      </dsp:txXfrm>
    </dsp:sp>
    <dsp:sp modelId="{1CBCF9C5-F202-4995-9634-4C82753ADD33}">
      <dsp:nvSpPr>
        <dsp:cNvPr id="0" name=""/>
        <dsp:cNvSpPr/>
      </dsp:nvSpPr>
      <dsp:spPr>
        <a:xfrm>
          <a:off x="0" y="3330811"/>
          <a:ext cx="11520000" cy="905062"/>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Building capacity to apply these strategies in future situations, when the delayed impacts of climate change make themselves felt. </a:t>
          </a:r>
          <a:endParaRPr lang="en-NL" sz="2000" kern="1200" dirty="0"/>
        </a:p>
      </dsp:txBody>
      <dsp:txXfrm>
        <a:off x="44181" y="3374992"/>
        <a:ext cx="11431638" cy="816700"/>
      </dsp:txXfrm>
    </dsp:sp>
    <dsp:sp modelId="{569EEFCE-F1FB-4C9C-B800-7076A67F68FB}">
      <dsp:nvSpPr>
        <dsp:cNvPr id="0" name=""/>
        <dsp:cNvSpPr/>
      </dsp:nvSpPr>
      <dsp:spPr>
        <a:xfrm>
          <a:off x="0" y="4246280"/>
          <a:ext cx="11520000" cy="9807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Advocating for appropriate channelling of resources at global level to protect negatively affected natural and human systems in a just and equitable way.</a:t>
          </a:r>
          <a:endParaRPr lang="en-NL" sz="2000" kern="1200" dirty="0"/>
        </a:p>
      </dsp:txBody>
      <dsp:txXfrm>
        <a:off x="47878" y="4294158"/>
        <a:ext cx="11424244" cy="8850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6A562E-7197-486F-BE97-DFBC2CFF3D7E}">
      <dsp:nvSpPr>
        <dsp:cNvPr id="0" name=""/>
        <dsp:cNvSpPr/>
      </dsp:nvSpPr>
      <dsp:spPr>
        <a:xfrm>
          <a:off x="5679" y="605477"/>
          <a:ext cx="2702552" cy="1862058"/>
        </a:xfrm>
        <a:prstGeom prst="roundRect">
          <a:avLst/>
        </a:prstGeom>
        <a:blipFill rotWithShape="1">
          <a:blip xmlns:r="http://schemas.openxmlformats.org/officeDocument/2006/relationships" r:embed="rId1"/>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876F06-6DDD-4D83-890F-4D029BA745C5}">
      <dsp:nvSpPr>
        <dsp:cNvPr id="0" name=""/>
        <dsp:cNvSpPr/>
      </dsp:nvSpPr>
      <dsp:spPr>
        <a:xfrm>
          <a:off x="5679"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en-GB" sz="2000" kern="1200" dirty="0">
              <a:solidFill>
                <a:schemeClr val="tx1"/>
              </a:solidFill>
            </a:rPr>
            <a:t>Climate change mitigation and focused on solutions</a:t>
          </a:r>
          <a:endParaRPr lang="en-NL" sz="2000" kern="1200" dirty="0"/>
        </a:p>
      </dsp:txBody>
      <dsp:txXfrm>
        <a:off x="5679" y="2467536"/>
        <a:ext cx="2702552" cy="1002647"/>
      </dsp:txXfrm>
    </dsp:sp>
    <dsp:sp modelId="{D09A07F7-6B08-419A-929B-35B77FEFD7CC}">
      <dsp:nvSpPr>
        <dsp:cNvPr id="0" name=""/>
        <dsp:cNvSpPr/>
      </dsp:nvSpPr>
      <dsp:spPr>
        <a:xfrm>
          <a:off x="2978600" y="605477"/>
          <a:ext cx="2702552" cy="1862058"/>
        </a:xfrm>
        <a:prstGeom prst="roundRect">
          <a:avLst/>
        </a:prstGeom>
        <a:blipFill rotWithShape="1">
          <a:blip xmlns:r="http://schemas.openxmlformats.org/officeDocument/2006/relationships" r:embed="rId2"/>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75DDDE-D4AF-4EFE-93CD-C3BF02253519}">
      <dsp:nvSpPr>
        <dsp:cNvPr id="0" name=""/>
        <dsp:cNvSpPr/>
      </dsp:nvSpPr>
      <dsp:spPr>
        <a:xfrm>
          <a:off x="2978600"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en-GB" sz="2000" kern="1200" dirty="0"/>
            <a:t>Interactive teaching material</a:t>
          </a:r>
          <a:endParaRPr lang="en-NL" sz="2000" kern="1200" dirty="0"/>
        </a:p>
      </dsp:txBody>
      <dsp:txXfrm>
        <a:off x="2978600" y="2467536"/>
        <a:ext cx="2702552" cy="1002647"/>
      </dsp:txXfrm>
    </dsp:sp>
    <dsp:sp modelId="{ADD7C7E1-30A0-4713-8F27-30F74E1E2C57}">
      <dsp:nvSpPr>
        <dsp:cNvPr id="0" name=""/>
        <dsp:cNvSpPr/>
      </dsp:nvSpPr>
      <dsp:spPr>
        <a:xfrm>
          <a:off x="5951522" y="605477"/>
          <a:ext cx="2702552" cy="1862058"/>
        </a:xfrm>
        <a:prstGeom prst="roundRect">
          <a:avLst/>
        </a:prstGeom>
        <a:blipFill rotWithShape="1">
          <a:blip xmlns:r="http://schemas.openxmlformats.org/officeDocument/2006/relationships" r:embed="rId3"/>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E91406-2FB8-46B7-B726-80C89895A895}">
      <dsp:nvSpPr>
        <dsp:cNvPr id="0" name=""/>
        <dsp:cNvSpPr/>
      </dsp:nvSpPr>
      <dsp:spPr>
        <a:xfrm>
          <a:off x="5951522"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en-GB" sz="2000" kern="1200" dirty="0"/>
            <a:t>MIT Sloan &amp; Climate Interactive Simulation tool </a:t>
          </a:r>
          <a:endParaRPr lang="en-NL" sz="2000" kern="1200" dirty="0"/>
        </a:p>
      </dsp:txBody>
      <dsp:txXfrm>
        <a:off x="5951522" y="2467536"/>
        <a:ext cx="2702552" cy="1002647"/>
      </dsp:txXfrm>
    </dsp:sp>
    <dsp:sp modelId="{DC7A39B0-3FAA-4438-BBA8-BFC9CE9EFD63}">
      <dsp:nvSpPr>
        <dsp:cNvPr id="0" name=""/>
        <dsp:cNvSpPr/>
      </dsp:nvSpPr>
      <dsp:spPr>
        <a:xfrm>
          <a:off x="8924444" y="605477"/>
          <a:ext cx="2702552" cy="1862058"/>
        </a:xfrm>
        <a:prstGeom prst="roundRect">
          <a:avLst/>
        </a:prstGeom>
        <a:blipFill rotWithShape="1">
          <a:blip xmlns:r="http://schemas.openxmlformats.org/officeDocument/2006/relationships" r:embed="rId4"/>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6DC537-E8D6-4C90-8AF1-A480E8A5DDFD}">
      <dsp:nvSpPr>
        <dsp:cNvPr id="0" name=""/>
        <dsp:cNvSpPr/>
      </dsp:nvSpPr>
      <dsp:spPr>
        <a:xfrm>
          <a:off x="8924444"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en-GB" sz="2000" kern="1200" dirty="0"/>
            <a:t>Certificates for you and your students</a:t>
          </a:r>
          <a:endParaRPr lang="en-NL" sz="2000" kern="1200" dirty="0"/>
        </a:p>
      </dsp:txBody>
      <dsp:txXfrm>
        <a:off x="8924444" y="2467536"/>
        <a:ext cx="2702552" cy="100264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181D7C-81F1-BA48-B0CF-02C398C91972}" type="datetimeFigureOut">
              <a:rPr lang="en-US" smtClean="0"/>
              <a:t>11/11/2021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F88987-9C11-FC43-B2CE-3A9A6A29209B}" type="slidenum">
              <a:rPr lang="en-US" smtClean="0"/>
              <a:t>‹#›</a:t>
            </a:fld>
            <a:endParaRPr lang="en-US"/>
          </a:p>
        </p:txBody>
      </p:sp>
    </p:spTree>
    <p:extLst>
      <p:ext uri="{BB962C8B-B14F-4D97-AF65-F5344CB8AC3E}">
        <p14:creationId xmlns:p14="http://schemas.microsoft.com/office/powerpoint/2010/main" val="19500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pPr marL="0" indent="0">
              <a:buFontTx/>
              <a:buNone/>
            </a:pPr>
            <a:endParaRPr lang="en-US" dirty="0">
              <a:latin typeface="Century Gothic" panose="020B0502020202090204" pitchFamily="34" charset="0"/>
            </a:endParaRPr>
          </a:p>
          <a:p>
            <a:pPr marL="0" indent="0">
              <a:buFontTx/>
              <a:buNone/>
            </a:pPr>
            <a:r>
              <a:rPr lang="en-US" dirty="0">
                <a:latin typeface="Century Gothic" panose="020B0502020202090204" pitchFamily="34" charset="0"/>
              </a:rPr>
              <a:t>This is our current situation as demonstrated by </a:t>
            </a:r>
            <a:r>
              <a:rPr lang="en-US" dirty="0" err="1">
                <a:latin typeface="Century Gothic" panose="020B0502020202090204" pitchFamily="34" charset="0"/>
              </a:rPr>
              <a:t>En</a:t>
            </a:r>
            <a:r>
              <a:rPr lang="en-US" dirty="0">
                <a:latin typeface="Century Gothic" panose="020B0502020202090204" pitchFamily="34" charset="0"/>
              </a:rPr>
              <a:t>-ROADS which was developed by MIT Climate Interactive so that everyone can understand the high impact solutions and which impact they would have.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9ACC1A-9FD5-BC4C-8833-BF4A1ED2CF7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1547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our Carbon Literacy Training for Business Schools we have a strong focus on these high impact solutions so that everyone in a business school, whether in teaching, research or operations would know the best actions to take.</a:t>
            </a:r>
          </a:p>
        </p:txBody>
      </p:sp>
      <p:sp>
        <p:nvSpPr>
          <p:cNvPr id="4" name="Slide Number Placeholder 3"/>
          <p:cNvSpPr>
            <a:spLocks noGrp="1"/>
          </p:cNvSpPr>
          <p:nvPr>
            <p:ph type="sldNum" sz="quarter" idx="5"/>
          </p:nvPr>
        </p:nvSpPr>
        <p:spPr/>
        <p:txBody>
          <a:bodyPr/>
          <a:lstStyle/>
          <a:p>
            <a:fld id="{D7F88987-9C11-FC43-B2CE-3A9A6A29209B}" type="slidenum">
              <a:rPr lang="en-US" smtClean="0"/>
              <a:t>3</a:t>
            </a:fld>
            <a:endParaRPr lang="en-US"/>
          </a:p>
        </p:txBody>
      </p:sp>
    </p:spTree>
    <p:extLst>
      <p:ext uri="{BB962C8B-B14F-4D97-AF65-F5344CB8AC3E}">
        <p14:creationId xmlns:p14="http://schemas.microsoft.com/office/powerpoint/2010/main" val="3570891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need to distinguish between three areas of climate change education, the first one is the science: Every Graduate need to understand the climate change science enough to make informed decisions and integrate high impact solutions into their life and work. This basic understanding is also necessary for anyone studying business.</a:t>
            </a:r>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99005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second one is Climate Change Mitigation Education: Every Graduate needs to know how to best mitigate climate change- what are the best strategies and tools in operations, supply chain management, economics, investment to reduce carbon emissions?</a:t>
            </a:r>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4801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Knowing these climate change mitigation tools and strategies will allow them to judge, whether Bill Gates is suggesting good solutions in his new book or whether Mark Carney got it right.</a:t>
            </a:r>
          </a:p>
        </p:txBody>
      </p:sp>
      <p:sp>
        <p:nvSpPr>
          <p:cNvPr id="4" name="Slide Number Placeholder 3"/>
          <p:cNvSpPr>
            <a:spLocks noGrp="1"/>
          </p:cNvSpPr>
          <p:nvPr>
            <p:ph type="sldNum" sz="quarter" idx="5"/>
          </p:nvPr>
        </p:nvSpPr>
        <p:spPr/>
        <p:txBody>
          <a:bodyPr/>
          <a:lstStyle/>
          <a:p>
            <a:fld id="{D7F88987-9C11-FC43-B2CE-3A9A6A29209B}" type="slidenum">
              <a:rPr lang="en-US" smtClean="0"/>
              <a:t>6</a:t>
            </a:fld>
            <a:endParaRPr lang="en-US"/>
          </a:p>
        </p:txBody>
      </p:sp>
    </p:spTree>
    <p:extLst>
      <p:ext uri="{BB962C8B-B14F-4D97-AF65-F5344CB8AC3E}">
        <p14:creationId xmlns:p14="http://schemas.microsoft.com/office/powerpoint/2010/main" val="8150520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many countries Graduates need to learn how to adapt to climate change now, however in the UK and other high emitting countries the focus should be on mitigation: Is it not better to mitigate against the flooding of London so that major floods will not happen in the near future than to build higher flood defences now?</a:t>
            </a:r>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9092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Much more detail on how to teach climate change in a business school can be found here.</a:t>
            </a:r>
          </a:p>
        </p:txBody>
      </p:sp>
      <p:sp>
        <p:nvSpPr>
          <p:cNvPr id="4" name="Slide Number Placeholder 3"/>
          <p:cNvSpPr>
            <a:spLocks noGrp="1"/>
          </p:cNvSpPr>
          <p:nvPr>
            <p:ph type="sldNum" sz="quarter" idx="5"/>
          </p:nvPr>
        </p:nvSpPr>
        <p:spPr/>
        <p:txBody>
          <a:bodyPr/>
          <a:lstStyle/>
          <a:p>
            <a:fld id="{D7F88987-9C11-FC43-B2CE-3A9A6A29209B}" type="slidenum">
              <a:rPr lang="en-US" smtClean="0"/>
              <a:t>8</a:t>
            </a:fld>
            <a:endParaRPr lang="en-US"/>
          </a:p>
        </p:txBody>
      </p:sp>
    </p:spTree>
    <p:extLst>
      <p:ext uri="{BB962C8B-B14F-4D97-AF65-F5344CB8AC3E}">
        <p14:creationId xmlns:p14="http://schemas.microsoft.com/office/powerpoint/2010/main" val="31416348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if you are interested in the wider perspective on how to get everyone in the </a:t>
            </a:r>
            <a:r>
              <a:rPr lang="en-GB" b="1" dirty="0"/>
              <a:t>university</a:t>
            </a:r>
            <a:r>
              <a:rPr lang="en-GB" dirty="0"/>
              <a:t> carbon literate, NTU has made one of the two open-source tool kits for all staff and students at universities.</a:t>
            </a:r>
          </a:p>
        </p:txBody>
      </p:sp>
      <p:sp>
        <p:nvSpPr>
          <p:cNvPr id="4" name="Slide Number Placeholder 3"/>
          <p:cNvSpPr>
            <a:spLocks noGrp="1"/>
          </p:cNvSpPr>
          <p:nvPr>
            <p:ph type="sldNum" sz="quarter" idx="5"/>
          </p:nvPr>
        </p:nvSpPr>
        <p:spPr/>
        <p:txBody>
          <a:bodyPr/>
          <a:lstStyle/>
          <a:p>
            <a:fld id="{D7F88987-9C11-FC43-B2CE-3A9A6A29209B}" type="slidenum">
              <a:rPr lang="en-US" smtClean="0"/>
              <a:t>9</a:t>
            </a:fld>
            <a:endParaRPr lang="en-US"/>
          </a:p>
        </p:txBody>
      </p:sp>
    </p:spTree>
    <p:extLst>
      <p:ext uri="{BB962C8B-B14F-4D97-AF65-F5344CB8AC3E}">
        <p14:creationId xmlns:p14="http://schemas.microsoft.com/office/powerpoint/2010/main" val="16168086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11/11/2021</a:t>
            </a:fld>
            <a:endParaRPr lang="en-US" dirty="0"/>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14456444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11/11/2021</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334798671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11/11/2021</a:t>
            </a:fld>
            <a:endParaRPr lang="en-US" dirty="0"/>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33674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834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7" name="Straight Connector 16">
            <a:extLst>
              <a:ext uri="{FF2B5EF4-FFF2-40B4-BE49-F238E27FC236}">
                <a16:creationId xmlns:a16="http://schemas.microsoft.com/office/drawing/2014/main" id="{E05FD160-A44D-564F-9B8D-3DFF640F27C2}"/>
              </a:ext>
            </a:extLst>
          </p:cNvPr>
          <p:cNvCxnSpPr>
            <a:cxnSpLocks/>
          </p:cNvCxnSpPr>
          <p:nvPr userDrawn="1"/>
        </p:nvCxnSpPr>
        <p:spPr>
          <a:xfrm>
            <a:off x="442912" y="2708543"/>
            <a:ext cx="113061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33030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35828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389292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4731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4171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29978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5493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47882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33532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9781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71047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2342468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287245452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27242962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7158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71457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E6005B"/>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Picture 9">
            <a:extLst>
              <a:ext uri="{FF2B5EF4-FFF2-40B4-BE49-F238E27FC236}">
                <a16:creationId xmlns:a16="http://schemas.microsoft.com/office/drawing/2014/main" id="{99B026E5-3198-8D4C-956B-0E8532CD5782}"/>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3" name="Date Placeholder 3">
            <a:extLst>
              <a:ext uri="{FF2B5EF4-FFF2-40B4-BE49-F238E27FC236}">
                <a16:creationId xmlns:a16="http://schemas.microsoft.com/office/drawing/2014/main" id="{8B58F904-7080-FE43-A777-0CCCA7DE6BAB}"/>
              </a:ext>
            </a:extLst>
          </p:cNvPr>
          <p:cNvSpPr>
            <a:spLocks noGrp="1"/>
          </p:cNvSpPr>
          <p:nvPr>
            <p:ph type="dt" sz="half" idx="10"/>
          </p:nvPr>
        </p:nvSpPr>
        <p:spPr>
          <a:xfrm>
            <a:off x="6275386" y="6057900"/>
            <a:ext cx="5473701" cy="358774"/>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11/11/2021</a:t>
            </a:fld>
            <a:endParaRPr lang="en-US" dirty="0"/>
          </a:p>
        </p:txBody>
      </p:sp>
    </p:spTree>
    <p:extLst>
      <p:ext uri="{BB962C8B-B14F-4D97-AF65-F5344CB8AC3E}">
        <p14:creationId xmlns:p14="http://schemas.microsoft.com/office/powerpoint/2010/main" val="3030824726"/>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5" name="Date Placeholder 3">
            <a:extLst>
              <a:ext uri="{FF2B5EF4-FFF2-40B4-BE49-F238E27FC236}">
                <a16:creationId xmlns:a16="http://schemas.microsoft.com/office/drawing/2014/main" id="{F86CB3D1-E135-FD4F-A056-483535DECE88}"/>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rgbClr val="9E043D"/>
                </a:solidFill>
                <a:latin typeface="Arial" panose="020B0604020202020204" pitchFamily="34" charset="0"/>
                <a:cs typeface="Arial" panose="020B0604020202020204" pitchFamily="34" charset="0"/>
              </a:defRPr>
            </a:lvl1pPr>
          </a:lstStyle>
          <a:p>
            <a:fld id="{197342E9-89D0-D246-B0E5-635614E13D75}" type="datetime1">
              <a:rPr lang="en-GB" smtClean="0"/>
              <a:pPr/>
              <a:t>11/11/2021</a:t>
            </a:fld>
            <a:endParaRPr lang="en-US" dirty="0"/>
          </a:p>
        </p:txBody>
      </p:sp>
    </p:spTree>
    <p:extLst>
      <p:ext uri="{BB962C8B-B14F-4D97-AF65-F5344CB8AC3E}">
        <p14:creationId xmlns:p14="http://schemas.microsoft.com/office/powerpoint/2010/main" val="3536158447"/>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11/11/2021</a:t>
            </a:fld>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tretch>
            <a:fillRect/>
          </a:stretch>
        </p:blipFill>
        <p:spPr>
          <a:xfrm>
            <a:off x="442913" y="800100"/>
            <a:ext cx="3427412" cy="1009958"/>
          </a:xfrm>
          <a:prstGeom prst="rect">
            <a:avLst/>
          </a:prstGeom>
        </p:spPr>
      </p:pic>
    </p:spTree>
    <p:extLst>
      <p:ext uri="{BB962C8B-B14F-4D97-AF65-F5344CB8AC3E}">
        <p14:creationId xmlns:p14="http://schemas.microsoft.com/office/powerpoint/2010/main" val="202992810"/>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8304506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24720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5" name="Rectangle 4">
            <a:extLst>
              <a:ext uri="{FF2B5EF4-FFF2-40B4-BE49-F238E27FC236}">
                <a16:creationId xmlns:a16="http://schemas.microsoft.com/office/drawing/2014/main" id="{83CF8FDB-11E0-114D-9049-11851FC6CA6B}"/>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92543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28979584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08572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9" name="Picture 8">
            <a:extLst>
              <a:ext uri="{FF2B5EF4-FFF2-40B4-BE49-F238E27FC236}">
                <a16:creationId xmlns:a16="http://schemas.microsoft.com/office/drawing/2014/main" id="{68C387D1-CCDB-AA42-911D-99DAFBC81375}"/>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2046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66D5397D-FD76-2E4F-8BFA-B5599B1CF4C8}"/>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07B00AC3-9B1E-2E4B-BC7B-406D8A38D125}"/>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5" name="Rectangle 14">
            <a:extLst>
              <a:ext uri="{FF2B5EF4-FFF2-40B4-BE49-F238E27FC236}">
                <a16:creationId xmlns:a16="http://schemas.microsoft.com/office/drawing/2014/main" id="{25FEA125-D139-1A4D-A206-2BABBEE26DC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4871E7-C776-E845-B38B-91971ED5353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66178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375C663E-9DDC-5B49-A342-3EE51697074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5" name="Text Placeholder 11">
            <a:extLst>
              <a:ext uri="{FF2B5EF4-FFF2-40B4-BE49-F238E27FC236}">
                <a16:creationId xmlns:a16="http://schemas.microsoft.com/office/drawing/2014/main" id="{B5743288-93C1-B747-B6D2-E62ECB66A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8DE6B900-0CAE-6B4C-B741-178AD460BD32}"/>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A1B2DE-F07F-8147-AD48-234D917280D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27477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0" name="Picture 9">
            <a:extLst>
              <a:ext uri="{FF2B5EF4-FFF2-40B4-BE49-F238E27FC236}">
                <a16:creationId xmlns:a16="http://schemas.microsoft.com/office/drawing/2014/main" id="{3F5E1427-DD3F-9240-BD4A-0CC21218DF6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DC3E782-E2DF-224A-8EC7-F432750D9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6" name="Rectangle 15">
            <a:extLst>
              <a:ext uri="{FF2B5EF4-FFF2-40B4-BE49-F238E27FC236}">
                <a16:creationId xmlns:a16="http://schemas.microsoft.com/office/drawing/2014/main" id="{D618504C-E8A7-EA43-8DA0-0CE9310D674A}"/>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6BB3217-4ECB-9C4E-B129-4CD1A7606E4D}"/>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96286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16644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57934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BD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rgbClr val="F07D00"/>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2" name="Picture 11">
            <a:extLst>
              <a:ext uri="{FF2B5EF4-FFF2-40B4-BE49-F238E27FC236}">
                <a16:creationId xmlns:a16="http://schemas.microsoft.com/office/drawing/2014/main" id="{2EC1597D-B745-8C47-9BCA-19CC45F98067}"/>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DB81DC7A-6B12-7D4A-B479-9DCA38495772}"/>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25155791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ubtle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12688"/>
            <a:ext cx="11306173" cy="1825399"/>
          </a:xfrm>
          <a:prstGeom prst="rect">
            <a:avLst/>
          </a:prstGeom>
        </p:spPr>
        <p:txBody>
          <a:bodyPr lIns="0" rIns="90000" anchor="b"/>
          <a:lstStyle>
            <a:lvl1pPr algn="l">
              <a:defRPr sz="6000" b="1">
                <a:solidFill>
                  <a:srgbClr val="00A6E2"/>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65D9431-5C22-DF40-B12F-3B430B2D2AE1}"/>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9" name="Rectangle 8">
            <a:extLst>
              <a:ext uri="{FF2B5EF4-FFF2-40B4-BE49-F238E27FC236}">
                <a16:creationId xmlns:a16="http://schemas.microsoft.com/office/drawing/2014/main" id="{397678BD-869E-C64D-BBB5-DB38A6A8CF00}"/>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EFAD923B-E667-FD45-B41A-12791D221D10}"/>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4196385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ormal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005B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1"/>
            <a:ext cx="12192000" cy="4526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20B24E7D-7F6A-0541-9FC9-D284AAA24340}"/>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6" name="Rectangle 15">
            <a:extLst>
              <a:ext uri="{FF2B5EF4-FFF2-40B4-BE49-F238E27FC236}">
                <a16:creationId xmlns:a16="http://schemas.microsoft.com/office/drawing/2014/main" id="{81441CAE-3F74-A749-B92B-BA7301BD3CC4}"/>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7" name="Text Placeholder 11">
            <a:extLst>
              <a:ext uri="{FF2B5EF4-FFF2-40B4-BE49-F238E27FC236}">
                <a16:creationId xmlns:a16="http://schemas.microsoft.com/office/drawing/2014/main" id="{3986C3D8-75F2-AF4D-852E-617DA34AB6C7}"/>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6771360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49C6C068-799F-5647-86FD-975D93E27D3F}"/>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8" name="Text Placeholder 11">
            <a:extLst>
              <a:ext uri="{FF2B5EF4-FFF2-40B4-BE49-F238E27FC236}">
                <a16:creationId xmlns:a16="http://schemas.microsoft.com/office/drawing/2014/main" id="{77A12D8D-2172-A24B-A568-26FC3B4B283B}"/>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017F"/>
                </a:solidFill>
              </a:defRPr>
            </a:lvl1pPr>
          </a:lstStyle>
          <a:p>
            <a:pPr lvl="0"/>
            <a:r>
              <a:rPr lang="en-GB" dirty="0"/>
              <a:t>Click to edit Master text styles</a:t>
            </a:r>
          </a:p>
        </p:txBody>
      </p:sp>
    </p:spTree>
    <p:extLst>
      <p:ext uri="{BB962C8B-B14F-4D97-AF65-F5344CB8AC3E}">
        <p14:creationId xmlns:p14="http://schemas.microsoft.com/office/powerpoint/2010/main" val="20095799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old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3"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3D2627D-3696-4F4C-8BC6-79103D22C236}"/>
              </a:ext>
            </a:extLst>
          </p:cNvPr>
          <p:cNvSpPr/>
          <p:nvPr userDrawn="1"/>
        </p:nvSpPr>
        <p:spPr>
          <a:xfrm>
            <a:off x="0" y="1"/>
            <a:ext cx="12192000" cy="4526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5871FCE-6DA7-5549-92C6-554D5232A266}"/>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240039B7-FA62-F24C-BCFF-BA21679AD8B7}"/>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E8DC3CBE-2843-1642-BD7A-5C7A9BC16E2C}"/>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22784556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old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66867788-B905-9E45-B992-B2C5D2894330}"/>
              </a:ext>
            </a:extLst>
          </p:cNvPr>
          <p:cNvSpPr/>
          <p:nvPr userDrawn="1"/>
        </p:nvSpPr>
        <p:spPr>
          <a:xfrm>
            <a:off x="0" y="1"/>
            <a:ext cx="12192000" cy="4526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6651983-37A2-2345-917B-4559D70F4392}"/>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89B5E4C-2015-A748-95FB-CF22799B0CD6}"/>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946CC34B-1499-F541-84B4-B09C59E3E203}"/>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821E69"/>
                </a:solidFill>
              </a:defRPr>
            </a:lvl1pPr>
          </a:lstStyle>
          <a:p>
            <a:pPr lvl="0"/>
            <a:r>
              <a:rPr lang="en-GB" dirty="0"/>
              <a:t>Click to edit Master text styles</a:t>
            </a:r>
          </a:p>
        </p:txBody>
      </p:sp>
    </p:spTree>
    <p:extLst>
      <p:ext uri="{BB962C8B-B14F-4D97-AF65-F5344CB8AC3E}">
        <p14:creationId xmlns:p14="http://schemas.microsoft.com/office/powerpoint/2010/main" val="19495268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asual Green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D95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D5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BF3AFFF2-502D-054E-B5DC-66A77A6B8A6E}"/>
              </a:ext>
            </a:extLst>
          </p:cNvPr>
          <p:cNvSpPr/>
          <p:nvPr userDrawn="1"/>
        </p:nvSpPr>
        <p:spPr>
          <a:xfrm>
            <a:off x="0" y="1"/>
            <a:ext cx="12192000" cy="4526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E73C732-A419-E840-970E-326B7FDD4684}"/>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84D91E44-21DE-A842-8B5E-6AD38E86E746}"/>
              </a:ext>
            </a:extLst>
          </p:cNvPr>
          <p:cNvSpPr/>
          <p:nvPr userDrawn="1"/>
        </p:nvSpPr>
        <p:spPr>
          <a:xfrm>
            <a:off x="0" y="6742113"/>
            <a:ext cx="12191999" cy="1259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69BF5122-5B53-AF4A-BB6D-678ABD2D40E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D533"/>
                </a:solidFill>
              </a:defRPr>
            </a:lvl1pPr>
          </a:lstStyle>
          <a:p>
            <a:pPr lvl="0"/>
            <a:r>
              <a:rPr lang="en-GB" dirty="0"/>
              <a:t>Click to edit Master text styles</a:t>
            </a:r>
          </a:p>
        </p:txBody>
      </p:sp>
    </p:spTree>
    <p:extLst>
      <p:ext uri="{BB962C8B-B14F-4D97-AF65-F5344CB8AC3E}">
        <p14:creationId xmlns:p14="http://schemas.microsoft.com/office/powerpoint/2010/main" val="24657553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B3F0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B3F07"/>
                </a:solidFill>
              </a:defRPr>
            </a:lvl1pPr>
          </a:lstStyle>
          <a:p>
            <a:pPr lvl="0"/>
            <a:r>
              <a:rPr lang="en-GB" dirty="0"/>
              <a:t>Click to edit Master text styles</a:t>
            </a:r>
          </a:p>
        </p:txBody>
      </p:sp>
    </p:spTree>
    <p:extLst>
      <p:ext uri="{BB962C8B-B14F-4D97-AF65-F5344CB8AC3E}">
        <p14:creationId xmlns:p14="http://schemas.microsoft.com/office/powerpoint/2010/main" val="7179024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5027203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EC6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1776335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5B0A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5B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5B0AC"/>
                </a:solidFill>
              </a:defRPr>
            </a:lvl1pPr>
          </a:lstStyle>
          <a:p>
            <a:pPr lvl="0"/>
            <a:r>
              <a:rPr lang="en-GB" dirty="0"/>
              <a:t>Click to edit Master text styles</a:t>
            </a:r>
          </a:p>
        </p:txBody>
      </p:sp>
    </p:spTree>
    <p:extLst>
      <p:ext uri="{BB962C8B-B14F-4D97-AF65-F5344CB8AC3E}">
        <p14:creationId xmlns:p14="http://schemas.microsoft.com/office/powerpoint/2010/main" val="38309570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90F54-2FD9-B744-B972-C1D92C843C23}"/>
              </a:ext>
            </a:extLst>
          </p:cNvPr>
          <p:cNvSpPr/>
          <p:nvPr userDrawn="1"/>
        </p:nvSpPr>
        <p:spPr>
          <a:xfrm>
            <a:off x="1" y="431386"/>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04446B3-A205-CB44-8165-EDDF1073E3F0}"/>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6" name="TextBox 5">
            <a:extLst>
              <a:ext uri="{FF2B5EF4-FFF2-40B4-BE49-F238E27FC236}">
                <a16:creationId xmlns:a16="http://schemas.microsoft.com/office/drawing/2014/main" id="{7D96A658-0183-444F-91C4-2F380978AAE1}"/>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E6005B"/>
                </a:solidFill>
              </a:rPr>
              <a:t>Thank you</a:t>
            </a:r>
          </a:p>
        </p:txBody>
      </p:sp>
    </p:spTree>
    <p:extLst>
      <p:ext uri="{BB962C8B-B14F-4D97-AF65-F5344CB8AC3E}">
        <p14:creationId xmlns:p14="http://schemas.microsoft.com/office/powerpoint/2010/main" val="13837804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3252D-FA87-8946-98E6-F10F7EFB191B}"/>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pic>
        <p:nvPicPr>
          <p:cNvPr id="10" name="Picture 9">
            <a:extLst>
              <a:ext uri="{FF2B5EF4-FFF2-40B4-BE49-F238E27FC236}">
                <a16:creationId xmlns:a16="http://schemas.microsoft.com/office/drawing/2014/main" id="{146BD13E-6F12-BA45-881A-F273DAED034A}"/>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9E043D"/>
                </a:solidFill>
              </a:rPr>
              <a:t>Thank you</a:t>
            </a:r>
          </a:p>
        </p:txBody>
      </p:sp>
    </p:spTree>
    <p:extLst>
      <p:ext uri="{BB962C8B-B14F-4D97-AF65-F5344CB8AC3E}">
        <p14:creationId xmlns:p14="http://schemas.microsoft.com/office/powerpoint/2010/main" val="3485161728"/>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818EEC-D27C-9844-8F9A-431793B5929C}"/>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DFE3E8BC-7439-0742-A9FC-77BBB38EF7AF}"/>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9" name="TextBox 8">
            <a:extLst>
              <a:ext uri="{FF2B5EF4-FFF2-40B4-BE49-F238E27FC236}">
                <a16:creationId xmlns:a16="http://schemas.microsoft.com/office/drawing/2014/main" id="{C3E62ECB-71C5-2342-A1AF-B7DAA1E1B964}"/>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spTree>
    <p:extLst>
      <p:ext uri="{BB962C8B-B14F-4D97-AF65-F5344CB8AC3E}">
        <p14:creationId xmlns:p14="http://schemas.microsoft.com/office/powerpoint/2010/main" val="259506835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Dark Background w Text">
    <p:bg>
      <p:bgPr>
        <a:solidFill>
          <a:srgbClr val="114C8A"/>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1219200" y="685800"/>
            <a:ext cx="9855200" cy="5105400"/>
          </a:xfrm>
        </p:spPr>
        <p:txBody>
          <a:bodyPr/>
          <a:lstStyle>
            <a:lvl1pPr>
              <a:defRPr>
                <a:solidFill>
                  <a:schemeClr val="bg1"/>
                </a:solidFill>
              </a:defRPr>
            </a:lvl1pPr>
            <a:lvl2pPr>
              <a:defRPr>
                <a:solidFill>
                  <a:schemeClr val="bg1"/>
                </a:solidFill>
              </a:defRPr>
            </a:lvl2pPr>
          </a:lstStyle>
          <a:p>
            <a:pPr lvl="0"/>
            <a:r>
              <a:rPr lang="en-US"/>
              <a:t>Edit Master text styles</a:t>
            </a:r>
          </a:p>
          <a:p>
            <a:pPr lvl="1"/>
            <a:r>
              <a:rPr lang="en-US"/>
              <a:t>Second level</a:t>
            </a:r>
          </a:p>
        </p:txBody>
      </p:sp>
    </p:spTree>
    <p:extLst>
      <p:ext uri="{BB962C8B-B14F-4D97-AF65-F5344CB8AC3E}">
        <p14:creationId xmlns:p14="http://schemas.microsoft.com/office/powerpoint/2010/main" val="12086458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a:xfrm>
            <a:off x="2193925" y="6436800"/>
            <a:ext cx="3528000" cy="216000"/>
          </a:xfrm>
          <a:prstGeom prst="rect">
            <a:avLst/>
          </a:prstGeom>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180000" indent="-1800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372689098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a:prstGeom prst="rect">
            <a:avLst/>
          </a:prstGeom>
        </p:spPr>
        <p:txBody>
          <a:bodyPr/>
          <a:lstStyle>
            <a:lvl1pPr algn="l">
              <a:defRPr sz="4000" b="1" cap="all">
                <a:solidFill>
                  <a:schemeClr val="tx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963084" y="3976016"/>
            <a:ext cx="103632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468747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CD4B30D-B216-DB48-A016-619AFACC1416}"/>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l="28824" t="28824"/>
          <a:stretch/>
        </p:blipFill>
        <p:spPr>
          <a:xfrm>
            <a:off x="0" y="0"/>
            <a:ext cx="12192000" cy="6858000"/>
          </a:xfrm>
          <a:prstGeom prst="rect">
            <a:avLst/>
          </a:prstGeom>
        </p:spPr>
      </p:pic>
      <p:sp>
        <p:nvSpPr>
          <p:cNvPr id="13" name="Title 1">
            <a:extLst>
              <a:ext uri="{FF2B5EF4-FFF2-40B4-BE49-F238E27FC236}">
                <a16:creationId xmlns:a16="http://schemas.microsoft.com/office/drawing/2014/main" id="{0083FBCF-329E-8F47-90E0-26592D51F560}"/>
              </a:ext>
            </a:extLst>
          </p:cNvPr>
          <p:cNvSpPr>
            <a:spLocks noGrp="1"/>
          </p:cNvSpPr>
          <p:nvPr>
            <p:ph type="ctrTitle"/>
          </p:nvPr>
        </p:nvSpPr>
        <p:spPr>
          <a:xfrm>
            <a:off x="466722" y="698757"/>
            <a:ext cx="11261452" cy="524156"/>
          </a:xfrm>
          <a:prstGeom prst="rect">
            <a:avLst/>
          </a:prstGeom>
          <a:noFill/>
        </p:spPr>
        <p:txBody>
          <a:bodyPr anchor="b">
            <a:noAutofit/>
          </a:bodyPr>
          <a:lstStyle>
            <a:lvl1pPr algn="l">
              <a:defRPr sz="3200" b="1" i="0">
                <a:solidFill>
                  <a:srgbClr val="FFC000"/>
                </a:solidFill>
                <a:latin typeface="Helvetica" pitchFamily="2" charset="0"/>
                <a:cs typeface="Helvetica" pitchFamily="2" charset="0"/>
              </a:defRPr>
            </a:lvl1pPr>
          </a:lstStyle>
          <a:p>
            <a:r>
              <a:rPr lang="en-US"/>
              <a:t>Click to edit Master title style</a:t>
            </a:r>
            <a:endParaRPr lang="en-US" dirty="0"/>
          </a:p>
        </p:txBody>
      </p:sp>
      <p:sp>
        <p:nvSpPr>
          <p:cNvPr id="14" name="Content Placeholder 2">
            <a:extLst>
              <a:ext uri="{FF2B5EF4-FFF2-40B4-BE49-F238E27FC236}">
                <a16:creationId xmlns:a16="http://schemas.microsoft.com/office/drawing/2014/main" id="{A71AB9BF-D5D3-B34C-89E4-72465B5D0FE0}"/>
              </a:ext>
            </a:extLst>
          </p:cNvPr>
          <p:cNvSpPr>
            <a:spLocks noGrp="1"/>
          </p:cNvSpPr>
          <p:nvPr>
            <p:ph idx="1"/>
          </p:nvPr>
        </p:nvSpPr>
        <p:spPr>
          <a:xfrm>
            <a:off x="466722" y="1416846"/>
            <a:ext cx="11261452" cy="4606924"/>
          </a:xfrm>
          <a:noFill/>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82309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slideLayout" Target="../slideLayouts/slideLayout46.xml"/><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slideLayout" Target="../slideLayouts/slideLayout45.xml"/><Relationship Id="rId33" Type="http://schemas.openxmlformats.org/officeDocument/2006/relationships/theme" Target="../theme/theme2.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29" Type="http://schemas.openxmlformats.org/officeDocument/2006/relationships/slideLayout" Target="../slideLayouts/slideLayout49.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32" Type="http://schemas.openxmlformats.org/officeDocument/2006/relationships/slideLayout" Target="../slideLayouts/slideLayout52.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28" Type="http://schemas.openxmlformats.org/officeDocument/2006/relationships/slideLayout" Target="../slideLayouts/slideLayout48.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31" Type="http://schemas.openxmlformats.org/officeDocument/2006/relationships/slideLayout" Target="../slideLayouts/slideLayout51.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 Id="rId27" Type="http://schemas.openxmlformats.org/officeDocument/2006/relationships/slideLayout" Target="../slideLayouts/slideLayout47.xml"/><Relationship Id="rId30"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82" r:id="rId3"/>
    <p:sldLayoutId id="2147483652" r:id="rId4"/>
    <p:sldLayoutId id="2147483676" r:id="rId5"/>
    <p:sldLayoutId id="2147483670" r:id="rId6"/>
    <p:sldLayoutId id="2147483684" r:id="rId7"/>
    <p:sldLayoutId id="2147483659" r:id="rId8"/>
    <p:sldLayoutId id="2147483653" r:id="rId9"/>
    <p:sldLayoutId id="2147483679" r:id="rId10"/>
    <p:sldLayoutId id="2147483680" r:id="rId11"/>
    <p:sldLayoutId id="2147483677" r:id="rId12"/>
    <p:sldLayoutId id="2147483678" r:id="rId13"/>
    <p:sldLayoutId id="2147483683" r:id="rId14"/>
    <p:sldLayoutId id="2147483651" r:id="rId15"/>
    <p:sldLayoutId id="2147483667" r:id="rId16"/>
    <p:sldLayoutId id="2147483658" r:id="rId17"/>
    <p:sldLayoutId id="2147483685" r:id="rId18"/>
    <p:sldLayoutId id="2147483723" r:id="rId19"/>
    <p:sldLayoutId id="2147483724" r:id="rId20"/>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285749960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 id="2147483713" r:id="rId26"/>
    <p:sldLayoutId id="2147483714" r:id="rId27"/>
    <p:sldLayoutId id="2147483715" r:id="rId28"/>
    <p:sldLayoutId id="2147483718" r:id="rId29"/>
    <p:sldLayoutId id="2147483719" r:id="rId30"/>
    <p:sldLayoutId id="2147483720" r:id="rId31"/>
    <p:sldLayoutId id="2147483721" r:id="rId32"/>
  </p:sldLayoutIdLst>
  <p:hf sldNum="0" hdr="0"/>
  <p:txStyles>
    <p:title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8.xml"/><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8.jp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hyperlink" Target="http://irep.ntu.ac.uk/id/eprint/40670/"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mailto:petra.molthan-hill@ntu.ac.uk" TargetMode="External"/><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20.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4DFE8-7E94-7D42-8F57-AE1BC6C92109}"/>
              </a:ext>
            </a:extLst>
          </p:cNvPr>
          <p:cNvSpPr>
            <a:spLocks noGrp="1"/>
          </p:cNvSpPr>
          <p:nvPr>
            <p:ph type="ctrTitle"/>
          </p:nvPr>
        </p:nvSpPr>
        <p:spPr/>
        <p:txBody>
          <a:bodyPr>
            <a:normAutofit fontScale="90000"/>
          </a:bodyPr>
          <a:lstStyle/>
          <a:p>
            <a:r>
              <a:rPr lang="en-US" dirty="0"/>
              <a:t>Climate Change Education in Business Schools</a:t>
            </a:r>
          </a:p>
        </p:txBody>
      </p:sp>
      <p:sp>
        <p:nvSpPr>
          <p:cNvPr id="3" name="Subtitle 2">
            <a:extLst>
              <a:ext uri="{FF2B5EF4-FFF2-40B4-BE49-F238E27FC236}">
                <a16:creationId xmlns:a16="http://schemas.microsoft.com/office/drawing/2014/main" id="{6A8E7974-55B9-AA4E-BF3A-6C5D6E054143}"/>
              </a:ext>
            </a:extLst>
          </p:cNvPr>
          <p:cNvSpPr>
            <a:spLocks noGrp="1"/>
          </p:cNvSpPr>
          <p:nvPr>
            <p:ph type="subTitle" idx="1"/>
          </p:nvPr>
        </p:nvSpPr>
        <p:spPr>
          <a:xfrm>
            <a:off x="442914" y="4015578"/>
            <a:ext cx="11306174" cy="1538348"/>
          </a:xfrm>
        </p:spPr>
        <p:txBody>
          <a:bodyPr>
            <a:normAutofit fontScale="70000" lnSpcReduction="20000"/>
          </a:bodyPr>
          <a:lstStyle/>
          <a:p>
            <a:r>
              <a:rPr lang="en-US" dirty="0"/>
              <a:t>Dr Petra Molthan-Hill </a:t>
            </a:r>
          </a:p>
          <a:p>
            <a:r>
              <a:rPr lang="en-GB" dirty="0"/>
              <a:t>Professor of Sustainable Management and Education for Sustainable Development</a:t>
            </a:r>
            <a:br>
              <a:rPr lang="en-GB" dirty="0"/>
            </a:br>
            <a:r>
              <a:rPr lang="en-GB" dirty="0"/>
              <a:t>and Co-Chair UN PRME Working Group on Climate Change &amp; the Environment, </a:t>
            </a:r>
          </a:p>
          <a:p>
            <a:r>
              <a:rPr lang="en-US" dirty="0"/>
              <a:t>Nottingham Business School, Nottingham Trent University, UK</a:t>
            </a:r>
          </a:p>
        </p:txBody>
      </p:sp>
      <p:sp>
        <p:nvSpPr>
          <p:cNvPr id="5" name="Date Placeholder 3">
            <a:extLst>
              <a:ext uri="{FF2B5EF4-FFF2-40B4-BE49-F238E27FC236}">
                <a16:creationId xmlns:a16="http://schemas.microsoft.com/office/drawing/2014/main" id="{EDD29188-3675-A942-AEBA-40F0F7643B91}"/>
              </a:ext>
            </a:extLst>
          </p:cNvPr>
          <p:cNvSpPr>
            <a:spLocks noGrp="1"/>
          </p:cNvSpPr>
          <p:nvPr>
            <p:ph type="dt" sz="half" idx="10"/>
          </p:nvPr>
        </p:nvSpPr>
        <p:spPr>
          <a:xfrm>
            <a:off x="6275386" y="5195151"/>
            <a:ext cx="5473701" cy="358775"/>
          </a:xfrm>
          <a:prstGeom prst="rect">
            <a:avLst/>
          </a:prstGeom>
        </p:spPr>
        <p:txBody>
          <a:bodyPr/>
          <a:lstStyle/>
          <a:p>
            <a:fld id="{197342E9-89D0-D246-B0E5-635614E13D75}" type="datetime1">
              <a:rPr lang="en-GB" smtClean="0"/>
              <a:pPr/>
              <a:t>11/11/2021</a:t>
            </a:fld>
            <a:endParaRPr lang="en-US" dirty="0"/>
          </a:p>
        </p:txBody>
      </p:sp>
    </p:spTree>
    <p:extLst>
      <p:ext uri="{BB962C8B-B14F-4D97-AF65-F5344CB8AC3E}">
        <p14:creationId xmlns:p14="http://schemas.microsoft.com/office/powerpoint/2010/main" val="2383494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0673911-1A14-47AE-B9FC-3B697AAE3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0040" y="4892040"/>
            <a:ext cx="11548872" cy="1645920"/>
          </a:xfrm>
          <a:prstGeom prst="rect">
            <a:avLst/>
          </a:prstGeom>
          <a:solidFill>
            <a:srgbClr val="262626"/>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1FB6138-1EBD-B74E-82D2-FD7608E85B83}"/>
              </a:ext>
            </a:extLst>
          </p:cNvPr>
          <p:cNvSpPr>
            <a:spLocks noGrp="1"/>
          </p:cNvSpPr>
          <p:nvPr>
            <p:ph type="ctrTitle" idx="4294967295"/>
          </p:nvPr>
        </p:nvSpPr>
        <p:spPr>
          <a:xfrm>
            <a:off x="1798928" y="5093208"/>
            <a:ext cx="6467247" cy="1261872"/>
          </a:xfrm>
        </p:spPr>
        <p:txBody>
          <a:bodyPr vert="horz" lIns="91440" tIns="45720" rIns="91440" bIns="45720" rtlCol="0" anchor="ctr">
            <a:normAutofit/>
          </a:bodyPr>
          <a:lstStyle/>
          <a:p>
            <a:pPr marL="0" indent="0">
              <a:lnSpc>
                <a:spcPct val="90000"/>
              </a:lnSpc>
            </a:pPr>
            <a:r>
              <a:rPr lang="en-US" sz="2600" kern="1200" dirty="0" err="1">
                <a:solidFill>
                  <a:srgbClr val="FFFFFF"/>
                </a:solidFill>
                <a:latin typeface="+mj-lt"/>
                <a:ea typeface="+mj-ea"/>
                <a:cs typeface="+mj-cs"/>
              </a:rPr>
              <a:t>En</a:t>
            </a:r>
            <a:r>
              <a:rPr lang="en-US" sz="2600" kern="1200" dirty="0">
                <a:solidFill>
                  <a:srgbClr val="FFFFFF"/>
                </a:solidFill>
                <a:latin typeface="+mj-lt"/>
                <a:ea typeface="+mj-ea"/>
                <a:cs typeface="+mj-cs"/>
              </a:rPr>
              <a:t>-ROADS </a:t>
            </a:r>
            <a:r>
              <a:rPr lang="en-US" sz="2600" b="0" kern="1200" dirty="0">
                <a:solidFill>
                  <a:srgbClr val="FFFFFF"/>
                </a:solidFill>
                <a:latin typeface="+mj-lt"/>
                <a:ea typeface="+mj-ea"/>
                <a:cs typeface="+mj-cs"/>
              </a:rPr>
              <a:t>is a cutting-edge simulation model used to test climate solutions and generate climate scenarios for the future.</a:t>
            </a:r>
          </a:p>
        </p:txBody>
      </p:sp>
      <p:pic>
        <p:nvPicPr>
          <p:cNvPr id="4" name="Picture 3">
            <a:extLst>
              <a:ext uri="{FF2B5EF4-FFF2-40B4-BE49-F238E27FC236}">
                <a16:creationId xmlns:a16="http://schemas.microsoft.com/office/drawing/2014/main" id="{95CBB78F-4B26-DE45-AF8F-0E7C7D091120}"/>
              </a:ext>
            </a:extLst>
          </p:cNvPr>
          <p:cNvPicPr>
            <a:picLocks noChangeAspect="1"/>
          </p:cNvPicPr>
          <p:nvPr/>
        </p:nvPicPr>
        <p:blipFill>
          <a:blip r:embed="rId3"/>
          <a:stretch>
            <a:fillRect/>
          </a:stretch>
        </p:blipFill>
        <p:spPr>
          <a:xfrm>
            <a:off x="1798929" y="69575"/>
            <a:ext cx="9056660" cy="4664180"/>
          </a:xfrm>
          <a:prstGeom prst="rect">
            <a:avLst/>
          </a:prstGeom>
          <a:ln w="25400">
            <a:solidFill>
              <a:schemeClr val="accent2"/>
            </a:solidFill>
          </a:ln>
        </p:spPr>
      </p:pic>
      <p:cxnSp>
        <p:nvCxnSpPr>
          <p:cNvPr id="13" name="Straight Connector 10">
            <a:extLst>
              <a:ext uri="{FF2B5EF4-FFF2-40B4-BE49-F238E27FC236}">
                <a16:creationId xmlns:a16="http://schemas.microsoft.com/office/drawing/2014/main" id="{9392F240-FCCC-4D1B-89FD-0485B2F8F4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5040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EB2CE-B8A8-45A3-8D11-778CFBF3836F}"/>
              </a:ext>
            </a:extLst>
          </p:cNvPr>
          <p:cNvSpPr>
            <a:spLocks noGrp="1"/>
          </p:cNvSpPr>
          <p:nvPr>
            <p:ph type="title"/>
          </p:nvPr>
        </p:nvSpPr>
        <p:spPr>
          <a:xfrm>
            <a:off x="6940295" y="1396289"/>
            <a:ext cx="4668257" cy="1325563"/>
          </a:xfrm>
        </p:spPr>
        <p:txBody>
          <a:bodyPr vert="horz" lIns="91440" tIns="45720" rIns="91440" bIns="45720" rtlCol="0" anchor="ctr">
            <a:normAutofit/>
          </a:bodyPr>
          <a:lstStyle/>
          <a:p>
            <a:pPr>
              <a:lnSpc>
                <a:spcPct val="90000"/>
              </a:lnSpc>
            </a:pPr>
            <a:r>
              <a:rPr lang="en-US" altLang="en-US" sz="2800" b="1" kern="1200">
                <a:solidFill>
                  <a:schemeClr val="tx1"/>
                </a:solidFill>
                <a:latin typeface="+mj-lt"/>
                <a:ea typeface="+mj-ea"/>
                <a:cs typeface="+mj-cs"/>
              </a:rPr>
              <a:t>Carbon Literacy Training for Business Schools</a:t>
            </a:r>
            <a:endParaRPr lang="en-US" sz="2800" kern="1200">
              <a:solidFill>
                <a:schemeClr val="tx1"/>
              </a:solidFill>
              <a:latin typeface="+mj-lt"/>
              <a:ea typeface="+mj-ea"/>
              <a:cs typeface="+mj-cs"/>
            </a:endParaRPr>
          </a:p>
        </p:txBody>
      </p:sp>
      <p:sp>
        <p:nvSpPr>
          <p:cNvPr id="15" name="Freeform: Shape 14">
            <a:extLst>
              <a:ext uri="{FF2B5EF4-FFF2-40B4-BE49-F238E27FC236}">
                <a16:creationId xmlns:a16="http://schemas.microsoft.com/office/drawing/2014/main" id="{2EEE8F11-3582-44B7-9869-F2D26D7DD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133221"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2141F1CC-6A53-4BCF-9127-AABB52E24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1" y="3842187"/>
            <a:ext cx="3321156"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561B2B49-7142-4CA8-A929-4671548E6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530" y="2496668"/>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Content Placeholder 5">
            <a:extLst>
              <a:ext uri="{FF2B5EF4-FFF2-40B4-BE49-F238E27FC236}">
                <a16:creationId xmlns:a16="http://schemas.microsoft.com/office/drawing/2014/main" id="{F20B8071-B982-49E8-B53F-D92CCB1EF10E}"/>
              </a:ext>
            </a:extLst>
          </p:cNvPr>
          <p:cNvPicPr>
            <a:picLocks noGrp="1" noChangeAspect="1"/>
          </p:cNvPicPr>
          <p:nvPr>
            <p:ph idx="12"/>
          </p:nvPr>
        </p:nvPicPr>
        <p:blipFill rotWithShape="1">
          <a:blip r:embed="rId3"/>
          <a:srcRect l="18532" r="6465" b="-4"/>
          <a:stretch/>
        </p:blipFill>
        <p:spPr>
          <a:xfrm>
            <a:off x="3559122" y="2661260"/>
            <a:ext cx="2788920" cy="2788920"/>
          </a:xfrm>
          <a:custGeom>
            <a:avLst/>
            <a:gdLst/>
            <a:ahLst/>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10" name="Picture 6" descr="prme-stacked-solid-rgb">
            <a:extLst>
              <a:ext uri="{FF2B5EF4-FFF2-40B4-BE49-F238E27FC236}">
                <a16:creationId xmlns:a16="http://schemas.microsoft.com/office/drawing/2014/main" id="{36676C66-08A0-43C8-9DB0-8A900322048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471" r="19549"/>
          <a:stretch/>
        </p:blipFill>
        <p:spPr bwMode="auto">
          <a:xfrm>
            <a:off x="4825" y="10"/>
            <a:ext cx="3963148" cy="3383270"/>
          </a:xfrm>
          <a:custGeom>
            <a:avLst/>
            <a:gdLst/>
            <a:ahLst/>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a:noFill/>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9" name="Picture 7">
            <a:extLst>
              <a:ext uri="{FF2B5EF4-FFF2-40B4-BE49-F238E27FC236}">
                <a16:creationId xmlns:a16="http://schemas.microsoft.com/office/drawing/2014/main" id="{03909788-32AB-4464-BFF6-56F38C6EA751}"/>
              </a:ext>
            </a:extLst>
          </p:cNvPr>
          <p:cNvPicPr>
            <a:picLocks noChangeAspect="1"/>
          </p:cNvPicPr>
          <p:nvPr/>
        </p:nvPicPr>
        <p:blipFill rotWithShape="1">
          <a:blip r:embed="rId5">
            <a:extLst>
              <a:ext uri="{28A0092B-C50C-407E-A947-70E740481C1C}">
                <a14:useLocalDpi xmlns:a14="http://schemas.microsoft.com/office/drawing/2010/main" val="0"/>
              </a:ext>
            </a:extLst>
          </a:blip>
          <a:srcRect t="4242" r="-2" b="5402"/>
          <a:stretch/>
        </p:blipFill>
        <p:spPr bwMode="auto">
          <a:xfrm>
            <a:off x="4825" y="4007260"/>
            <a:ext cx="3155071" cy="2850749"/>
          </a:xfrm>
          <a:custGeom>
            <a:avLst/>
            <a:gdLst/>
            <a:ahLst/>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0B8A8A70-8EEC-4CD4-A95F-C4E96A4540CE}"/>
              </a:ext>
            </a:extLst>
          </p:cNvPr>
          <p:cNvSpPr>
            <a:spLocks noGrp="1"/>
          </p:cNvSpPr>
          <p:nvPr>
            <p:ph idx="1"/>
          </p:nvPr>
        </p:nvSpPr>
        <p:spPr>
          <a:xfrm>
            <a:off x="6940296" y="2642785"/>
            <a:ext cx="4668256" cy="3977934"/>
          </a:xfrm>
        </p:spPr>
        <p:txBody>
          <a:bodyPr vert="horz" lIns="91440" tIns="45720" rIns="91440" bIns="45720" rtlCol="0" anchor="t">
            <a:normAutofit/>
          </a:bodyPr>
          <a:lstStyle/>
          <a:p>
            <a:pPr marL="0" marR="0" lvl="0" indent="0" fontAlgn="auto">
              <a:lnSpc>
                <a:spcPct val="90000"/>
              </a:lnSpc>
              <a:spcBef>
                <a:spcPts val="0"/>
              </a:spcBef>
              <a:spcAft>
                <a:spcPts val="0"/>
              </a:spcAft>
              <a:buClrTx/>
              <a:buSzTx/>
              <a:buNone/>
              <a:tabLst/>
              <a:defRPr/>
            </a:pPr>
            <a:r>
              <a:rPr kumimoji="0" lang="en-US" sz="2000" b="0" i="0" u="none" strike="noStrike" cap="none" spc="0" normalizeH="0" baseline="0" noProof="0" dirty="0">
                <a:ln>
                  <a:noFill/>
                </a:ln>
                <a:effectLst/>
                <a:uLnTx/>
                <a:uFillTx/>
                <a:latin typeface="+mn-lt"/>
                <a:cs typeface="+mn-cs"/>
              </a:rPr>
              <a:t>This training was developed by </a:t>
            </a:r>
            <a:r>
              <a:rPr kumimoji="0" lang="en-US" sz="2000" b="1" i="0" u="none" strike="noStrike" cap="none" spc="0" normalizeH="0" baseline="0" noProof="0" dirty="0">
                <a:ln>
                  <a:noFill/>
                </a:ln>
                <a:effectLst/>
                <a:uLnTx/>
                <a:uFillTx/>
                <a:latin typeface="+mn-lt"/>
                <a:cs typeface="+mn-cs"/>
              </a:rPr>
              <a:t>Nottingham Business School (Nottingham Trent University)</a:t>
            </a:r>
            <a:r>
              <a:rPr kumimoji="0" lang="en-US" sz="2000" b="0" i="0" u="none" strike="noStrike" cap="none" spc="0" normalizeH="0" baseline="0" noProof="0" dirty="0">
                <a:ln>
                  <a:noFill/>
                </a:ln>
                <a:effectLst/>
                <a:uLnTx/>
                <a:uFillTx/>
                <a:latin typeface="+mn-lt"/>
                <a:cs typeface="+mn-cs"/>
              </a:rPr>
              <a:t> in collaboration with the </a:t>
            </a:r>
            <a:r>
              <a:rPr kumimoji="0" lang="en-US" sz="2000" b="1" i="0" u="none" strike="noStrike" cap="none" spc="0" normalizeH="0" baseline="0" noProof="0" dirty="0">
                <a:ln>
                  <a:noFill/>
                </a:ln>
                <a:effectLst/>
                <a:uLnTx/>
                <a:uFillTx/>
                <a:latin typeface="+mn-lt"/>
                <a:cs typeface="+mn-cs"/>
              </a:rPr>
              <a:t>UN PRME Champions, Oikos International and the Carbon Literacy Project.</a:t>
            </a:r>
            <a:r>
              <a:rPr kumimoji="0" lang="en-US" sz="2000" b="0" i="0" u="none" strike="noStrike" cap="none" spc="0" normalizeH="0" baseline="0" noProof="0" dirty="0">
                <a:ln>
                  <a:noFill/>
                </a:ln>
                <a:effectLst/>
                <a:uLnTx/>
                <a:uFillTx/>
                <a:latin typeface="+mn-lt"/>
                <a:cs typeface="+mn-cs"/>
              </a:rPr>
              <a:t> </a:t>
            </a:r>
          </a:p>
          <a:p>
            <a:pPr marL="0" marR="0" lvl="0" fontAlgn="auto">
              <a:lnSpc>
                <a:spcPct val="90000"/>
              </a:lnSpc>
              <a:spcBef>
                <a:spcPts val="0"/>
              </a:spcBef>
              <a:spcAft>
                <a:spcPts val="0"/>
              </a:spcAft>
              <a:buClrTx/>
              <a:buSzTx/>
              <a:buFont typeface="Arial" panose="020B0604020202020204" pitchFamily="34" charset="0"/>
              <a:buChar char="•"/>
              <a:tabLst/>
              <a:defRPr/>
            </a:pPr>
            <a:endParaRPr kumimoji="0" lang="en-US" sz="1600" b="0" i="0" u="none" strike="noStrike" cap="none" spc="0" normalizeH="0" baseline="0" noProof="0" dirty="0">
              <a:ln>
                <a:noFill/>
              </a:ln>
              <a:effectLst/>
              <a:uLnTx/>
              <a:uFillTx/>
              <a:latin typeface="+mn-lt"/>
              <a:cs typeface="+mn-cs"/>
            </a:endParaRPr>
          </a:p>
          <a:p>
            <a:pPr marL="0" marR="0" lvl="0" indent="0" fontAlgn="auto">
              <a:lnSpc>
                <a:spcPct val="90000"/>
              </a:lnSpc>
              <a:spcBef>
                <a:spcPts val="0"/>
              </a:spcBef>
              <a:spcAft>
                <a:spcPts val="0"/>
              </a:spcAft>
              <a:buClrTx/>
              <a:buSzTx/>
              <a:buNone/>
              <a:tabLst/>
              <a:defRPr/>
            </a:pPr>
            <a:r>
              <a:rPr kumimoji="0" lang="en-US" sz="1400" b="0" i="0" u="none" strike="noStrike" cap="none" spc="0" normalizeH="0" baseline="0" noProof="0" dirty="0">
                <a:ln>
                  <a:noFill/>
                </a:ln>
                <a:effectLst/>
                <a:uLnTx/>
                <a:uFillTx/>
                <a:latin typeface="+mn-lt"/>
                <a:cs typeface="+mn-cs"/>
              </a:rPr>
              <a:t>The aim of this project is to get academics, students and others Carbon Literate within a short time frame and to get as many people as possible actively involved in embedding climate solutions in their own life and work. In order to do so we have chosen a train-the-trainer approach, so we will offer regional events inviting all the universities and business schools in the vicinity to train academics and students there so that they can become trainers in their own institution and/or involved in training other in other regions of the world.</a:t>
            </a:r>
          </a:p>
          <a:p>
            <a:pPr>
              <a:lnSpc>
                <a:spcPct val="90000"/>
              </a:lnSpc>
              <a:buFont typeface="Arial" panose="020B0604020202020204" pitchFamily="34" charset="0"/>
              <a:buChar char="•"/>
            </a:pPr>
            <a:endParaRPr lang="en-US" sz="1400" dirty="0">
              <a:latin typeface="+mn-lt"/>
              <a:cs typeface="+mn-cs"/>
            </a:endParaRPr>
          </a:p>
        </p:txBody>
      </p:sp>
      <p:sp>
        <p:nvSpPr>
          <p:cNvPr id="8" name="TextBox 7">
            <a:extLst>
              <a:ext uri="{FF2B5EF4-FFF2-40B4-BE49-F238E27FC236}">
                <a16:creationId xmlns:a16="http://schemas.microsoft.com/office/drawing/2014/main" id="{C73EDE7F-CBAD-4413-8FC8-FE9E02B47643}"/>
              </a:ext>
            </a:extLst>
          </p:cNvPr>
          <p:cNvSpPr txBox="1"/>
          <p:nvPr/>
        </p:nvSpPr>
        <p:spPr>
          <a:xfrm>
            <a:off x="4390718" y="445150"/>
            <a:ext cx="7212918" cy="1246495"/>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0"/>
              </a:spcAft>
              <a:buClr>
                <a:srgbClr val="E6005B"/>
              </a:buClr>
              <a:buSzTx/>
              <a:buFontTx/>
              <a:buNone/>
              <a:tabLst/>
              <a:defRPr/>
            </a:pPr>
            <a:r>
              <a:rPr kumimoji="0" lang="en-GB" altLang="en-US" sz="2400" b="1" i="1" u="none" strike="noStrike" kern="1200" cap="none" spc="0" normalizeH="0" baseline="0" noProof="0" dirty="0">
                <a:ln>
                  <a:noFill/>
                </a:ln>
                <a:solidFill>
                  <a:srgbClr val="E6005B"/>
                </a:solidFill>
                <a:effectLst/>
                <a:uLnTx/>
                <a:uFillTx/>
                <a:latin typeface="Arial" panose="020B0604020202020204" pitchFamily="34" charset="0"/>
                <a:ea typeface="+mn-ea"/>
                <a:cs typeface="Arial" panose="020B0604020202020204" pitchFamily="34" charset="0"/>
              </a:rPr>
              <a:t>What if every recruit into corporations from the world’s business schools was qualified as Carbon Literate? </a:t>
            </a:r>
            <a:endParaRPr kumimoji="0" lang="en-US" altLang="en-US" sz="2400" b="0" i="0" u="none" strike="noStrike" kern="1200" cap="none" spc="0" normalizeH="0" baseline="0" noProof="0" dirty="0">
              <a:ln>
                <a:noFill/>
              </a:ln>
              <a:solidFill>
                <a:srgbClr val="E6005B"/>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79055955"/>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297B1-A4B6-4785-ACB2-DA0CA94DDA55}"/>
              </a:ext>
            </a:extLst>
          </p:cNvPr>
          <p:cNvSpPr>
            <a:spLocks noGrp="1"/>
          </p:cNvSpPr>
          <p:nvPr>
            <p:ph type="title" idx="4294967295"/>
          </p:nvPr>
        </p:nvSpPr>
        <p:spPr>
          <a:xfrm>
            <a:off x="0" y="49213"/>
            <a:ext cx="12192000" cy="382587"/>
          </a:xfrm>
        </p:spPr>
        <p:txBody>
          <a:bodyPr>
            <a:noAutofit/>
          </a:bodyPr>
          <a:lstStyle/>
          <a:p>
            <a:pPr algn="ctr"/>
            <a:r>
              <a:rPr lang="en-GB" sz="2400" dirty="0">
                <a:solidFill>
                  <a:schemeClr val="bg2"/>
                </a:solidFill>
              </a:rPr>
              <a:t> 1. Climate Change Mitigation</a:t>
            </a:r>
            <a:endParaRPr lang="en-NL" sz="2400" dirty="0">
              <a:solidFill>
                <a:schemeClr val="bg2"/>
              </a:solidFill>
            </a:endParaRPr>
          </a:p>
        </p:txBody>
      </p:sp>
      <p:sp>
        <p:nvSpPr>
          <p:cNvPr id="9" name="TextBox 8">
            <a:extLst>
              <a:ext uri="{FF2B5EF4-FFF2-40B4-BE49-F238E27FC236}">
                <a16:creationId xmlns:a16="http://schemas.microsoft.com/office/drawing/2014/main" id="{B3D0EBF4-0C3A-4607-9FEF-3545384548AC}"/>
              </a:ext>
            </a:extLst>
          </p:cNvPr>
          <p:cNvSpPr txBox="1"/>
          <p:nvPr/>
        </p:nvSpPr>
        <p:spPr>
          <a:xfrm>
            <a:off x="924560" y="5661615"/>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This table will be published in: Molthan-Hill, P et al (2021), </a:t>
            </a:r>
            <a:r>
              <a:rPr kumimoji="0" lang="en-GB" sz="18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forthcoming. Adapted from definitions provided by Mochizuki Y, Bryan A (2015) Climate change education in the context of education for sustainable development: Rationale and principles. Research 9(1): 4-26. </a:t>
            </a: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nvGraphicFramePr>
        <p:xfrm>
          <a:off x="323385" y="520110"/>
          <a:ext cx="11520000" cy="529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0" y="18568"/>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D043D"/>
                </a:solidFill>
                <a:effectLst/>
                <a:uLnTx/>
                <a:uFillTx/>
                <a:latin typeface="Arial" panose="020B0604020202020204"/>
                <a:ea typeface="+mn-ea"/>
                <a:cs typeface="+mn-cs"/>
              </a:rPr>
              <a:t> </a:t>
            </a:r>
            <a:r>
              <a:rPr kumimoji="0" lang="en-GB"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1. Climate Change Science Education</a:t>
            </a:r>
            <a:endParaRPr kumimoji="0" lang="en-NL"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33103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297B1-A4B6-4785-ACB2-DA0CA94DDA55}"/>
              </a:ext>
            </a:extLst>
          </p:cNvPr>
          <p:cNvSpPr>
            <a:spLocks noGrp="1"/>
          </p:cNvSpPr>
          <p:nvPr>
            <p:ph type="title" idx="4294967295"/>
          </p:nvPr>
        </p:nvSpPr>
        <p:spPr>
          <a:xfrm>
            <a:off x="0" y="49213"/>
            <a:ext cx="12192000" cy="382587"/>
          </a:xfrm>
        </p:spPr>
        <p:txBody>
          <a:bodyPr>
            <a:noAutofit/>
          </a:bodyPr>
          <a:lstStyle/>
          <a:p>
            <a:pPr algn="ctr"/>
            <a:r>
              <a:rPr lang="en-GB" sz="2400" dirty="0">
                <a:solidFill>
                  <a:schemeClr val="bg2"/>
                </a:solidFill>
              </a:rPr>
              <a:t> 1. Climate Change Mitigation</a:t>
            </a:r>
            <a:endParaRPr lang="en-NL" sz="2400" dirty="0">
              <a:solidFill>
                <a:schemeClr val="bg2"/>
              </a:solidFill>
            </a:endParaRPr>
          </a:p>
        </p:txBody>
      </p:sp>
      <p:sp>
        <p:nvSpPr>
          <p:cNvPr id="9" name="TextBox 8">
            <a:extLst>
              <a:ext uri="{FF2B5EF4-FFF2-40B4-BE49-F238E27FC236}">
                <a16:creationId xmlns:a16="http://schemas.microsoft.com/office/drawing/2014/main" id="{B3D0EBF4-0C3A-4607-9FEF-3545384548AC}"/>
              </a:ext>
            </a:extLst>
          </p:cNvPr>
          <p:cNvSpPr txBox="1"/>
          <p:nvPr/>
        </p:nvSpPr>
        <p:spPr>
          <a:xfrm>
            <a:off x="937260" y="5815236"/>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This table will be published in: Molthan-Hill, P et al (2021), </a:t>
            </a:r>
            <a:r>
              <a:rPr kumimoji="0" lang="en-GB" sz="18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forthcoming. Adapted from definitions provided by Mochizuki Y, Bryan A (2015) Climate change education in the context of education for sustainable development: Rationale and principles. Research 9(1): 4-26. </a:t>
            </a: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nvGraphicFramePr>
        <p:xfrm>
          <a:off x="323385" y="520110"/>
          <a:ext cx="11520000" cy="529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0" y="18568"/>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D043D"/>
                </a:solidFill>
                <a:effectLst/>
                <a:uLnTx/>
                <a:uFillTx/>
                <a:latin typeface="Arial" panose="020B0604020202020204"/>
                <a:ea typeface="+mn-ea"/>
                <a:cs typeface="+mn-cs"/>
              </a:rPr>
              <a:t> </a:t>
            </a:r>
            <a:r>
              <a:rPr kumimoji="0" lang="en-GB"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2. Climate Change Mitigation Education</a:t>
            </a:r>
            <a:endParaRPr kumimoji="0" lang="en-NL"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525040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AC7944-B123-F344-94BE-3F43D978B506}"/>
              </a:ext>
            </a:extLst>
          </p:cNvPr>
          <p:cNvSpPr>
            <a:spLocks noGrp="1"/>
          </p:cNvSpPr>
          <p:nvPr>
            <p:ph sz="half" idx="1"/>
          </p:nvPr>
        </p:nvSpPr>
        <p:spPr>
          <a:xfrm>
            <a:off x="6654017" y="1336975"/>
            <a:ext cx="5095069" cy="5278313"/>
          </a:xfrm>
        </p:spPr>
        <p:txBody>
          <a:bodyPr>
            <a:normAutofit/>
          </a:bodyPr>
          <a:lstStyle/>
          <a:p>
            <a:pPr marL="0" indent="0">
              <a:buNone/>
            </a:pPr>
            <a:endParaRPr lang="en-GB" dirty="0">
              <a:solidFill>
                <a:schemeClr val="accent1">
                  <a:lumMod val="50000"/>
                </a:schemeClr>
              </a:solidFill>
              <a:latin typeface="Verdana" panose="020B0604030504040204" pitchFamily="34" charset="0"/>
              <a:ea typeface="Verdana" panose="020B0604030504040204" pitchFamily="34" charset="0"/>
            </a:endParaRPr>
          </a:p>
          <a:p>
            <a:pPr marL="0" indent="0">
              <a:buNone/>
            </a:pPr>
            <a:endParaRPr lang="en-GB" dirty="0">
              <a:solidFill>
                <a:schemeClr val="accent1">
                  <a:lumMod val="50000"/>
                </a:schemeClr>
              </a:solidFill>
              <a:latin typeface="Verdana" panose="020B0604030504040204" pitchFamily="34" charset="0"/>
              <a:ea typeface="Verdana" panose="020B0604030504040204" pitchFamily="34" charset="0"/>
            </a:endParaRPr>
          </a:p>
        </p:txBody>
      </p:sp>
      <p:sp>
        <p:nvSpPr>
          <p:cNvPr id="4" name="Title 3">
            <a:extLst>
              <a:ext uri="{FF2B5EF4-FFF2-40B4-BE49-F238E27FC236}">
                <a16:creationId xmlns:a16="http://schemas.microsoft.com/office/drawing/2014/main" id="{A6F8A2C9-ABB0-F148-B06C-684146C61012}"/>
              </a:ext>
            </a:extLst>
          </p:cNvPr>
          <p:cNvSpPr>
            <a:spLocks noGrp="1"/>
          </p:cNvSpPr>
          <p:nvPr>
            <p:ph type="title"/>
          </p:nvPr>
        </p:nvSpPr>
        <p:spPr>
          <a:xfrm>
            <a:off x="115911" y="462496"/>
            <a:ext cx="11822804" cy="1001983"/>
          </a:xfrm>
        </p:spPr>
        <p:txBody>
          <a:bodyPr>
            <a:noAutofit/>
          </a:bodyPr>
          <a:lstStyle/>
          <a:p>
            <a:r>
              <a:rPr lang="en-GB" sz="3600" dirty="0"/>
              <a:t>Just published</a:t>
            </a:r>
            <a:endParaRPr lang="en-US" sz="3600" dirty="0"/>
          </a:p>
        </p:txBody>
      </p:sp>
      <p:pic>
        <p:nvPicPr>
          <p:cNvPr id="6" name="Picture 5" descr="A picture containing text, outdoor, sign, pole&#10;&#10;Description automatically generated">
            <a:extLst>
              <a:ext uri="{FF2B5EF4-FFF2-40B4-BE49-F238E27FC236}">
                <a16:creationId xmlns:a16="http://schemas.microsoft.com/office/drawing/2014/main" id="{9DD9598E-BE0A-45E4-A08A-A71D9433400A}"/>
              </a:ext>
            </a:extLst>
          </p:cNvPr>
          <p:cNvPicPr>
            <a:picLocks noChangeAspect="1"/>
          </p:cNvPicPr>
          <p:nvPr/>
        </p:nvPicPr>
        <p:blipFill>
          <a:blip r:embed="rId3"/>
          <a:stretch>
            <a:fillRect/>
          </a:stretch>
        </p:blipFill>
        <p:spPr>
          <a:xfrm>
            <a:off x="3396466" y="1336975"/>
            <a:ext cx="3738429" cy="5278313"/>
          </a:xfrm>
          <a:prstGeom prst="rect">
            <a:avLst/>
          </a:prstGeom>
        </p:spPr>
      </p:pic>
      <p:pic>
        <p:nvPicPr>
          <p:cNvPr id="5" name="Picture 4" descr="Logo&#10;&#10;Description automatically generated with low confidence">
            <a:extLst>
              <a:ext uri="{FF2B5EF4-FFF2-40B4-BE49-F238E27FC236}">
                <a16:creationId xmlns:a16="http://schemas.microsoft.com/office/drawing/2014/main" id="{7A1C77F2-81C0-4254-83D2-232F403C009E}"/>
              </a:ext>
            </a:extLst>
          </p:cNvPr>
          <p:cNvPicPr>
            <a:picLocks noChangeAspect="1"/>
          </p:cNvPicPr>
          <p:nvPr/>
        </p:nvPicPr>
        <p:blipFill>
          <a:blip r:embed="rId4"/>
          <a:stretch>
            <a:fillRect/>
          </a:stretch>
        </p:blipFill>
        <p:spPr>
          <a:xfrm>
            <a:off x="7856113" y="1336974"/>
            <a:ext cx="3618963" cy="5179735"/>
          </a:xfrm>
          <a:prstGeom prst="rect">
            <a:avLst/>
          </a:prstGeom>
        </p:spPr>
      </p:pic>
    </p:spTree>
    <p:extLst>
      <p:ext uri="{BB962C8B-B14F-4D97-AF65-F5344CB8AC3E}">
        <p14:creationId xmlns:p14="http://schemas.microsoft.com/office/powerpoint/2010/main" val="2094622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297B1-A4B6-4785-ACB2-DA0CA94DDA55}"/>
              </a:ext>
            </a:extLst>
          </p:cNvPr>
          <p:cNvSpPr>
            <a:spLocks noGrp="1"/>
          </p:cNvSpPr>
          <p:nvPr>
            <p:ph type="title" idx="4294967295"/>
          </p:nvPr>
        </p:nvSpPr>
        <p:spPr>
          <a:xfrm>
            <a:off x="0" y="49213"/>
            <a:ext cx="12192000" cy="382587"/>
          </a:xfrm>
        </p:spPr>
        <p:txBody>
          <a:bodyPr>
            <a:noAutofit/>
          </a:bodyPr>
          <a:lstStyle/>
          <a:p>
            <a:pPr algn="ctr"/>
            <a:r>
              <a:rPr lang="en-GB" sz="2400" dirty="0">
                <a:solidFill>
                  <a:schemeClr val="bg2"/>
                </a:solidFill>
              </a:rPr>
              <a:t> 1. Climate Change Mitigation</a:t>
            </a:r>
            <a:endParaRPr lang="en-NL" sz="2400" dirty="0">
              <a:solidFill>
                <a:schemeClr val="bg2"/>
              </a:solidFill>
            </a:endParaRPr>
          </a:p>
        </p:txBody>
      </p:sp>
      <p:sp>
        <p:nvSpPr>
          <p:cNvPr id="9" name="TextBox 8">
            <a:extLst>
              <a:ext uri="{FF2B5EF4-FFF2-40B4-BE49-F238E27FC236}">
                <a16:creationId xmlns:a16="http://schemas.microsoft.com/office/drawing/2014/main" id="{B3D0EBF4-0C3A-4607-9FEF-3545384548AC}"/>
              </a:ext>
            </a:extLst>
          </p:cNvPr>
          <p:cNvSpPr txBox="1"/>
          <p:nvPr/>
        </p:nvSpPr>
        <p:spPr>
          <a:xfrm>
            <a:off x="814387" y="5900420"/>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This table will be published in: Molthan-Hill, P et al (2021), </a:t>
            </a:r>
            <a:r>
              <a:rPr kumimoji="0" lang="en-GB" sz="18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forthcoming. Adapted from definitions provided by Mochizuki Y, Bryan A (2015) Climate change education in the context of education for sustainable development: Rationale and principles. Research 9(1): 4-26. </a:t>
            </a: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nvGraphicFramePr>
        <p:xfrm>
          <a:off x="288000" y="561638"/>
          <a:ext cx="11520000" cy="543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0" y="18568"/>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D043D"/>
                </a:solidFill>
                <a:effectLst/>
                <a:uLnTx/>
                <a:uFillTx/>
                <a:latin typeface="Arial" panose="020B0604020202020204"/>
                <a:ea typeface="+mn-ea"/>
                <a:cs typeface="+mn-cs"/>
              </a:rPr>
              <a:t> </a:t>
            </a:r>
            <a:r>
              <a:rPr kumimoji="0" lang="en-GB"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3. Climate Change Adaptation Education</a:t>
            </a:r>
            <a:endParaRPr kumimoji="0" lang="en-NL"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514707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EC830B18-4595-42D4-879B-B50D880DCA12}"/>
              </a:ext>
            </a:extLst>
          </p:cNvPr>
          <p:cNvSpPr>
            <a:spLocks noGrp="1"/>
          </p:cNvSpPr>
          <p:nvPr>
            <p:ph type="title"/>
          </p:nvPr>
        </p:nvSpPr>
        <p:spPr>
          <a:xfrm>
            <a:off x="5297762" y="329184"/>
            <a:ext cx="6251110" cy="1783080"/>
          </a:xfrm>
        </p:spPr>
        <p:txBody>
          <a:bodyPr vert="horz" lIns="91440" tIns="45720" rIns="91440" bIns="45720" rtlCol="0" anchor="b">
            <a:normAutofit/>
          </a:bodyPr>
          <a:lstStyle/>
          <a:p>
            <a:pPr>
              <a:lnSpc>
                <a:spcPct val="90000"/>
              </a:lnSpc>
            </a:pPr>
            <a:r>
              <a:rPr lang="en-US" sz="3800">
                <a:solidFill>
                  <a:schemeClr val="tx1"/>
                </a:solidFill>
                <a:latin typeface="+mj-lt"/>
                <a:cs typeface="+mj-cs"/>
              </a:rPr>
              <a:t>What do we need to teach in accounting, operations, HRM and so on?</a:t>
            </a:r>
          </a:p>
        </p:txBody>
      </p:sp>
      <p:pic>
        <p:nvPicPr>
          <p:cNvPr id="7" name="Content Placeholder 6" descr="Text&#10;&#10;Description automatically generated with medium confidence">
            <a:extLst>
              <a:ext uri="{FF2B5EF4-FFF2-40B4-BE49-F238E27FC236}">
                <a16:creationId xmlns:a16="http://schemas.microsoft.com/office/drawing/2014/main" id="{287B2AF8-0B86-447A-88BC-E5C1D1DDA973}"/>
              </a:ext>
            </a:extLst>
          </p:cNvPr>
          <p:cNvPicPr>
            <a:picLocks noGrp="1" noChangeAspect="1"/>
          </p:cNvPicPr>
          <p:nvPr>
            <p:ph idx="1"/>
          </p:nvPr>
        </p:nvPicPr>
        <p:blipFill rotWithShape="1">
          <a:blip r:embed="rId3"/>
          <a:srcRect r="1756"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4"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EBE35FAA-B76E-4751-B30B-7ECFEEA5FEC2}"/>
              </a:ext>
            </a:extLst>
          </p:cNvPr>
          <p:cNvSpPr>
            <a:spLocks noGrp="1"/>
          </p:cNvSpPr>
          <p:nvPr>
            <p:ph idx="12"/>
          </p:nvPr>
        </p:nvSpPr>
        <p:spPr>
          <a:xfrm>
            <a:off x="5297762" y="2706624"/>
            <a:ext cx="6251110" cy="3483864"/>
          </a:xfrm>
        </p:spPr>
        <p:txBody>
          <a:bodyPr vert="horz" lIns="91440" tIns="45720" rIns="91440" bIns="45720" rtlCol="0">
            <a:normAutofit/>
          </a:bodyPr>
          <a:lstStyle/>
          <a:p>
            <a:pPr marL="0" indent="0">
              <a:lnSpc>
                <a:spcPct val="90000"/>
              </a:lnSpc>
              <a:buNone/>
            </a:pPr>
            <a:r>
              <a:rPr lang="en-US" sz="2200" dirty="0">
                <a:latin typeface="+mn-lt"/>
                <a:cs typeface="+mn-cs"/>
              </a:rPr>
              <a:t>MOLTHAN-HILL, P., HOPE, A. and WELTON, R., 2020. </a:t>
            </a:r>
            <a:r>
              <a:rPr lang="en-US" sz="2200" dirty="0">
                <a:latin typeface="+mn-lt"/>
                <a:cs typeface="+mn-cs"/>
                <a:hlinkClick r:id="rId4"/>
              </a:rPr>
              <a:t>Tackling climate change through management education.</a:t>
            </a:r>
            <a:r>
              <a:rPr lang="en-US" sz="2200" dirty="0">
                <a:latin typeface="+mn-lt"/>
                <a:cs typeface="+mn-cs"/>
              </a:rPr>
              <a:t> </a:t>
            </a:r>
          </a:p>
          <a:p>
            <a:pPr marL="0" indent="0">
              <a:lnSpc>
                <a:spcPct val="90000"/>
              </a:lnSpc>
              <a:buNone/>
            </a:pPr>
            <a:r>
              <a:rPr lang="en-US" sz="2200" dirty="0">
                <a:latin typeface="+mn-lt"/>
                <a:cs typeface="+mn-cs"/>
              </a:rPr>
              <a:t>In: D.C. MOOSMAYER, O. LAASCH, C. PARKES and K.G. BROWN, eds., </a:t>
            </a:r>
            <a:r>
              <a:rPr lang="en-US" sz="2200" i="1" dirty="0">
                <a:latin typeface="+mn-lt"/>
                <a:cs typeface="+mn-cs"/>
              </a:rPr>
              <a:t>The SAGE handbook of responsible management learning and education.</a:t>
            </a:r>
            <a:r>
              <a:rPr lang="en-US" sz="2200" dirty="0">
                <a:latin typeface="+mn-lt"/>
                <a:cs typeface="+mn-cs"/>
              </a:rPr>
              <a:t> London: SAGE, pp. 165-183. ISBN 9781526460707 </a:t>
            </a:r>
          </a:p>
        </p:txBody>
      </p:sp>
    </p:spTree>
    <p:extLst>
      <p:ext uri="{BB962C8B-B14F-4D97-AF65-F5344CB8AC3E}">
        <p14:creationId xmlns:p14="http://schemas.microsoft.com/office/powerpoint/2010/main" val="32182794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B08B386-754D-0841-A459-1FADAC288B1A}"/>
              </a:ext>
            </a:extLst>
          </p:cNvPr>
          <p:cNvSpPr>
            <a:spLocks noGrp="1"/>
          </p:cNvSpPr>
          <p:nvPr>
            <p:ph type="body" sz="quarter" idx="12"/>
          </p:nvPr>
        </p:nvSpPr>
        <p:spPr/>
        <p:txBody>
          <a:bodyPr/>
          <a:lstStyle/>
          <a:p>
            <a:r>
              <a:rPr lang="en-US" dirty="0" err="1"/>
              <a:t>www.ntu.ac.uk</a:t>
            </a:r>
            <a:endParaRPr lang="en-US" dirty="0"/>
          </a:p>
        </p:txBody>
      </p:sp>
      <p:sp>
        <p:nvSpPr>
          <p:cNvPr id="7" name="Title 6">
            <a:extLst>
              <a:ext uri="{FF2B5EF4-FFF2-40B4-BE49-F238E27FC236}">
                <a16:creationId xmlns:a16="http://schemas.microsoft.com/office/drawing/2014/main" id="{B673C749-D8E6-B449-847C-BFE27128EC65}"/>
              </a:ext>
            </a:extLst>
          </p:cNvPr>
          <p:cNvSpPr>
            <a:spLocks noGrp="1"/>
          </p:cNvSpPr>
          <p:nvPr>
            <p:ph type="title"/>
          </p:nvPr>
        </p:nvSpPr>
        <p:spPr>
          <a:xfrm>
            <a:off x="442912" y="550157"/>
            <a:ext cx="11306175" cy="1001983"/>
          </a:xfrm>
        </p:spPr>
        <p:txBody>
          <a:bodyPr/>
          <a:lstStyle/>
          <a:p>
            <a:r>
              <a:rPr lang="en-GB" dirty="0"/>
              <a:t>NTU Carbon Literacy Training Course</a:t>
            </a:r>
            <a:endParaRPr lang="en-US" dirty="0"/>
          </a:p>
        </p:txBody>
      </p:sp>
      <p:sp>
        <p:nvSpPr>
          <p:cNvPr id="14" name="Text Placeholder 2">
            <a:extLst>
              <a:ext uri="{FF2B5EF4-FFF2-40B4-BE49-F238E27FC236}">
                <a16:creationId xmlns:a16="http://schemas.microsoft.com/office/drawing/2014/main" id="{51E42674-3CDB-4738-83F2-3D79DA00AA76}"/>
              </a:ext>
            </a:extLst>
          </p:cNvPr>
          <p:cNvSpPr txBox="1">
            <a:spLocks/>
          </p:cNvSpPr>
          <p:nvPr/>
        </p:nvSpPr>
        <p:spPr>
          <a:xfrm>
            <a:off x="9298768" y="1950495"/>
            <a:ext cx="2450319" cy="1001982"/>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endParaRPr>
          </a:p>
        </p:txBody>
      </p:sp>
      <p:sp>
        <p:nvSpPr>
          <p:cNvPr id="16" name="Text Placeholder 2">
            <a:extLst>
              <a:ext uri="{FF2B5EF4-FFF2-40B4-BE49-F238E27FC236}">
                <a16:creationId xmlns:a16="http://schemas.microsoft.com/office/drawing/2014/main" id="{D0F9B199-62DE-4CDC-8700-F9BB6062152B}"/>
              </a:ext>
            </a:extLst>
          </p:cNvPr>
          <p:cNvSpPr txBox="1">
            <a:spLocks/>
          </p:cNvSpPr>
          <p:nvPr/>
        </p:nvSpPr>
        <p:spPr>
          <a:xfrm>
            <a:off x="9298766" y="2440094"/>
            <a:ext cx="2450319" cy="897407"/>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aphicFrame>
        <p:nvGraphicFramePr>
          <p:cNvPr id="12" name="Diagram 11">
            <a:extLst>
              <a:ext uri="{FF2B5EF4-FFF2-40B4-BE49-F238E27FC236}">
                <a16:creationId xmlns:a16="http://schemas.microsoft.com/office/drawing/2014/main" id="{9DC2BF1C-53A1-4F74-A357-E7EE6B929AC7}"/>
              </a:ext>
            </a:extLst>
          </p:cNvPr>
          <p:cNvGraphicFramePr/>
          <p:nvPr/>
        </p:nvGraphicFramePr>
        <p:xfrm>
          <a:off x="279662" y="1391169"/>
          <a:ext cx="11632676" cy="40756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D0F1E90C-3D2C-4089-94DD-EAAD49E8DBE6}"/>
              </a:ext>
            </a:extLst>
          </p:cNvPr>
          <p:cNvSpPr txBox="1"/>
          <p:nvPr/>
        </p:nvSpPr>
        <p:spPr>
          <a:xfrm>
            <a:off x="1996225" y="5563673"/>
            <a:ext cx="8229600" cy="368888"/>
          </a:xfrm>
          <a:prstGeom prst="rect">
            <a:avLst/>
          </a:prstGeom>
          <a:noFill/>
        </p:spPr>
        <p:txBody>
          <a:bodyPr wrap="square" lIns="0" tIns="0" rIns="0" bIns="0" rtlCol="0" anchor="b" anchorCtr="0">
            <a:normAutofit fontScale="85000" lnSpcReduction="20000"/>
          </a:bodyPr>
          <a:lstStyle/>
          <a:p>
            <a:r>
              <a:rPr lang="en-GB" dirty="0"/>
              <a:t>Please contact </a:t>
            </a:r>
            <a:r>
              <a:rPr lang="en-GB" dirty="0">
                <a:hlinkClick r:id="rId8"/>
              </a:rPr>
              <a:t>petra.molthan-hill@ntu.ac.uk</a:t>
            </a:r>
            <a:r>
              <a:rPr lang="en-GB" dirty="0"/>
              <a:t> for more info on this or the more specific training for business schools mentioned earlier.</a:t>
            </a:r>
          </a:p>
        </p:txBody>
      </p:sp>
    </p:spTree>
    <p:extLst>
      <p:ext uri="{BB962C8B-B14F-4D97-AF65-F5344CB8AC3E}">
        <p14:creationId xmlns:p14="http://schemas.microsoft.com/office/powerpoint/2010/main" val="4186748085"/>
      </p:ext>
    </p:extLst>
  </p:cSld>
  <p:clrMapOvr>
    <a:masterClrMapping/>
  </p:clrMapOvr>
</p:sld>
</file>

<file path=ppt/theme/theme1.xml><?xml version="1.0" encoding="utf-8"?>
<a:theme xmlns:a="http://schemas.openxmlformats.org/drawingml/2006/main" name="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NTU3">
      <a:dk1>
        <a:srgbClr val="000000"/>
      </a:dk1>
      <a:lt1>
        <a:srgbClr val="FFFFFF"/>
      </a:lt1>
      <a:dk2>
        <a:srgbClr val="000000"/>
      </a:dk2>
      <a:lt2>
        <a:srgbClr val="E5E5E5"/>
      </a:lt2>
      <a:accent1>
        <a:srgbClr val="E5005B"/>
      </a:accent1>
      <a:accent2>
        <a:srgbClr val="9D043D"/>
      </a:accent2>
      <a:accent3>
        <a:srgbClr val="6D951A"/>
      </a:accent3>
      <a:accent4>
        <a:srgbClr val="00A6E1"/>
      </a:accent4>
      <a:accent5>
        <a:srgbClr val="F07C00"/>
      </a:accent5>
      <a:accent6>
        <a:srgbClr val="C7007F"/>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248A64365211844BF30BC3ADD420261" ma:contentTypeVersion="9" ma:contentTypeDescription="Create a new document." ma:contentTypeScope="" ma:versionID="75e0c5aee79607807b15ab6d12f79388">
  <xsd:schema xmlns:xsd="http://www.w3.org/2001/XMLSchema" xmlns:xs="http://www.w3.org/2001/XMLSchema" xmlns:p="http://schemas.microsoft.com/office/2006/metadata/properties" xmlns:ns2="8dbe2aa3-3237-4830-85c4-3d48417ef302" targetNamespace="http://schemas.microsoft.com/office/2006/metadata/properties" ma:root="true" ma:fieldsID="e664cca9d083112af5a16716c027d5cf" ns2:_="">
    <xsd:import namespace="8dbe2aa3-3237-4830-85c4-3d48417ef30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e2aa3-3237-4830-85c4-3d48417ef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EB7606-F0DE-4E35-ADFF-7F76928EE48B}">
  <ds:schemaRefs>
    <ds:schemaRef ds:uri="http://purl.org/dc/elements/1.1/"/>
    <ds:schemaRef ds:uri="http://purl.org/dc/terms/"/>
    <ds:schemaRef ds:uri="http://www.w3.org/XML/1998/namespace"/>
    <ds:schemaRef ds:uri="http://purl.org/dc/dcmitype/"/>
    <ds:schemaRef ds:uri="8dbe2aa3-3237-4830-85c4-3d48417ef302"/>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BC62A570-BE0F-402C-93AD-2B52047D967B}">
  <ds:schemaRefs>
    <ds:schemaRef ds:uri="http://schemas.microsoft.com/sharepoint/v3/contenttype/forms"/>
  </ds:schemaRefs>
</ds:datastoreItem>
</file>

<file path=customXml/itemProps3.xml><?xml version="1.0" encoding="utf-8"?>
<ds:datastoreItem xmlns:ds="http://schemas.openxmlformats.org/officeDocument/2006/customXml" ds:itemID="{5CAF4DDC-74AA-4AC4-9EBF-8C3A311B15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be2aa3-3237-4830-85c4-3d48417ef3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4954</TotalTime>
  <Words>1427</Words>
  <Application>Microsoft Office PowerPoint</Application>
  <PresentationFormat>Widescreen</PresentationFormat>
  <Paragraphs>60</Paragraphs>
  <Slides>9</Slides>
  <Notes>8</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vt:i4>
      </vt:variant>
    </vt:vector>
  </HeadingPairs>
  <TitlesOfParts>
    <vt:vector size="18" baseType="lpstr">
      <vt:lpstr>Arial</vt:lpstr>
      <vt:lpstr>Calibri</vt:lpstr>
      <vt:lpstr>Century Gothic</vt:lpstr>
      <vt:lpstr>Helvetica</vt:lpstr>
      <vt:lpstr>Times New Roman</vt:lpstr>
      <vt:lpstr>Verdana</vt:lpstr>
      <vt:lpstr>Wingdings</vt:lpstr>
      <vt:lpstr>Office Theme</vt:lpstr>
      <vt:lpstr>1_Office Theme</vt:lpstr>
      <vt:lpstr>Climate Change Education in Business Schools</vt:lpstr>
      <vt:lpstr>En-ROADS is a cutting-edge simulation model used to test climate solutions and generate climate scenarios for the future.</vt:lpstr>
      <vt:lpstr>Carbon Literacy Training for Business Schools</vt:lpstr>
      <vt:lpstr> 1. Climate Change Mitigation</vt:lpstr>
      <vt:lpstr> 1. Climate Change Mitigation</vt:lpstr>
      <vt:lpstr>Just published</vt:lpstr>
      <vt:lpstr> 1. Climate Change Mitigation</vt:lpstr>
      <vt:lpstr>What do we need to teach in accounting, operations, HRM and so on?</vt:lpstr>
      <vt:lpstr>NTU Carbon Literacy Training Course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Kayleigh Meller</dc:creator>
  <cp:lastModifiedBy>Silvester, Jeremy</cp:lastModifiedBy>
  <cp:revision>98</cp:revision>
  <dcterms:created xsi:type="dcterms:W3CDTF">2020-08-07T10:40:47Z</dcterms:created>
  <dcterms:modified xsi:type="dcterms:W3CDTF">2021-11-11T09:18:26Z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0x010100E248A64365211844BF30BC3ADD420261</vt:lpwstr>
  </property>
</Properties>
</file>