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phy, Peter" initials="MP" lastIdx="1" clrIdx="0">
    <p:extLst>
      <p:ext uri="{19B8F6BF-5375-455C-9EA6-DF929625EA0E}">
        <p15:presenceInfo xmlns:p15="http://schemas.microsoft.com/office/powerpoint/2012/main" userId="S::peter.murphy@ntu.ac.uk::9c21c5f4-afff-4b3f-86ee-d635b91ccc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7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70CF-DD6C-4CC8-B42B-BB46CE937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D56538-F631-471C-A706-F02ED1FC9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A7153-746A-4D51-9989-3F6B679B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F4310-781D-4587-B20D-1A4C4677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0F67F-E919-4A15-AFFC-3E9C3085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35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295E5-E3CD-44F2-A299-663E07292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347EF-E4C6-4204-8BFA-DD1A0C9FA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8266C-F83E-4A92-A22D-2E1956668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BA373-0DEB-498C-9F91-6FF524CAE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EA136-37DE-441B-AF62-C0523DCF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449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12515-0E94-456B-A326-7C445B128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B474E-E452-461F-A423-FFC4B714E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C0FE9-E664-4817-B87B-9857755B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625CD-83CF-4D90-912E-E5E7A12F8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E6E1B-C1BA-4549-B948-8CC10CE61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85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2256D-4EE9-41BA-AC41-9F196151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5E9FC-0BBC-4D39-AC6A-39A6E99D2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40054-059A-42E2-B1AD-B3D939821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B7CC6-CB6E-4938-8049-9D702776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66703-E020-4CBD-9AA9-CFC4C708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BA62E-E2B1-4EED-BC0D-1EE1C6F70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69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4EEA-2E60-44B1-AD28-DA2A5BFEB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8DFFB-C8C9-43E8-9EDC-36935C652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D3114-9534-4259-8F59-4EB692D78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2E6F8-EAF4-4301-90D9-ECD596DEC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8B5B00-746E-438C-9DE7-488F0E611A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E57F3D-78E9-479A-83B0-82CF489D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36E1BF-541B-4DE2-971B-87E3FBA77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3FB8B2-6BEE-4497-A874-94C70EC84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230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13428-F9CB-43EE-B7FE-A7417B0BA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B7FC49-718A-4051-B2FF-096FBBC3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DA787B-FFF6-4A31-8488-F7AE6900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F7B68-1D43-4CD0-B744-46502C95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40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3ED97-7867-4A25-97C3-89D01FBAD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EAE421-48A4-449A-99FA-EE05DDEA1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5BDCE-31F7-42AB-A482-CC57FE9D3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44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D616-6496-40D9-8A21-305F6D9B0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8B442-02B4-40AD-A988-C037D2BF9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49AE8-C893-4287-94A8-707180E7E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0E241-5D58-4367-92E8-F034D750B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822B32-5829-485A-A624-FC0DA48E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FC936-39B6-4653-BF68-FA5D9ABE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73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A915-D780-4F3F-835B-B4D016FD6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DF2945-F595-4EE2-9E8E-8E715CA7C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5ACB9-E68B-4DCF-BA78-9918B6E24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8D699-2AE5-46D3-B34C-36086370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10E66-DEC4-48F0-915C-B013D4E4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883C6-729F-424B-A609-CA543AD1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98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8D20-682F-4CF3-839A-5DD1C090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8CE411-A7C7-4D47-948A-0109EF4AC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CBA8E-27B4-43DF-950E-D0681EBC8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6A6BA-C92D-4C04-AA2D-915A15EA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F2AE3-3067-4372-9F6F-E35C0A3A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0594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238F42-56AF-4217-B7A7-6337F24B6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1B784-46B9-47A5-8B47-896033EAE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263DB-F3A2-4A1F-BFEB-D30B2FD22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AF88E-75FF-4DEC-9E14-C3E00EAA1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F8BEC-C272-4878-9227-0678CAC6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279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32C4F5-BAEC-4484-A1A8-F35469B64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D401B-6A78-44D8-A546-EB21C98D7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2B4C7-48A5-439F-B5EF-E779B9C9DB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4A83F-E743-4AAF-A7F6-C692017BB817}" type="datetimeFigureOut">
              <a:rPr lang="en-GB" smtClean="0"/>
              <a:t>22/04/2021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0245F-D46C-461F-A53E-700B755A5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8EE17-967A-4380-8ED6-9E798F9F3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CDCC8-FB3C-4E53-A3C0-AB89353A618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331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D9279C-F4A2-4597-95AD-FF8758644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075" y="649480"/>
            <a:ext cx="3681897" cy="545877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The 24th Annual IRSPM 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Conference</a:t>
            </a:r>
            <a:br>
              <a:rPr lang="en-US" sz="2800" b="1" dirty="0">
                <a:solidFill>
                  <a:srgbClr val="FFFFFF"/>
                </a:solidFill>
                <a:latin typeface="+mn-lt"/>
              </a:rPr>
            </a:br>
            <a:r>
              <a:rPr lang="en-US" sz="2800" b="1" dirty="0">
                <a:solidFill>
                  <a:srgbClr val="FFFFFF"/>
                </a:solidFill>
                <a:latin typeface="+mn-lt"/>
              </a:rPr>
              <a:t>20th - 23rd April 2021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Public Management, Governance, and Policy in Extraordinary Times: Challenges and Opportunities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1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Emergency Services </a:t>
            </a:r>
            <a:br>
              <a:rPr lang="en-US" sz="31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sz="31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Panel P07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97A9B2-BA79-4069-B5CA-332775161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6901" y="649480"/>
            <a:ext cx="7392174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 b="1" dirty="0"/>
          </a:p>
          <a:p>
            <a:r>
              <a:rPr lang="en-US" sz="3600" b="1" dirty="0"/>
              <a:t>How did the fire and rescue services in England respond to the COVID-19 pandemic?</a:t>
            </a:r>
          </a:p>
          <a:p>
            <a:pPr algn="l"/>
            <a:endParaRPr lang="en-US" sz="20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800" dirty="0"/>
              <a:t>Pete Murphy, and Katarzyna Lakoma</a:t>
            </a:r>
          </a:p>
          <a:p>
            <a:r>
              <a:rPr lang="en-US" dirty="0"/>
              <a:t>Nottingham Business School, Nottingham Trent University.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167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4669E-000C-480A-8BA0-CE09F550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489329"/>
            <a:ext cx="3201366" cy="3387497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+mn-lt"/>
              </a:rPr>
              <a:t>Introduction and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12B8D-A6E6-4EC0-9F10-15BCF78BC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199" y="649480"/>
            <a:ext cx="7454576" cy="554604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2400" b="1" dirty="0"/>
              <a:t>Legislation</a:t>
            </a:r>
            <a:r>
              <a:rPr lang="en-GB" sz="2400" dirty="0"/>
              <a:t> </a:t>
            </a:r>
          </a:p>
          <a:p>
            <a:r>
              <a:rPr lang="en-GB" sz="2400" dirty="0"/>
              <a:t>The Civil Contingencies Act 2004 and “declaration of an emergency”</a:t>
            </a:r>
          </a:p>
          <a:p>
            <a:endParaRPr lang="en-GB" sz="800" dirty="0"/>
          </a:p>
          <a:p>
            <a:r>
              <a:rPr lang="en-GB" sz="2400" dirty="0"/>
              <a:t>Public Health (Control of Disease) Act 1984 and the new Coronavirus Act 2020.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400" b="1" dirty="0"/>
              <a:t>Reasons</a:t>
            </a:r>
          </a:p>
          <a:p>
            <a:r>
              <a:rPr lang="en-GB" sz="2400" dirty="0"/>
              <a:t>2004 has stricter procedures for control of the government by parliament</a:t>
            </a:r>
          </a:p>
          <a:p>
            <a:endParaRPr lang="en-GB" sz="800" dirty="0"/>
          </a:p>
          <a:p>
            <a:r>
              <a:rPr lang="en-GB" sz="2400" dirty="0"/>
              <a:t>The devolved administrations (Scotland, Wales, N. Ireland) are responsible for their areas and can follow different strategies – wasn’t important as they took a short term view.</a:t>
            </a:r>
          </a:p>
        </p:txBody>
      </p:sp>
    </p:spTree>
    <p:extLst>
      <p:ext uri="{BB962C8B-B14F-4D97-AF65-F5344CB8AC3E}">
        <p14:creationId xmlns:p14="http://schemas.microsoft.com/office/powerpoint/2010/main" val="765148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2CD764-3B69-4F5C-890C-BD3C9772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+mn-lt"/>
              </a:rPr>
              <a:t>Purpose of the Paper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8D40D-4D92-442C-ACC5-9383CD25C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765" y="2633546"/>
            <a:ext cx="9708995" cy="4224453"/>
          </a:xfrm>
        </p:spPr>
        <p:txBody>
          <a:bodyPr anchor="ctr">
            <a:normAutofit/>
          </a:bodyPr>
          <a:lstStyle/>
          <a:p>
            <a:r>
              <a:rPr lang="en-GB" sz="2400" b="1" dirty="0"/>
              <a:t>Explore how the 45 FRS in England responded to the COVID-19 pandemic</a:t>
            </a:r>
          </a:p>
          <a:p>
            <a:endParaRPr lang="en-GB" sz="1200" b="1" dirty="0"/>
          </a:p>
          <a:p>
            <a:r>
              <a:rPr lang="en-GB" sz="2400" b="1" dirty="0"/>
              <a:t>Examine their collaborations with the police, ambulance and other core services that comprise Local Resilience Forums (LRFs)</a:t>
            </a:r>
          </a:p>
          <a:p>
            <a:endParaRPr lang="en-GB" sz="1200" b="1" dirty="0"/>
          </a:p>
          <a:p>
            <a:r>
              <a:rPr lang="en-GB" sz="2400" b="1" dirty="0"/>
              <a:t>Undertake an interim evaluation of the first phase of the pandemic</a:t>
            </a:r>
          </a:p>
          <a:p>
            <a:endParaRPr lang="en-GB" sz="1200" b="1" dirty="0"/>
          </a:p>
          <a:p>
            <a:r>
              <a:rPr lang="en-GB" sz="2400" b="1" dirty="0"/>
              <a:t>Bring together lessons learned to disseminate and inform policy and practice going forward</a:t>
            </a:r>
            <a:r>
              <a:rPr lang="en-GB" b="1" dirty="0"/>
              <a:t>.  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73633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1E7EDE-CB4A-402F-B0FB-8640C3589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2BBEB8-4077-499F-80FD-AA9827A8D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395" y="608243"/>
            <a:ext cx="3380205" cy="544507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07682-64FA-4D0C-B230-5076F8C3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91" y="1005303"/>
            <a:ext cx="2032490" cy="4427309"/>
          </a:xfrm>
        </p:spPr>
        <p:txBody>
          <a:bodyPr>
            <a:norm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+mn-lt"/>
              </a:rPr>
              <a:t>Evidence,  Data and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2A85-C064-4674-B4CC-DC9748C6A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524" y="947411"/>
            <a:ext cx="7470183" cy="5169916"/>
          </a:xfrm>
        </p:spPr>
        <p:txBody>
          <a:bodyPr anchor="ctr">
            <a:normAutofit/>
          </a:bodyPr>
          <a:lstStyle/>
          <a:p>
            <a:r>
              <a:rPr lang="en-GB" sz="2000" b="1" dirty="0"/>
              <a:t>The quality and quantity of data on FRS performance declined significantly between 2010-2018</a:t>
            </a:r>
          </a:p>
          <a:p>
            <a:endParaRPr lang="en-GB" sz="1700" dirty="0"/>
          </a:p>
          <a:p>
            <a:r>
              <a:rPr lang="en-GB" sz="2000" b="1" dirty="0"/>
              <a:t>Study draws on 3 primary sources of evidence, </a:t>
            </a:r>
          </a:p>
          <a:p>
            <a:pPr lvl="1"/>
            <a:r>
              <a:rPr lang="en-GB" sz="2000" dirty="0"/>
              <a:t>An independent survey commissioned by the NFCC (March and September} </a:t>
            </a:r>
          </a:p>
          <a:p>
            <a:pPr lvl="1"/>
            <a:r>
              <a:rPr lang="en-GB" sz="2000" dirty="0"/>
              <a:t>COVID-19 ‘themed’ virtual inspections from HMICFRs (September and November)</a:t>
            </a:r>
          </a:p>
          <a:p>
            <a:pPr lvl="1"/>
            <a:r>
              <a:rPr lang="en-GB" sz="2000" dirty="0"/>
              <a:t>C19 National Foresight Group - a cross-government and multi-agency 10 month task and finish group to  provide ”informed evidence rooted in practical strategy” for the long-term”</a:t>
            </a:r>
          </a:p>
          <a:p>
            <a:pPr lvl="1"/>
            <a:endParaRPr lang="en-GB" sz="1700" dirty="0"/>
          </a:p>
          <a:p>
            <a:r>
              <a:rPr lang="en-GB" sz="2000" b="1" dirty="0"/>
              <a:t>All 45 FRS co-operated in all three initiatives but all surveyed Key stakeholders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3B7728-0C26-4662-B285-85C645523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53319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C367AD-9838-470A-87EF-678609CC8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770606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CF1642-4E76-4223-A010-6334380A2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236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9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B947F-77CD-4EAC-8A61-CE6ECCFD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5208303"/>
          </a:xfrm>
        </p:spPr>
        <p:txBody>
          <a:bodyPr anchor="b"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  <a:latin typeface="+mn-lt"/>
              </a:rPr>
              <a:t>Findings</a:t>
            </a: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A critical appraisal of the output of the 3 initiatives has been synthesised under 5 headings</a:t>
            </a:r>
            <a:br>
              <a:rPr lang="en-GB" sz="2800" dirty="0">
                <a:solidFill>
                  <a:srgbClr val="FFFFFF"/>
                </a:solidFill>
              </a:rPr>
            </a:br>
            <a:endParaRPr lang="en-GB" sz="28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F62F1-6AB1-4058-9F63-7FD0D7864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Collaborative or collective actions across emergency responders</a:t>
            </a:r>
          </a:p>
          <a:p>
            <a:pPr lvl="0">
              <a:buFont typeface="+mj-lt"/>
              <a:buAutoNum type="arabicPeriod"/>
            </a:pPr>
            <a:endParaRPr lang="en-GB" sz="800" b="1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FRSs’ response and their response services</a:t>
            </a:r>
          </a:p>
          <a:p>
            <a:pPr lvl="0">
              <a:buFont typeface="+mj-lt"/>
              <a:buAutoNum type="arabicPeriod"/>
            </a:pPr>
            <a:endParaRPr lang="en-GB" sz="800" b="1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Prevention and Protection services</a:t>
            </a:r>
          </a:p>
          <a:p>
            <a:pPr lvl="0">
              <a:buFont typeface="+mj-lt"/>
              <a:buAutoNum type="arabicPeriod"/>
            </a:pPr>
            <a:endParaRPr lang="en-GB" sz="800" b="1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Support Services and support actions</a:t>
            </a:r>
          </a:p>
          <a:p>
            <a:pPr lvl="0">
              <a:buFont typeface="+mj-lt"/>
              <a:buAutoNum type="arabicPeriod"/>
            </a:pPr>
            <a:endParaRPr lang="en-GB" sz="800" b="1" dirty="0"/>
          </a:p>
          <a:p>
            <a:pPr marL="514350" lvl="0" indent="-514350">
              <a:buFont typeface="+mj-lt"/>
              <a:buAutoNum type="arabicPeriod"/>
            </a:pPr>
            <a:r>
              <a:rPr lang="en-GB" b="1" dirty="0"/>
              <a:t>The COVID-19 ‘Tripartite’ agreement 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706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E6688D-1DED-48EA-8368-FCD09C0B7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18DF8-0866-469C-B7A7-EE00B35C7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8528" y="431212"/>
            <a:ext cx="3420305" cy="1906317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1. Collaborative </a:t>
            </a:r>
            <a:br>
              <a:rPr lang="en-GB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GB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BE7A2-9753-4107-A4AF-82EB4D527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67" y="431212"/>
            <a:ext cx="7208916" cy="62024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Strongly positive findings</a:t>
            </a:r>
          </a:p>
          <a:p>
            <a:r>
              <a:rPr lang="en-GB" sz="2400" dirty="0"/>
              <a:t>LRF activity worked in a co-ordinated way, and LRF members effectively supported their communities</a:t>
            </a:r>
          </a:p>
          <a:p>
            <a:r>
              <a:rPr lang="en-GB" sz="2400" dirty="0"/>
              <a:t>Strategic Coordinating Groups</a:t>
            </a:r>
          </a:p>
          <a:p>
            <a:pPr lvl="1"/>
            <a:r>
              <a:rPr lang="en-GB" dirty="0"/>
              <a:t>Health chaired SCS </a:t>
            </a:r>
          </a:p>
          <a:p>
            <a:pPr lvl="1"/>
            <a:r>
              <a:rPr lang="en-GB" dirty="0"/>
              <a:t>FRS often took the Tactical Co-ordinating Group lead</a:t>
            </a:r>
          </a:p>
          <a:p>
            <a:pPr lvl="1"/>
            <a:endParaRPr lang="en-GB" sz="2000" dirty="0"/>
          </a:p>
          <a:p>
            <a:pPr marL="0" indent="0">
              <a:buNone/>
            </a:pPr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Weaknesses or inadequacies (NFG)</a:t>
            </a:r>
          </a:p>
          <a:p>
            <a:r>
              <a:rPr lang="en-GB" sz="2400" dirty="0"/>
              <a:t>Inadequate data/information/intelligence -to inform the decision makers at all levels.</a:t>
            </a:r>
          </a:p>
          <a:p>
            <a:r>
              <a:rPr lang="en-GB" sz="2400" dirty="0"/>
              <a:t>Asymmetric imbalance in vertical power and communication flows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6F1A1-8D7E-44BB-9F29-F66D11569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3716" y="3175519"/>
            <a:ext cx="4278284" cy="327570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6BD38F4-5888-4B5B-836C-A316C522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7881712" y="-2"/>
            <a:ext cx="4310288" cy="6858002"/>
            <a:chOff x="0" y="-2"/>
            <a:chExt cx="4310288" cy="685800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3D150B-ADB5-401D-8304-C7845A1095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68743"/>
              <a:ext cx="4310288" cy="64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D3AB31-A71C-4414-BA05-CF667CBA3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849283" y="3396995"/>
              <a:ext cx="6858002" cy="6400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8150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818DF8-0866-469C-B7A7-EE00B35C7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+mn-lt"/>
              </a:rPr>
              <a:t>2. FRSs’ response and their response 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6F1A1-8D7E-44BB-9F29-F66D115698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8" r="21253" b="2"/>
          <a:stretch/>
        </p:blipFill>
        <p:spPr>
          <a:xfrm>
            <a:off x="1424903" y="2492376"/>
            <a:ext cx="2933342" cy="35633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BE7A2-9753-4107-A4AF-82EB4D527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748" y="2494450"/>
            <a:ext cx="6722455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Strongly positive findings</a:t>
            </a:r>
          </a:p>
          <a:p>
            <a:r>
              <a:rPr lang="en-GB" sz="2400" dirty="0"/>
              <a:t>“All services maintained their ability to respond to fires and other emergencies” </a:t>
            </a:r>
          </a:p>
          <a:p>
            <a:pPr marL="0" indent="0">
              <a:buNone/>
            </a:pPr>
            <a:r>
              <a:rPr lang="en-GB" b="1" dirty="0"/>
              <a:t>Weaknesses or inadequacies (NFG)</a:t>
            </a:r>
          </a:p>
          <a:p>
            <a:r>
              <a:rPr lang="en-GB" sz="2400" dirty="0"/>
              <a:t>Inadequate data/information/intelligence -to inform the decision makers at all levels.</a:t>
            </a:r>
          </a:p>
          <a:p>
            <a:r>
              <a:rPr lang="en-GB" sz="2400" dirty="0"/>
              <a:t>Asymmetric imbalance in vertical power and communication flows</a:t>
            </a:r>
          </a:p>
          <a:p>
            <a:pPr marL="0" indent="0">
              <a:buNone/>
            </a:pPr>
            <a:endParaRPr lang="en-GB" sz="1500" dirty="0"/>
          </a:p>
          <a:p>
            <a:pPr marL="0" indent="0">
              <a:buNone/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4057008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C2200-D6F2-4734-A526-79BDE82E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45191" cy="3237579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FFFFFF"/>
                </a:solidFill>
                <a:latin typeface="+mn-lt"/>
              </a:rPr>
            </a:br>
            <a:r>
              <a:rPr lang="en-GB" b="1" dirty="0">
                <a:solidFill>
                  <a:srgbClr val="FFFFFF"/>
                </a:solidFill>
                <a:latin typeface="+mn-lt"/>
              </a:rPr>
              <a:t>3</a:t>
            </a:r>
            <a:r>
              <a:rPr lang="en-GB" sz="3800" b="1" dirty="0">
                <a:solidFill>
                  <a:srgbClr val="FFFFFF"/>
                </a:solidFill>
                <a:latin typeface="+mn-lt"/>
              </a:rPr>
              <a:t>.</a:t>
            </a:r>
            <a:br>
              <a:rPr lang="en-GB" sz="3800" dirty="0">
                <a:solidFill>
                  <a:srgbClr val="FFFFFF"/>
                </a:solidFill>
              </a:rPr>
            </a:br>
            <a:r>
              <a:rPr lang="en-GB" sz="3800" b="1" dirty="0">
                <a:solidFill>
                  <a:srgbClr val="FFFFFF"/>
                </a:solidFill>
                <a:latin typeface="+mn-lt"/>
              </a:rPr>
              <a:t>Prevention and Protection Services</a:t>
            </a:r>
            <a:br>
              <a:rPr lang="en-GB" sz="3800" dirty="0">
                <a:solidFill>
                  <a:srgbClr val="FFFFFF"/>
                </a:solidFill>
              </a:rPr>
            </a:br>
            <a:endParaRPr lang="en-GB" sz="3800" dirty="0">
              <a:solidFill>
                <a:srgbClr val="FFFFFF"/>
              </a:solidFill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126D2-2828-43A3-896A-5C6E13083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709" y="1436914"/>
            <a:ext cx="7037591" cy="472507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Strongly positive findings</a:t>
            </a:r>
          </a:p>
          <a:p>
            <a:r>
              <a:rPr lang="en-GB" sz="2600" dirty="0"/>
              <a:t>Innovation and collaboration surged –as it got longer so did the number scope scale of innovative and creative systems, processes, activities and services wanted to contribute</a:t>
            </a:r>
          </a:p>
          <a:p>
            <a:r>
              <a:rPr lang="en-GB" sz="2600" dirty="0"/>
              <a:t>Safe and Well clinic in the waiting area of vaccination hubs</a:t>
            </a:r>
          </a:p>
          <a:p>
            <a:pPr marL="0" indent="0">
              <a:buNone/>
            </a:pPr>
            <a:r>
              <a:rPr lang="en-GB" sz="2600" dirty="0"/>
              <a:t> </a:t>
            </a:r>
            <a:endParaRPr lang="en-GB" sz="2600" b="1" dirty="0"/>
          </a:p>
          <a:p>
            <a:pPr marL="0" indent="0">
              <a:buNone/>
            </a:pPr>
            <a:r>
              <a:rPr lang="en-GB" b="1" dirty="0"/>
              <a:t>Weaknesses or inadequacies (NFG)</a:t>
            </a:r>
          </a:p>
          <a:p>
            <a:r>
              <a:rPr lang="en-GB" sz="2600" dirty="0"/>
              <a:t>Business as usual impossible/P&amp;P severely curtailed or stopped</a:t>
            </a:r>
          </a:p>
          <a:p>
            <a:r>
              <a:rPr lang="en-GB" sz="2600" dirty="0"/>
              <a:t>Early days some self-imposed over-reaction </a:t>
            </a:r>
            <a:endParaRPr lang="en-GB" sz="2600" b="1" dirty="0"/>
          </a:p>
          <a:p>
            <a:endParaRPr lang="en-GB" sz="2600" b="1" dirty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13244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E2FE29-1120-4FE4-9FDA-311CBA66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D926EC-6F88-4D89-9AED-1C4C1AC00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125" y="2"/>
            <a:ext cx="4688632" cy="6857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0685A-6235-45A7-850D-A6F55546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8226" y="926649"/>
            <a:ext cx="4415290" cy="5066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BE3671-0C43-4D05-A267-3400AD09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79" y="3758184"/>
            <a:ext cx="2139190" cy="2373963"/>
            <a:chOff x="723679" y="3758184"/>
            <a:chExt cx="2139190" cy="2373963"/>
          </a:xfrm>
        </p:grpSpPr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4284BA9C-01AC-48B3-8010-804869A07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6051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6">
              <a:extLst>
                <a:ext uri="{FF2B5EF4-FFF2-40B4-BE49-F238E27FC236}">
                  <a16:creationId xmlns:a16="http://schemas.microsoft.com/office/drawing/2014/main" id="{3E232F3A-24DA-47FC-A6E7-8347EA07A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4630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6">
              <a:extLst>
                <a:ext uri="{FF2B5EF4-FFF2-40B4-BE49-F238E27FC236}">
                  <a16:creationId xmlns:a16="http://schemas.microsoft.com/office/drawing/2014/main" id="{2B7D041A-D364-4BF2-9F8A-0294D0918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3209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1CB5A6AE-FC55-4655-AE45-5E9A3F328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88940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500BEBAD-632B-4E00-AD16-C6A03CD1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7472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29BEDA70-8722-46C0-A1EB-8CDFEE592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17111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2">
              <a:extLst>
                <a:ext uri="{FF2B5EF4-FFF2-40B4-BE49-F238E27FC236}">
                  <a16:creationId xmlns:a16="http://schemas.microsoft.com/office/drawing/2014/main" id="{3979BE25-E2B2-4CF8-85A1-65AD3E0CF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17495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2C9FF4D0-2F5C-4E54-AC5A-58A6169BA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02841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B94E4ABC-1B44-4E4D-9065-F67D887D7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375948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2">
              <a:extLst>
                <a:ext uri="{FF2B5EF4-FFF2-40B4-BE49-F238E27FC236}">
                  <a16:creationId xmlns:a16="http://schemas.microsoft.com/office/drawing/2014/main" id="{FDDFF3EB-39A2-4D3F-AD9F-0CF4409EA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389627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DB732EBE-ED01-4374-8D0C-8AF6E5A5B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04333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2">
              <a:extLst>
                <a:ext uri="{FF2B5EF4-FFF2-40B4-BE49-F238E27FC236}">
                  <a16:creationId xmlns:a16="http://schemas.microsoft.com/office/drawing/2014/main" id="{D22DDEF5-6AF3-4D7C-BC62-4409D396B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32691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2">
              <a:extLst>
                <a:ext uri="{FF2B5EF4-FFF2-40B4-BE49-F238E27FC236}">
                  <a16:creationId xmlns:a16="http://schemas.microsoft.com/office/drawing/2014/main" id="{C376CD22-707A-45BF-B1E0-3F62124A5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4743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2">
              <a:extLst>
                <a:ext uri="{FF2B5EF4-FFF2-40B4-BE49-F238E27FC236}">
                  <a16:creationId xmlns:a16="http://schemas.microsoft.com/office/drawing/2014/main" id="{77D3C970-47FF-4506-B61A-DCAA63289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765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59">
              <a:extLst>
                <a:ext uri="{FF2B5EF4-FFF2-40B4-BE49-F238E27FC236}">
                  <a16:creationId xmlns:a16="http://schemas.microsoft.com/office/drawing/2014/main" id="{3D0163D1-030C-49AE-83F7-8B6F17D3F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6188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68397BEB-F2C5-49D6-8F17-BC81796A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79104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8C1B7012-AA7A-4E78-965E-ABD7EC337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61453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2">
              <a:extLst>
                <a:ext uri="{FF2B5EF4-FFF2-40B4-BE49-F238E27FC236}">
                  <a16:creationId xmlns:a16="http://schemas.microsoft.com/office/drawing/2014/main" id="{ADA7F354-F3A6-49A0-AF9C-EC69C2A31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438030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82531391-74CB-4FBD-97B7-D73D91C44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61525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3CD46824-FF3A-460F-8F13-1B2A420A1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085019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15EE979E-5456-4D5F-83BF-158EB8B24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129443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B5123B19-3717-4BC1-B7CE-C6727099C0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95293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59">
              <a:extLst>
                <a:ext uri="{FF2B5EF4-FFF2-40B4-BE49-F238E27FC236}">
                  <a16:creationId xmlns:a16="http://schemas.microsoft.com/office/drawing/2014/main" id="{25F3BA9E-DEA1-4368-A4BE-FB9C9C3506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90425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2">
              <a:extLst>
                <a:ext uri="{FF2B5EF4-FFF2-40B4-BE49-F238E27FC236}">
                  <a16:creationId xmlns:a16="http://schemas.microsoft.com/office/drawing/2014/main" id="{0EFD15C2-3CE6-43C9-AA85-2000C0A6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9173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2">
              <a:extLst>
                <a:ext uri="{FF2B5EF4-FFF2-40B4-BE49-F238E27FC236}">
                  <a16:creationId xmlns:a16="http://schemas.microsoft.com/office/drawing/2014/main" id="{A7D19408-5ACA-46A3-8FC7-0A2B511B2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46393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C39A546E-F35B-4AF5-9F7E-F7CC78DD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743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4C051F4E-E13F-4468-BCAB-379380355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02339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99A94C11-96BF-4E23-9B0F-CCCF0E690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625833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2">
              <a:extLst>
                <a:ext uri="{FF2B5EF4-FFF2-40B4-BE49-F238E27FC236}">
                  <a16:creationId xmlns:a16="http://schemas.microsoft.com/office/drawing/2014/main" id="{2C253E13-7D4F-4651-B26F-C9A398426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78745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59">
              <a:extLst>
                <a:ext uri="{FF2B5EF4-FFF2-40B4-BE49-F238E27FC236}">
                  <a16:creationId xmlns:a16="http://schemas.microsoft.com/office/drawing/2014/main" id="{6C607944-C3DA-49D0-B76C-ECF13B2E8D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61095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2">
              <a:extLst>
                <a:ext uri="{FF2B5EF4-FFF2-40B4-BE49-F238E27FC236}">
                  <a16:creationId xmlns:a16="http://schemas.microsoft.com/office/drawing/2014/main" id="{A044E8D2-BE36-4B3B-BF61-A4ED4D637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434445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4">
              <a:extLst>
                <a:ext uri="{FF2B5EF4-FFF2-40B4-BE49-F238E27FC236}">
                  <a16:creationId xmlns:a16="http://schemas.microsoft.com/office/drawing/2014/main" id="{08C4C63A-4388-4C37-9D9C-5C1F9925C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57940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14866A3A-FA92-4434-98E9-418FEC9B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081434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64">
              <a:extLst>
                <a:ext uri="{FF2B5EF4-FFF2-40B4-BE49-F238E27FC236}">
                  <a16:creationId xmlns:a16="http://schemas.microsoft.com/office/drawing/2014/main" id="{AF97CA9B-731E-47BF-B724-E6CD2C915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125858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6">
              <a:extLst>
                <a:ext uri="{FF2B5EF4-FFF2-40B4-BE49-F238E27FC236}">
                  <a16:creationId xmlns:a16="http://schemas.microsoft.com/office/drawing/2014/main" id="{B9B7DB1A-1165-4D7C-95DC-D710F20E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94935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59">
              <a:extLst>
                <a:ext uri="{FF2B5EF4-FFF2-40B4-BE49-F238E27FC236}">
                  <a16:creationId xmlns:a16="http://schemas.microsoft.com/office/drawing/2014/main" id="{737B22B9-9D11-4F36-9B12-FB41FBA4E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90067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2">
              <a:extLst>
                <a:ext uri="{FF2B5EF4-FFF2-40B4-BE49-F238E27FC236}">
                  <a16:creationId xmlns:a16="http://schemas.microsoft.com/office/drawing/2014/main" id="{FBCEABA9-0D42-4E75-BBFB-8374262E8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2">
              <a:extLst>
                <a:ext uri="{FF2B5EF4-FFF2-40B4-BE49-F238E27FC236}">
                  <a16:creationId xmlns:a16="http://schemas.microsoft.com/office/drawing/2014/main" id="{66428691-A429-4D5E-AE96-E43B6F0E2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46035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9">
              <a:extLst>
                <a:ext uri="{FF2B5EF4-FFF2-40B4-BE49-F238E27FC236}">
                  <a16:creationId xmlns:a16="http://schemas.microsoft.com/office/drawing/2014/main" id="{5BCC330F-9915-4B86-97E9-BA49CBFEC0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384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4">
              <a:extLst>
                <a:ext uri="{FF2B5EF4-FFF2-40B4-BE49-F238E27FC236}">
                  <a16:creationId xmlns:a16="http://schemas.microsoft.com/office/drawing/2014/main" id="{9A1A7FCA-8137-4FF0-9940-FB481BFD2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798754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6">
              <a:extLst>
                <a:ext uri="{FF2B5EF4-FFF2-40B4-BE49-F238E27FC236}">
                  <a16:creationId xmlns:a16="http://schemas.microsoft.com/office/drawing/2014/main" id="{3A9167A0-5576-4F2F-B5FE-431186597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622248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55B5B7-C43E-4DA6-9EDC-D13AFE55A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02" y="1321743"/>
            <a:ext cx="4387633" cy="4277890"/>
          </a:xfrm>
        </p:spPr>
        <p:txBody>
          <a:bodyPr anchor="ctr">
            <a:normAutofit/>
          </a:bodyPr>
          <a:lstStyle/>
          <a:p>
            <a:r>
              <a:rPr lang="en-GB" sz="4800" b="1" dirty="0">
                <a:solidFill>
                  <a:srgbClr val="FFFFFF"/>
                </a:solidFill>
                <a:latin typeface="+mn-lt"/>
              </a:rPr>
              <a:t>4.</a:t>
            </a:r>
            <a:br>
              <a:rPr lang="en-GB" sz="48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Support Services 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and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support actions</a:t>
            </a:r>
            <a:br>
              <a:rPr lang="en-GB" sz="4800" dirty="0">
                <a:solidFill>
                  <a:srgbClr val="FFFFFF"/>
                </a:solidFill>
              </a:rPr>
            </a:br>
            <a:endParaRPr lang="en-GB" sz="4800" dirty="0">
              <a:solidFill>
                <a:srgbClr val="FFFFFF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3F107F-9294-4679-B247-91D8556A6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73418" y="44817"/>
            <a:ext cx="233303" cy="772404"/>
            <a:chOff x="11873418" y="44817"/>
            <a:chExt cx="233303" cy="772404"/>
          </a:xfrm>
        </p:grpSpPr>
        <p:sp>
          <p:nvSpPr>
            <p:cNvPr id="58" name="Rectangle 64">
              <a:extLst>
                <a:ext uri="{FF2B5EF4-FFF2-40B4-BE49-F238E27FC236}">
                  <a16:creationId xmlns:a16="http://schemas.microsoft.com/office/drawing/2014/main" id="{20F93971-D547-4C36-A076-D57249994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3605" y="461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6">
              <a:extLst>
                <a:ext uri="{FF2B5EF4-FFF2-40B4-BE49-F238E27FC236}">
                  <a16:creationId xmlns:a16="http://schemas.microsoft.com/office/drawing/2014/main" id="{012A36A9-DFAE-4F57-9711-172E65EDA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115" y="46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64">
              <a:extLst>
                <a:ext uri="{FF2B5EF4-FFF2-40B4-BE49-F238E27FC236}">
                  <a16:creationId xmlns:a16="http://schemas.microsoft.com/office/drawing/2014/main" id="{8B6B96C8-D832-4071-A5D2-1F11CBF9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6">
              <a:extLst>
                <a:ext uri="{FF2B5EF4-FFF2-40B4-BE49-F238E27FC236}">
                  <a16:creationId xmlns:a16="http://schemas.microsoft.com/office/drawing/2014/main" id="{0FF1DEB5-31F1-464D-BDB3-EFE620642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4">
              <a:extLst>
                <a:ext uri="{FF2B5EF4-FFF2-40B4-BE49-F238E27FC236}">
                  <a16:creationId xmlns:a16="http://schemas.microsoft.com/office/drawing/2014/main" id="{96B80410-DC2C-4DFC-B52E-CC5E6788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6">
              <a:extLst>
                <a:ext uri="{FF2B5EF4-FFF2-40B4-BE49-F238E27FC236}">
                  <a16:creationId xmlns:a16="http://schemas.microsoft.com/office/drawing/2014/main" id="{9CE51CA3-95B8-44B4-B784-CE35A844D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4">
              <a:extLst>
                <a:ext uri="{FF2B5EF4-FFF2-40B4-BE49-F238E27FC236}">
                  <a16:creationId xmlns:a16="http://schemas.microsoft.com/office/drawing/2014/main" id="{FA1EB8B0-6221-4A35-A5F2-46E9A78CB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6">
              <a:extLst>
                <a:ext uri="{FF2B5EF4-FFF2-40B4-BE49-F238E27FC236}">
                  <a16:creationId xmlns:a16="http://schemas.microsoft.com/office/drawing/2014/main" id="{FDA530E1-5E88-4861-8642-F5B6A715B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854D2927-5C3A-424C-B30D-6048719C8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B9A782D-CE07-499E-81BB-3F6D2E7EF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4">
              <a:extLst>
                <a:ext uri="{FF2B5EF4-FFF2-40B4-BE49-F238E27FC236}">
                  <a16:creationId xmlns:a16="http://schemas.microsoft.com/office/drawing/2014/main" id="{BDEBE12E-1915-4596-A0A7-9C61CAF8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4FBDEF84-1447-47C6-998D-A35B78E0C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F9BA7-3942-4EEC-973C-D4BE22B2A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8616" y="532993"/>
            <a:ext cx="6070633" cy="5877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b="1" dirty="0"/>
              <a:t>Strongly positive findings</a:t>
            </a:r>
          </a:p>
          <a:p>
            <a:r>
              <a:rPr lang="en-GB" sz="2400" dirty="0"/>
              <a:t>Successful transition to working from home</a:t>
            </a:r>
          </a:p>
          <a:p>
            <a:r>
              <a:rPr lang="en-GB" sz="2400" dirty="0"/>
              <a:t>Local digital transformation, procurement and the role of NFCC. </a:t>
            </a:r>
          </a:p>
          <a:p>
            <a:r>
              <a:rPr lang="en-GB" sz="2400" dirty="0"/>
              <a:t>Protection of staff from COVID-19 absenteeism reduced while presenteeism diminished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b="1" dirty="0"/>
              <a:t>Weaknesses or inadequacies (NFG)</a:t>
            </a:r>
          </a:p>
          <a:p>
            <a:r>
              <a:rPr lang="en-GB" sz="2400" dirty="0"/>
              <a:t>Progress on national reforms virtually ceased</a:t>
            </a:r>
          </a:p>
          <a:p>
            <a:r>
              <a:rPr lang="en-GB" sz="2400" dirty="0"/>
              <a:t>Friction with emergency systems/structures becoming embedded </a:t>
            </a:r>
          </a:p>
        </p:txBody>
      </p:sp>
    </p:spTree>
    <p:extLst>
      <p:ext uri="{BB962C8B-B14F-4D97-AF65-F5344CB8AC3E}">
        <p14:creationId xmlns:p14="http://schemas.microsoft.com/office/powerpoint/2010/main" val="3215341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27E96-F672-461E-BF1B-A54FED9E6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642" y="731519"/>
            <a:ext cx="3016789" cy="3237579"/>
          </a:xfrm>
        </p:spPr>
        <p:txBody>
          <a:bodyPr>
            <a:normAutofit/>
          </a:bodyPr>
          <a:lstStyle/>
          <a:p>
            <a:br>
              <a:rPr lang="en-GB" sz="3800" dirty="0">
                <a:solidFill>
                  <a:srgbClr val="FFFFFF"/>
                </a:solidFill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5.</a:t>
            </a:r>
            <a:br>
              <a:rPr lang="en-GB" sz="3800" dirty="0">
                <a:solidFill>
                  <a:srgbClr val="FFFFFF"/>
                </a:solidFill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The COVID-19 ‘Tripartite’ agreement   </a:t>
            </a:r>
            <a:br>
              <a:rPr lang="en-GB" sz="3800" dirty="0">
                <a:solidFill>
                  <a:srgbClr val="FFFFFF"/>
                </a:solidFill>
              </a:rPr>
            </a:br>
            <a:endParaRPr lang="en-GB" sz="3800" dirty="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8055"/>
            <a:ext cx="7688475" cy="595274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63E22-9A30-4E02-9500-0994003B1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9709" y="686862"/>
            <a:ext cx="7037591" cy="54751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b="1" dirty="0"/>
              <a:t>Strong positive findings</a:t>
            </a:r>
          </a:p>
          <a:p>
            <a:r>
              <a:rPr lang="en-GB" sz="2400" dirty="0"/>
              <a:t>Early rapid response initiative “helpful nationally saved a lot of effort”</a:t>
            </a:r>
          </a:p>
          <a:p>
            <a:r>
              <a:rPr lang="en-GB" sz="2400" dirty="0"/>
              <a:t>14 areas agreed by May</a:t>
            </a:r>
          </a:p>
          <a:p>
            <a:endParaRPr lang="en-GB" sz="2600" dirty="0"/>
          </a:p>
          <a:p>
            <a:r>
              <a:rPr lang="en-GB" b="1" dirty="0"/>
              <a:t>Weaknesses or inadequacies (NFG)</a:t>
            </a:r>
          </a:p>
          <a:p>
            <a:r>
              <a:rPr lang="en-GB" sz="2400" dirty="0"/>
              <a:t>Only 2/3 (disputed) after June until agreement ended in Jan 2021.</a:t>
            </a:r>
          </a:p>
          <a:p>
            <a:r>
              <a:rPr lang="en-GB" sz="2400" dirty="0"/>
              <a:t>Unfitness for purpose not recognised early enough</a:t>
            </a:r>
          </a:p>
          <a:p>
            <a:r>
              <a:rPr lang="en-GB" sz="2400" dirty="0"/>
              <a:t>Inflexible and counter productive towards the end</a:t>
            </a:r>
          </a:p>
        </p:txBody>
      </p:sp>
    </p:spTree>
    <p:extLst>
      <p:ext uri="{BB962C8B-B14F-4D97-AF65-F5344CB8AC3E}">
        <p14:creationId xmlns:p14="http://schemas.microsoft.com/office/powerpoint/2010/main" val="1951518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61E269-4E9D-4E72-B4C5-F5BAA69E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Conclusions….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F8BB7-F673-43A7-A0D7-221F9CEF4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868101"/>
            <a:ext cx="6555347" cy="5127585"/>
          </a:xfrm>
        </p:spPr>
        <p:txBody>
          <a:bodyPr anchor="ctr">
            <a:noAutofit/>
          </a:bodyPr>
          <a:lstStyle/>
          <a:p>
            <a:r>
              <a:rPr lang="en-GB" sz="2400" dirty="0"/>
              <a:t>LRF and local SCS worked well, national leadership poor</a:t>
            </a:r>
          </a:p>
          <a:p>
            <a:endParaRPr lang="en-GB" sz="500" dirty="0"/>
          </a:p>
          <a:p>
            <a:r>
              <a:rPr lang="en-GB" sz="2400" dirty="0"/>
              <a:t>Historical inadequacies meant data, information and intelligence poor at national and local level</a:t>
            </a:r>
          </a:p>
          <a:p>
            <a:endParaRPr lang="en-GB" sz="500" dirty="0"/>
          </a:p>
          <a:p>
            <a:r>
              <a:rPr lang="en-GB" sz="2400" dirty="0"/>
              <a:t>Communications experienced asymmetrical flows - horizontal communications excellent vertical were very poor</a:t>
            </a:r>
          </a:p>
          <a:p>
            <a:endParaRPr lang="en-GB" sz="500" dirty="0"/>
          </a:p>
          <a:p>
            <a:r>
              <a:rPr lang="en-GB" sz="2400" dirty="0"/>
              <a:t>Local delivery (working from home) and support services worked very well (digital transformation, procurement, innovation in P&amp;P)</a:t>
            </a:r>
          </a:p>
          <a:p>
            <a:endParaRPr lang="en-GB" sz="500" dirty="0"/>
          </a:p>
          <a:p>
            <a:r>
              <a:rPr lang="en-GB" sz="2400" dirty="0"/>
              <a:t>Tripartite Agreement outlived its usefulness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b="1" dirty="0"/>
              <a:t>Next steps the vaccination phase   </a:t>
            </a:r>
          </a:p>
        </p:txBody>
      </p:sp>
    </p:spTree>
    <p:extLst>
      <p:ext uri="{BB962C8B-B14F-4D97-AF65-F5344CB8AC3E}">
        <p14:creationId xmlns:p14="http://schemas.microsoft.com/office/powerpoint/2010/main" val="38848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7D7E-81A7-46AB-AC08-07DECFEB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Thankyou for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2925E-557D-497A-A1D5-FF444D7DE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endParaRPr lang="en-GB" sz="1800" b="1" dirty="0"/>
          </a:p>
          <a:p>
            <a:endParaRPr lang="en-GB" sz="1800" b="1" dirty="0"/>
          </a:p>
          <a:p>
            <a:endParaRPr lang="en-GB" sz="1800" b="1" dirty="0"/>
          </a:p>
          <a:p>
            <a:endParaRPr lang="en-GB" sz="1800" b="1" dirty="0"/>
          </a:p>
          <a:p>
            <a:r>
              <a:rPr lang="en-GB" sz="3600" b="1" dirty="0"/>
              <a:t>Questions?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60A5ED-2EDB-4A1A-8E90-87E56EC31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5302" y="17507"/>
            <a:ext cx="4583851" cy="5820763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03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Office PowerPoint</Application>
  <PresentationFormat>Widescreen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The 24th Annual IRSPM Conference 20th - 23rd April 2021 ,      Public Management, Governance, and Policy in Extraordinary Times: Challenges and Opportunities    Emergency Services  Panel P07</vt:lpstr>
      <vt:lpstr>Introduction and Background</vt:lpstr>
      <vt:lpstr>Purpose of the Paper </vt:lpstr>
      <vt:lpstr>Evidence,  Data and Intelligence</vt:lpstr>
      <vt:lpstr>Findings     A critical appraisal of the output of the 3 initiatives has been synthesised under 5 headings </vt:lpstr>
      <vt:lpstr>1. Collaborative  actions</vt:lpstr>
      <vt:lpstr>2. FRSs’ response and their response services</vt:lpstr>
      <vt:lpstr> 3. Prevention and Protection Services </vt:lpstr>
      <vt:lpstr>4. Support Services  and support actions </vt:lpstr>
      <vt:lpstr> 5. The COVID-19 ‘Tripartite’ agreement    </vt:lpstr>
      <vt:lpstr>Conclusions….  and next steps</vt:lpstr>
      <vt:lpstr>Thankyou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24th Annual IRSPM Conference,  Public Management, Governance, and Policy in Extraordinary Times: Challenges and Opportunities  20th - 23rd April 2021  Emergency Services Panel P07</dc:title>
  <dc:creator>Murphy, Peter</dc:creator>
  <cp:lastModifiedBy>Silvester, Jeremy</cp:lastModifiedBy>
  <cp:revision>35</cp:revision>
  <dcterms:created xsi:type="dcterms:W3CDTF">2021-03-29T14:38:49Z</dcterms:created>
  <dcterms:modified xsi:type="dcterms:W3CDTF">2021-04-22T13:39:15Z</dcterms:modified>
</cp:coreProperties>
</file>