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9" r:id="rId4"/>
    <p:sldId id="262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337" autoAdjust="0"/>
  </p:normalViewPr>
  <p:slideViewPr>
    <p:cSldViewPr snapToGrid="0">
      <p:cViewPr varScale="1">
        <p:scale>
          <a:sx n="76" d="100"/>
          <a:sy n="76" d="100"/>
        </p:scale>
        <p:origin x="86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5B910DF-B555-4D30-B35E-2297D59E32D0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330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F1F9-9322-493A-A9EE-BB75692CE5F5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67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8DE51-4D5E-4D23-8181-86A5B05D5351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3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99FCA-87F3-427A-B1A2-15346103C68A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80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F709-7E2D-49E6-A629-D8E3363D194F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426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0A921-9375-4BAA-A7C2-7975528669FA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241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5425-F285-48AE-A409-A618E3EEA628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6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A94D-7D6A-4378-93F6-A3A33186E34B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26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C0F9-687B-4417-9D77-CE2D7AD8C321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700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FD30-2122-4F4A-97B4-D0A849E36C5F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95481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FD30-2122-4F4A-97B4-D0A849E36C5F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81130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FD30-2122-4F4A-97B4-D0A849E36C5F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109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FD30-2122-4F4A-97B4-D0A849E36C5F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5489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FD30-2122-4F4A-97B4-D0A849E36C5F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3084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DFD30-2122-4F4A-97B4-D0A849E36C5F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0204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9D1D79F-E600-4AC1-A639-0B9FB8286C38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801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0F5D60-A842-4D08-9D7D-A7A57AB501A2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68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32DFD30-2122-4F4A-97B4-D0A849E36C5F}" type="datetime1">
              <a:rPr lang="en-US" smtClean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5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55500-05BC-48F0-A169-21191AFB2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665" y="3732691"/>
            <a:ext cx="3589311" cy="1976284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Mhairi Bowe, Juliet R.H. Wakefield, Blerina Kellezi, Clifford Stevenson, Niamh McNamara, Bethany A. Jones, Alex Sumich, &amp; Nadja Heym (2021)</a:t>
            </a:r>
            <a:br>
              <a:rPr lang="en-US" sz="1400" dirty="0"/>
            </a:br>
            <a:br>
              <a:rPr lang="en-US" sz="1400" dirty="0"/>
            </a:br>
            <a:r>
              <a:rPr lang="en-US" sz="1400" i="1" dirty="0"/>
              <a:t>Journal of Community and Applied Social Psychology</a:t>
            </a:r>
            <a:br>
              <a:rPr lang="en-US" sz="1400" dirty="0"/>
            </a:br>
            <a:endParaRPr lang="en-US" sz="1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597A83-6583-4E9D-8E22-67B170D47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4664" y="1425675"/>
            <a:ext cx="3318723" cy="2307015"/>
          </a:xfr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n-US" sz="2200" b="1" dirty="0"/>
              <a:t>The mental health benefits of community helping during crisis: Coordinated helping, community identification, and sense of unity during the COVID-19 pandemic</a:t>
            </a:r>
            <a:br>
              <a:rPr lang="en-US" sz="1000" dirty="0"/>
            </a:br>
            <a:endParaRPr lang="en-US" sz="1000" dirty="0"/>
          </a:p>
          <a:p>
            <a:pPr>
              <a:lnSpc>
                <a:spcPct val="90000"/>
              </a:lnSpc>
              <a:buFont typeface="Wingdings 3" charset="2"/>
              <a:buChar char=""/>
            </a:pPr>
            <a:endParaRPr lang="en-US" sz="1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EB4EA9-599C-4B88-A744-6FA1FFFA8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762" y="1113062"/>
            <a:ext cx="6470908" cy="4628759"/>
          </a:xfrm>
          <a:prstGeom prst="rect">
            <a:avLst/>
          </a:prstGeom>
          <a:solidFill>
            <a:srgbClr val="FFFFFE"/>
          </a:solidFill>
          <a:ln w="15875">
            <a:solidFill>
              <a:schemeClr val="tx2">
                <a:lumMod val="75000"/>
              </a:schemeClr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B6256E-007A-4076-AF15-77159CDCF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45" y="1274844"/>
            <a:ext cx="2760401" cy="2070301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D6CAA2-047C-4B23-8167-CB8E98D3B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488" y="3546270"/>
            <a:ext cx="2983692" cy="1991614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353DE5-50DB-4148-928F-E4E69243B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941" y="1277653"/>
            <a:ext cx="2869966" cy="4299576"/>
          </a:xfrm>
          <a:prstGeom prst="roundRect">
            <a:avLst>
              <a:gd name="adj" fmla="val 1858"/>
            </a:avLst>
          </a:prstGeom>
          <a:effectLst/>
        </p:spPr>
      </p:pic>
    </p:spTree>
    <p:extLst>
      <p:ext uri="{BB962C8B-B14F-4D97-AF65-F5344CB8AC3E}">
        <p14:creationId xmlns:p14="http://schemas.microsoft.com/office/powerpoint/2010/main" val="599724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17CA-85E2-4BC0-B712-9DF5A5938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Statement of Relevance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52AB9-3916-43CD-921E-5F5039EDD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4" y="2603499"/>
            <a:ext cx="10767526" cy="387194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>
                <a:solidFill>
                  <a:schemeClr val="tx1"/>
                </a:solidFill>
              </a:rPr>
              <a:t>The study presented in this article reveals </a:t>
            </a:r>
            <a:r>
              <a:rPr lang="en-GB" b="1" u="sng" dirty="0">
                <a:solidFill>
                  <a:schemeClr val="tx2"/>
                </a:solidFill>
              </a:rPr>
              <a:t>the relationships between engagement in organised community helping, increased well-being, and reduced depression and anxiety during the COVID-19 pandemic</a:t>
            </a:r>
            <a:r>
              <a:rPr lang="en-GB" dirty="0">
                <a:solidFill>
                  <a:schemeClr val="tx2"/>
                </a:solidFill>
              </a:rPr>
              <a:t>. </a:t>
            </a:r>
            <a:r>
              <a:rPr lang="en-GB" dirty="0">
                <a:solidFill>
                  <a:schemeClr val="tx1"/>
                </a:solidFill>
              </a:rPr>
              <a:t>The study uses the </a:t>
            </a:r>
            <a:r>
              <a:rPr lang="en-GB" u="sng" dirty="0">
                <a:solidFill>
                  <a:schemeClr val="tx2"/>
                </a:solidFill>
              </a:rPr>
              <a:t>Social Identity Approach to Health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to illustrate how the sense of social connection resulting from helping other community members during the pandemic is related to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u="sng" dirty="0">
                <a:solidFill>
                  <a:schemeClr val="tx2"/>
                </a:solidFill>
              </a:rPr>
              <a:t>increased community connection in the form of increased identification with the community and a sense of unity with others</a:t>
            </a:r>
            <a:r>
              <a:rPr lang="en-GB" dirty="0">
                <a:solidFill>
                  <a:schemeClr val="tx2"/>
                </a:solidFill>
              </a:rPr>
              <a:t>.  </a:t>
            </a:r>
            <a:r>
              <a:rPr lang="en-GB" dirty="0">
                <a:solidFill>
                  <a:schemeClr val="tx1"/>
                </a:solidFill>
              </a:rPr>
              <a:t>In turn, these increases in psychological connection are linked with </a:t>
            </a:r>
            <a:r>
              <a:rPr lang="en-GB" u="sng" dirty="0">
                <a:solidFill>
                  <a:schemeClr val="tx2"/>
                </a:solidFill>
              </a:rPr>
              <a:t>positive mental health outcomes</a:t>
            </a:r>
            <a:r>
              <a:rPr lang="en-GB" dirty="0">
                <a:solidFill>
                  <a:schemeClr val="tx1"/>
                </a:solidFill>
              </a:rPr>
              <a:t>.  These findings suggest taking part in coordinated community helping not only helps vulnerable community members, but can also help community volunteers by providing valuable social connection during a period of crisis characterised by physical separation.</a:t>
            </a:r>
            <a:endParaRPr lang="en-GB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04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7A4B-DC83-414E-84CE-DD2A435EC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Community Volunteering and Mental Health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E5AC6A0-94E2-4526-B9A1-5ABC667A4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34" y="2603500"/>
            <a:ext cx="11183815" cy="39751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There are well-established links between volunteering, increased well-being, and reductions in mental ill-health, but existing research has typically understood volunteering and its outcomes in individualistic terms, e.g., relating to personality predictors or personal motives.</a:t>
            </a:r>
          </a:p>
          <a:p>
            <a:r>
              <a:rPr lang="en-GB" dirty="0"/>
              <a:t>Our recent research shows that volunteering can be motivated by existing commitment to the community but it can also help build and strengthen a sense of ‘identification’ with one’s community: a sense of belonging to the community and psychological connection with other community members.</a:t>
            </a:r>
          </a:p>
          <a:p>
            <a:r>
              <a:rPr lang="en-GB" dirty="0"/>
              <a:t>The Social Identity Approach to Health or ‘Social Cure’ Theory argues that identification with meaningful groups can improve health by unlocking valuable psychological resources such as perceived support. </a:t>
            </a:r>
          </a:p>
          <a:p>
            <a:r>
              <a:rPr lang="en-GB" dirty="0"/>
              <a:t>In line with this, our previous research shows that community volunteering that operates in relation to shared group identities (communities or voluntary organisations) is connected with better well-being and intentions to remain a volunteer in the future.</a:t>
            </a:r>
          </a:p>
          <a:p>
            <a:r>
              <a:rPr lang="en-GB" dirty="0"/>
              <a:t>This study explored whether these processes can occur during the unique circumstances resulting from the COVID-19 pandemic, to respond to calls for research to promote the health and well-being of community members during lockdown and to guide sustainable aid delivery solutions.</a:t>
            </a:r>
          </a:p>
        </p:txBody>
      </p:sp>
    </p:spTree>
    <p:extLst>
      <p:ext uri="{BB962C8B-B14F-4D97-AF65-F5344CB8AC3E}">
        <p14:creationId xmlns:p14="http://schemas.microsoft.com/office/powerpoint/2010/main" val="319813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278BC-533D-44C2-A54A-F230FF2D8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EBEBEB"/>
                </a:solidFill>
              </a:rPr>
              <a:t>Our results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49E5F7E-16E8-4147-BB4A-3F0A5BBD1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61" y="2331216"/>
            <a:ext cx="4873450" cy="4230358"/>
          </a:xfrm>
        </p:spPr>
        <p:txBody>
          <a:bodyPr anchor="ctr">
            <a:normAutofit lnSpcReduction="10000"/>
          </a:bodyPr>
          <a:lstStyle/>
          <a:p>
            <a:r>
              <a:rPr lang="en-US" sz="1600" dirty="0"/>
              <a:t>A survey of community members conducted in the UK in June 2020 showed that</a:t>
            </a:r>
            <a:r>
              <a:rPr lang="en-US" sz="1600" b="1" dirty="0"/>
              <a:t>:</a:t>
            </a:r>
          </a:p>
          <a:p>
            <a:pPr>
              <a:buFont typeface="+mj-lt"/>
              <a:buAutoNum type="arabicPeriod"/>
            </a:pPr>
            <a:r>
              <a:rPr lang="en-US" sz="1600" dirty="0">
                <a:solidFill>
                  <a:schemeClr val="tx2"/>
                </a:solidFill>
              </a:rPr>
              <a:t>Taking part in pandemic-related, coordinated community helping was linked with a greater </a:t>
            </a:r>
            <a:r>
              <a:rPr lang="en-US" sz="1600" b="1" dirty="0">
                <a:solidFill>
                  <a:schemeClr val="tx2"/>
                </a:solidFill>
              </a:rPr>
              <a:t>sense of identification </a:t>
            </a:r>
            <a:r>
              <a:rPr lang="en-US" sz="1600" dirty="0">
                <a:solidFill>
                  <a:schemeClr val="tx2"/>
                </a:solidFill>
              </a:rPr>
              <a:t>(belonging and connection) with the participants’ community</a:t>
            </a:r>
          </a:p>
          <a:p>
            <a:pPr>
              <a:buFont typeface="+mj-lt"/>
              <a:buAutoNum type="arabicPeriod"/>
            </a:pPr>
            <a:r>
              <a:rPr lang="en-US" sz="1600" dirty="0">
                <a:solidFill>
                  <a:schemeClr val="tx2"/>
                </a:solidFill>
              </a:rPr>
              <a:t>This sense of community identification was linked with an increased </a:t>
            </a:r>
            <a:r>
              <a:rPr lang="en-US" sz="1600" b="1" dirty="0">
                <a:solidFill>
                  <a:schemeClr val="tx2"/>
                </a:solidFill>
              </a:rPr>
              <a:t>sense of unity </a:t>
            </a:r>
            <a:r>
              <a:rPr lang="en-US" sz="1600" dirty="0">
                <a:solidFill>
                  <a:schemeClr val="tx2"/>
                </a:solidFill>
              </a:rPr>
              <a:t>during the pandemic</a:t>
            </a:r>
          </a:p>
          <a:p>
            <a:pPr>
              <a:buFont typeface="+mj-lt"/>
              <a:buAutoNum type="arabicPeriod"/>
            </a:pPr>
            <a:r>
              <a:rPr lang="en-US" sz="1600" dirty="0">
                <a:solidFill>
                  <a:schemeClr val="tx2"/>
                </a:solidFill>
              </a:rPr>
              <a:t>The expected connection between voluntary helping during the pandemic and </a:t>
            </a:r>
            <a:r>
              <a:rPr lang="en-US" sz="1600" b="1" dirty="0">
                <a:solidFill>
                  <a:schemeClr val="tx2"/>
                </a:solidFill>
              </a:rPr>
              <a:t>increased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US" sz="1600" b="1" dirty="0">
                <a:solidFill>
                  <a:schemeClr val="tx2"/>
                </a:solidFill>
              </a:rPr>
              <a:t>well-being, reduced depression and reduced anxiety </a:t>
            </a:r>
            <a:r>
              <a:rPr lang="en-US" sz="1600" dirty="0">
                <a:solidFill>
                  <a:schemeClr val="tx2"/>
                </a:solidFill>
              </a:rPr>
              <a:t>was fully explained by increases in these feelings of community social connection and 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C30769-C6E1-45A6-AA1D-55179E8C6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793" y="3293330"/>
            <a:ext cx="6158802" cy="203240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305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E347F-0CA1-46C8-95E4-51C0123A0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000">
                <a:solidFill>
                  <a:srgbClr val="EBEBEB"/>
                </a:solidFill>
              </a:rPr>
              <a:t>Implications for communities and voluntary responses to crisis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1FDE47A-EFAB-4B80-8F91-F35DAA157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78" y="2795699"/>
            <a:ext cx="3031901" cy="303190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F194B763-9109-4D2B-939B-05AF196B0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5900" y="2640781"/>
            <a:ext cx="7447652" cy="3890375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500" dirty="0"/>
              <a:t>Community-based volunteering activities bond individuals with fellow volunteers and community members benefiting their health and well-being, as well as providing a resource to aid those in need within the community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These coordinated community responses are vital to management of crises such as the COVID-19 pandemic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They are also critical for maintaining supportive and resilient communities beyond the pandemic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Community members should therefore be supported to take part in volunteering and made aware of the potential benefits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Local and national government bodies should work to support and resource existing community volunteering organisations and novel groups, e.g., mutual aid groups, and work in collaborative partnerships with them </a:t>
            </a:r>
          </a:p>
          <a:p>
            <a:pPr>
              <a:lnSpc>
                <a:spcPct val="90000"/>
              </a:lnSpc>
            </a:pPr>
            <a:r>
              <a:rPr lang="en-US" sz="1500" dirty="0"/>
              <a:t>Volunteering groups and organisations should work towards fostering a sense of belonging and shared group membership between volunteers to enhance the rewards of taking part and encourage sustained and satisfying volunteering behaviours</a:t>
            </a:r>
          </a:p>
          <a:p>
            <a:pPr>
              <a:lnSpc>
                <a:spcPct val="90000"/>
              </a:lnSpc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4420307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654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 Boardroom</vt:lpstr>
      <vt:lpstr>Mhairi Bowe, Juliet R.H. Wakefield, Blerina Kellezi, Clifford Stevenson, Niamh McNamara, Bethany A. Jones, Alex Sumich, &amp; Nadja Heym (2021)  Journal of Community and Applied Social Psychology </vt:lpstr>
      <vt:lpstr>Statement of Relevance</vt:lpstr>
      <vt:lpstr>Community Volunteering and Mental Health</vt:lpstr>
      <vt:lpstr>Our results</vt:lpstr>
      <vt:lpstr>Implications for communities and voluntary responses to crisis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Mhairi Bowe, Juliet R.H. Wakefield, Blerina Kellezi, Clifford Stevenson, Niamh McNamara, Bethany A. Jones, Alex Sumich, &amp; Nadja Heym (2021)  Journal of Community and Applied Social Psychology </dc:title>
  <dc:creator>Mhairi Bowe Bowe</dc:creator>
  <cp:lastModifiedBy>Mhairi Bowe Bowe</cp:lastModifiedBy>
  <cp:revision>5</cp:revision>
  <dcterms:created xsi:type="dcterms:W3CDTF">2021-03-11T17:41:36Z</dcterms:created>
  <dcterms:modified xsi:type="dcterms:W3CDTF">2021-03-17T14:08:58Z</dcterms:modified>
</cp:coreProperties>
</file>