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4"/>
  </p:sldMasterIdLst>
  <p:notesMasterIdLst>
    <p:notesMasterId r:id="rId26"/>
  </p:notesMasterIdLst>
  <p:sldIdLst>
    <p:sldId id="331" r:id="rId5"/>
    <p:sldId id="332" r:id="rId6"/>
    <p:sldId id="353" r:id="rId7"/>
    <p:sldId id="354" r:id="rId8"/>
    <p:sldId id="355" r:id="rId9"/>
    <p:sldId id="356" r:id="rId10"/>
    <p:sldId id="350" r:id="rId11"/>
    <p:sldId id="351" r:id="rId12"/>
    <p:sldId id="333" r:id="rId13"/>
    <p:sldId id="362" r:id="rId14"/>
    <p:sldId id="336" r:id="rId15"/>
    <p:sldId id="323" r:id="rId16"/>
    <p:sldId id="324" r:id="rId17"/>
    <p:sldId id="339" r:id="rId18"/>
    <p:sldId id="358" r:id="rId19"/>
    <p:sldId id="342" r:id="rId20"/>
    <p:sldId id="361" r:id="rId21"/>
    <p:sldId id="343" r:id="rId22"/>
    <p:sldId id="359" r:id="rId23"/>
    <p:sldId id="360" r:id="rId24"/>
    <p:sldId id="306"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lloway, Karen [NOMS]" initials="GK[" lastIdx="1" clrIdx="0">
    <p:extLst>
      <p:ext uri="{19B8F6BF-5375-455C-9EA6-DF929625EA0E}">
        <p15:presenceInfo xmlns:p15="http://schemas.microsoft.com/office/powerpoint/2012/main" userId="Galloway, Karen [NOM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ADC5ED"/>
    <a:srgbClr val="8236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AB113C-D98F-46BD-8E5D-C0BC47A34474}" v="17" dt="2020-04-15T17:59:19.9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34" autoAdjust="0"/>
    <p:restoredTop sz="94255" autoAdjust="0"/>
  </p:normalViewPr>
  <p:slideViewPr>
    <p:cSldViewPr snapToGrid="0">
      <p:cViewPr varScale="1">
        <p:scale>
          <a:sx n="58" d="100"/>
          <a:sy n="58" d="100"/>
        </p:scale>
        <p:origin x="154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0A6E2323-7DAC-4D70-B0C7-1E8EB313B829}" type="datetimeFigureOut">
              <a:rPr lang="en-GB"/>
              <a:pPr>
                <a:defRPr/>
              </a:pPr>
              <a:t>02/12/2020</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6A190E8-C126-4EB3-82B0-79FA583B0E30}" type="slidenum">
              <a:rPr lang="en-GB"/>
              <a:pPr>
                <a:defRPr/>
              </a:pPr>
              <a:t>‹#›</a:t>
            </a:fld>
            <a:endParaRPr lang="en-GB" dirty="0"/>
          </a:p>
        </p:txBody>
      </p:sp>
    </p:spTree>
    <p:extLst>
      <p:ext uri="{BB962C8B-B14F-4D97-AF65-F5344CB8AC3E}">
        <p14:creationId xmlns:p14="http://schemas.microsoft.com/office/powerpoint/2010/main" val="244657411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96DFF08F-DC6B-4601-B491-B0F83F6DD2DA}" type="datetimeFigureOut">
              <a:rPr lang="en-US" smtClean="0"/>
              <a:pPr/>
              <a:t>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8057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8DA62C57-F68F-4167-9CC7-0D93D0D78B03}" type="slidenum">
              <a:rPr lang="en-GB" smtClean="0"/>
              <a:pPr>
                <a:defRPr/>
              </a:pPr>
              <a:t>‹#›</a:t>
            </a:fld>
            <a:endParaRPr lang="en-GB" dirty="0"/>
          </a:p>
        </p:txBody>
      </p:sp>
    </p:spTree>
    <p:extLst>
      <p:ext uri="{BB962C8B-B14F-4D97-AF65-F5344CB8AC3E}">
        <p14:creationId xmlns:p14="http://schemas.microsoft.com/office/powerpoint/2010/main" val="978902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t>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80580D15-CBB2-41DA-89FD-8E9F66504B2F}" type="slidenum">
              <a:rPr lang="en-GB" smtClean="0"/>
              <a:pPr>
                <a:defRPr/>
              </a:pPr>
              <a:t>‹#›</a:t>
            </a:fld>
            <a:endParaRPr lang="en-GB" dirty="0"/>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307736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12/2/2020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59DE555A-AC9E-4839-8C44-F9B339F55923}" type="slidenum">
              <a:rPr lang="en-GB" smtClean="0"/>
              <a:pPr>
                <a:defRPr/>
              </a:pPr>
              <a:t>‹#›</a:t>
            </a:fld>
            <a:endParaRPr lang="en-GB" dirty="0"/>
          </a:p>
        </p:txBody>
      </p:sp>
    </p:spTree>
    <p:extLst>
      <p:ext uri="{BB962C8B-B14F-4D97-AF65-F5344CB8AC3E}">
        <p14:creationId xmlns:p14="http://schemas.microsoft.com/office/powerpoint/2010/main" val="20132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12/2/2020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defRPr/>
            </a:pPr>
            <a:fld id="{80580D15-CBB2-41DA-89FD-8E9F66504B2F}" type="slidenum">
              <a:rPr lang="en-GB" smtClean="0"/>
              <a:pPr>
                <a:defRPr/>
              </a:pPr>
              <a:t>‹#›</a:t>
            </a:fld>
            <a:endParaRPr lang="en-GB" dirty="0"/>
          </a:p>
        </p:txBody>
      </p:sp>
    </p:spTree>
    <p:extLst>
      <p:ext uri="{BB962C8B-B14F-4D97-AF65-F5344CB8AC3E}">
        <p14:creationId xmlns:p14="http://schemas.microsoft.com/office/powerpoint/2010/main" val="1445601622"/>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12/2/2020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a:defRPr/>
            </a:pPr>
            <a:fld id="{8C98282C-945A-4E2C-AE9D-3932FA70B035}" type="slidenum">
              <a:rPr lang="en-GB" smtClean="0"/>
              <a:pPr>
                <a:defRPr/>
              </a:pPr>
              <a:t>‹#›</a:t>
            </a:fld>
            <a:endParaRPr lang="en-GB" dirty="0"/>
          </a:p>
        </p:txBody>
      </p:sp>
    </p:spTree>
    <p:extLst>
      <p:ext uri="{BB962C8B-B14F-4D97-AF65-F5344CB8AC3E}">
        <p14:creationId xmlns:p14="http://schemas.microsoft.com/office/powerpoint/2010/main" val="3451791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12/2/2020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65E6DA35-3D48-4A0C-86DD-6EA64440ECC3}" type="slidenum">
              <a:rPr lang="en-GB" smtClean="0"/>
              <a:pPr>
                <a:defRPr/>
              </a:pPr>
              <a:t>‹#›</a:t>
            </a:fld>
            <a:endParaRPr lang="en-GB" dirty="0"/>
          </a:p>
        </p:txBody>
      </p:sp>
    </p:spTree>
    <p:extLst>
      <p:ext uri="{BB962C8B-B14F-4D97-AF65-F5344CB8AC3E}">
        <p14:creationId xmlns:p14="http://schemas.microsoft.com/office/powerpoint/2010/main" val="2476353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12/2/2020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80580D15-CBB2-41DA-89FD-8E9F66504B2F}" type="slidenum">
              <a:rPr lang="en-GB" smtClean="0"/>
              <a:pPr>
                <a:defRPr/>
              </a:pPr>
              <a:t>‹#›</a:t>
            </a:fld>
            <a:endParaRPr lang="en-GB" dirty="0"/>
          </a:p>
        </p:txBody>
      </p:sp>
    </p:spTree>
    <p:extLst>
      <p:ext uri="{BB962C8B-B14F-4D97-AF65-F5344CB8AC3E}">
        <p14:creationId xmlns:p14="http://schemas.microsoft.com/office/powerpoint/2010/main" val="160388825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CDD058F-B960-4439-B370-43D89816EE05}" type="datetimeFigureOut">
              <a:rPr lang="en-US" smtClean="0"/>
              <a:t>12/2/2020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80580D15-CBB2-41DA-89FD-8E9F66504B2F}" type="slidenum">
              <a:rPr lang="en-GB" smtClean="0"/>
              <a:pPr>
                <a:defRPr/>
              </a:pPr>
              <a:t>‹#›</a:t>
            </a:fld>
            <a:endParaRPr lang="en-GB" dirty="0"/>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3922981"/>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80580D15-CBB2-41DA-89FD-8E9F66504B2F}" type="slidenum">
              <a:rPr lang="en-GB" smtClean="0"/>
              <a:pPr>
                <a:defRPr/>
              </a:pPr>
              <a:t>‹#›</a:t>
            </a:fld>
            <a:endParaRPr lang="en-GB" dirty="0"/>
          </a:p>
        </p:txBody>
      </p:sp>
    </p:spTree>
    <p:extLst>
      <p:ext uri="{BB962C8B-B14F-4D97-AF65-F5344CB8AC3E}">
        <p14:creationId xmlns:p14="http://schemas.microsoft.com/office/powerpoint/2010/main" val="30640184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80580D15-CBB2-41DA-89FD-8E9F66504B2F}" type="slidenum">
              <a:rPr lang="en-GB" smtClean="0"/>
              <a:pPr>
                <a:defRPr/>
              </a:pPr>
              <a:t>‹#›</a:t>
            </a:fld>
            <a:endParaRPr lang="en-GB" dirty="0"/>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5733296"/>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6DFF08F-DC6B-4601-B491-B0F83F6DD2DA}" type="datetimeFigureOut">
              <a:rPr lang="en-US" smtClean="0"/>
              <a:pPr/>
              <a:t>12/2/2020</a:t>
            </a:fld>
            <a:endParaRPr lang="en-US" dirty="0"/>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a:defRPr/>
            </a:pPr>
            <a:fld id="{80580D15-CBB2-41DA-89FD-8E9F66504B2F}" type="slidenum">
              <a:rPr lang="en-GB" smtClean="0"/>
              <a:pPr>
                <a:defRPr/>
              </a:pPr>
              <a:t>‹#›</a:t>
            </a:fld>
            <a:endParaRPr lang="en-GB" dirty="0"/>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81130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ftr="0" dt="0"/>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samaritans.org/" TargetMode="External"/><Relationship Id="rId2" Type="http://schemas.openxmlformats.org/officeDocument/2006/relationships/hyperlink" Target="https://www.nhs.uk/Livewell/Suicide/Documents/Help%20is%20at%20Hand.pdf" TargetMode="External"/><Relationship Id="rId1" Type="http://schemas.openxmlformats.org/officeDocument/2006/relationships/slideLayout" Target="../slideLayouts/slideLayout7.xml"/><Relationship Id="rId4" Type="http://schemas.openxmlformats.org/officeDocument/2006/relationships/hyperlink" Target="mailto:jo@Samaritans.or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cruse.org.uk/" TargetMode="External"/><Relationship Id="rId2" Type="http://schemas.openxmlformats.org/officeDocument/2006/relationships/hyperlink" Target="mailto:jo@Samaritans.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9141544"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8505" y="1814574"/>
            <a:ext cx="5570417" cy="3228207"/>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 name="Rectangle 75">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1444" y="620720"/>
            <a:ext cx="5492423"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8" name="Title 1"/>
          <p:cNvSpPr>
            <a:spLocks noGrp="1"/>
          </p:cNvSpPr>
          <p:nvPr>
            <p:ph type="ctrTitle"/>
          </p:nvPr>
        </p:nvSpPr>
        <p:spPr>
          <a:xfrm>
            <a:off x="3534918" y="1105351"/>
            <a:ext cx="4765475" cy="3023981"/>
          </a:xfrm>
        </p:spPr>
        <p:txBody>
          <a:bodyPr anchor="b">
            <a:normAutofit/>
          </a:bodyPr>
          <a:lstStyle/>
          <a:p>
            <a:pPr algn="l"/>
            <a:br>
              <a:rPr lang="en-GB" sz="3300" dirty="0">
                <a:solidFill>
                  <a:srgbClr val="FFFFFF"/>
                </a:solidFill>
              </a:rPr>
            </a:br>
            <a:br>
              <a:rPr lang="en-GB" sz="3300" dirty="0">
                <a:solidFill>
                  <a:srgbClr val="FFFFFF"/>
                </a:solidFill>
              </a:rPr>
            </a:br>
            <a:r>
              <a:rPr lang="en-GB" sz="3300" dirty="0">
                <a:solidFill>
                  <a:srgbClr val="FFFFFF"/>
                </a:solidFill>
              </a:rPr>
              <a:t>Sharing the news of a death</a:t>
            </a:r>
            <a:br>
              <a:rPr lang="en-GB" sz="3300" dirty="0">
                <a:solidFill>
                  <a:srgbClr val="FFFFFF"/>
                </a:solidFill>
              </a:rPr>
            </a:br>
            <a:br>
              <a:rPr lang="en-GB" sz="3300" dirty="0">
                <a:solidFill>
                  <a:srgbClr val="FFFFFF"/>
                </a:solidFill>
              </a:rPr>
            </a:br>
            <a:br>
              <a:rPr lang="en-GB" sz="3300" dirty="0">
                <a:solidFill>
                  <a:srgbClr val="FFFFFF"/>
                </a:solidFill>
              </a:rPr>
            </a:br>
            <a:endParaRPr lang="en-GB" altLang="en-US" sz="3300" dirty="0">
              <a:solidFill>
                <a:srgbClr val="FFFFFF"/>
              </a:solidFill>
            </a:endParaRPr>
          </a:p>
        </p:txBody>
      </p:sp>
      <p:sp>
        <p:nvSpPr>
          <p:cNvPr id="4099" name="Subtitle 2"/>
          <p:cNvSpPr>
            <a:spLocks noGrp="1"/>
          </p:cNvSpPr>
          <p:nvPr>
            <p:ph type="subTitle" idx="1"/>
          </p:nvPr>
        </p:nvSpPr>
        <p:spPr>
          <a:xfrm>
            <a:off x="3534918" y="4297556"/>
            <a:ext cx="4765476" cy="1433391"/>
          </a:xfrm>
        </p:spPr>
        <p:txBody>
          <a:bodyPr anchor="t">
            <a:normAutofit/>
          </a:bodyPr>
          <a:lstStyle/>
          <a:p>
            <a:r>
              <a:rPr lang="en-GB" b="1" dirty="0">
                <a:solidFill>
                  <a:srgbClr val="FFFFFF"/>
                </a:solidFill>
              </a:rPr>
              <a:t>April 2020</a:t>
            </a:r>
            <a:endParaRPr lang="en-GB" altLang="en-US" b="1" dirty="0">
              <a:solidFill>
                <a:srgbClr val="FFFFFF"/>
              </a:solidFill>
            </a:endParaRPr>
          </a:p>
          <a:p>
            <a:pPr>
              <a:spcBef>
                <a:spcPts val="0"/>
              </a:spcBef>
            </a:pPr>
            <a:endParaRPr lang="en-GB" altLang="en-US" b="1" dirty="0">
              <a:solidFill>
                <a:srgbClr val="FFFFFF"/>
              </a:solidFill>
            </a:endParaRPr>
          </a:p>
          <a:p>
            <a:endParaRPr lang="en-GB" altLang="en-US" dirty="0">
              <a:solidFill>
                <a:srgbClr val="FFFFFF"/>
              </a:solidFill>
            </a:endParaRPr>
          </a:p>
          <a:p>
            <a:endParaRPr lang="en-GB" altLang="en-US" dirty="0">
              <a:solidFill>
                <a:srgbClr val="FFFFFF"/>
              </a:solidFill>
            </a:endParaRPr>
          </a:p>
        </p:txBody>
      </p:sp>
      <p:cxnSp>
        <p:nvCxnSpPr>
          <p:cNvPr id="78" name="Straight Connector 77">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32199" y="4214336"/>
            <a:ext cx="384048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80" name="Rectangle 79">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000" y="-2"/>
            <a:ext cx="123444"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794170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1731" y="603414"/>
            <a:ext cx="8348400" cy="383381"/>
          </a:xfrm>
        </p:spPr>
        <p:txBody>
          <a:bodyPr>
            <a:normAutofit fontScale="90000"/>
          </a:bodyPr>
          <a:lstStyle/>
          <a:p>
            <a:r>
              <a:rPr lang="en-GB" sz="2400" dirty="0"/>
              <a:t>Overview</a:t>
            </a:r>
          </a:p>
        </p:txBody>
      </p:sp>
      <p:sp>
        <p:nvSpPr>
          <p:cNvPr id="3" name="Content Placeholder 2"/>
          <p:cNvSpPr>
            <a:spLocks noGrp="1"/>
          </p:cNvSpPr>
          <p:nvPr>
            <p:ph idx="1"/>
          </p:nvPr>
        </p:nvSpPr>
        <p:spPr>
          <a:xfrm>
            <a:off x="713698" y="1147552"/>
            <a:ext cx="8184465" cy="5048041"/>
          </a:xfrm>
        </p:spPr>
        <p:txBody>
          <a:bodyPr/>
          <a:lstStyle/>
          <a:p>
            <a:pPr marL="0" indent="0">
              <a:buNone/>
            </a:pPr>
            <a:r>
              <a:rPr lang="en-GB" sz="1800" b="1" dirty="0"/>
              <a:t>How you communicate the news of a death sets the tone. </a:t>
            </a:r>
          </a:p>
          <a:p>
            <a:r>
              <a:rPr lang="en-GB" sz="1800" dirty="0"/>
              <a:t>A death can provoke strong emotions.  It is likely that many will become aware of the death before any official communication. Speculation and rumours can circulate and staff and others can feel a sense of confusion and uncertainty, particularly following a self-inflicted death.</a:t>
            </a:r>
          </a:p>
          <a:p>
            <a:pPr marL="0" indent="0">
              <a:buNone/>
            </a:pPr>
            <a:r>
              <a:rPr lang="en-GB" sz="1800" dirty="0"/>
              <a:t>Giving </a:t>
            </a:r>
            <a:r>
              <a:rPr lang="en-GB" sz="1800" b="1" dirty="0"/>
              <a:t>clear and supportive information </a:t>
            </a:r>
            <a:r>
              <a:rPr lang="en-GB" sz="1800" dirty="0"/>
              <a:t>to both staff and residents, as soon as possible can help to manage the impact on the community.</a:t>
            </a:r>
          </a:p>
          <a:p>
            <a:r>
              <a:rPr lang="en-GB" sz="1800" dirty="0"/>
              <a:t>Always try to share the news about a death </a:t>
            </a:r>
            <a:r>
              <a:rPr lang="en-GB" sz="1800" b="1" dirty="0"/>
              <a:t>in the most personal and sensitive way </a:t>
            </a:r>
            <a:r>
              <a:rPr lang="en-GB" sz="1800" dirty="0"/>
              <a:t>possible and </a:t>
            </a:r>
            <a:r>
              <a:rPr lang="en-GB" sz="1800" b="1" dirty="0"/>
              <a:t>in person first</a:t>
            </a:r>
            <a:r>
              <a:rPr lang="en-GB" sz="1800" dirty="0"/>
              <a:t>, if at all possible.</a:t>
            </a:r>
          </a:p>
          <a:p>
            <a:r>
              <a:rPr lang="en-GB" sz="1800" dirty="0"/>
              <a:t>During the COVID-19 pandemic you will be limited by social distancing rules, but </a:t>
            </a:r>
            <a:r>
              <a:rPr lang="en-GB" sz="1800" b="1" dirty="0"/>
              <a:t>wherever possible people should be told in person</a:t>
            </a:r>
            <a:r>
              <a:rPr lang="en-GB" sz="1800" dirty="0"/>
              <a:t>.  This is particularly important if the death appears to have been self-inflicted.</a:t>
            </a:r>
          </a:p>
          <a:p>
            <a:r>
              <a:rPr lang="en-GB" sz="1800" b="1" dirty="0"/>
              <a:t>Visible leadership </a:t>
            </a:r>
            <a:r>
              <a:rPr lang="en-GB" sz="1800" dirty="0"/>
              <a:t>can make a big difference. This includes acknowledging that </a:t>
            </a:r>
            <a:r>
              <a:rPr lang="en-GB" sz="1800" b="1" dirty="0"/>
              <a:t>it is OK to be affected by what has happened</a:t>
            </a:r>
            <a:r>
              <a:rPr lang="en-GB" sz="1800" dirty="0"/>
              <a:t>. As leaders, having the courage to say that you too are impacted by the death helps others to do the be open about their feelings and to feel able to seek help when they need it.</a:t>
            </a:r>
            <a:endParaRPr lang="en-GB" dirty="0"/>
          </a:p>
        </p:txBody>
      </p:sp>
      <p:sp>
        <p:nvSpPr>
          <p:cNvPr id="4" name="Slide Number Placeholder 3"/>
          <p:cNvSpPr>
            <a:spLocks noGrp="1"/>
          </p:cNvSpPr>
          <p:nvPr>
            <p:ph type="sldNum" sz="quarter" idx="12"/>
          </p:nvPr>
        </p:nvSpPr>
        <p:spPr/>
        <p:txBody>
          <a:bodyPr/>
          <a:lstStyle/>
          <a:p>
            <a:pPr>
              <a:defRPr/>
            </a:pPr>
            <a:fld id="{8DA62C57-F68F-4167-9CC7-0D93D0D78B03}" type="slidenum">
              <a:rPr lang="en-GB" smtClean="0">
                <a:solidFill>
                  <a:prstClr val="white"/>
                </a:solidFill>
              </a:rPr>
              <a:pPr>
                <a:defRPr/>
              </a:pPr>
              <a:t>2</a:t>
            </a:fld>
            <a:endParaRPr lang="en-GB" dirty="0">
              <a:solidFill>
                <a:prstClr val="white"/>
              </a:solidFill>
            </a:endParaRPr>
          </a:p>
        </p:txBody>
      </p:sp>
    </p:spTree>
    <p:extLst>
      <p:ext uri="{BB962C8B-B14F-4D97-AF65-F5344CB8AC3E}">
        <p14:creationId xmlns:p14="http://schemas.microsoft.com/office/powerpoint/2010/main" val="3829312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070F5-0070-4CCE-818F-B880CA0CFE3E}"/>
              </a:ext>
            </a:extLst>
          </p:cNvPr>
          <p:cNvSpPr>
            <a:spLocks noGrp="1"/>
          </p:cNvSpPr>
          <p:nvPr>
            <p:ph type="title"/>
          </p:nvPr>
        </p:nvSpPr>
        <p:spPr>
          <a:xfrm>
            <a:off x="768096" y="585216"/>
            <a:ext cx="6013704" cy="1499616"/>
          </a:xfrm>
        </p:spPr>
        <p:txBody>
          <a:bodyPr>
            <a:normAutofit/>
          </a:bodyPr>
          <a:lstStyle/>
          <a:p>
            <a:r>
              <a:rPr lang="en-GB" dirty="0"/>
              <a:t>Visible leadership</a:t>
            </a:r>
          </a:p>
        </p:txBody>
      </p:sp>
      <p:sp>
        <p:nvSpPr>
          <p:cNvPr id="3" name="Content Placeholder 2">
            <a:extLst>
              <a:ext uri="{FF2B5EF4-FFF2-40B4-BE49-F238E27FC236}">
                <a16:creationId xmlns:a16="http://schemas.microsoft.com/office/drawing/2014/main" id="{C9115C65-3077-4B2B-A508-693C3D2F63AA}"/>
              </a:ext>
            </a:extLst>
          </p:cNvPr>
          <p:cNvSpPr>
            <a:spLocks noGrp="1"/>
          </p:cNvSpPr>
          <p:nvPr>
            <p:ph idx="1"/>
          </p:nvPr>
        </p:nvSpPr>
        <p:spPr>
          <a:xfrm>
            <a:off x="768096" y="1801906"/>
            <a:ext cx="6278163" cy="4507454"/>
          </a:xfrm>
        </p:spPr>
        <p:txBody>
          <a:bodyPr>
            <a:normAutofit/>
          </a:bodyPr>
          <a:lstStyle/>
          <a:p>
            <a:r>
              <a:rPr lang="en-GB" sz="1400" dirty="0"/>
              <a:t>Both staff and </a:t>
            </a:r>
            <a:r>
              <a:rPr lang="en-GB" sz="1400" dirty="0" err="1"/>
              <a:t>otherswill</a:t>
            </a:r>
            <a:r>
              <a:rPr lang="en-GB" sz="1400" dirty="0"/>
              <a:t> be looking for leadership and role modelling of appropriate ways of responding.</a:t>
            </a:r>
          </a:p>
          <a:p>
            <a:r>
              <a:rPr lang="en-GB" sz="1400" dirty="0"/>
              <a:t>It is important for senior staff to be visible and both lead and demonstrate compassionate responses to the death.  </a:t>
            </a:r>
          </a:p>
          <a:p>
            <a:r>
              <a:rPr lang="en-GB" sz="1400" dirty="0"/>
              <a:t>In the hours after a death there may be a tense atmosphere especially for a non-natural death like a suicide.  Staff and residents may feel a sense of individual inadequacy or failure. Being on hand to show that you understand that this is difficult can be supportive and reassuring that this is important. </a:t>
            </a:r>
          </a:p>
          <a:p>
            <a:r>
              <a:rPr lang="en-GB" sz="1400" dirty="0"/>
              <a:t>Where possible, guide staff to the informal and formal supports available (including basic needs like tasking a break; or talking to family). There is more information about this at the end of this presentation.</a:t>
            </a:r>
          </a:p>
          <a:p>
            <a:r>
              <a:rPr lang="en-GB" sz="1400" dirty="0"/>
              <a:t>You do not need to have all of the answers but you will need to acknowledge and manage the uncertainty for yourself and them. </a:t>
            </a:r>
          </a:p>
        </p:txBody>
      </p:sp>
      <p:sp>
        <p:nvSpPr>
          <p:cNvPr id="9" name="Rectangle 8">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7511" y="325601"/>
            <a:ext cx="171519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7511" y="4394539"/>
            <a:ext cx="171519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6196185-D67C-42A2-8FC6-4377050064C3}"/>
              </a:ext>
            </a:extLst>
          </p:cNvPr>
          <p:cNvSpPr>
            <a:spLocks noGrp="1"/>
          </p:cNvSpPr>
          <p:nvPr>
            <p:ph type="sldNum" sz="quarter" idx="12"/>
          </p:nvPr>
        </p:nvSpPr>
        <p:spPr>
          <a:xfrm>
            <a:off x="8127999" y="6470704"/>
            <a:ext cx="730251" cy="274320"/>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8DA62C57-F68F-4167-9CC7-0D93D0D78B03}" type="slidenum">
              <a:rPr kumimoji="0" lang="en-GB" b="1" i="0" u="none" strike="noStrike" kern="1200" cap="none" spc="0" normalizeH="0" baseline="0" noProof="0" smtClean="0">
                <a:ln>
                  <a:noFill/>
                </a:ln>
                <a:effectLst/>
                <a:uLnTx/>
                <a:uFillTx/>
                <a:latin typeface="Arial"/>
                <a:ea typeface="+mn-ea"/>
                <a:cs typeface="+mn-cs"/>
              </a:rPr>
              <a:pPr marL="0" marR="0" lvl="0" indent="0" defTabSz="914400" rtl="0" eaLnBrk="1" fontAlgn="auto" latinLnBrk="0" hangingPunct="1">
                <a:spcBef>
                  <a:spcPts val="0"/>
                </a:spcBef>
                <a:spcAft>
                  <a:spcPts val="600"/>
                </a:spcAft>
                <a:buClrTx/>
                <a:buSzTx/>
                <a:buFontTx/>
                <a:buNone/>
                <a:tabLst/>
                <a:defRPr/>
              </a:pPr>
              <a:t>3</a:t>
            </a:fld>
            <a:endParaRPr kumimoji="0" lang="en-GB" b="1" i="0" u="none" strike="noStrike" kern="1200" cap="none" spc="0" normalizeH="0" baseline="0" noProof="0">
              <a:ln>
                <a:noFill/>
              </a:ln>
              <a:effectLst/>
              <a:uLnTx/>
              <a:uFillTx/>
              <a:latin typeface="Arial"/>
              <a:ea typeface="+mn-ea"/>
              <a:cs typeface="+mn-cs"/>
            </a:endParaRPr>
          </a:p>
        </p:txBody>
      </p:sp>
    </p:spTree>
    <p:extLst>
      <p:ext uri="{BB962C8B-B14F-4D97-AF65-F5344CB8AC3E}">
        <p14:creationId xmlns:p14="http://schemas.microsoft.com/office/powerpoint/2010/main" val="2572977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B776A-093C-4F26-AD46-E46CBEE54CF2}"/>
              </a:ext>
            </a:extLst>
          </p:cNvPr>
          <p:cNvSpPr>
            <a:spLocks noGrp="1"/>
          </p:cNvSpPr>
          <p:nvPr>
            <p:ph type="title"/>
          </p:nvPr>
        </p:nvSpPr>
        <p:spPr/>
        <p:txBody>
          <a:bodyPr/>
          <a:lstStyle/>
          <a:p>
            <a:r>
              <a:rPr lang="en-GB" dirty="0"/>
              <a:t>Setting the tone for staff</a:t>
            </a:r>
          </a:p>
        </p:txBody>
      </p:sp>
      <p:sp>
        <p:nvSpPr>
          <p:cNvPr id="3" name="Content Placeholder 2">
            <a:extLst>
              <a:ext uri="{FF2B5EF4-FFF2-40B4-BE49-F238E27FC236}">
                <a16:creationId xmlns:a16="http://schemas.microsoft.com/office/drawing/2014/main" id="{20713CB7-9D68-48E9-A593-25FBD0394842}"/>
              </a:ext>
            </a:extLst>
          </p:cNvPr>
          <p:cNvSpPr>
            <a:spLocks noGrp="1"/>
          </p:cNvSpPr>
          <p:nvPr>
            <p:ph idx="1"/>
          </p:nvPr>
        </p:nvSpPr>
        <p:spPr>
          <a:xfrm>
            <a:off x="768096" y="1837765"/>
            <a:ext cx="7290055" cy="4471595"/>
          </a:xfrm>
        </p:spPr>
        <p:txBody>
          <a:bodyPr>
            <a:normAutofit/>
          </a:bodyPr>
          <a:lstStyle/>
          <a:p>
            <a:r>
              <a:rPr lang="en-GB" dirty="0"/>
              <a:t>As a manager, people will look to you for their cues and what is acceptable.</a:t>
            </a:r>
          </a:p>
          <a:p>
            <a:r>
              <a:rPr lang="en-GB" b="1" dirty="0"/>
              <a:t>The words you use and the way you talk make a difference</a:t>
            </a:r>
          </a:p>
          <a:p>
            <a:r>
              <a:rPr lang="en-GB" b="1" dirty="0"/>
              <a:t>Actions also matter</a:t>
            </a:r>
            <a:r>
              <a:rPr lang="en-GB" dirty="0"/>
              <a:t>.  Actions which acknowledge that both staff and residents will be affected by Employee Support, supervision.</a:t>
            </a:r>
          </a:p>
          <a:p>
            <a:r>
              <a:rPr lang="en-GB" dirty="0"/>
              <a:t>Other examples may include:  Allowing staff a quiet space to reflect and gather themselves; allowing some staff to finish early or not go back to the same job immediately; providing group spaces where they can share how they are feeling.</a:t>
            </a:r>
          </a:p>
          <a:p>
            <a:r>
              <a:rPr lang="en-GB" dirty="0"/>
              <a:t> </a:t>
            </a:r>
            <a:r>
              <a:rPr lang="en-GB" b="1" dirty="0"/>
              <a:t>Acknowledging your own feelings </a:t>
            </a:r>
            <a:r>
              <a:rPr lang="en-GB" dirty="0"/>
              <a:t>and experience of being affected by a death can show staff that difficult emotions are natural and a human response to a distressing time. This will help give permission to others to be honest about how they feel. </a:t>
            </a:r>
          </a:p>
        </p:txBody>
      </p:sp>
      <p:sp>
        <p:nvSpPr>
          <p:cNvPr id="4" name="Slide Number Placeholder 3">
            <a:extLst>
              <a:ext uri="{FF2B5EF4-FFF2-40B4-BE49-F238E27FC236}">
                <a16:creationId xmlns:a16="http://schemas.microsoft.com/office/drawing/2014/main" id="{3B1B68BE-756C-41D5-93F8-2E98FC6EBEF9}"/>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A62C57-F68F-4167-9CC7-0D93D0D78B03}" type="slidenum">
              <a:rPr kumimoji="0" lang="en-GB" sz="1200" b="1" i="0" u="none" strike="noStrike" kern="1200" cap="none" spc="0" normalizeH="0" baseline="0" noProof="0" smtClean="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200" b="1"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534546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982" y="775121"/>
            <a:ext cx="8348400" cy="383381"/>
          </a:xfrm>
        </p:spPr>
        <p:txBody>
          <a:bodyPr>
            <a:normAutofit fontScale="90000"/>
          </a:bodyPr>
          <a:lstStyle/>
          <a:p>
            <a:r>
              <a:rPr lang="en-GB" sz="2400" dirty="0"/>
              <a:t>Sharing the news with staff</a:t>
            </a:r>
          </a:p>
        </p:txBody>
      </p:sp>
      <p:sp>
        <p:nvSpPr>
          <p:cNvPr id="3" name="Content Placeholder 2"/>
          <p:cNvSpPr>
            <a:spLocks noGrp="1"/>
          </p:cNvSpPr>
          <p:nvPr>
            <p:ph idx="1"/>
          </p:nvPr>
        </p:nvSpPr>
        <p:spPr>
          <a:xfrm>
            <a:off x="753034" y="1415954"/>
            <a:ext cx="8006581" cy="5562974"/>
          </a:xfrm>
        </p:spPr>
        <p:txBody>
          <a:bodyPr/>
          <a:lstStyle/>
          <a:p>
            <a:r>
              <a:rPr lang="en-GB" dirty="0"/>
              <a:t>Staff are your greatest asset at this difficult time. Where possible, it is important to notify them in person of what has happened.</a:t>
            </a:r>
          </a:p>
          <a:p>
            <a:r>
              <a:rPr lang="en-GB" b="1" dirty="0"/>
              <a:t>Remind staff of the support available to them</a:t>
            </a:r>
            <a:r>
              <a:rPr lang="en-GB" dirty="0"/>
              <a:t>, and of the crucial role they can all play in looking after one another and those in their care.</a:t>
            </a:r>
          </a:p>
          <a:p>
            <a:r>
              <a:rPr lang="en-GB" b="1" dirty="0"/>
              <a:t>Allow staff some time to ask questions and plan how information is going to be passed on.</a:t>
            </a:r>
            <a:r>
              <a:rPr lang="en-GB" dirty="0"/>
              <a:t> Wherever possible provide space for them to reflect on what has happened and express their emotions before continuing with their work.</a:t>
            </a:r>
          </a:p>
          <a:p>
            <a:r>
              <a:rPr lang="en-GB" b="1" dirty="0"/>
              <a:t>Staff who will be taking a more substantial role in responding </a:t>
            </a:r>
            <a:r>
              <a:rPr lang="en-GB" dirty="0"/>
              <a:t>(such as Managers) </a:t>
            </a:r>
            <a:r>
              <a:rPr lang="en-GB" b="1" dirty="0"/>
              <a:t>should be given additional support, time and details.</a:t>
            </a:r>
            <a:r>
              <a:rPr lang="en-GB" dirty="0"/>
              <a:t> </a:t>
            </a: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A62C57-F68F-4167-9CC7-0D93D0D78B03}" type="slidenum">
              <a:rPr kumimoji="0" lang="en-GB" sz="1200" b="1" i="0" u="none" strike="noStrike" kern="1200" cap="none" spc="0" normalizeH="0" baseline="0" noProof="0" smtClean="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1200" b="1"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559429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1835F-3004-4030-BE1A-98FE87066ACD}"/>
              </a:ext>
            </a:extLst>
          </p:cNvPr>
          <p:cNvSpPr>
            <a:spLocks noGrp="1"/>
          </p:cNvSpPr>
          <p:nvPr>
            <p:ph type="title"/>
          </p:nvPr>
        </p:nvSpPr>
        <p:spPr/>
        <p:txBody>
          <a:bodyPr/>
          <a:lstStyle/>
          <a:p>
            <a:r>
              <a:rPr lang="en-GB" dirty="0"/>
              <a:t>Informing the wider community</a:t>
            </a:r>
          </a:p>
        </p:txBody>
      </p:sp>
      <p:sp>
        <p:nvSpPr>
          <p:cNvPr id="3" name="Content Placeholder 2">
            <a:extLst>
              <a:ext uri="{FF2B5EF4-FFF2-40B4-BE49-F238E27FC236}">
                <a16:creationId xmlns:a16="http://schemas.microsoft.com/office/drawing/2014/main" id="{333684B6-BB60-4DD3-81AB-929A8B14F450}"/>
              </a:ext>
            </a:extLst>
          </p:cNvPr>
          <p:cNvSpPr>
            <a:spLocks noGrp="1"/>
          </p:cNvSpPr>
          <p:nvPr>
            <p:ph idx="1"/>
          </p:nvPr>
        </p:nvSpPr>
        <p:spPr/>
        <p:txBody>
          <a:bodyPr>
            <a:normAutofit/>
          </a:bodyPr>
          <a:lstStyle/>
          <a:p>
            <a:pPr marL="0" lvl="0" indent="0">
              <a:buNone/>
            </a:pPr>
            <a:r>
              <a:rPr lang="en-GB" b="1" dirty="0">
                <a:solidFill>
                  <a:prstClr val="black"/>
                </a:solidFill>
              </a:rPr>
              <a:t>Include all members of the community, including the staff of partner organisations and volunteers</a:t>
            </a:r>
            <a:r>
              <a:rPr lang="en-GB" dirty="0">
                <a:solidFill>
                  <a:prstClr val="black"/>
                </a:solidFill>
              </a:rPr>
              <a:t>.</a:t>
            </a:r>
          </a:p>
          <a:p>
            <a:pPr lvl="0"/>
            <a:r>
              <a:rPr lang="en-GB" dirty="0">
                <a:solidFill>
                  <a:prstClr val="black"/>
                </a:solidFill>
              </a:rPr>
              <a:t>Consider how any third sector and non-employed staff will be informed.</a:t>
            </a:r>
          </a:p>
          <a:p>
            <a:pPr lvl="0"/>
            <a:r>
              <a:rPr lang="en-GB" dirty="0">
                <a:solidFill>
                  <a:prstClr val="black"/>
                </a:solidFill>
              </a:rPr>
              <a:t>Consider any staff who have recently left who may wish to know.</a:t>
            </a:r>
          </a:p>
          <a:p>
            <a:pPr lvl="0"/>
            <a:r>
              <a:rPr lang="en-GB" dirty="0">
                <a:solidFill>
                  <a:prstClr val="black"/>
                </a:solidFill>
              </a:rPr>
              <a:t>Remember that not all staff will be at work on a single day and you may need to contact those who are not or to repeat the message on future days. </a:t>
            </a:r>
          </a:p>
          <a:p>
            <a:pPr lvl="0"/>
            <a:r>
              <a:rPr lang="en-GB" dirty="0">
                <a:solidFill>
                  <a:prstClr val="black"/>
                </a:solidFill>
              </a:rPr>
              <a:t>Try to make sure that those staff who have worked closely with the individual are told by a manager, rather than find out through other means.</a:t>
            </a:r>
          </a:p>
          <a:p>
            <a:endParaRPr lang="en-GB" dirty="0"/>
          </a:p>
        </p:txBody>
      </p:sp>
      <p:sp>
        <p:nvSpPr>
          <p:cNvPr id="4" name="Slide Number Placeholder 3">
            <a:extLst>
              <a:ext uri="{FF2B5EF4-FFF2-40B4-BE49-F238E27FC236}">
                <a16:creationId xmlns:a16="http://schemas.microsoft.com/office/drawing/2014/main" id="{47C4F851-6386-4A3E-9D25-02543F85747B}"/>
              </a:ext>
            </a:extLst>
          </p:cNvPr>
          <p:cNvSpPr>
            <a:spLocks noGrp="1"/>
          </p:cNvSpPr>
          <p:nvPr>
            <p:ph type="sldNum" sz="quarter" idx="12"/>
          </p:nvPr>
        </p:nvSpPr>
        <p:spPr/>
        <p:txBody>
          <a:bodyPr/>
          <a:lstStyle/>
          <a:p>
            <a:pPr>
              <a:defRPr/>
            </a:pPr>
            <a:fld id="{8DA62C57-F68F-4167-9CC7-0D93D0D78B03}" type="slidenum">
              <a:rPr lang="en-GB" smtClean="0"/>
              <a:pPr>
                <a:defRPr/>
              </a:pPr>
              <a:t>6</a:t>
            </a:fld>
            <a:endParaRPr lang="en-GB" dirty="0"/>
          </a:p>
        </p:txBody>
      </p:sp>
    </p:spTree>
    <p:extLst>
      <p:ext uri="{BB962C8B-B14F-4D97-AF65-F5344CB8AC3E}">
        <p14:creationId xmlns:p14="http://schemas.microsoft.com/office/powerpoint/2010/main" val="4272301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982" y="775121"/>
            <a:ext cx="8348400" cy="383381"/>
          </a:xfrm>
        </p:spPr>
        <p:txBody>
          <a:bodyPr>
            <a:normAutofit fontScale="90000"/>
          </a:bodyPr>
          <a:lstStyle/>
          <a:p>
            <a:r>
              <a:rPr lang="en-GB" sz="2400" dirty="0"/>
              <a:t>How to share the news with residents</a:t>
            </a:r>
          </a:p>
        </p:txBody>
      </p:sp>
      <p:sp>
        <p:nvSpPr>
          <p:cNvPr id="3" name="Content Placeholder 2"/>
          <p:cNvSpPr>
            <a:spLocks noGrp="1"/>
          </p:cNvSpPr>
          <p:nvPr>
            <p:ph idx="1"/>
          </p:nvPr>
        </p:nvSpPr>
        <p:spPr>
          <a:xfrm>
            <a:off x="594982" y="1158501"/>
            <a:ext cx="8111368" cy="4966253"/>
          </a:xfrm>
        </p:spPr>
        <p:txBody>
          <a:bodyPr/>
          <a:lstStyle/>
          <a:p>
            <a:r>
              <a:rPr lang="en-GB" sz="1800" b="1" dirty="0"/>
              <a:t>Always try to share the news about a death in the most personal and sensitive way possible.</a:t>
            </a:r>
          </a:p>
          <a:p>
            <a:pPr marL="0" indent="0">
              <a:buNone/>
            </a:pPr>
            <a:r>
              <a:rPr lang="en-GB" sz="1800" dirty="0"/>
              <a:t>People who worked/lived closely to where the person died should wherever possible be told about what has happened in person in a quiet space. This creates a space for people to share their reactions, and to identify anyone who has been particularly affected by it. It will also help to reduce any rumours circulating. </a:t>
            </a:r>
          </a:p>
          <a:p>
            <a:r>
              <a:rPr lang="en-GB" sz="1800" b="1" dirty="0"/>
              <a:t>Make sure staff who will be telling them are prepared and consider any risks affected by the news </a:t>
            </a:r>
            <a:r>
              <a:rPr lang="en-GB" sz="1800" dirty="0"/>
              <a:t>(e.g. risk to self or others).</a:t>
            </a:r>
          </a:p>
          <a:p>
            <a:r>
              <a:rPr lang="en-GB" sz="1800" b="1" dirty="0"/>
              <a:t>Consider the timing of the news and give them time to take in the news </a:t>
            </a:r>
            <a:r>
              <a:rPr lang="en-GB" sz="1800" dirty="0"/>
              <a:t>and ask any questions </a:t>
            </a:r>
          </a:p>
          <a:p>
            <a:r>
              <a:rPr lang="en-GB" sz="1800" b="1" dirty="0"/>
              <a:t>Make sure staff are confident about how to talk about what has happened.  </a:t>
            </a:r>
            <a:r>
              <a:rPr lang="en-GB" sz="1800" dirty="0"/>
              <a:t>Information on how to talk about suicide safely is included later in this presentation. </a:t>
            </a:r>
          </a:p>
          <a:p>
            <a:r>
              <a:rPr lang="en-GB" sz="1800" b="1" dirty="0"/>
              <a:t>Ask more than one staff member to walk around together, </a:t>
            </a:r>
            <a:r>
              <a:rPr lang="en-GB" sz="1800" dirty="0"/>
              <a:t>so they can support one another, and no single member of staff has to break the news to too many people. Where possible it is particularly valuable for senior staff to be involved, to let staff know you are with them and supporting them through the situation.</a:t>
            </a: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A62C57-F68F-4167-9CC7-0D93D0D78B03}" type="slidenum">
              <a:rPr kumimoji="0" lang="en-GB" sz="1200" b="1" i="0" u="none" strike="noStrike" kern="1200" cap="none" spc="0" normalizeH="0" baseline="0" noProof="0" smtClean="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1200" b="1"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954084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982" y="775121"/>
            <a:ext cx="8348400" cy="383381"/>
          </a:xfrm>
        </p:spPr>
        <p:txBody>
          <a:bodyPr>
            <a:normAutofit fontScale="90000"/>
          </a:bodyPr>
          <a:lstStyle/>
          <a:p>
            <a:r>
              <a:rPr lang="en-GB" sz="2400" dirty="0"/>
              <a:t>How to share the news with residents</a:t>
            </a:r>
          </a:p>
        </p:txBody>
      </p:sp>
      <p:sp>
        <p:nvSpPr>
          <p:cNvPr id="3" name="Content Placeholder 2"/>
          <p:cNvSpPr>
            <a:spLocks noGrp="1"/>
          </p:cNvSpPr>
          <p:nvPr>
            <p:ph idx="1"/>
          </p:nvPr>
        </p:nvSpPr>
        <p:spPr>
          <a:xfrm>
            <a:off x="594982" y="1256155"/>
            <a:ext cx="8348400" cy="5197849"/>
          </a:xfrm>
        </p:spPr>
        <p:txBody>
          <a:bodyPr/>
          <a:lstStyle/>
          <a:p>
            <a:r>
              <a:rPr lang="en-GB" sz="1800" b="1" dirty="0"/>
              <a:t>Where it is not possible to tell people personally, issue an individual notice to everyone as soon as possible.   </a:t>
            </a:r>
            <a:r>
              <a:rPr lang="en-GB" sz="1800" dirty="0"/>
              <a:t>Give clear information, reassurance and signpost them to support based on the guidance above. </a:t>
            </a:r>
          </a:p>
          <a:p>
            <a:pPr marL="0" indent="0">
              <a:buNone/>
            </a:pPr>
            <a:r>
              <a:rPr lang="en-GB" sz="1800" dirty="0"/>
              <a:t>Avoid simply placing a notice on a noticeboard, as not everyone will see this.</a:t>
            </a:r>
          </a:p>
          <a:p>
            <a:pPr marL="0" indent="0">
              <a:buNone/>
            </a:pPr>
            <a:endParaRPr lang="en-GB" sz="1800" dirty="0"/>
          </a:p>
          <a:p>
            <a:r>
              <a:rPr lang="en-GB" sz="1800" b="1" dirty="0"/>
              <a:t>Follow any written notice with a face-to-face conversation in the next few days by asking staff to check in with people individually.   </a:t>
            </a:r>
          </a:p>
          <a:p>
            <a:pPr marL="0" indent="0">
              <a:buNone/>
            </a:pPr>
            <a:r>
              <a:rPr lang="en-GB" sz="1800" dirty="0"/>
              <a:t>Delivering a written notice and then returning to business as usual without any further acknowledgement can lead people to believe staff/managers do not care about what has happened. This can exacerbate feelings of anger or hopelessness.</a:t>
            </a:r>
          </a:p>
          <a:p>
            <a:pPr marL="0" indent="0">
              <a:buNone/>
            </a:pPr>
            <a:r>
              <a:rPr lang="en-GB" sz="1800" dirty="0"/>
              <a:t>Wherever possible, provide opportunity for anyone close to the person (e.g. family or close friend) who died, to ask questions to someone with knowledge.</a:t>
            </a: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A62C57-F68F-4167-9CC7-0D93D0D78B03}" type="slidenum">
              <a:rPr kumimoji="0" lang="en-GB" sz="1200" b="1" i="0" u="none" strike="noStrike" kern="1200" cap="none" spc="0" normalizeH="0" baseline="0" noProof="0" smtClean="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GB" sz="1200" b="1"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532558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7464" y="708965"/>
            <a:ext cx="8348400" cy="383381"/>
          </a:xfrm>
        </p:spPr>
        <p:txBody>
          <a:bodyPr>
            <a:normAutofit fontScale="90000"/>
          </a:bodyPr>
          <a:lstStyle/>
          <a:p>
            <a:r>
              <a:rPr lang="en-GB" sz="2400" dirty="0"/>
              <a:t>What to share </a:t>
            </a:r>
          </a:p>
        </p:txBody>
      </p:sp>
      <p:sp>
        <p:nvSpPr>
          <p:cNvPr id="3" name="Content Placeholder 2"/>
          <p:cNvSpPr>
            <a:spLocks noGrp="1"/>
          </p:cNvSpPr>
          <p:nvPr>
            <p:ph idx="1"/>
          </p:nvPr>
        </p:nvSpPr>
        <p:spPr>
          <a:xfrm>
            <a:off x="587464" y="1436839"/>
            <a:ext cx="8099336" cy="5013327"/>
          </a:xfrm>
        </p:spPr>
        <p:txBody>
          <a:bodyPr/>
          <a:lstStyle/>
          <a:p>
            <a:r>
              <a:rPr lang="en-GB" sz="1800" b="1" dirty="0"/>
              <a:t>A brief explanation of what happened: </a:t>
            </a:r>
            <a:r>
              <a:rPr lang="en-GB" sz="1800" dirty="0"/>
              <a:t>it will not always be possible to say, or to know, exactly what happened. But this may still be being discussed by people in the prison. Being honest about what you can and can’t say can help to dispel rumours. </a:t>
            </a:r>
          </a:p>
          <a:p>
            <a:r>
              <a:rPr lang="en-GB" sz="1800" dirty="0"/>
              <a:t>However, remain mindful of the appropriateness of naming specific diagnoses and medical conditions or giving details of the manner of death, as it can be distressing or appear disrespectful. </a:t>
            </a:r>
          </a:p>
          <a:p>
            <a:r>
              <a:rPr lang="en-GB" sz="1800" dirty="0"/>
              <a:t>Make sure that all language is respectful and sensitive to the religion and culture of the individual concerned.</a:t>
            </a:r>
          </a:p>
          <a:p>
            <a:endParaRPr lang="en-GB" sz="1800" dirty="0"/>
          </a:p>
          <a:p>
            <a:r>
              <a:rPr lang="en-GB" sz="1800" b="1" dirty="0"/>
              <a:t>Show compassion for the person, and those who have been bereaved</a:t>
            </a:r>
            <a:r>
              <a:rPr lang="en-GB" sz="1800" dirty="0"/>
              <a:t>:</a:t>
            </a:r>
          </a:p>
          <a:p>
            <a:pPr marL="0" indent="0">
              <a:buNone/>
            </a:pPr>
            <a:r>
              <a:rPr lang="en-GB" sz="1800" dirty="0"/>
              <a:t>“</a:t>
            </a:r>
            <a:r>
              <a:rPr lang="en-GB" sz="1800" i="1" dirty="0"/>
              <a:t>We are deeply sorry, and our thoughts are with all those who knew [name]. We understand this will be especially difficult for those of you who were close to him.”</a:t>
            </a:r>
          </a:p>
          <a:p>
            <a:endParaRPr lang="en-GB" sz="1800" dirty="0"/>
          </a:p>
          <a:p>
            <a:pPr marL="0" indent="0">
              <a:buNone/>
            </a:pPr>
            <a:endParaRPr lang="en-GB" dirty="0"/>
          </a:p>
        </p:txBody>
      </p:sp>
      <p:sp>
        <p:nvSpPr>
          <p:cNvPr id="4" name="Slide Number Placeholder 3"/>
          <p:cNvSpPr>
            <a:spLocks noGrp="1"/>
          </p:cNvSpPr>
          <p:nvPr>
            <p:ph type="sldNum" sz="quarter" idx="12"/>
          </p:nvPr>
        </p:nvSpPr>
        <p:spPr/>
        <p:txBody>
          <a:bodyPr/>
          <a:lstStyle/>
          <a:p>
            <a:pPr>
              <a:defRPr/>
            </a:pPr>
            <a:fld id="{8DA62C57-F68F-4167-9CC7-0D93D0D78B03}" type="slidenum">
              <a:rPr lang="en-GB" smtClean="0">
                <a:solidFill>
                  <a:prstClr val="white"/>
                </a:solidFill>
              </a:rPr>
              <a:pPr>
                <a:defRPr/>
              </a:pPr>
              <a:t>9</a:t>
            </a:fld>
            <a:endParaRPr lang="en-GB" dirty="0">
              <a:solidFill>
                <a:prstClr val="white"/>
              </a:solidFill>
            </a:endParaRPr>
          </a:p>
        </p:txBody>
      </p:sp>
    </p:spTree>
    <p:extLst>
      <p:ext uri="{BB962C8B-B14F-4D97-AF65-F5344CB8AC3E}">
        <p14:creationId xmlns:p14="http://schemas.microsoft.com/office/powerpoint/2010/main" val="3646244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03F7C-F356-4003-83E9-1A1A4D5ADC3C}"/>
              </a:ext>
            </a:extLst>
          </p:cNvPr>
          <p:cNvSpPr>
            <a:spLocks noGrp="1"/>
          </p:cNvSpPr>
          <p:nvPr>
            <p:ph type="title"/>
          </p:nvPr>
        </p:nvSpPr>
        <p:spPr>
          <a:xfrm>
            <a:off x="597766" y="65263"/>
            <a:ext cx="7290054" cy="1499616"/>
          </a:xfrm>
        </p:spPr>
        <p:txBody>
          <a:bodyPr/>
          <a:lstStyle/>
          <a:p>
            <a:r>
              <a:rPr lang="en-GB" dirty="0"/>
              <a:t>What to share (2)</a:t>
            </a:r>
          </a:p>
        </p:txBody>
      </p:sp>
      <p:sp>
        <p:nvSpPr>
          <p:cNvPr id="3" name="Content Placeholder 2">
            <a:extLst>
              <a:ext uri="{FF2B5EF4-FFF2-40B4-BE49-F238E27FC236}">
                <a16:creationId xmlns:a16="http://schemas.microsoft.com/office/drawing/2014/main" id="{1C1CF239-F9B1-48FA-B6B2-2B104F346659}"/>
              </a:ext>
            </a:extLst>
          </p:cNvPr>
          <p:cNvSpPr>
            <a:spLocks noGrp="1"/>
          </p:cNvSpPr>
          <p:nvPr>
            <p:ph idx="1"/>
          </p:nvPr>
        </p:nvSpPr>
        <p:spPr>
          <a:xfrm>
            <a:off x="394151" y="1161296"/>
            <a:ext cx="8350250" cy="4586287"/>
          </a:xfrm>
        </p:spPr>
        <p:txBody>
          <a:bodyPr/>
          <a:lstStyle/>
          <a:p>
            <a:pPr marL="0" lvl="0" indent="0">
              <a:buNone/>
            </a:pPr>
            <a:r>
              <a:rPr lang="en-GB" sz="1800" b="1" dirty="0">
                <a:solidFill>
                  <a:prstClr val="black"/>
                </a:solidFill>
              </a:rPr>
              <a:t>Covid-19</a:t>
            </a:r>
            <a:r>
              <a:rPr lang="en-GB" sz="1800" dirty="0">
                <a:solidFill>
                  <a:prstClr val="black"/>
                </a:solidFill>
              </a:rPr>
              <a:t> </a:t>
            </a:r>
          </a:p>
          <a:p>
            <a:pPr lvl="0"/>
            <a:r>
              <a:rPr lang="en-GB" sz="1800" dirty="0">
                <a:solidFill>
                  <a:prstClr val="black"/>
                </a:solidFill>
              </a:rPr>
              <a:t>It is particularly important to clarify as soon as possible any link to COVID-19 and any consequences of this for individuals and more generally.</a:t>
            </a:r>
          </a:p>
          <a:p>
            <a:pPr marL="0" lvl="0" indent="0">
              <a:buNone/>
            </a:pPr>
            <a:r>
              <a:rPr lang="en-GB" sz="1800" i="1" dirty="0">
                <a:solidFill>
                  <a:prstClr val="black"/>
                </a:solidFill>
              </a:rPr>
              <a:t>“Sadly [name] died in hospital overnight. As you know he had been in bad health for some time. We’re not yet sure whether or not his death is linked to COVID-19. As soon as we find out we will let you know what this means for you personally and for how we are working”</a:t>
            </a:r>
          </a:p>
          <a:p>
            <a:pPr marL="0" lvl="0" indent="0">
              <a:buNone/>
            </a:pPr>
            <a:r>
              <a:rPr lang="en-GB" sz="1800" b="1" dirty="0">
                <a:solidFill>
                  <a:prstClr val="black"/>
                </a:solidFill>
              </a:rPr>
              <a:t>Self-inflicted death</a:t>
            </a:r>
          </a:p>
          <a:p>
            <a:pPr lvl="0"/>
            <a:r>
              <a:rPr lang="en-GB" sz="1800" dirty="0">
                <a:solidFill>
                  <a:prstClr val="black"/>
                </a:solidFill>
              </a:rPr>
              <a:t>If the death is apparently self-inflicted, avoid giving any information about the method used, whether there was a note, or its content. Providing details of suicide methods has been shown to prompt vulnerable individuals to imitate suicidal behaviour.</a:t>
            </a:r>
          </a:p>
          <a:p>
            <a:pPr marL="0" lvl="0" indent="0">
              <a:buNone/>
            </a:pPr>
            <a:r>
              <a:rPr lang="en-GB" sz="1800" i="1" dirty="0">
                <a:solidFill>
                  <a:prstClr val="black"/>
                </a:solidFill>
              </a:rPr>
              <a:t>“I’m sorry to have to tell you that [name] was found dead in his room this morning. We do not know for certain yet what happened, although it appears he may have taken his own life.”</a:t>
            </a:r>
          </a:p>
          <a:p>
            <a:endParaRPr lang="en-GB" dirty="0"/>
          </a:p>
        </p:txBody>
      </p:sp>
      <p:sp>
        <p:nvSpPr>
          <p:cNvPr id="4" name="Slide Number Placeholder 3">
            <a:extLst>
              <a:ext uri="{FF2B5EF4-FFF2-40B4-BE49-F238E27FC236}">
                <a16:creationId xmlns:a16="http://schemas.microsoft.com/office/drawing/2014/main" id="{F29D44B9-CCCC-4405-B01A-A2BF5E589CB2}"/>
              </a:ext>
            </a:extLst>
          </p:cNvPr>
          <p:cNvSpPr>
            <a:spLocks noGrp="1"/>
          </p:cNvSpPr>
          <p:nvPr>
            <p:ph type="sldNum" sz="quarter" idx="12"/>
          </p:nvPr>
        </p:nvSpPr>
        <p:spPr/>
        <p:txBody>
          <a:bodyPr/>
          <a:lstStyle/>
          <a:p>
            <a:pPr>
              <a:defRPr/>
            </a:pPr>
            <a:fld id="{8DA62C57-F68F-4167-9CC7-0D93D0D78B03}" type="slidenum">
              <a:rPr lang="en-GB" smtClean="0"/>
              <a:pPr>
                <a:defRPr/>
              </a:pPr>
              <a:t>10</a:t>
            </a:fld>
            <a:endParaRPr lang="en-GB" dirty="0"/>
          </a:p>
        </p:txBody>
      </p:sp>
    </p:spTree>
    <p:extLst>
      <p:ext uri="{BB962C8B-B14F-4D97-AF65-F5344CB8AC3E}">
        <p14:creationId xmlns:p14="http://schemas.microsoft.com/office/powerpoint/2010/main" val="292405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7464" y="708965"/>
            <a:ext cx="8348400" cy="383381"/>
          </a:xfrm>
        </p:spPr>
        <p:txBody>
          <a:bodyPr>
            <a:normAutofit fontScale="90000"/>
          </a:bodyPr>
          <a:lstStyle/>
          <a:p>
            <a:r>
              <a:rPr lang="en-GB" sz="2400" dirty="0"/>
              <a:t>What to share (3) </a:t>
            </a:r>
          </a:p>
        </p:txBody>
      </p:sp>
      <p:sp>
        <p:nvSpPr>
          <p:cNvPr id="3" name="Content Placeholder 2"/>
          <p:cNvSpPr>
            <a:spLocks noGrp="1"/>
          </p:cNvSpPr>
          <p:nvPr>
            <p:ph idx="1"/>
          </p:nvPr>
        </p:nvSpPr>
        <p:spPr>
          <a:xfrm>
            <a:off x="587464" y="1259286"/>
            <a:ext cx="8099336" cy="4970598"/>
          </a:xfrm>
        </p:spPr>
        <p:txBody>
          <a:bodyPr/>
          <a:lstStyle/>
          <a:p>
            <a:r>
              <a:rPr lang="en-GB" sz="1600" b="1" dirty="0"/>
              <a:t>What actions are being taken: </a:t>
            </a:r>
            <a:r>
              <a:rPr lang="en-GB" sz="1600" dirty="0"/>
              <a:t>for example, who is contacting the family, suggesting holding a memorial service when it becomes possible etc.</a:t>
            </a:r>
          </a:p>
          <a:p>
            <a:pPr marL="0" indent="0">
              <a:buNone/>
            </a:pPr>
            <a:r>
              <a:rPr lang="en-GB" sz="1600" i="1" dirty="0"/>
              <a:t>“The Police has informed the family and a manager has also been in contact, and we will be offering them whatever support we can in the coming weeks.”</a:t>
            </a:r>
          </a:p>
          <a:p>
            <a:r>
              <a:rPr lang="en-GB" sz="1600" dirty="0"/>
              <a:t>It may be helpful to repeat or clarify procedures around Covid-19 to provide reassurances.</a:t>
            </a:r>
          </a:p>
          <a:p>
            <a:r>
              <a:rPr lang="en-GB" sz="1600" b="1" dirty="0"/>
              <a:t>Where to access support: </a:t>
            </a:r>
            <a:r>
              <a:rPr lang="en-GB" sz="1600" dirty="0"/>
              <a:t>Some aspects of the environment can make it difficult for people to ask for help. Make sure they know what support is available and encourage people to take it up.</a:t>
            </a:r>
          </a:p>
          <a:p>
            <a:r>
              <a:rPr lang="en-GB" sz="1600" b="1" dirty="0"/>
              <a:t>What to do if they are worried about someone else: </a:t>
            </a:r>
            <a:r>
              <a:rPr lang="en-GB" sz="1600" dirty="0"/>
              <a:t>anyone could be the first to notice the signs that someone else is struggling to cope with what has happened.  Encourage everyone to be looking out for each other in the coming days, and make sure they know what to do or who to tell if they have concerns.</a:t>
            </a:r>
          </a:p>
          <a:p>
            <a:r>
              <a:rPr lang="en-GB" sz="1600" b="1" dirty="0"/>
              <a:t>Make sure the wording you use is relevant to the individual </a:t>
            </a:r>
            <a:r>
              <a:rPr lang="en-GB" sz="1600" dirty="0"/>
              <a:t>and the situation, rather than using a set template to share the news, particularly where there are multiple deaths in a short period. </a:t>
            </a:r>
          </a:p>
        </p:txBody>
      </p:sp>
      <p:sp>
        <p:nvSpPr>
          <p:cNvPr id="4" name="Slide Number Placeholder 3"/>
          <p:cNvSpPr>
            <a:spLocks noGrp="1"/>
          </p:cNvSpPr>
          <p:nvPr>
            <p:ph type="sldNum" sz="quarter" idx="12"/>
          </p:nvPr>
        </p:nvSpPr>
        <p:spPr/>
        <p:txBody>
          <a:bodyPr/>
          <a:lstStyle/>
          <a:p>
            <a:pPr>
              <a:defRPr/>
            </a:pPr>
            <a:fld id="{8DA62C57-F68F-4167-9CC7-0D93D0D78B03}" type="slidenum">
              <a:rPr lang="en-GB" smtClean="0">
                <a:solidFill>
                  <a:prstClr val="white"/>
                </a:solidFill>
              </a:rPr>
              <a:pPr>
                <a:defRPr/>
              </a:pPr>
              <a:t>11</a:t>
            </a:fld>
            <a:endParaRPr lang="en-GB" dirty="0">
              <a:solidFill>
                <a:prstClr val="white"/>
              </a:solidFill>
            </a:endParaRPr>
          </a:p>
        </p:txBody>
      </p:sp>
    </p:spTree>
    <p:extLst>
      <p:ext uri="{BB962C8B-B14F-4D97-AF65-F5344CB8AC3E}">
        <p14:creationId xmlns:p14="http://schemas.microsoft.com/office/powerpoint/2010/main" val="2711927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65E6DA35-3D48-4A0C-86DD-6EA64440ECC3}" type="slidenum">
              <a:rPr lang="en-GB" smtClean="0"/>
              <a:pPr>
                <a:defRPr/>
              </a:pPr>
              <a:t>12</a:t>
            </a:fld>
            <a:endParaRPr lang="en-GB" dirty="0"/>
          </a:p>
        </p:txBody>
      </p:sp>
      <p:sp>
        <p:nvSpPr>
          <p:cNvPr id="4" name="TextBox 3"/>
          <p:cNvSpPr txBox="1"/>
          <p:nvPr/>
        </p:nvSpPr>
        <p:spPr>
          <a:xfrm>
            <a:off x="435013" y="420706"/>
            <a:ext cx="7570063" cy="523220"/>
          </a:xfrm>
          <a:prstGeom prst="rect">
            <a:avLst/>
          </a:prstGeom>
          <a:noFill/>
        </p:spPr>
        <p:txBody>
          <a:bodyPr wrap="square" rtlCol="0">
            <a:spAutoFit/>
          </a:bodyPr>
          <a:lstStyle/>
          <a:p>
            <a:pPr>
              <a:spcAft>
                <a:spcPts val="0"/>
              </a:spcAft>
            </a:pPr>
            <a:r>
              <a:rPr lang="en-GB" sz="2800" b="1" dirty="0">
                <a:solidFill>
                  <a:schemeClr val="tx2"/>
                </a:solidFill>
                <a:ea typeface="Calibri" panose="020F0502020204030204" pitchFamily="34" charset="0"/>
              </a:rPr>
              <a:t>Self-inflicted deaths </a:t>
            </a:r>
            <a:endParaRPr lang="en-GB" sz="2800" dirty="0">
              <a:solidFill>
                <a:schemeClr val="tx2"/>
              </a:solidFill>
              <a:ea typeface="Calibri" panose="020F0502020204030204" pitchFamily="34" charset="0"/>
            </a:endParaRPr>
          </a:p>
        </p:txBody>
      </p:sp>
      <p:sp>
        <p:nvSpPr>
          <p:cNvPr id="5" name="Rectangle 4"/>
          <p:cNvSpPr/>
          <p:nvPr/>
        </p:nvSpPr>
        <p:spPr>
          <a:xfrm>
            <a:off x="435013" y="943926"/>
            <a:ext cx="8408239" cy="4708981"/>
          </a:xfrm>
          <a:prstGeom prst="rect">
            <a:avLst/>
          </a:prstGeom>
        </p:spPr>
        <p:txBody>
          <a:bodyPr wrap="square">
            <a:spAutoFit/>
          </a:bodyPr>
          <a:lstStyle/>
          <a:p>
            <a:r>
              <a:rPr lang="en-GB" sz="2000" dirty="0"/>
              <a:t>Talking about suicide is not an easy conversation to have.  The words you use and the tone of your voice matter.  </a:t>
            </a:r>
          </a:p>
          <a:p>
            <a:endParaRPr lang="en-GB" sz="2000" b="1" dirty="0"/>
          </a:p>
          <a:p>
            <a:r>
              <a:rPr lang="en-GB" sz="2000" b="1" dirty="0"/>
              <a:t>Show compassion - </a:t>
            </a:r>
            <a:r>
              <a:rPr lang="en-GB" sz="2000" dirty="0"/>
              <a:t>News of a suicide is likely to hit those close to the person who has died hard. Give them time, listen to them, speak with compassion and show you care.</a:t>
            </a:r>
          </a:p>
          <a:p>
            <a:endParaRPr lang="en-GB" sz="2000" b="1" dirty="0"/>
          </a:p>
          <a:p>
            <a:r>
              <a:rPr lang="en-GB" sz="2000" b="1" dirty="0"/>
              <a:t>Be clear - </a:t>
            </a:r>
            <a:r>
              <a:rPr lang="en-GB" sz="2000" dirty="0"/>
              <a:t>Dispel rumours where you can, but avoid giving details about the method used, whether there was a note or what it said.</a:t>
            </a:r>
          </a:p>
          <a:p>
            <a:endParaRPr lang="en-GB" sz="2000" i="1" dirty="0"/>
          </a:p>
          <a:p>
            <a:r>
              <a:rPr lang="en-GB" sz="2000" b="1" dirty="0"/>
              <a:t>Avoid discussing possible reasons - </a:t>
            </a:r>
            <a:r>
              <a:rPr lang="en-GB" sz="2000" dirty="0"/>
              <a:t>Even if we think we know what’s going on in someone else’s head, we can never say for certain. Try to avoid giving the impression that there was a single or simple ‘trigger’.</a:t>
            </a:r>
            <a:endParaRPr lang="en-GB" sz="2000" b="1" dirty="0"/>
          </a:p>
          <a:p>
            <a:endParaRPr lang="en-GB" sz="2000" b="1" dirty="0"/>
          </a:p>
          <a:p>
            <a:endParaRPr lang="en-GB" sz="2000" b="1" dirty="0"/>
          </a:p>
        </p:txBody>
      </p:sp>
    </p:spTree>
    <p:extLst>
      <p:ext uri="{BB962C8B-B14F-4D97-AF65-F5344CB8AC3E}">
        <p14:creationId xmlns:p14="http://schemas.microsoft.com/office/powerpoint/2010/main" val="3062142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65E6DA35-3D48-4A0C-86DD-6EA64440ECC3}" type="slidenum">
              <a:rPr lang="en-GB" smtClean="0"/>
              <a:pPr>
                <a:defRPr/>
              </a:pPr>
              <a:t>13</a:t>
            </a:fld>
            <a:endParaRPr lang="en-GB" dirty="0"/>
          </a:p>
        </p:txBody>
      </p:sp>
      <p:sp>
        <p:nvSpPr>
          <p:cNvPr id="4" name="Rectangle 3"/>
          <p:cNvSpPr/>
          <p:nvPr/>
        </p:nvSpPr>
        <p:spPr>
          <a:xfrm>
            <a:off x="545910" y="915676"/>
            <a:ext cx="8250072" cy="4801314"/>
          </a:xfrm>
          <a:prstGeom prst="rect">
            <a:avLst/>
          </a:prstGeom>
        </p:spPr>
        <p:txBody>
          <a:bodyPr wrap="square">
            <a:spAutoFit/>
          </a:bodyPr>
          <a:lstStyle/>
          <a:p>
            <a:r>
              <a:rPr lang="en-GB" b="1" dirty="0"/>
              <a:t>Use neutral phrases</a:t>
            </a:r>
          </a:p>
          <a:p>
            <a:endParaRPr lang="en-GB" b="1" dirty="0"/>
          </a:p>
          <a:p>
            <a:r>
              <a:rPr lang="en-GB" b="1" dirty="0"/>
              <a:t>• </a:t>
            </a:r>
            <a:r>
              <a:rPr lang="en-GB" dirty="0"/>
              <a:t>Died by suicide</a:t>
            </a:r>
          </a:p>
          <a:p>
            <a:r>
              <a:rPr lang="en-GB" b="1" dirty="0"/>
              <a:t>• </a:t>
            </a:r>
            <a:r>
              <a:rPr lang="en-GB" dirty="0"/>
              <a:t>Took their own life</a:t>
            </a:r>
          </a:p>
          <a:p>
            <a:endParaRPr lang="en-GB" dirty="0"/>
          </a:p>
          <a:p>
            <a:r>
              <a:rPr lang="en-GB" dirty="0"/>
              <a:t>For example</a:t>
            </a:r>
          </a:p>
          <a:p>
            <a:r>
              <a:rPr lang="en-GB" i="1" dirty="0"/>
              <a:t>“I’m really sorry to have to tell you this. I’m afraid that [name] died this morning. He may have died by suicide, but we can’t say for certain yet.”</a:t>
            </a:r>
          </a:p>
          <a:p>
            <a:endParaRPr lang="en-GB" b="1" dirty="0"/>
          </a:p>
          <a:p>
            <a:r>
              <a:rPr lang="en-GB" b="1" dirty="0"/>
              <a:t>Sources of support</a:t>
            </a:r>
            <a:endParaRPr lang="en-GB" dirty="0"/>
          </a:p>
          <a:p>
            <a:pPr marL="285750" indent="-285750">
              <a:buFont typeface="Arial" panose="020B0604020202020204" pitchFamily="34" charset="0"/>
              <a:buChar char="•"/>
            </a:pPr>
            <a:r>
              <a:rPr lang="en-GB" dirty="0"/>
              <a:t>NHS Help is at Hand document</a:t>
            </a:r>
          </a:p>
          <a:p>
            <a:pPr marL="0" indent="0">
              <a:buNone/>
            </a:pPr>
            <a:r>
              <a:rPr lang="en-GB" u="sng" dirty="0">
                <a:hlinkClick r:id="rId2"/>
              </a:rPr>
              <a:t>https://www.nhs.uk/Livewell/Suicide/Documents/Help%20is%20at%20Hand.pdf</a:t>
            </a:r>
            <a:endParaRPr lang="en-GB" dirty="0"/>
          </a:p>
          <a:p>
            <a:endParaRPr lang="en-GB" dirty="0"/>
          </a:p>
          <a:p>
            <a:pPr marL="285750" indent="-285750">
              <a:buFont typeface="Arial" panose="020B0604020202020204" pitchFamily="34" charset="0"/>
              <a:buChar char="•"/>
            </a:pPr>
            <a:r>
              <a:rPr lang="en-GB" dirty="0"/>
              <a:t>Samaritans </a:t>
            </a:r>
          </a:p>
          <a:p>
            <a:r>
              <a:rPr lang="en-GB" dirty="0">
                <a:hlinkClick r:id="rId3"/>
              </a:rPr>
              <a:t>https://www.samaritans.org/</a:t>
            </a:r>
            <a:endParaRPr lang="en-GB" dirty="0"/>
          </a:p>
          <a:p>
            <a:r>
              <a:rPr lang="en-GB" dirty="0"/>
              <a:t>By phone: 116 123 (any time, day or night, calls are free)</a:t>
            </a:r>
          </a:p>
          <a:p>
            <a:r>
              <a:rPr lang="en-GB" dirty="0"/>
              <a:t>By email: </a:t>
            </a:r>
            <a:r>
              <a:rPr lang="en-GB" dirty="0">
                <a:hlinkClick r:id="rId4"/>
              </a:rPr>
              <a:t>jo@Samaritans.org</a:t>
            </a:r>
            <a:endParaRPr lang="en-GB" dirty="0"/>
          </a:p>
        </p:txBody>
      </p:sp>
      <p:sp>
        <p:nvSpPr>
          <p:cNvPr id="5" name="TextBox 4"/>
          <p:cNvSpPr txBox="1"/>
          <p:nvPr/>
        </p:nvSpPr>
        <p:spPr>
          <a:xfrm>
            <a:off x="545910" y="392456"/>
            <a:ext cx="7570063" cy="523220"/>
          </a:xfrm>
          <a:prstGeom prst="rect">
            <a:avLst/>
          </a:prstGeom>
          <a:noFill/>
        </p:spPr>
        <p:txBody>
          <a:bodyPr wrap="square" rtlCol="0">
            <a:spAutoFit/>
          </a:bodyPr>
          <a:lstStyle/>
          <a:p>
            <a:pPr>
              <a:spcAft>
                <a:spcPts val="0"/>
              </a:spcAft>
            </a:pPr>
            <a:r>
              <a:rPr lang="en-GB" sz="2800" b="1" dirty="0">
                <a:solidFill>
                  <a:schemeClr val="tx2"/>
                </a:solidFill>
                <a:ea typeface="Calibri" panose="020F0502020204030204" pitchFamily="34" charset="0"/>
              </a:rPr>
              <a:t>Self-inflicted deaths </a:t>
            </a:r>
            <a:endParaRPr lang="en-GB" sz="2800" dirty="0">
              <a:solidFill>
                <a:schemeClr val="tx2"/>
              </a:solidFill>
              <a:ea typeface="Calibri" panose="020F0502020204030204" pitchFamily="34" charset="0"/>
            </a:endParaRPr>
          </a:p>
        </p:txBody>
      </p:sp>
    </p:spTree>
    <p:extLst>
      <p:ext uri="{BB962C8B-B14F-4D97-AF65-F5344CB8AC3E}">
        <p14:creationId xmlns:p14="http://schemas.microsoft.com/office/powerpoint/2010/main" val="2042786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7464" y="708492"/>
            <a:ext cx="8348400" cy="383381"/>
          </a:xfrm>
        </p:spPr>
        <p:txBody>
          <a:bodyPr>
            <a:normAutofit fontScale="90000"/>
          </a:bodyPr>
          <a:lstStyle/>
          <a:p>
            <a:r>
              <a:rPr lang="en-GB" sz="2400" dirty="0"/>
              <a:t>Template notice</a:t>
            </a:r>
            <a:br>
              <a:rPr lang="en-GB" sz="2400" dirty="0"/>
            </a:br>
            <a:endParaRPr lang="en-GB" sz="2400" dirty="0"/>
          </a:p>
        </p:txBody>
      </p:sp>
      <p:sp>
        <p:nvSpPr>
          <p:cNvPr id="3" name="Content Placeholder 2"/>
          <p:cNvSpPr>
            <a:spLocks noGrp="1"/>
          </p:cNvSpPr>
          <p:nvPr>
            <p:ph idx="1"/>
          </p:nvPr>
        </p:nvSpPr>
        <p:spPr>
          <a:xfrm>
            <a:off x="587464" y="1091873"/>
            <a:ext cx="8348400" cy="4909431"/>
          </a:xfrm>
        </p:spPr>
        <p:txBody>
          <a:bodyPr/>
          <a:lstStyle/>
          <a:p>
            <a:pPr marL="0" indent="0">
              <a:buNone/>
            </a:pPr>
            <a:r>
              <a:rPr lang="en-GB" sz="1800" b="1" i="1" dirty="0"/>
              <a:t>Note:  this is a model and should be varied to fit the circumstances.  </a:t>
            </a:r>
            <a:endParaRPr lang="en-GB" sz="1800" dirty="0"/>
          </a:p>
          <a:p>
            <a:pPr marL="0" indent="0">
              <a:buNone/>
            </a:pPr>
            <a:r>
              <a:rPr lang="en-GB" sz="1800" dirty="0"/>
              <a:t>Sadly [</a:t>
            </a:r>
            <a:r>
              <a:rPr lang="en-GB" sz="1800" i="1" dirty="0"/>
              <a:t>name</a:t>
            </a:r>
            <a:r>
              <a:rPr lang="en-GB" sz="1800" dirty="0"/>
              <a:t>] died in hospital overnight. We are deeply sorry, and our thoughts are with all those who knew [name]. We understand this will be especially difficult for those of you who were close to him/her.</a:t>
            </a:r>
          </a:p>
          <a:p>
            <a:pPr marL="0" indent="0">
              <a:buNone/>
            </a:pPr>
            <a:r>
              <a:rPr lang="en-GB" sz="1800" dirty="0"/>
              <a:t>We’re not yet sure whether or not his death is linked to COVID-19 but due to this possibility, I know this may cause you some anxiety.</a:t>
            </a:r>
          </a:p>
          <a:p>
            <a:pPr marL="0" indent="0">
              <a:buNone/>
            </a:pPr>
            <a:r>
              <a:rPr lang="en-GB" sz="1800" dirty="0"/>
              <a:t>As a precaution we are following the guidance which aims to keep us safe.</a:t>
            </a:r>
          </a:p>
          <a:p>
            <a:pPr marL="0" indent="0">
              <a:buNone/>
            </a:pPr>
            <a:r>
              <a:rPr lang="en-GB" sz="1800" dirty="0"/>
              <a:t>The police and senior manager have been in contact with his/her family, and we will be offering them whatever support we can in the coming weeks. </a:t>
            </a:r>
          </a:p>
          <a:p>
            <a:pPr marL="0" indent="0">
              <a:buNone/>
            </a:pPr>
            <a:r>
              <a:rPr lang="en-GB" sz="1800" dirty="0"/>
              <a:t>Any death can be hard on those affected and although the current restrictions may make it difficult to access or use some of your usual ways of coping, I would like to remind you of the support available to you.  Please ask for support if you feel you need it  [</a:t>
            </a:r>
            <a:r>
              <a:rPr lang="en-GB" sz="1800" i="1" dirty="0"/>
              <a:t>list staff or resident supports, as appropriate</a:t>
            </a:r>
            <a:r>
              <a:rPr lang="en-GB" sz="1800" dirty="0"/>
              <a:t>]. </a:t>
            </a:r>
          </a:p>
          <a:p>
            <a:pPr marL="0" indent="0">
              <a:buNone/>
            </a:pPr>
            <a:r>
              <a:rPr lang="en-GB" sz="1800" dirty="0"/>
              <a:t>If you are worried about someone else, then listening to them or passing your concerns on may help them to adjust to this difficult time. </a:t>
            </a:r>
          </a:p>
          <a:p>
            <a:endParaRPr lang="en-GB" dirty="0"/>
          </a:p>
        </p:txBody>
      </p:sp>
      <p:sp>
        <p:nvSpPr>
          <p:cNvPr id="4" name="Slide Number Placeholder 3"/>
          <p:cNvSpPr>
            <a:spLocks noGrp="1"/>
          </p:cNvSpPr>
          <p:nvPr>
            <p:ph type="sldNum" sz="quarter" idx="12"/>
          </p:nvPr>
        </p:nvSpPr>
        <p:spPr/>
        <p:txBody>
          <a:bodyPr/>
          <a:lstStyle/>
          <a:p>
            <a:pPr>
              <a:defRPr/>
            </a:pPr>
            <a:fld id="{8DA62C57-F68F-4167-9CC7-0D93D0D78B03}" type="slidenum">
              <a:rPr lang="en-GB" smtClean="0">
                <a:solidFill>
                  <a:prstClr val="white"/>
                </a:solidFill>
              </a:rPr>
              <a:pPr>
                <a:defRPr/>
              </a:pPr>
              <a:t>14</a:t>
            </a:fld>
            <a:endParaRPr lang="en-GB" dirty="0">
              <a:solidFill>
                <a:prstClr val="white"/>
              </a:solidFill>
            </a:endParaRPr>
          </a:p>
        </p:txBody>
      </p:sp>
    </p:spTree>
    <p:extLst>
      <p:ext uri="{BB962C8B-B14F-4D97-AF65-F5344CB8AC3E}">
        <p14:creationId xmlns:p14="http://schemas.microsoft.com/office/powerpoint/2010/main" val="1425945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9141544"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8505" y="1814574"/>
            <a:ext cx="5570417" cy="3228207"/>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1444" y="620720"/>
            <a:ext cx="5492423"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EC4BADCE-4389-4E4A-ACC7-75EC79DF95C5}"/>
              </a:ext>
            </a:extLst>
          </p:cNvPr>
          <p:cNvSpPr>
            <a:spLocks noGrp="1"/>
          </p:cNvSpPr>
          <p:nvPr>
            <p:ph type="ctrTitle"/>
          </p:nvPr>
        </p:nvSpPr>
        <p:spPr>
          <a:xfrm>
            <a:off x="3534918" y="1105351"/>
            <a:ext cx="4765475" cy="3023981"/>
          </a:xfrm>
        </p:spPr>
        <p:txBody>
          <a:bodyPr anchor="b">
            <a:normAutofit/>
          </a:bodyPr>
          <a:lstStyle/>
          <a:p>
            <a:pPr algn="l"/>
            <a:r>
              <a:rPr lang="en-GB" sz="4200">
                <a:solidFill>
                  <a:srgbClr val="FFFFFF"/>
                </a:solidFill>
              </a:rPr>
              <a:t>Supporting staff and residents</a:t>
            </a:r>
          </a:p>
        </p:txBody>
      </p:sp>
      <p:sp>
        <p:nvSpPr>
          <p:cNvPr id="6" name="Subtitle 5">
            <a:extLst>
              <a:ext uri="{FF2B5EF4-FFF2-40B4-BE49-F238E27FC236}">
                <a16:creationId xmlns:a16="http://schemas.microsoft.com/office/drawing/2014/main" id="{15765F0E-67BB-431C-A4F6-443114E2B31A}"/>
              </a:ext>
            </a:extLst>
          </p:cNvPr>
          <p:cNvSpPr>
            <a:spLocks noGrp="1"/>
          </p:cNvSpPr>
          <p:nvPr>
            <p:ph type="subTitle" idx="1"/>
          </p:nvPr>
        </p:nvSpPr>
        <p:spPr>
          <a:xfrm>
            <a:off x="3534918" y="4297556"/>
            <a:ext cx="4765476" cy="1433391"/>
          </a:xfrm>
        </p:spPr>
        <p:txBody>
          <a:bodyPr anchor="t">
            <a:normAutofit/>
          </a:bodyPr>
          <a:lstStyle/>
          <a:p>
            <a:pPr>
              <a:lnSpc>
                <a:spcPct val="90000"/>
              </a:lnSpc>
            </a:pPr>
            <a:r>
              <a:rPr lang="en-GB" sz="1400" dirty="0">
                <a:solidFill>
                  <a:srgbClr val="FFFFFF"/>
                </a:solidFill>
              </a:rPr>
              <a:t>after any death</a:t>
            </a:r>
          </a:p>
          <a:p>
            <a:pPr>
              <a:lnSpc>
                <a:spcPct val="90000"/>
              </a:lnSpc>
            </a:pPr>
            <a:endParaRPr lang="en-GB" sz="1400" dirty="0">
              <a:solidFill>
                <a:srgbClr val="FFFFFF"/>
              </a:solidFill>
            </a:endParaRPr>
          </a:p>
          <a:p>
            <a:pPr>
              <a:lnSpc>
                <a:spcPct val="90000"/>
              </a:lnSpc>
            </a:pPr>
            <a:endParaRPr lang="en-GB" sz="1400" dirty="0">
              <a:solidFill>
                <a:srgbClr val="FFFFFF"/>
              </a:solidFill>
            </a:endParaRPr>
          </a:p>
          <a:p>
            <a:pPr>
              <a:lnSpc>
                <a:spcPct val="90000"/>
              </a:lnSpc>
            </a:pPr>
            <a:endParaRPr lang="en-GB" sz="1400" dirty="0">
              <a:solidFill>
                <a:srgbClr val="FFFFFF"/>
              </a:solidFill>
            </a:endParaRPr>
          </a:p>
          <a:p>
            <a:pPr>
              <a:lnSpc>
                <a:spcPct val="90000"/>
              </a:lnSpc>
            </a:pPr>
            <a:r>
              <a:rPr lang="en-GB" sz="1400" dirty="0">
                <a:solidFill>
                  <a:srgbClr val="FFFFFF"/>
                </a:solidFill>
              </a:rPr>
              <a:t>April 2020</a:t>
            </a:r>
          </a:p>
        </p:txBody>
      </p:sp>
      <p:cxnSp>
        <p:nvCxnSpPr>
          <p:cNvPr id="17" name="Straight Connector 16">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32199" y="4214336"/>
            <a:ext cx="384048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000" y="-2"/>
            <a:ext cx="123444"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BC98BAA8-C801-4C34-B322-3FE1396ED1CD}"/>
              </a:ext>
            </a:extLst>
          </p:cNvPr>
          <p:cNvSpPr>
            <a:spLocks noGrp="1"/>
          </p:cNvSpPr>
          <p:nvPr>
            <p:ph type="sldNum" sz="quarter" idx="12"/>
          </p:nvPr>
        </p:nvSpPr>
        <p:spPr>
          <a:xfrm>
            <a:off x="8127999" y="6470704"/>
            <a:ext cx="730251" cy="274320"/>
          </a:xfrm>
        </p:spPr>
        <p:txBody>
          <a:bodyPr>
            <a:normAutofit/>
          </a:bodyPr>
          <a:lstStyle/>
          <a:p>
            <a:pPr>
              <a:spcAft>
                <a:spcPts val="600"/>
              </a:spcAft>
              <a:defRPr/>
            </a:pPr>
            <a:fld id="{8DA62C57-F68F-4167-9CC7-0D93D0D78B03}" type="slidenum">
              <a:rPr lang="en-GB" smtClean="0"/>
              <a:pPr>
                <a:spcAft>
                  <a:spcPts val="600"/>
                </a:spcAft>
                <a:defRPr/>
              </a:pPr>
              <a:t>15</a:t>
            </a:fld>
            <a:endParaRPr lang="en-GB"/>
          </a:p>
        </p:txBody>
      </p:sp>
    </p:spTree>
    <p:extLst>
      <p:ext uri="{BB962C8B-B14F-4D97-AF65-F5344CB8AC3E}">
        <p14:creationId xmlns:p14="http://schemas.microsoft.com/office/powerpoint/2010/main" val="3981664815"/>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7464" y="708492"/>
            <a:ext cx="8348400" cy="383381"/>
          </a:xfrm>
        </p:spPr>
        <p:txBody>
          <a:bodyPr>
            <a:normAutofit fontScale="90000"/>
          </a:bodyPr>
          <a:lstStyle/>
          <a:p>
            <a:r>
              <a:rPr lang="en-GB" sz="2400" dirty="0"/>
              <a:t>Support</a:t>
            </a:r>
          </a:p>
        </p:txBody>
      </p:sp>
      <p:sp>
        <p:nvSpPr>
          <p:cNvPr id="3" name="Content Placeholder 2"/>
          <p:cNvSpPr>
            <a:spLocks noGrp="1"/>
          </p:cNvSpPr>
          <p:nvPr>
            <p:ph idx="1"/>
          </p:nvPr>
        </p:nvSpPr>
        <p:spPr>
          <a:xfrm>
            <a:off x="587464" y="1269507"/>
            <a:ext cx="8348400" cy="5009986"/>
          </a:xfrm>
        </p:spPr>
        <p:txBody>
          <a:bodyPr>
            <a:normAutofit/>
          </a:bodyPr>
          <a:lstStyle/>
          <a:p>
            <a:r>
              <a:rPr lang="en-GB" dirty="0"/>
              <a:t>All staff and volunteers can help support those affected by the death.</a:t>
            </a:r>
          </a:p>
          <a:p>
            <a:r>
              <a:rPr lang="en-GB" b="1" dirty="0"/>
              <a:t>Those affected by the death do not always seek out support </a:t>
            </a:r>
            <a:r>
              <a:rPr lang="en-GB" dirty="0"/>
              <a:t>or refer themselves so we should keep an eye and respond proactively.</a:t>
            </a:r>
          </a:p>
          <a:p>
            <a:r>
              <a:rPr lang="en-GB" dirty="0"/>
              <a:t>It will be important that, although the general environment may return to ‘business as usual’ that </a:t>
            </a:r>
            <a:r>
              <a:rPr lang="en-GB" b="1" dirty="0"/>
              <a:t>those affected have a chance to still talk, express their feelings and feel supported</a:t>
            </a:r>
            <a:r>
              <a:rPr lang="en-GB" dirty="0"/>
              <a:t>.</a:t>
            </a:r>
          </a:p>
          <a:p>
            <a:pPr marL="0" indent="0">
              <a:buNone/>
            </a:pPr>
            <a:endParaRPr lang="en-GB" dirty="0"/>
          </a:p>
          <a:p>
            <a:r>
              <a:rPr lang="en-GB" dirty="0"/>
              <a:t>Talking to Samaritans</a:t>
            </a:r>
          </a:p>
          <a:p>
            <a:r>
              <a:rPr lang="en-GB" dirty="0"/>
              <a:t>Opportunity to talk with others </a:t>
            </a:r>
          </a:p>
          <a:p>
            <a:r>
              <a:rPr lang="en-GB" dirty="0"/>
              <a:t>Phone call with family or friends</a:t>
            </a:r>
          </a:p>
          <a:p>
            <a:r>
              <a:rPr lang="en-GB" dirty="0"/>
              <a:t>Specialist bereavement support</a:t>
            </a:r>
          </a:p>
          <a:p>
            <a:pPr marL="0" indent="0">
              <a:buNone/>
            </a:pPr>
            <a:endParaRPr lang="en-GB" dirty="0"/>
          </a:p>
        </p:txBody>
      </p:sp>
      <p:sp>
        <p:nvSpPr>
          <p:cNvPr id="4" name="Slide Number Placeholder 3"/>
          <p:cNvSpPr>
            <a:spLocks noGrp="1"/>
          </p:cNvSpPr>
          <p:nvPr>
            <p:ph type="sldNum" sz="quarter" idx="12"/>
          </p:nvPr>
        </p:nvSpPr>
        <p:spPr/>
        <p:txBody>
          <a:bodyPr/>
          <a:lstStyle/>
          <a:p>
            <a:pPr>
              <a:defRPr/>
            </a:pPr>
            <a:fld id="{8DA62C57-F68F-4167-9CC7-0D93D0D78B03}" type="slidenum">
              <a:rPr lang="en-GB" smtClean="0">
                <a:solidFill>
                  <a:prstClr val="white"/>
                </a:solidFill>
              </a:rPr>
              <a:pPr>
                <a:defRPr/>
              </a:pPr>
              <a:t>16</a:t>
            </a:fld>
            <a:endParaRPr lang="en-GB" dirty="0">
              <a:solidFill>
                <a:prstClr val="white"/>
              </a:solidFill>
            </a:endParaRPr>
          </a:p>
        </p:txBody>
      </p:sp>
    </p:spTree>
    <p:extLst>
      <p:ext uri="{BB962C8B-B14F-4D97-AF65-F5344CB8AC3E}">
        <p14:creationId xmlns:p14="http://schemas.microsoft.com/office/powerpoint/2010/main" val="2209285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ADD27-7540-4AC2-B77E-E7008EAB76AF}"/>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9CBD69BE-A18B-49AE-B94D-8E561B9159DB}"/>
              </a:ext>
            </a:extLst>
          </p:cNvPr>
          <p:cNvSpPr>
            <a:spLocks noGrp="1"/>
          </p:cNvSpPr>
          <p:nvPr>
            <p:ph idx="1"/>
          </p:nvPr>
        </p:nvSpPr>
        <p:spPr>
          <a:xfrm>
            <a:off x="768096" y="1819835"/>
            <a:ext cx="7290055" cy="4489525"/>
          </a:xfrm>
        </p:spPr>
        <p:txBody>
          <a:bodyPr>
            <a:normAutofit fontScale="92500" lnSpcReduction="20000"/>
          </a:bodyPr>
          <a:lstStyle/>
          <a:p>
            <a:r>
              <a:rPr lang="en-GB" b="1" dirty="0"/>
              <a:t>Support should be ongoing as recovery takes time</a:t>
            </a:r>
          </a:p>
          <a:p>
            <a:pPr marL="0" indent="0">
              <a:buNone/>
            </a:pPr>
            <a:r>
              <a:rPr lang="en-GB" dirty="0"/>
              <a:t>It can take some weeks to recover from a difficult event and grief will make it more difficult to adjust after a loss.  Therefore, support and check-in should also be active over time and regularly reminding staff and residents of the supports available can help.</a:t>
            </a:r>
          </a:p>
          <a:p>
            <a:pPr marL="0" indent="0">
              <a:buNone/>
            </a:pPr>
            <a:r>
              <a:rPr lang="en-GB" dirty="0"/>
              <a:t>Engaging in the structured systems of debrief or trauma support should be encouraged and proactively supported (e.g. cover arranged).</a:t>
            </a:r>
          </a:p>
          <a:p>
            <a:endParaRPr lang="en-GB" dirty="0"/>
          </a:p>
          <a:p>
            <a:r>
              <a:rPr lang="en-GB" b="1" dirty="0"/>
              <a:t>Memorial service</a:t>
            </a:r>
          </a:p>
          <a:p>
            <a:pPr marL="0" indent="0">
              <a:buNone/>
            </a:pPr>
            <a:r>
              <a:rPr lang="en-GB" dirty="0"/>
              <a:t>It can help resident and staff to provide an opportunity to mark the passing of the person who died; and to talk with others affected by the same loss.  </a:t>
            </a:r>
          </a:p>
          <a:p>
            <a:pPr marL="0" indent="0">
              <a:buNone/>
            </a:pPr>
            <a:r>
              <a:rPr lang="en-GB" dirty="0"/>
              <a:t>Care should be taken that the manner of death is dealt with carefully and that these events may trigger difficult emotions and/or highlight someone who needs additional support and support should be provided.</a:t>
            </a:r>
          </a:p>
        </p:txBody>
      </p:sp>
      <p:sp>
        <p:nvSpPr>
          <p:cNvPr id="4" name="Slide Number Placeholder 3">
            <a:extLst>
              <a:ext uri="{FF2B5EF4-FFF2-40B4-BE49-F238E27FC236}">
                <a16:creationId xmlns:a16="http://schemas.microsoft.com/office/drawing/2014/main" id="{89D7C9D9-F3D6-4816-9C20-B75E4157C579}"/>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A62C57-F68F-4167-9CC7-0D93D0D78B03}" type="slidenum">
              <a:rPr kumimoji="0" lang="en-GB" sz="1200" b="1" i="0" u="none" strike="noStrike" kern="1200" cap="none" spc="0" normalizeH="0" baseline="0" noProof="0" smtClean="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GB" sz="1200" b="1"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929278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7464" y="708492"/>
            <a:ext cx="8348400" cy="383381"/>
          </a:xfrm>
        </p:spPr>
        <p:txBody>
          <a:bodyPr>
            <a:normAutofit fontScale="90000"/>
          </a:bodyPr>
          <a:lstStyle/>
          <a:p>
            <a:r>
              <a:rPr lang="en-GB" sz="2400" dirty="0"/>
              <a:t>Staff support </a:t>
            </a:r>
          </a:p>
        </p:txBody>
      </p:sp>
      <p:sp>
        <p:nvSpPr>
          <p:cNvPr id="3" name="Content Placeholder 2"/>
          <p:cNvSpPr>
            <a:spLocks noGrp="1"/>
          </p:cNvSpPr>
          <p:nvPr>
            <p:ph idx="1"/>
          </p:nvPr>
        </p:nvSpPr>
        <p:spPr>
          <a:xfrm>
            <a:off x="587464" y="1168730"/>
            <a:ext cx="8348400" cy="5110763"/>
          </a:xfrm>
        </p:spPr>
        <p:txBody>
          <a:bodyPr/>
          <a:lstStyle/>
          <a:p>
            <a:pPr marL="0" indent="0">
              <a:buNone/>
            </a:pPr>
            <a:r>
              <a:rPr lang="en-GB" dirty="0"/>
              <a:t>Staff are affected by deaths and the short and long-term negative impacts can be reduced through providing an environment which supports them and provides further reassurance in these difficult times.</a:t>
            </a:r>
          </a:p>
          <a:p>
            <a:pPr marL="0" indent="0">
              <a:buNone/>
            </a:pPr>
            <a:endParaRPr lang="en-GB" dirty="0"/>
          </a:p>
          <a:p>
            <a:pPr marL="0" indent="0">
              <a:buNone/>
            </a:pPr>
            <a:r>
              <a:rPr lang="en-GB" b="1" dirty="0"/>
              <a:t>Creating a positive organisational response</a:t>
            </a:r>
          </a:p>
          <a:p>
            <a:pPr marL="0" indent="0">
              <a:buNone/>
            </a:pPr>
            <a:r>
              <a:rPr lang="en-GB" dirty="0"/>
              <a:t>Make your overall message and approach positive, supportive and reassuring about the current situation, and compassionate in recognising that people will be affected in different ways. </a:t>
            </a:r>
          </a:p>
          <a:p>
            <a:pPr marL="0" indent="0">
              <a:buNone/>
            </a:pPr>
            <a:endParaRPr lang="en-GB" dirty="0"/>
          </a:p>
          <a:p>
            <a:pPr marL="0" indent="0">
              <a:buNone/>
            </a:pPr>
            <a:r>
              <a:rPr lang="en-GB" b="1" dirty="0"/>
              <a:t>Support should be on an opt-out rather than opt-in</a:t>
            </a:r>
          </a:p>
          <a:p>
            <a:pPr marL="0" indent="0">
              <a:buNone/>
            </a:pPr>
            <a:r>
              <a:rPr lang="en-GB" dirty="0"/>
              <a:t>It can be difficult to ask for help or initially recognise that you need it.  Encouraging staff to take time away from their usual duties and arranging cover or encouraging attendance at incident debrief, as the </a:t>
            </a:r>
            <a:r>
              <a:rPr lang="en-GB" b="1" dirty="0"/>
              <a:t>expected</a:t>
            </a:r>
            <a:r>
              <a:rPr lang="en-GB" dirty="0"/>
              <a:t> option, can make it easier for staff to take the support.  </a:t>
            </a:r>
          </a:p>
        </p:txBody>
      </p:sp>
      <p:sp>
        <p:nvSpPr>
          <p:cNvPr id="4" name="Slide Number Placeholder 3"/>
          <p:cNvSpPr>
            <a:spLocks noGrp="1"/>
          </p:cNvSpPr>
          <p:nvPr>
            <p:ph type="sldNum" sz="quarter" idx="12"/>
          </p:nvPr>
        </p:nvSpPr>
        <p:spPr/>
        <p:txBody>
          <a:bodyPr/>
          <a:lstStyle/>
          <a:p>
            <a:pPr>
              <a:defRPr/>
            </a:pPr>
            <a:fld id="{8DA62C57-F68F-4167-9CC7-0D93D0D78B03}" type="slidenum">
              <a:rPr lang="en-GB" smtClean="0">
                <a:solidFill>
                  <a:prstClr val="white"/>
                </a:solidFill>
              </a:rPr>
              <a:pPr>
                <a:defRPr/>
              </a:pPr>
              <a:t>18</a:t>
            </a:fld>
            <a:endParaRPr lang="en-GB" dirty="0">
              <a:solidFill>
                <a:prstClr val="white"/>
              </a:solidFill>
            </a:endParaRPr>
          </a:p>
        </p:txBody>
      </p:sp>
    </p:spTree>
    <p:extLst>
      <p:ext uri="{BB962C8B-B14F-4D97-AF65-F5344CB8AC3E}">
        <p14:creationId xmlns:p14="http://schemas.microsoft.com/office/powerpoint/2010/main" val="591950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31B5E-455E-429F-BA9F-2DF38D4BD54D}"/>
              </a:ext>
            </a:extLst>
          </p:cNvPr>
          <p:cNvSpPr>
            <a:spLocks noGrp="1"/>
          </p:cNvSpPr>
          <p:nvPr>
            <p:ph type="title"/>
          </p:nvPr>
        </p:nvSpPr>
        <p:spPr>
          <a:xfrm>
            <a:off x="678449" y="181804"/>
            <a:ext cx="7290054" cy="1499616"/>
          </a:xfrm>
        </p:spPr>
        <p:txBody>
          <a:bodyPr/>
          <a:lstStyle/>
          <a:p>
            <a:r>
              <a:rPr lang="en-GB" dirty="0"/>
              <a:t>Staff support cont..</a:t>
            </a:r>
          </a:p>
        </p:txBody>
      </p:sp>
      <p:sp>
        <p:nvSpPr>
          <p:cNvPr id="3" name="Content Placeholder 2">
            <a:extLst>
              <a:ext uri="{FF2B5EF4-FFF2-40B4-BE49-F238E27FC236}">
                <a16:creationId xmlns:a16="http://schemas.microsoft.com/office/drawing/2014/main" id="{1D1ABDF4-3076-496D-8B37-B1BD088D4BFC}"/>
              </a:ext>
            </a:extLst>
          </p:cNvPr>
          <p:cNvSpPr>
            <a:spLocks noGrp="1"/>
          </p:cNvSpPr>
          <p:nvPr>
            <p:ph idx="1"/>
          </p:nvPr>
        </p:nvSpPr>
        <p:spPr>
          <a:xfrm>
            <a:off x="396875" y="1604061"/>
            <a:ext cx="8350250" cy="4866643"/>
          </a:xfrm>
        </p:spPr>
        <p:txBody>
          <a:bodyPr/>
          <a:lstStyle/>
          <a:p>
            <a:pPr marL="0" indent="0">
              <a:buNone/>
            </a:pPr>
            <a:r>
              <a:rPr lang="en-GB" b="1" dirty="0"/>
              <a:t>Create spaces for reflection and learning</a:t>
            </a:r>
          </a:p>
          <a:p>
            <a:r>
              <a:rPr lang="en-GB" dirty="0"/>
              <a:t>Staff may experience a ‘crisis of confidence’ after a death and question the actions they took.  Facilitating a team space for reflection to learn from this (and other events) can help to reduce anxiety – but importantly encourage professional and personal development. </a:t>
            </a:r>
          </a:p>
          <a:p>
            <a:endParaRPr lang="en-GB" dirty="0"/>
          </a:p>
          <a:p>
            <a:pPr marL="0" indent="0">
              <a:buNone/>
            </a:pPr>
            <a:r>
              <a:rPr lang="en-GB" b="1" dirty="0"/>
              <a:t>Compassionate actions can speak</a:t>
            </a:r>
          </a:p>
          <a:p>
            <a:r>
              <a:rPr lang="en-GB" dirty="0"/>
              <a:t>As outlined in ‘visible leadership’, compassionate actions which acknowledge that both staff and residents will be affected by the death can help. </a:t>
            </a:r>
          </a:p>
          <a:p>
            <a:r>
              <a:rPr lang="en-GB" dirty="0"/>
              <a:t>Examples may include:  Allowing staff a quiet space to reflect and gather themselves; allowing some staff to finish early or not go back to the same job immediately; providing private peer group spaces where they can share how they are feeling.</a:t>
            </a:r>
          </a:p>
          <a:p>
            <a:endParaRPr lang="en-GB" dirty="0"/>
          </a:p>
        </p:txBody>
      </p:sp>
      <p:sp>
        <p:nvSpPr>
          <p:cNvPr id="4" name="Slide Number Placeholder 3">
            <a:extLst>
              <a:ext uri="{FF2B5EF4-FFF2-40B4-BE49-F238E27FC236}">
                <a16:creationId xmlns:a16="http://schemas.microsoft.com/office/drawing/2014/main" id="{686D01E6-6B96-4A30-977D-CA4F8E1F417A}"/>
              </a:ext>
            </a:extLst>
          </p:cNvPr>
          <p:cNvSpPr>
            <a:spLocks noGrp="1"/>
          </p:cNvSpPr>
          <p:nvPr>
            <p:ph type="sldNum" sz="quarter" idx="12"/>
          </p:nvPr>
        </p:nvSpPr>
        <p:spPr/>
        <p:txBody>
          <a:bodyPr/>
          <a:lstStyle/>
          <a:p>
            <a:pPr>
              <a:defRPr/>
            </a:pPr>
            <a:fld id="{8DA62C57-F68F-4167-9CC7-0D93D0D78B03}" type="slidenum">
              <a:rPr lang="en-GB" smtClean="0"/>
              <a:pPr>
                <a:defRPr/>
              </a:pPr>
              <a:t>19</a:t>
            </a:fld>
            <a:endParaRPr lang="en-GB" dirty="0"/>
          </a:p>
        </p:txBody>
      </p:sp>
    </p:spTree>
    <p:extLst>
      <p:ext uri="{BB962C8B-B14F-4D97-AF65-F5344CB8AC3E}">
        <p14:creationId xmlns:p14="http://schemas.microsoft.com/office/powerpoint/2010/main" val="2356863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132A6-8AAA-4D04-8FE6-B82F753D7874}"/>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3264D430-0BE7-4884-A92C-48D942A3F5A9}"/>
              </a:ext>
            </a:extLst>
          </p:cNvPr>
          <p:cNvSpPr>
            <a:spLocks noGrp="1"/>
          </p:cNvSpPr>
          <p:nvPr>
            <p:ph idx="1"/>
          </p:nvPr>
        </p:nvSpPr>
        <p:spPr>
          <a:xfrm>
            <a:off x="768096" y="1972235"/>
            <a:ext cx="7290055" cy="4337125"/>
          </a:xfrm>
        </p:spPr>
        <p:txBody>
          <a:bodyPr/>
          <a:lstStyle/>
          <a:p>
            <a:pPr marL="0" indent="0">
              <a:buNone/>
            </a:pPr>
            <a:r>
              <a:rPr lang="en-GB" b="1" dirty="0"/>
              <a:t>Support those who are supporting others</a:t>
            </a:r>
          </a:p>
          <a:p>
            <a:r>
              <a:rPr lang="en-GB" dirty="0"/>
              <a:t>Some staff will providing additional support to others and these individuals should be provided with the time to do this as well as extra support or supervision options e.g. Managers</a:t>
            </a:r>
          </a:p>
          <a:p>
            <a:r>
              <a:rPr lang="en-GB" dirty="0"/>
              <a:t>Wherever possible, staff who were involved in the death or affected by it should not be expected to provide support to others.</a:t>
            </a:r>
          </a:p>
          <a:p>
            <a:endParaRPr lang="en-GB" dirty="0"/>
          </a:p>
          <a:p>
            <a:pPr marL="0" indent="0">
              <a:buNone/>
            </a:pPr>
            <a:r>
              <a:rPr lang="en-GB" b="1" dirty="0"/>
              <a:t>Remind staff how to access counselling </a:t>
            </a:r>
            <a:r>
              <a:rPr lang="en-GB" dirty="0"/>
              <a:t>(and requests can be made to bring the service to site if multiple deaths or widespread impact)</a:t>
            </a:r>
          </a:p>
          <a:p>
            <a:r>
              <a:rPr lang="en-GB" dirty="0"/>
              <a:t>Staff can self-refer to face-to-face or telephone counselling</a:t>
            </a:r>
          </a:p>
        </p:txBody>
      </p:sp>
      <p:sp>
        <p:nvSpPr>
          <p:cNvPr id="4" name="Slide Number Placeholder 3">
            <a:extLst>
              <a:ext uri="{FF2B5EF4-FFF2-40B4-BE49-F238E27FC236}">
                <a16:creationId xmlns:a16="http://schemas.microsoft.com/office/drawing/2014/main" id="{39C112C1-CFAA-4DE4-9DDC-53626DE04FC0}"/>
              </a:ext>
            </a:extLst>
          </p:cNvPr>
          <p:cNvSpPr>
            <a:spLocks noGrp="1"/>
          </p:cNvSpPr>
          <p:nvPr>
            <p:ph type="sldNum" sz="quarter" idx="12"/>
          </p:nvPr>
        </p:nvSpPr>
        <p:spPr/>
        <p:txBody>
          <a:bodyPr/>
          <a:lstStyle/>
          <a:p>
            <a:pPr>
              <a:defRPr/>
            </a:pPr>
            <a:fld id="{8DA62C57-F68F-4167-9CC7-0D93D0D78B03}" type="slidenum">
              <a:rPr lang="en-GB" smtClean="0"/>
              <a:pPr>
                <a:defRPr/>
              </a:pPr>
              <a:t>20</a:t>
            </a:fld>
            <a:endParaRPr lang="en-GB" dirty="0"/>
          </a:p>
        </p:txBody>
      </p:sp>
    </p:spTree>
    <p:extLst>
      <p:ext uri="{BB962C8B-B14F-4D97-AF65-F5344CB8AC3E}">
        <p14:creationId xmlns:p14="http://schemas.microsoft.com/office/powerpoint/2010/main" val="780375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723591" y="804333"/>
            <a:ext cx="2543925" cy="5249334"/>
          </a:xfrm>
        </p:spPr>
        <p:txBody>
          <a:bodyPr vert="horz" lIns="91440" tIns="45720" rIns="91440" bIns="45720" rtlCol="0" anchor="ctr">
            <a:normAutofit/>
          </a:bodyPr>
          <a:lstStyle/>
          <a:p>
            <a:pPr algn="r"/>
            <a:r>
              <a:rPr lang="en-US" sz="5000">
                <a:solidFill>
                  <a:srgbClr val="FFFFFF"/>
                </a:solidFill>
              </a:rPr>
              <a:t>Resources and further support </a:t>
            </a:r>
          </a:p>
        </p:txBody>
      </p:sp>
      <p:sp>
        <p:nvSpPr>
          <p:cNvPr id="5" name="Rectangle 4"/>
          <p:cNvSpPr/>
          <p:nvPr/>
        </p:nvSpPr>
        <p:spPr>
          <a:xfrm>
            <a:off x="3713286" y="804333"/>
            <a:ext cx="4729502" cy="5249334"/>
          </a:xfrm>
          <a:prstGeom prst="rect">
            <a:avLst/>
          </a:prstGeom>
        </p:spPr>
        <p:txBody>
          <a:bodyPr vert="horz" lIns="45720" tIns="45720" rIns="45720" bIns="45720" rtlCol="0" anchor="ctr">
            <a:normAutofit/>
          </a:bodyPr>
          <a:lstStyle/>
          <a:p>
            <a:pPr defTabSz="914400">
              <a:lnSpc>
                <a:spcPct val="90000"/>
              </a:lnSpc>
              <a:spcAft>
                <a:spcPts val="600"/>
              </a:spcAft>
              <a:buClr>
                <a:schemeClr val="accent1"/>
              </a:buClr>
            </a:pPr>
            <a:endParaRPr lang="en-US" sz="1500" dirty="0"/>
          </a:p>
          <a:p>
            <a:pPr defTabSz="914400">
              <a:lnSpc>
                <a:spcPct val="90000"/>
              </a:lnSpc>
              <a:spcAft>
                <a:spcPts val="600"/>
              </a:spcAft>
              <a:buClr>
                <a:schemeClr val="accent1"/>
              </a:buClr>
            </a:pPr>
            <a:r>
              <a:rPr lang="en-US" sz="1500" b="1" dirty="0"/>
              <a:t>Samaritans</a:t>
            </a:r>
            <a:r>
              <a:rPr lang="en-US" sz="1500" dirty="0"/>
              <a:t> are available at all times by calling 1116 123 or email </a:t>
            </a:r>
            <a:r>
              <a:rPr lang="en-US" sz="1500" dirty="0">
                <a:hlinkClick r:id="rId2"/>
              </a:rPr>
              <a:t>jo@Samaritans.org</a:t>
            </a:r>
            <a:r>
              <a:rPr lang="en-US" sz="1500" dirty="0"/>
              <a:t> </a:t>
            </a:r>
            <a:br>
              <a:rPr lang="en-US" sz="1500" dirty="0"/>
            </a:br>
            <a:endParaRPr lang="en-US" sz="1500" dirty="0"/>
          </a:p>
          <a:p>
            <a:pPr defTabSz="914400">
              <a:lnSpc>
                <a:spcPct val="90000"/>
              </a:lnSpc>
              <a:spcAft>
                <a:spcPts val="600"/>
              </a:spcAft>
              <a:buClr>
                <a:schemeClr val="accent1"/>
              </a:buClr>
            </a:pPr>
            <a:r>
              <a:rPr lang="en-US" sz="1500" b="1" dirty="0"/>
              <a:t>Cruse Bereavement Care </a:t>
            </a:r>
            <a:r>
              <a:rPr lang="en-US" sz="1500" dirty="0"/>
              <a:t>can support those bereaved with information available at </a:t>
            </a:r>
            <a:r>
              <a:rPr lang="en-US" sz="1500" dirty="0">
                <a:hlinkClick r:id="rId3"/>
              </a:rPr>
              <a:t>www.cruse.org.uk</a:t>
            </a:r>
            <a:r>
              <a:rPr lang="en-US" sz="1500" dirty="0"/>
              <a:t> </a:t>
            </a:r>
          </a:p>
          <a:p>
            <a:pPr defTabSz="914400">
              <a:lnSpc>
                <a:spcPct val="90000"/>
              </a:lnSpc>
              <a:spcAft>
                <a:spcPts val="600"/>
              </a:spcAft>
              <a:buClr>
                <a:schemeClr val="accent1"/>
              </a:buClr>
            </a:pPr>
            <a:br>
              <a:rPr lang="en-US" sz="1500" dirty="0"/>
            </a:br>
            <a:br>
              <a:rPr lang="en-US" sz="1500" dirty="0"/>
            </a:br>
            <a:br>
              <a:rPr lang="en-US" sz="1500" dirty="0"/>
            </a:br>
            <a:endParaRPr lang="en-US" sz="1500" dirty="0"/>
          </a:p>
        </p:txBody>
      </p:sp>
    </p:spTree>
    <p:extLst>
      <p:ext uri="{BB962C8B-B14F-4D97-AF65-F5344CB8AC3E}">
        <p14:creationId xmlns:p14="http://schemas.microsoft.com/office/powerpoint/2010/main" val="42533548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9DAA72F7AB3D04CA48220458528BB43" ma:contentTypeVersion="12" ma:contentTypeDescription="Create a new document." ma:contentTypeScope="" ma:versionID="786ff30da0004bce133bce1fb789b15a">
  <xsd:schema xmlns:xsd="http://www.w3.org/2001/XMLSchema" xmlns:xs="http://www.w3.org/2001/XMLSchema" xmlns:p="http://schemas.microsoft.com/office/2006/metadata/properties" xmlns:ns3="f9708323-e26c-4289-92e7-e1fe2a3f46a3" xmlns:ns4="10bf3aa2-794f-4d0f-815b-2800062ccedc" targetNamespace="http://schemas.microsoft.com/office/2006/metadata/properties" ma:root="true" ma:fieldsID="6db744b7446f3ae7e2905eaf7b1ec460" ns3:_="" ns4:_="">
    <xsd:import namespace="f9708323-e26c-4289-92e7-e1fe2a3f46a3"/>
    <xsd:import namespace="10bf3aa2-794f-4d0f-815b-2800062ccedc"/>
    <xsd:element name="properties">
      <xsd:complexType>
        <xsd:sequence>
          <xsd:element name="documentManagement">
            <xsd:complexType>
              <xsd:all>
                <xsd:element ref="ns3:SharedWithUsers"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GenerationTime" minOccurs="0"/>
                <xsd:element ref="ns4:MediaServiceEventHashCode" minOccurs="0"/>
                <xsd:element ref="ns3:SharedWithDetails" minOccurs="0"/>
                <xsd:element ref="ns3:SharingHintHash"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708323-e26c-4289-92e7-e1fe2a3f46a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0bf3aa2-794f-4d0f-815b-2800062ccedc" elementFormDefault="qualified">
    <xsd:import namespace="http://schemas.microsoft.com/office/2006/documentManagement/types"/>
    <xsd:import namespace="http://schemas.microsoft.com/office/infopath/2007/PartnerControls"/>
    <xsd:element name="MediaServiceMetadata" ma:index="9" nillable="true" ma:displayName="MediaServiceMetadata" ma:description="" ma:hidden="true" ma:internalName="MediaServiceMetadata" ma:readOnly="true">
      <xsd:simpleType>
        <xsd:restriction base="dms:Note"/>
      </xsd:simpleType>
    </xsd:element>
    <xsd:element name="MediaServiceFastMetadata" ma:index="10" nillable="true" ma:displayName="MediaServiceFastMetadata" ma:description="" ma:hidden="true" ma:internalName="MediaServiceFastMetadata" ma:readOnly="true">
      <xsd:simpleType>
        <xsd:restriction base="dms:Note"/>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29F030-F0CF-40AB-A833-58D1637A1095}">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0C80521-DF0D-4DC6-9101-C46AF53EBEBA}">
  <ds:schemaRefs>
    <ds:schemaRef ds:uri="http://schemas.microsoft.com/sharepoint/v3/contenttype/forms"/>
  </ds:schemaRefs>
</ds:datastoreItem>
</file>

<file path=customXml/itemProps3.xml><?xml version="1.0" encoding="utf-8"?>
<ds:datastoreItem xmlns:ds="http://schemas.openxmlformats.org/officeDocument/2006/customXml" ds:itemID="{C2A28679-0EB1-4492-A098-335C5AC480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9708323-e26c-4289-92e7-e1fe2a3f46a3"/>
    <ds:schemaRef ds:uri="10bf3aa2-794f-4d0f-815b-2800062cce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2825</Words>
  <Application>Microsoft Office PowerPoint</Application>
  <PresentationFormat>On-screen Show (4:3)</PresentationFormat>
  <Paragraphs>168</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Tw Cen MT</vt:lpstr>
      <vt:lpstr>Tw Cen MT Condensed</vt:lpstr>
      <vt:lpstr>Wingdings 3</vt:lpstr>
      <vt:lpstr>Integral</vt:lpstr>
      <vt:lpstr>  Sharing the news of a death   </vt:lpstr>
      <vt:lpstr>Overview</vt:lpstr>
      <vt:lpstr>Visible leadership</vt:lpstr>
      <vt:lpstr>Setting the tone for staff</vt:lpstr>
      <vt:lpstr>Sharing the news with staff</vt:lpstr>
      <vt:lpstr>Informing the wider community</vt:lpstr>
      <vt:lpstr>How to share the news with residents</vt:lpstr>
      <vt:lpstr>How to share the news with residents</vt:lpstr>
      <vt:lpstr>What to share </vt:lpstr>
      <vt:lpstr>What to share (2)</vt:lpstr>
      <vt:lpstr>What to share (3) </vt:lpstr>
      <vt:lpstr>PowerPoint Presentation</vt:lpstr>
      <vt:lpstr>PowerPoint Presentation</vt:lpstr>
      <vt:lpstr>Template notice </vt:lpstr>
      <vt:lpstr>Supporting staff and residents</vt:lpstr>
      <vt:lpstr>Support</vt:lpstr>
      <vt:lpstr>PowerPoint Presentation</vt:lpstr>
      <vt:lpstr>Staff support </vt:lpstr>
      <vt:lpstr>Staff support cont..</vt:lpstr>
      <vt:lpstr>PowerPoint Presentation</vt:lpstr>
      <vt:lpstr>Resources and further support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Sharing the news of a death   </dc:title>
  <dc:creator>Karen Slade</dc:creator>
  <cp:lastModifiedBy>Sullivan, Linda</cp:lastModifiedBy>
  <cp:revision>1</cp:revision>
  <dcterms:created xsi:type="dcterms:W3CDTF">2020-04-15T18:00:32Z</dcterms:created>
  <dcterms:modified xsi:type="dcterms:W3CDTF">2020-12-02T11:52:35Z</dcterms:modified>
</cp:coreProperties>
</file>