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png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media/image2.jpg" ContentType="image/jpeg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1.xml" ContentType="application/vnd.openxmlformats-officedocument.themeOverr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theme/themeOverride2.xml" ContentType="application/vnd.openxmlformats-officedocument.themeOverr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theme/themeOverride3.xml" ContentType="application/vnd.openxmlformats-officedocument.themeOverride+xml"/>
  <Override PartName="/ppt/charts/chartEx1.xml" ContentType="application/vnd.ms-office.chartex+xml"/>
  <Override PartName="/ppt/charts/style9.xml" ContentType="application/vnd.ms-office.chartstyle+xml"/>
  <Override PartName="/ppt/charts/colors9.xml" ContentType="application/vnd.ms-office.chartcolorstyle+xml"/>
  <Override PartName="/ppt/theme/themeOverride4.xml" ContentType="application/vnd.openxmlformats-officedocument.themeOverride+xml"/>
  <Override PartName="/ppt/media/image4.jpg" ContentType="image/jpeg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0"/>
  </p:notesMasterIdLst>
  <p:sldIdLst>
    <p:sldId id="256" r:id="rId2"/>
    <p:sldId id="352" r:id="rId3"/>
    <p:sldId id="350" r:id="rId4"/>
    <p:sldId id="329" r:id="rId5"/>
    <p:sldId id="306" r:id="rId6"/>
    <p:sldId id="333" r:id="rId7"/>
    <p:sldId id="353" r:id="rId8"/>
    <p:sldId id="355" r:id="rId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F6FC6"/>
    <a:srgbClr val="FF3399"/>
    <a:srgbClr val="990099"/>
    <a:srgbClr val="A6A6A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68B8A96-DFA1-45AE-80A4-18951CEEDB8B}" v="29" dt="2018-06-08T08:28:28.54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250" autoAdjust="0"/>
    <p:restoredTop sz="95441" autoAdjust="0"/>
  </p:normalViewPr>
  <p:slideViewPr>
    <p:cSldViewPr snapToGrid="0">
      <p:cViewPr varScale="1">
        <p:scale>
          <a:sx n="90" d="100"/>
          <a:sy n="90" d="100"/>
        </p:scale>
        <p:origin x="930" y="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oleObject" Target="../embeddings/oleObject2.bin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oleObject" Target="https://myntuac-my.sharepoint.com/personal/vangelis_tsiligiris_ntu_ac_uk/Documents/British%20Council%20Greece/Data%20collection/UNESCO%20and%20other%20macro%20data/key%20tables.xlsx" TargetMode="Externa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https://myntuac-my.sharepoint.com/personal/vangelis_tsiligiris_ntu_ac_uk/Documents/British%20Council%20Greece/Data%20collection/Survey%20Local%20Partners/GreekTNEProviders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https://myntuac-my.sharepoint.com/personal/vangelis_tsiligiris_ntu_ac_uk/Documents/British%20Council%20Greece/Data%20collection/Survey%20Local%20Partners/GreekTNEProviders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https://myntuac-my.sharepoint.com/personal/vangelis_tsiligiris_ntu_ac_uk/Documents/British%20Council%20Greece/Data%20collection/Survey%20Local%20Partners/GreekTNEProviders.xlsx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8.xml"/><Relationship Id="rId1" Type="http://schemas.microsoft.com/office/2011/relationships/chartStyle" Target="style8.xml"/><Relationship Id="rId4" Type="http://schemas.openxmlformats.org/officeDocument/2006/relationships/package" Target="../embeddings/Microsoft_Excel_Worksheet.xlsx"/></Relationships>
</file>

<file path=ppt/charts/_rels/chartEx1.xml.rels><?xml version="1.0" encoding="UTF-8" standalone="yes"?>
<Relationships xmlns="http://schemas.openxmlformats.org/package/2006/relationships"><Relationship Id="rId3" Type="http://schemas.microsoft.com/office/2011/relationships/chartColorStyle" Target="colors9.xml"/><Relationship Id="rId2" Type="http://schemas.microsoft.com/office/2011/relationships/chartStyle" Target="style9.xml"/><Relationship Id="rId1" Type="http://schemas.openxmlformats.org/officeDocument/2006/relationships/oleObject" Target="file:///C:\Users\ssdwindows\OneDriveNTU\OneDrive%20-%20Nottingham%20Trent%20University\British%20Council%20Greece\Data%20collection\Survey%20Local%20Partners\GreekTNEProviders.xlsx" TargetMode="External"/><Relationship Id="rId4" Type="http://schemas.openxmlformats.org/officeDocument/2006/relationships/themeOverride" Target="../theme/themeOverrid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1369620991468894"/>
          <c:y val="3.5469904283521633E-2"/>
          <c:w val="0.66128487654320989"/>
          <c:h val="0.92345317913924807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rgbClr val="0070C0"/>
            </a:solidFill>
            <a:ln>
              <a:noFill/>
            </a:ln>
            <a:effectLst/>
          </c:spPr>
          <c:invertIfNegative val="0"/>
          <c:dPt>
            <c:idx val="7"/>
            <c:invertIfNegative val="0"/>
            <c:bubble3D val="0"/>
            <c:spPr>
              <a:solidFill>
                <a:srgbClr val="00206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82CC-4FDE-87EA-0E69D7594505}"/>
              </c:ext>
            </c:extLst>
          </c:dPt>
          <c:dPt>
            <c:idx val="18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0-831E-467B-BC53-26E18A97E410}"/>
              </c:ext>
            </c:extLst>
          </c:dPt>
          <c:cat>
            <c:strRef>
              <c:f>'Ints Stud graphs'!$A$42:$A$80</c:f>
              <c:strCache>
                <c:ptCount val="39"/>
                <c:pt idx="0">
                  <c:v>Netherlands</c:v>
                </c:pt>
                <c:pt idx="1">
                  <c:v>Germany</c:v>
                </c:pt>
                <c:pt idx="2">
                  <c:v>Hong Kong</c:v>
                </c:pt>
                <c:pt idx="3">
                  <c:v>France</c:v>
                </c:pt>
                <c:pt idx="4">
                  <c:v>Australia</c:v>
                </c:pt>
                <c:pt idx="5">
                  <c:v>UAE</c:v>
                </c:pt>
                <c:pt idx="6">
                  <c:v>Malaysia</c:v>
                </c:pt>
                <c:pt idx="7">
                  <c:v>Malta</c:v>
                </c:pt>
                <c:pt idx="8">
                  <c:v>Vietnam</c:v>
                </c:pt>
                <c:pt idx="9">
                  <c:v>China</c:v>
                </c:pt>
                <c:pt idx="10">
                  <c:v>UK</c:v>
                </c:pt>
                <c:pt idx="11">
                  <c:v>Turkey</c:v>
                </c:pt>
                <c:pt idx="12">
                  <c:v>Oman</c:v>
                </c:pt>
                <c:pt idx="13">
                  <c:v>US</c:v>
                </c:pt>
                <c:pt idx="14">
                  <c:v>Russia</c:v>
                </c:pt>
                <c:pt idx="15">
                  <c:v>Thailand</c:v>
                </c:pt>
                <c:pt idx="16">
                  <c:v>Israel</c:v>
                </c:pt>
                <c:pt idx="17">
                  <c:v>Pakistan</c:v>
                </c:pt>
                <c:pt idx="18">
                  <c:v>Greece</c:v>
                </c:pt>
                <c:pt idx="19">
                  <c:v>South Africa</c:v>
                </c:pt>
                <c:pt idx="20">
                  <c:v>Sri Lanka</c:v>
                </c:pt>
                <c:pt idx="21">
                  <c:v>Colombia</c:v>
                </c:pt>
                <c:pt idx="22">
                  <c:v>Kazakhstan</c:v>
                </c:pt>
                <c:pt idx="23">
                  <c:v>Saudi Arabia</c:v>
                </c:pt>
                <c:pt idx="24">
                  <c:v>India</c:v>
                </c:pt>
                <c:pt idx="25">
                  <c:v>Indonesia</c:v>
                </c:pt>
                <c:pt idx="26">
                  <c:v>Brazil</c:v>
                </c:pt>
                <c:pt idx="27">
                  <c:v>Philippines</c:v>
                </c:pt>
                <c:pt idx="28">
                  <c:v>Kenya</c:v>
                </c:pt>
                <c:pt idx="29">
                  <c:v>Peru</c:v>
                </c:pt>
                <c:pt idx="30">
                  <c:v>Botswana</c:v>
                </c:pt>
                <c:pt idx="31">
                  <c:v>Chile</c:v>
                </c:pt>
                <c:pt idx="32">
                  <c:v>Iran</c:v>
                </c:pt>
                <c:pt idx="33">
                  <c:v>Egypt</c:v>
                </c:pt>
                <c:pt idx="34">
                  <c:v>Bangladesh</c:v>
                </c:pt>
                <c:pt idx="35">
                  <c:v>Ghana</c:v>
                </c:pt>
                <c:pt idx="36">
                  <c:v>Mexico</c:v>
                </c:pt>
                <c:pt idx="37">
                  <c:v>Nigeria</c:v>
                </c:pt>
                <c:pt idx="38">
                  <c:v>Ethiopia</c:v>
                </c:pt>
              </c:strCache>
            </c:strRef>
          </c:cat>
          <c:val>
            <c:numRef>
              <c:f>'Ints Stud graphs'!$B$42:$B$80</c:f>
              <c:numCache>
                <c:formatCode>0.00</c:formatCode>
                <c:ptCount val="39"/>
                <c:pt idx="0">
                  <c:v>0.95</c:v>
                </c:pt>
                <c:pt idx="1">
                  <c:v>0.91249999999999998</c:v>
                </c:pt>
                <c:pt idx="2">
                  <c:v>0.90833333333333333</c:v>
                </c:pt>
                <c:pt idx="3">
                  <c:v>0.84166666666666667</c:v>
                </c:pt>
                <c:pt idx="4">
                  <c:v>0.83333333333333337</c:v>
                </c:pt>
                <c:pt idx="5">
                  <c:v>0.82916666666666672</c:v>
                </c:pt>
                <c:pt idx="6">
                  <c:v>0.8208333333333333</c:v>
                </c:pt>
                <c:pt idx="7">
                  <c:v>0.78</c:v>
                </c:pt>
                <c:pt idx="8">
                  <c:v>0.77916666666666667</c:v>
                </c:pt>
                <c:pt idx="9">
                  <c:v>0.76666666666666672</c:v>
                </c:pt>
                <c:pt idx="10">
                  <c:v>0.75</c:v>
                </c:pt>
                <c:pt idx="11">
                  <c:v>0.71666666666666667</c:v>
                </c:pt>
                <c:pt idx="12">
                  <c:v>0.71250000000000002</c:v>
                </c:pt>
                <c:pt idx="13">
                  <c:v>0.6333333333333333</c:v>
                </c:pt>
                <c:pt idx="14">
                  <c:v>0.62916666666666676</c:v>
                </c:pt>
                <c:pt idx="15">
                  <c:v>0.625</c:v>
                </c:pt>
                <c:pt idx="16">
                  <c:v>0.58333333333333326</c:v>
                </c:pt>
                <c:pt idx="17">
                  <c:v>0.58333333333333326</c:v>
                </c:pt>
                <c:pt idx="18">
                  <c:v>0.5708333333333333</c:v>
                </c:pt>
                <c:pt idx="19">
                  <c:v>0.5625</c:v>
                </c:pt>
                <c:pt idx="20">
                  <c:v>0.55000000000000004</c:v>
                </c:pt>
                <c:pt idx="21">
                  <c:v>0.54999999999999993</c:v>
                </c:pt>
                <c:pt idx="22">
                  <c:v>0.54583333333333339</c:v>
                </c:pt>
                <c:pt idx="23">
                  <c:v>0.54583333333333339</c:v>
                </c:pt>
                <c:pt idx="24">
                  <c:v>0.54166666666666663</c:v>
                </c:pt>
                <c:pt idx="25">
                  <c:v>0.52916666666666667</c:v>
                </c:pt>
                <c:pt idx="26">
                  <c:v>0.52083333333333337</c:v>
                </c:pt>
                <c:pt idx="27">
                  <c:v>0.52083333333333337</c:v>
                </c:pt>
                <c:pt idx="28">
                  <c:v>0.51666666666666672</c:v>
                </c:pt>
                <c:pt idx="29">
                  <c:v>0.48333333333333334</c:v>
                </c:pt>
                <c:pt idx="30">
                  <c:v>0.47499999999999998</c:v>
                </c:pt>
                <c:pt idx="31">
                  <c:v>0.4375</c:v>
                </c:pt>
                <c:pt idx="32">
                  <c:v>0.4375</c:v>
                </c:pt>
                <c:pt idx="33">
                  <c:v>0.41666666666666663</c:v>
                </c:pt>
                <c:pt idx="34">
                  <c:v>0.37083333333333335</c:v>
                </c:pt>
                <c:pt idx="35">
                  <c:v>0.35</c:v>
                </c:pt>
                <c:pt idx="36">
                  <c:v>0.32916666666666666</c:v>
                </c:pt>
                <c:pt idx="37">
                  <c:v>0.23749999999999999</c:v>
                </c:pt>
                <c:pt idx="38">
                  <c:v>0.23333333333333334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2CC-4FDE-87EA-0E69D759450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7"/>
        <c:axId val="296694832"/>
        <c:axId val="356010664"/>
      </c:barChart>
      <c:catAx>
        <c:axId val="296694832"/>
        <c:scaling>
          <c:orientation val="maxMin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pPr>
            <a:endParaRPr lang="en-US"/>
          </a:p>
        </c:txPr>
        <c:crossAx val="356010664"/>
        <c:crosses val="autoZero"/>
        <c:auto val="1"/>
        <c:lblAlgn val="ctr"/>
        <c:lblOffset val="100"/>
        <c:noMultiLvlLbl val="0"/>
      </c:catAx>
      <c:valAx>
        <c:axId val="356010664"/>
        <c:scaling>
          <c:orientation val="minMax"/>
          <c:max val="1"/>
        </c:scaling>
        <c:delete val="1"/>
        <c:axPos val="t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" sourceLinked="1"/>
        <c:majorTickMark val="none"/>
        <c:minorTickMark val="none"/>
        <c:tickLblPos val="nextTo"/>
        <c:crossAx val="29669483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6350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30872529822661054"/>
          <c:y val="3.7175696321541898E-2"/>
          <c:w val="0.62669418704669455"/>
          <c:h val="0.9083535009639444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5"/>
            <c:invertIfNegative val="0"/>
            <c:bubble3D val="0"/>
            <c:spPr>
              <a:solidFill>
                <a:srgbClr val="00206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9568-4006-B3B6-59520FF526E4}"/>
              </c:ext>
            </c:extLst>
          </c:dPt>
          <c:dPt>
            <c:idx val="13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0-AF3D-43F7-85C3-61EF81AB6DB1}"/>
              </c:ext>
            </c:extLst>
          </c:dPt>
          <c:cat>
            <c:strRef>
              <c:f>'TNE graphs'!$A$31:$A$69</c:f>
              <c:strCache>
                <c:ptCount val="39"/>
                <c:pt idx="0">
                  <c:v>Australia</c:v>
                </c:pt>
                <c:pt idx="1">
                  <c:v>Hong Kong</c:v>
                </c:pt>
                <c:pt idx="2">
                  <c:v>UAE</c:v>
                </c:pt>
                <c:pt idx="3">
                  <c:v>UK</c:v>
                </c:pt>
                <c:pt idx="4">
                  <c:v>Netherlands</c:v>
                </c:pt>
                <c:pt idx="5">
                  <c:v>Malta</c:v>
                </c:pt>
                <c:pt idx="6">
                  <c:v>Israel</c:v>
                </c:pt>
                <c:pt idx="7">
                  <c:v>Malaysia</c:v>
                </c:pt>
                <c:pt idx="8">
                  <c:v>Oman</c:v>
                </c:pt>
                <c:pt idx="9">
                  <c:v>Germany</c:v>
                </c:pt>
                <c:pt idx="10">
                  <c:v>France</c:v>
                </c:pt>
                <c:pt idx="11">
                  <c:v>Saudi Arabia</c:v>
                </c:pt>
                <c:pt idx="12">
                  <c:v>Philippines</c:v>
                </c:pt>
                <c:pt idx="13">
                  <c:v>Greece</c:v>
                </c:pt>
                <c:pt idx="14">
                  <c:v>India</c:v>
                </c:pt>
                <c:pt idx="15">
                  <c:v>South Africa</c:v>
                </c:pt>
                <c:pt idx="16">
                  <c:v>Sri Lanka</c:v>
                </c:pt>
                <c:pt idx="17">
                  <c:v>Thailand</c:v>
                </c:pt>
                <c:pt idx="18">
                  <c:v>Vietnam</c:v>
                </c:pt>
                <c:pt idx="19">
                  <c:v>Pakistan</c:v>
                </c:pt>
                <c:pt idx="20">
                  <c:v>China</c:v>
                </c:pt>
                <c:pt idx="21">
                  <c:v>Kazakhstan</c:v>
                </c:pt>
                <c:pt idx="22">
                  <c:v>Russia</c:v>
                </c:pt>
                <c:pt idx="23">
                  <c:v>Botswana</c:v>
                </c:pt>
                <c:pt idx="24">
                  <c:v>Kenya</c:v>
                </c:pt>
                <c:pt idx="25">
                  <c:v>Egypt</c:v>
                </c:pt>
                <c:pt idx="26">
                  <c:v>Bangladesh</c:v>
                </c:pt>
                <c:pt idx="27">
                  <c:v>US</c:v>
                </c:pt>
                <c:pt idx="28">
                  <c:v>Indonesia</c:v>
                </c:pt>
                <c:pt idx="29">
                  <c:v>Turkey</c:v>
                </c:pt>
                <c:pt idx="30">
                  <c:v>Ghana</c:v>
                </c:pt>
                <c:pt idx="31">
                  <c:v>Brazil</c:v>
                </c:pt>
                <c:pt idx="32">
                  <c:v>Nigeria</c:v>
                </c:pt>
                <c:pt idx="33">
                  <c:v>Ethiopia</c:v>
                </c:pt>
                <c:pt idx="34">
                  <c:v>Iran</c:v>
                </c:pt>
                <c:pt idx="35">
                  <c:v>Chile</c:v>
                </c:pt>
                <c:pt idx="36">
                  <c:v>Colombia</c:v>
                </c:pt>
                <c:pt idx="37">
                  <c:v>Peru</c:v>
                </c:pt>
                <c:pt idx="38">
                  <c:v>Mexico</c:v>
                </c:pt>
              </c:strCache>
            </c:strRef>
          </c:cat>
          <c:val>
            <c:numRef>
              <c:f>'TNE graphs'!$B$31:$B$69</c:f>
              <c:numCache>
                <c:formatCode>0.00</c:formatCode>
                <c:ptCount val="39"/>
                <c:pt idx="0">
                  <c:v>1</c:v>
                </c:pt>
                <c:pt idx="1">
                  <c:v>0.95833333333333337</c:v>
                </c:pt>
                <c:pt idx="2">
                  <c:v>0.95833333333333337</c:v>
                </c:pt>
                <c:pt idx="3">
                  <c:v>0.95833333333333337</c:v>
                </c:pt>
                <c:pt idx="4">
                  <c:v>0.875</c:v>
                </c:pt>
                <c:pt idx="5">
                  <c:v>0.88</c:v>
                </c:pt>
                <c:pt idx="6">
                  <c:v>0.81</c:v>
                </c:pt>
                <c:pt idx="7">
                  <c:v>0.80555555555555547</c:v>
                </c:pt>
                <c:pt idx="8">
                  <c:v>0.77777777777777779</c:v>
                </c:pt>
                <c:pt idx="9">
                  <c:v>0.73611111111111116</c:v>
                </c:pt>
                <c:pt idx="10">
                  <c:v>0.70833333333333337</c:v>
                </c:pt>
                <c:pt idx="11">
                  <c:v>0.70833333333333337</c:v>
                </c:pt>
                <c:pt idx="12">
                  <c:v>0.69444444444444453</c:v>
                </c:pt>
                <c:pt idx="13">
                  <c:v>0.625</c:v>
                </c:pt>
                <c:pt idx="14">
                  <c:v>0.58333333333333337</c:v>
                </c:pt>
                <c:pt idx="15">
                  <c:v>0.56944444444444442</c:v>
                </c:pt>
                <c:pt idx="16">
                  <c:v>0.55555555555555547</c:v>
                </c:pt>
                <c:pt idx="17">
                  <c:v>0.52777777777777779</c:v>
                </c:pt>
                <c:pt idx="18">
                  <c:v>0.52777777777777779</c:v>
                </c:pt>
                <c:pt idx="19">
                  <c:v>0.51388888888888895</c:v>
                </c:pt>
                <c:pt idx="20">
                  <c:v>0.51388888888888884</c:v>
                </c:pt>
                <c:pt idx="21">
                  <c:v>0.5</c:v>
                </c:pt>
                <c:pt idx="22">
                  <c:v>0.4861111111111111</c:v>
                </c:pt>
                <c:pt idx="23">
                  <c:v>0.47222222222222227</c:v>
                </c:pt>
                <c:pt idx="24">
                  <c:v>0.47222222222222215</c:v>
                </c:pt>
                <c:pt idx="25">
                  <c:v>0.44444444444444442</c:v>
                </c:pt>
                <c:pt idx="26">
                  <c:v>0.43055555555555558</c:v>
                </c:pt>
                <c:pt idx="27">
                  <c:v>0.43055555555555558</c:v>
                </c:pt>
                <c:pt idx="28">
                  <c:v>0.40277777777777773</c:v>
                </c:pt>
                <c:pt idx="29">
                  <c:v>0.31944444444444442</c:v>
                </c:pt>
                <c:pt idx="30">
                  <c:v>0.30555555555555552</c:v>
                </c:pt>
                <c:pt idx="31">
                  <c:v>0.2638888888888889</c:v>
                </c:pt>
                <c:pt idx="32">
                  <c:v>0.2638888888888889</c:v>
                </c:pt>
                <c:pt idx="33">
                  <c:v>0.25</c:v>
                </c:pt>
                <c:pt idx="34">
                  <c:v>0.25</c:v>
                </c:pt>
                <c:pt idx="35">
                  <c:v>0.22222222222222221</c:v>
                </c:pt>
                <c:pt idx="36">
                  <c:v>0.19444444444444442</c:v>
                </c:pt>
                <c:pt idx="37">
                  <c:v>0.18055555555555555</c:v>
                </c:pt>
                <c:pt idx="38">
                  <c:v>9.722222222222221E-2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568-4006-B3B6-59520FF526E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7"/>
        <c:axId val="361078312"/>
        <c:axId val="361078704"/>
      </c:barChart>
      <c:catAx>
        <c:axId val="361078312"/>
        <c:scaling>
          <c:orientation val="maxMin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pPr>
            <a:endParaRPr lang="en-US"/>
          </a:p>
        </c:txPr>
        <c:crossAx val="361078704"/>
        <c:crosses val="autoZero"/>
        <c:auto val="1"/>
        <c:lblAlgn val="ctr"/>
        <c:lblOffset val="100"/>
        <c:noMultiLvlLbl val="0"/>
      </c:catAx>
      <c:valAx>
        <c:axId val="361078704"/>
        <c:scaling>
          <c:orientation val="minMax"/>
          <c:max val="1"/>
        </c:scaling>
        <c:delete val="1"/>
        <c:axPos val="t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" sourceLinked="1"/>
        <c:majorTickMark val="none"/>
        <c:minorTickMark val="none"/>
        <c:tickLblPos val="nextTo"/>
        <c:crossAx val="36107831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6350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7180476357718567"/>
          <c:y val="1.5900520503390369E-2"/>
          <c:w val="0.56444942917359953"/>
          <c:h val="0.91884135802469136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rgbClr val="0070C0"/>
            </a:solidFill>
            <a:ln>
              <a:noFill/>
            </a:ln>
            <a:effectLst/>
          </c:spPr>
          <c:invertIfNegative val="0"/>
          <c:dPt>
            <c:idx val="15"/>
            <c:invertIfNegative val="0"/>
            <c:bubble3D val="0"/>
            <c:spPr>
              <a:solidFill>
                <a:srgbClr val="00206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95A3-474E-8F3D-C333781D9458}"/>
              </c:ext>
            </c:extLst>
          </c:dPt>
          <c:dPt>
            <c:idx val="18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0-A919-45FC-A0EC-634F2C3BCAB9}"/>
              </c:ext>
            </c:extLst>
          </c:dPt>
          <c:cat>
            <c:strRef>
              <c:f>'Research graphs'!$A$24:$A$62</c:f>
              <c:strCache>
                <c:ptCount val="39"/>
                <c:pt idx="0">
                  <c:v>Germany</c:v>
                </c:pt>
                <c:pt idx="1">
                  <c:v>Hong Kong</c:v>
                </c:pt>
                <c:pt idx="2">
                  <c:v>Netherlands</c:v>
                </c:pt>
                <c:pt idx="3">
                  <c:v>China</c:v>
                </c:pt>
                <c:pt idx="4">
                  <c:v>Australia</c:v>
                </c:pt>
                <c:pt idx="5">
                  <c:v>France</c:v>
                </c:pt>
                <c:pt idx="6">
                  <c:v>Indonesia</c:v>
                </c:pt>
                <c:pt idx="7">
                  <c:v>Turkey</c:v>
                </c:pt>
                <c:pt idx="8">
                  <c:v>Israel</c:v>
                </c:pt>
                <c:pt idx="9">
                  <c:v>Malaysia</c:v>
                </c:pt>
                <c:pt idx="10">
                  <c:v>Thailand</c:v>
                </c:pt>
                <c:pt idx="11">
                  <c:v>UK</c:v>
                </c:pt>
                <c:pt idx="12">
                  <c:v>UAE</c:v>
                </c:pt>
                <c:pt idx="13">
                  <c:v>Vietnam</c:v>
                </c:pt>
                <c:pt idx="14">
                  <c:v>Oman</c:v>
                </c:pt>
                <c:pt idx="15">
                  <c:v>Malta</c:v>
                </c:pt>
                <c:pt idx="16">
                  <c:v>Peru</c:v>
                </c:pt>
                <c:pt idx="17">
                  <c:v>Brazil</c:v>
                </c:pt>
                <c:pt idx="18">
                  <c:v>Greece</c:v>
                </c:pt>
                <c:pt idx="19">
                  <c:v>US</c:v>
                </c:pt>
                <c:pt idx="20">
                  <c:v>India</c:v>
                </c:pt>
                <c:pt idx="21">
                  <c:v>Pakistan</c:v>
                </c:pt>
                <c:pt idx="22">
                  <c:v>Philippines</c:v>
                </c:pt>
                <c:pt idx="23">
                  <c:v>Russia</c:v>
                </c:pt>
                <c:pt idx="24">
                  <c:v>Sri Lanka</c:v>
                </c:pt>
                <c:pt idx="25">
                  <c:v>Saudi Arabia</c:v>
                </c:pt>
                <c:pt idx="26">
                  <c:v>Colombia</c:v>
                </c:pt>
                <c:pt idx="27">
                  <c:v>Kazakhstan</c:v>
                </c:pt>
                <c:pt idx="28">
                  <c:v>Chile</c:v>
                </c:pt>
                <c:pt idx="29">
                  <c:v>Iran</c:v>
                </c:pt>
                <c:pt idx="30">
                  <c:v>South Africa</c:v>
                </c:pt>
                <c:pt idx="31">
                  <c:v>Kenya</c:v>
                </c:pt>
                <c:pt idx="32">
                  <c:v>Egypt</c:v>
                </c:pt>
                <c:pt idx="33">
                  <c:v>Bangladesh</c:v>
                </c:pt>
                <c:pt idx="34">
                  <c:v>Botswana</c:v>
                </c:pt>
                <c:pt idx="35">
                  <c:v>Mexico</c:v>
                </c:pt>
                <c:pt idx="36">
                  <c:v>Ethiopia</c:v>
                </c:pt>
                <c:pt idx="37">
                  <c:v>Nigeria</c:v>
                </c:pt>
                <c:pt idx="38">
                  <c:v>Ghana</c:v>
                </c:pt>
              </c:strCache>
            </c:strRef>
          </c:cat>
          <c:val>
            <c:numRef>
              <c:f>'Research graphs'!$B$24:$B$62</c:f>
              <c:numCache>
                <c:formatCode>0.00</c:formatCode>
                <c:ptCount val="39"/>
                <c:pt idx="0">
                  <c:v>0.95833333333333337</c:v>
                </c:pt>
                <c:pt idx="1">
                  <c:v>0.875</c:v>
                </c:pt>
                <c:pt idx="2">
                  <c:v>0.875</c:v>
                </c:pt>
                <c:pt idx="3">
                  <c:v>0.86111111111111116</c:v>
                </c:pt>
                <c:pt idx="4">
                  <c:v>0.83333333333333337</c:v>
                </c:pt>
                <c:pt idx="5">
                  <c:v>0.83333333333333337</c:v>
                </c:pt>
                <c:pt idx="6">
                  <c:v>0.81944444444444453</c:v>
                </c:pt>
                <c:pt idx="7">
                  <c:v>0.81944444444444453</c:v>
                </c:pt>
                <c:pt idx="8">
                  <c:v>0.79166666666666663</c:v>
                </c:pt>
                <c:pt idx="9">
                  <c:v>0.75</c:v>
                </c:pt>
                <c:pt idx="10">
                  <c:v>0.75</c:v>
                </c:pt>
                <c:pt idx="11">
                  <c:v>0.75</c:v>
                </c:pt>
                <c:pt idx="12">
                  <c:v>0.69444444444444453</c:v>
                </c:pt>
                <c:pt idx="13">
                  <c:v>0.69444444444444453</c:v>
                </c:pt>
                <c:pt idx="14">
                  <c:v>0.68055555555555547</c:v>
                </c:pt>
                <c:pt idx="15">
                  <c:v>0.68</c:v>
                </c:pt>
                <c:pt idx="16">
                  <c:v>0.66666666666666663</c:v>
                </c:pt>
                <c:pt idx="17">
                  <c:v>0.61111111111111116</c:v>
                </c:pt>
                <c:pt idx="18">
                  <c:v>0.58333333333333337</c:v>
                </c:pt>
                <c:pt idx="19">
                  <c:v>0.58333333333333337</c:v>
                </c:pt>
                <c:pt idx="20">
                  <c:v>0.5</c:v>
                </c:pt>
                <c:pt idx="21">
                  <c:v>0.4861111111111111</c:v>
                </c:pt>
                <c:pt idx="22">
                  <c:v>0.47222222222222227</c:v>
                </c:pt>
                <c:pt idx="23">
                  <c:v>0.47222222222222227</c:v>
                </c:pt>
                <c:pt idx="24">
                  <c:v>0.47222222222222215</c:v>
                </c:pt>
                <c:pt idx="25">
                  <c:v>0.44444444444444442</c:v>
                </c:pt>
                <c:pt idx="26">
                  <c:v>0.43055555555555558</c:v>
                </c:pt>
                <c:pt idx="27">
                  <c:v>0.43055555555555558</c:v>
                </c:pt>
                <c:pt idx="28">
                  <c:v>0.41666666666666669</c:v>
                </c:pt>
                <c:pt idx="29">
                  <c:v>0.41666666666666669</c:v>
                </c:pt>
                <c:pt idx="30">
                  <c:v>0.40277777777777773</c:v>
                </c:pt>
                <c:pt idx="31">
                  <c:v>0.38888888888888884</c:v>
                </c:pt>
                <c:pt idx="32">
                  <c:v>0.375</c:v>
                </c:pt>
                <c:pt idx="33">
                  <c:v>0.34722222222222215</c:v>
                </c:pt>
                <c:pt idx="34">
                  <c:v>0.34722222222222215</c:v>
                </c:pt>
                <c:pt idx="35">
                  <c:v>0.33333333333333331</c:v>
                </c:pt>
                <c:pt idx="36">
                  <c:v>0.20833333333333334</c:v>
                </c:pt>
                <c:pt idx="37">
                  <c:v>0.20833333333333334</c:v>
                </c:pt>
                <c:pt idx="38">
                  <c:v>0.18055555555555555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5A3-474E-8F3D-C333781D945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7"/>
        <c:axId val="374273272"/>
        <c:axId val="374273664"/>
      </c:barChart>
      <c:catAx>
        <c:axId val="374273272"/>
        <c:scaling>
          <c:orientation val="maxMin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pPr>
            <a:endParaRPr lang="en-US"/>
          </a:p>
        </c:txPr>
        <c:crossAx val="374273664"/>
        <c:crosses val="autoZero"/>
        <c:auto val="1"/>
        <c:lblAlgn val="ctr"/>
        <c:lblOffset val="100"/>
        <c:noMultiLvlLbl val="0"/>
      </c:catAx>
      <c:valAx>
        <c:axId val="374273664"/>
        <c:scaling>
          <c:orientation val="minMax"/>
          <c:max val="1"/>
        </c:scaling>
        <c:delete val="1"/>
        <c:axPos val="t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" sourceLinked="1"/>
        <c:majorTickMark val="none"/>
        <c:minorTickMark val="none"/>
        <c:tickLblPos val="nextTo"/>
        <c:crossAx val="37427327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317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262754309324291"/>
          <c:y val="5.0870075349108493E-2"/>
          <c:w val="0.74764510459862976"/>
          <c:h val="0.82280521136408336"/>
        </c:manualLayout>
      </c:layout>
      <c:lineChart>
        <c:grouping val="standard"/>
        <c:varyColors val="0"/>
        <c:ser>
          <c:idx val="0"/>
          <c:order val="0"/>
          <c:spPr>
            <a:ln w="50800" cap="rnd">
              <a:solidFill>
                <a:schemeClr val="accent6">
                  <a:lumMod val="75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'Outbound vs place in Greek HEIs'!$C$2:$U$2</c:f>
              <c:numCache>
                <c:formatCode>General</c:formatCode>
                <c:ptCount val="19"/>
                <c:pt idx="0">
                  <c:v>1999</c:v>
                </c:pt>
                <c:pt idx="1">
                  <c:v>2000</c:v>
                </c:pt>
                <c:pt idx="2">
                  <c:v>2001</c:v>
                </c:pt>
                <c:pt idx="3">
                  <c:v>2002</c:v>
                </c:pt>
                <c:pt idx="4">
                  <c:v>2003</c:v>
                </c:pt>
                <c:pt idx="5">
                  <c:v>2004</c:v>
                </c:pt>
                <c:pt idx="6">
                  <c:v>2005</c:v>
                </c:pt>
                <c:pt idx="7">
                  <c:v>2006</c:v>
                </c:pt>
                <c:pt idx="8">
                  <c:v>2007</c:v>
                </c:pt>
                <c:pt idx="9">
                  <c:v>2008</c:v>
                </c:pt>
                <c:pt idx="10">
                  <c:v>2009</c:v>
                </c:pt>
                <c:pt idx="11">
                  <c:v>2010</c:v>
                </c:pt>
                <c:pt idx="12">
                  <c:v>2011</c:v>
                </c:pt>
                <c:pt idx="13">
                  <c:v>2012</c:v>
                </c:pt>
                <c:pt idx="14">
                  <c:v>2013</c:v>
                </c:pt>
                <c:pt idx="15">
                  <c:v>2014</c:v>
                </c:pt>
                <c:pt idx="16">
                  <c:v>2015</c:v>
                </c:pt>
                <c:pt idx="17">
                  <c:v>2016</c:v>
                </c:pt>
                <c:pt idx="18">
                  <c:v>2017</c:v>
                </c:pt>
              </c:numCache>
            </c:numRef>
          </c:cat>
          <c:val>
            <c:numRef>
              <c:f>'Outbound vs place in Greek HEIs'!$C$3:$U$3</c:f>
              <c:numCache>
                <c:formatCode>_-* #,##0_-;\-* #,##0_-;_-* "-"??_-;_-@_-</c:formatCode>
                <c:ptCount val="19"/>
                <c:pt idx="0">
                  <c:v>65193</c:v>
                </c:pt>
                <c:pt idx="1">
                  <c:v>62011</c:v>
                </c:pt>
                <c:pt idx="2">
                  <c:v>60271</c:v>
                </c:pt>
                <c:pt idx="3">
                  <c:v>53727</c:v>
                </c:pt>
                <c:pt idx="4">
                  <c:v>49292</c:v>
                </c:pt>
                <c:pt idx="5">
                  <c:v>46332</c:v>
                </c:pt>
                <c:pt idx="6">
                  <c:v>41692</c:v>
                </c:pt>
                <c:pt idx="7">
                  <c:v>34457</c:v>
                </c:pt>
                <c:pt idx="8">
                  <c:v>31990</c:v>
                </c:pt>
                <c:pt idx="9">
                  <c:v>28597</c:v>
                </c:pt>
                <c:pt idx="10">
                  <c:v>28871</c:v>
                </c:pt>
                <c:pt idx="11">
                  <c:v>29232</c:v>
                </c:pt>
                <c:pt idx="12">
                  <c:v>29577</c:v>
                </c:pt>
                <c:pt idx="13">
                  <c:v>34120</c:v>
                </c:pt>
                <c:pt idx="14">
                  <c:v>33723</c:v>
                </c:pt>
                <c:pt idx="15">
                  <c:v>35941</c:v>
                </c:pt>
                <c:pt idx="16">
                  <c:v>37092</c:v>
                </c:pt>
                <c:pt idx="17">
                  <c:v>37485</c:v>
                </c:pt>
                <c:pt idx="18">
                  <c:v>37484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228-458F-A2A2-3AEFFC48A438}"/>
            </c:ext>
          </c:extLst>
        </c:ser>
        <c:ser>
          <c:idx val="1"/>
          <c:order val="1"/>
          <c:spPr>
            <a:ln w="47625" cap="rnd">
              <a:solidFill>
                <a:srgbClr val="7030A0"/>
              </a:solidFill>
              <a:round/>
            </a:ln>
            <a:effectLst/>
          </c:spPr>
          <c:marker>
            <c:symbol val="none"/>
          </c:marker>
          <c:cat>
            <c:numRef>
              <c:f>'Outbound vs place in Greek HEIs'!$C$2:$U$2</c:f>
              <c:numCache>
                <c:formatCode>General</c:formatCode>
                <c:ptCount val="19"/>
                <c:pt idx="0">
                  <c:v>1999</c:v>
                </c:pt>
                <c:pt idx="1">
                  <c:v>2000</c:v>
                </c:pt>
                <c:pt idx="2">
                  <c:v>2001</c:v>
                </c:pt>
                <c:pt idx="3">
                  <c:v>2002</c:v>
                </c:pt>
                <c:pt idx="4">
                  <c:v>2003</c:v>
                </c:pt>
                <c:pt idx="5">
                  <c:v>2004</c:v>
                </c:pt>
                <c:pt idx="6">
                  <c:v>2005</c:v>
                </c:pt>
                <c:pt idx="7">
                  <c:v>2006</c:v>
                </c:pt>
                <c:pt idx="8">
                  <c:v>2007</c:v>
                </c:pt>
                <c:pt idx="9">
                  <c:v>2008</c:v>
                </c:pt>
                <c:pt idx="10">
                  <c:v>2009</c:v>
                </c:pt>
                <c:pt idx="11">
                  <c:v>2010</c:v>
                </c:pt>
                <c:pt idx="12">
                  <c:v>2011</c:v>
                </c:pt>
                <c:pt idx="13">
                  <c:v>2012</c:v>
                </c:pt>
                <c:pt idx="14">
                  <c:v>2013</c:v>
                </c:pt>
                <c:pt idx="15">
                  <c:v>2014</c:v>
                </c:pt>
                <c:pt idx="16">
                  <c:v>2015</c:v>
                </c:pt>
                <c:pt idx="17">
                  <c:v>2016</c:v>
                </c:pt>
                <c:pt idx="18">
                  <c:v>2017</c:v>
                </c:pt>
              </c:numCache>
            </c:numRef>
          </c:cat>
          <c:val>
            <c:numRef>
              <c:f>'Outbound vs place in Greek HEIs'!$C$4:$U$4</c:f>
              <c:numCache>
                <c:formatCode>_-* #,##0_-;\-* #,##0_-;_-* "-"??_-;_-@_-</c:formatCode>
                <c:ptCount val="19"/>
                <c:pt idx="0">
                  <c:v>71265</c:v>
                </c:pt>
                <c:pt idx="1">
                  <c:v>83235</c:v>
                </c:pt>
                <c:pt idx="2">
                  <c:v>83000</c:v>
                </c:pt>
                <c:pt idx="3">
                  <c:v>82034</c:v>
                </c:pt>
                <c:pt idx="4">
                  <c:v>80400</c:v>
                </c:pt>
                <c:pt idx="5">
                  <c:v>82200</c:v>
                </c:pt>
                <c:pt idx="6">
                  <c:v>81267</c:v>
                </c:pt>
                <c:pt idx="7">
                  <c:v>83268</c:v>
                </c:pt>
                <c:pt idx="8">
                  <c:v>82394</c:v>
                </c:pt>
                <c:pt idx="9">
                  <c:v>82640</c:v>
                </c:pt>
                <c:pt idx="10">
                  <c:v>84230</c:v>
                </c:pt>
                <c:pt idx="11">
                  <c:v>84690</c:v>
                </c:pt>
                <c:pt idx="12">
                  <c:v>74400</c:v>
                </c:pt>
                <c:pt idx="13">
                  <c:v>76094</c:v>
                </c:pt>
                <c:pt idx="14">
                  <c:v>69288</c:v>
                </c:pt>
                <c:pt idx="15">
                  <c:v>70305</c:v>
                </c:pt>
                <c:pt idx="16">
                  <c:v>68345</c:v>
                </c:pt>
                <c:pt idx="17">
                  <c:v>69985</c:v>
                </c:pt>
                <c:pt idx="18">
                  <c:v>69490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228-458F-A2A2-3AEFFC48A438}"/>
            </c:ext>
          </c:extLst>
        </c:ser>
        <c:ser>
          <c:idx val="2"/>
          <c:order val="2"/>
          <c:tx>
            <c:strRef>
              <c:f>'Outbound vs place in Greek HEIs'!$B$5</c:f>
              <c:strCache>
                <c:ptCount val="1"/>
                <c:pt idx="0">
                  <c:v>Greek students in UK</c:v>
                </c:pt>
              </c:strCache>
            </c:strRef>
          </c:tx>
          <c:spPr>
            <a:ln w="50800" cap="rnd">
              <a:solidFill>
                <a:srgbClr val="0070C0"/>
              </a:solidFill>
              <a:round/>
            </a:ln>
            <a:effectLst/>
          </c:spPr>
          <c:marker>
            <c:symbol val="none"/>
          </c:marker>
          <c:cat>
            <c:numRef>
              <c:f>'Outbound vs place in Greek HEIs'!$C$2:$U$2</c:f>
              <c:numCache>
                <c:formatCode>General</c:formatCode>
                <c:ptCount val="19"/>
                <c:pt idx="0">
                  <c:v>1999</c:v>
                </c:pt>
                <c:pt idx="1">
                  <c:v>2000</c:v>
                </c:pt>
                <c:pt idx="2">
                  <c:v>2001</c:v>
                </c:pt>
                <c:pt idx="3">
                  <c:v>2002</c:v>
                </c:pt>
                <c:pt idx="4">
                  <c:v>2003</c:v>
                </c:pt>
                <c:pt idx="5">
                  <c:v>2004</c:v>
                </c:pt>
                <c:pt idx="6">
                  <c:v>2005</c:v>
                </c:pt>
                <c:pt idx="7">
                  <c:v>2006</c:v>
                </c:pt>
                <c:pt idx="8">
                  <c:v>2007</c:v>
                </c:pt>
                <c:pt idx="9">
                  <c:v>2008</c:v>
                </c:pt>
                <c:pt idx="10">
                  <c:v>2009</c:v>
                </c:pt>
                <c:pt idx="11">
                  <c:v>2010</c:v>
                </c:pt>
                <c:pt idx="12">
                  <c:v>2011</c:v>
                </c:pt>
                <c:pt idx="13">
                  <c:v>2012</c:v>
                </c:pt>
                <c:pt idx="14">
                  <c:v>2013</c:v>
                </c:pt>
                <c:pt idx="15">
                  <c:v>2014</c:v>
                </c:pt>
                <c:pt idx="16">
                  <c:v>2015</c:v>
                </c:pt>
                <c:pt idx="17">
                  <c:v>2016</c:v>
                </c:pt>
                <c:pt idx="18">
                  <c:v>2017</c:v>
                </c:pt>
              </c:numCache>
            </c:numRef>
          </c:cat>
          <c:val>
            <c:numRef>
              <c:f>'Outbound vs place in Greek HEIs'!$C$5:$U$5</c:f>
              <c:numCache>
                <c:formatCode>_(* #,##0_);_(* \(#,##0\);_(* "-"??_);_(@_)</c:formatCode>
                <c:ptCount val="19"/>
                <c:pt idx="0">
                  <c:v>30186</c:v>
                </c:pt>
                <c:pt idx="1">
                  <c:v>29297</c:v>
                </c:pt>
                <c:pt idx="2">
                  <c:v>28640</c:v>
                </c:pt>
                <c:pt idx="3">
                  <c:v>25228</c:v>
                </c:pt>
                <c:pt idx="4">
                  <c:v>22485</c:v>
                </c:pt>
                <c:pt idx="5">
                  <c:v>22826</c:v>
                </c:pt>
                <c:pt idx="6">
                  <c:v>19685</c:v>
                </c:pt>
                <c:pt idx="7">
                  <c:v>17676</c:v>
                </c:pt>
                <c:pt idx="8">
                  <c:v>16051</c:v>
                </c:pt>
                <c:pt idx="9">
                  <c:v>12626</c:v>
                </c:pt>
                <c:pt idx="10">
                  <c:v>12034</c:v>
                </c:pt>
                <c:pt idx="11">
                  <c:v>11733</c:v>
                </c:pt>
                <c:pt idx="12">
                  <c:v>11583</c:v>
                </c:pt>
                <c:pt idx="13">
                  <c:v>11759</c:v>
                </c:pt>
                <c:pt idx="14">
                  <c:v>10881</c:v>
                </c:pt>
                <c:pt idx="15">
                  <c:v>10653</c:v>
                </c:pt>
                <c:pt idx="16">
                  <c:v>10110</c:v>
                </c:pt>
                <c:pt idx="17">
                  <c:v>10045</c:v>
                </c:pt>
                <c:pt idx="18">
                  <c:v>10000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D228-458F-A2A2-3AEFFC48A438}"/>
            </c:ext>
          </c:extLst>
        </c:ser>
        <c:ser>
          <c:idx val="3"/>
          <c:order val="3"/>
          <c:tx>
            <c:strRef>
              <c:f>'Outbound vs place in Greek HEIs'!$B$6</c:f>
              <c:strCache>
                <c:ptCount val="1"/>
                <c:pt idx="0">
                  <c:v>UK TNE students in Greece</c:v>
                </c:pt>
              </c:strCache>
            </c:strRef>
          </c:tx>
          <c:spPr>
            <a:ln w="50800" cap="rnd">
              <a:solidFill>
                <a:srgbClr val="FF0000"/>
              </a:solidFill>
              <a:round/>
            </a:ln>
            <a:effectLst/>
          </c:spPr>
          <c:marker>
            <c:symbol val="none"/>
          </c:marker>
          <c:cat>
            <c:numRef>
              <c:f>'Outbound vs place in Greek HEIs'!$C$2:$U$2</c:f>
              <c:numCache>
                <c:formatCode>General</c:formatCode>
                <c:ptCount val="19"/>
                <c:pt idx="0">
                  <c:v>1999</c:v>
                </c:pt>
                <c:pt idx="1">
                  <c:v>2000</c:v>
                </c:pt>
                <c:pt idx="2">
                  <c:v>2001</c:v>
                </c:pt>
                <c:pt idx="3">
                  <c:v>2002</c:v>
                </c:pt>
                <c:pt idx="4">
                  <c:v>2003</c:v>
                </c:pt>
                <c:pt idx="5">
                  <c:v>2004</c:v>
                </c:pt>
                <c:pt idx="6">
                  <c:v>2005</c:v>
                </c:pt>
                <c:pt idx="7">
                  <c:v>2006</c:v>
                </c:pt>
                <c:pt idx="8">
                  <c:v>2007</c:v>
                </c:pt>
                <c:pt idx="9">
                  <c:v>2008</c:v>
                </c:pt>
                <c:pt idx="10">
                  <c:v>2009</c:v>
                </c:pt>
                <c:pt idx="11">
                  <c:v>2010</c:v>
                </c:pt>
                <c:pt idx="12">
                  <c:v>2011</c:v>
                </c:pt>
                <c:pt idx="13">
                  <c:v>2012</c:v>
                </c:pt>
                <c:pt idx="14">
                  <c:v>2013</c:v>
                </c:pt>
                <c:pt idx="15">
                  <c:v>2014</c:v>
                </c:pt>
                <c:pt idx="16">
                  <c:v>2015</c:v>
                </c:pt>
                <c:pt idx="17">
                  <c:v>2016</c:v>
                </c:pt>
                <c:pt idx="18">
                  <c:v>2017</c:v>
                </c:pt>
              </c:numCache>
            </c:numRef>
          </c:cat>
          <c:val>
            <c:numRef>
              <c:f>'Outbound vs place in Greek HEIs'!$C$6:$U$6</c:f>
              <c:numCache>
                <c:formatCode>General</c:formatCode>
                <c:ptCount val="19"/>
                <c:pt idx="8">
                  <c:v>9575</c:v>
                </c:pt>
                <c:pt idx="9">
                  <c:v>10667</c:v>
                </c:pt>
                <c:pt idx="10">
                  <c:v>10506</c:v>
                </c:pt>
                <c:pt idx="11">
                  <c:v>10238</c:v>
                </c:pt>
                <c:pt idx="12">
                  <c:v>11008</c:v>
                </c:pt>
                <c:pt idx="13">
                  <c:v>10819</c:v>
                </c:pt>
                <c:pt idx="14">
                  <c:v>11731</c:v>
                </c:pt>
                <c:pt idx="15">
                  <c:v>13539</c:v>
                </c:pt>
                <c:pt idx="16">
                  <c:v>14440</c:v>
                </c:pt>
                <c:pt idx="17">
                  <c:v>16595</c:v>
                </c:pt>
                <c:pt idx="18">
                  <c:v>17000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D228-458F-A2A2-3AEFFC48A43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084737871"/>
        <c:axId val="367663135"/>
      </c:lineChart>
      <c:catAx>
        <c:axId val="208473787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2400000" spcFirstLastPara="1" vertOverflow="ellipsis" wrap="square" anchor="ctr" anchorCtr="1"/>
          <a:lstStyle/>
          <a:p>
            <a:pPr>
              <a:defRPr sz="11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7663135"/>
        <c:crosses val="autoZero"/>
        <c:auto val="1"/>
        <c:lblAlgn val="ctr"/>
        <c:lblOffset val="100"/>
        <c:noMultiLvlLbl val="0"/>
      </c:catAx>
      <c:valAx>
        <c:axId val="36766313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-* #,##0_-;\-* #,##0_-;_-* &quot;-&quot;??_-;_-@_-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8473787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GB" b="1" dirty="0">
                <a:solidFill>
                  <a:schemeClr val="tx1"/>
                </a:solidFill>
              </a:rPr>
              <a:t>Type</a:t>
            </a:r>
            <a:r>
              <a:rPr lang="en-GB" b="1" baseline="0" dirty="0">
                <a:solidFill>
                  <a:schemeClr val="tx1"/>
                </a:solidFill>
              </a:rPr>
              <a:t> of TNE arrangements in Greece</a:t>
            </a:r>
            <a:endParaRPr lang="en-GB" b="1" dirty="0">
              <a:solidFill>
                <a:schemeClr val="tx1"/>
              </a:solidFill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Worksheet!$C$72:$C$77</c:f>
              <c:strCache>
                <c:ptCount val="6"/>
                <c:pt idx="0">
                  <c:v>Progression agreements</c:v>
                </c:pt>
                <c:pt idx="1">
                  <c:v>Online/distance learning</c:v>
                </c:pt>
                <c:pt idx="2">
                  <c:v>Branch campus/International faculty</c:v>
                </c:pt>
                <c:pt idx="3">
                  <c:v>Top-up programmes</c:v>
                </c:pt>
                <c:pt idx="4">
                  <c:v>Validation</c:v>
                </c:pt>
                <c:pt idx="5">
                  <c:v>Franshise</c:v>
                </c:pt>
              </c:strCache>
            </c:strRef>
          </c:cat>
          <c:val>
            <c:numRef>
              <c:f>Worksheet!$D$72:$D$77</c:f>
              <c:numCache>
                <c:formatCode>0.00%</c:formatCode>
                <c:ptCount val="6"/>
                <c:pt idx="0">
                  <c:v>7.1428571428570994E-2</c:v>
                </c:pt>
                <c:pt idx="1">
                  <c:v>0.14285714285713999</c:v>
                </c:pt>
                <c:pt idx="2">
                  <c:v>0.14285714285713999</c:v>
                </c:pt>
                <c:pt idx="3">
                  <c:v>0.28571428571428997</c:v>
                </c:pt>
                <c:pt idx="4">
                  <c:v>0.64285714285714002</c:v>
                </c:pt>
                <c:pt idx="5">
                  <c:v>0.71428571428570997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42A-4C36-9C51-88FCF236C46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364622896"/>
        <c:axId val="522770176"/>
      </c:barChart>
      <c:catAx>
        <c:axId val="36462289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b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22770176"/>
        <c:crosses val="autoZero"/>
        <c:auto val="1"/>
        <c:lblAlgn val="ctr"/>
        <c:lblOffset val="100"/>
        <c:noMultiLvlLbl val="0"/>
      </c:catAx>
      <c:valAx>
        <c:axId val="52277017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4622896"/>
        <c:crosses val="autoZero"/>
        <c:crossBetween val="between"/>
        <c:majorUnit val="0.25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solidFill>
        <a:schemeClr val="accent1">
          <a:shade val="50000"/>
        </a:schemeClr>
      </a:solidFill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GB" sz="1400" b="1" i="0" u="none" strike="noStrike" baseline="0" dirty="0">
                <a:solidFill>
                  <a:schemeClr val="tx1"/>
                </a:solidFill>
                <a:effectLst/>
              </a:rPr>
              <a:t>Years of engagement with TNE activities</a:t>
            </a:r>
            <a:r>
              <a:rPr lang="en-GB" sz="1400" b="1" i="0" u="none" strike="noStrike" baseline="0" dirty="0">
                <a:solidFill>
                  <a:schemeClr val="tx1"/>
                </a:solidFill>
              </a:rPr>
              <a:t> </a:t>
            </a:r>
            <a:endParaRPr lang="en-GB" sz="1400" b="1" dirty="0">
              <a:solidFill>
                <a:schemeClr val="tx1"/>
              </a:solidFill>
            </a:endParaRPr>
          </a:p>
        </c:rich>
      </c:tx>
      <c:layout>
        <c:manualLayout>
          <c:xMode val="edge"/>
          <c:yMode val="edge"/>
          <c:x val="0.14646687636760705"/>
          <c:y val="1.668693625748021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7645197940433288"/>
          <c:y val="0.23844454874389165"/>
          <c:w val="0.59990865124707504"/>
          <c:h val="0.59336288017673511"/>
        </c:manualLayout>
      </c:layout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1BFC-4441-BB82-ECD46F5E6806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1BFC-4441-BB82-ECD46F5E6806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1BFC-4441-BB82-ECD46F5E6806}"/>
              </c:ext>
            </c:extLst>
          </c:dPt>
          <c:dLbls>
            <c:dLbl>
              <c:idx val="0"/>
              <c:layout>
                <c:manualLayout>
                  <c:x val="9.0518428780749269E-2"/>
                  <c:y val="2.8590155326524425E-8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0714697841177687"/>
                      <c:h val="0.12544213811422378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1BFC-4441-BB82-ECD46F5E6806}"/>
                </c:ext>
              </c:extLst>
            </c:dLbl>
            <c:dLbl>
              <c:idx val="1"/>
              <c:layout>
                <c:manualLayout>
                  <c:x val="9.87848386548007E-2"/>
                  <c:y val="5.3675802188126481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1BFC-4441-BB82-ECD46F5E6806}"/>
                </c:ext>
              </c:extLst>
            </c:dLbl>
            <c:dLbl>
              <c:idx val="2"/>
              <c:layout>
                <c:manualLayout>
                  <c:x val="-0.11070343582245858"/>
                  <c:y val="-7.2486019330366164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1BFC-4441-BB82-ECD46F5E6806}"/>
                </c:ext>
              </c:extLst>
            </c:dLbl>
            <c:spPr>
              <a:solidFill>
                <a:sysClr val="window" lastClr="FFFFFF"/>
              </a:solidFill>
              <a:ln>
                <a:solidFill>
                  <a:sysClr val="windowText" lastClr="000000">
                    <a:lumMod val="25000"/>
                    <a:lumOff val="75000"/>
                  </a:sysClr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</c:ext>
            </c:extLst>
          </c:dLbls>
          <c:cat>
            <c:strRef>
              <c:f>Worksheet!$C$94:$C$96</c:f>
              <c:strCache>
                <c:ptCount val="3"/>
                <c:pt idx="0">
                  <c:v>0-5 years</c:v>
                </c:pt>
                <c:pt idx="1">
                  <c:v>6-10 years</c:v>
                </c:pt>
                <c:pt idx="2">
                  <c:v>10+ years</c:v>
                </c:pt>
              </c:strCache>
            </c:strRef>
          </c:cat>
          <c:val>
            <c:numRef>
              <c:f>Worksheet!$D$94:$D$96</c:f>
              <c:numCache>
                <c:formatCode>0.00%</c:formatCode>
                <c:ptCount val="3"/>
                <c:pt idx="0">
                  <c:v>0.13333333333333</c:v>
                </c:pt>
                <c:pt idx="1">
                  <c:v>6.6666666666666999E-2</c:v>
                </c:pt>
                <c:pt idx="2">
                  <c:v>0.8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1BFC-4441-BB82-ECD46F5E680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49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solidFill>
        <a:schemeClr val="accent1">
          <a:shade val="50000"/>
        </a:schemeClr>
      </a:solidFill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b="1" dirty="0">
                <a:solidFill>
                  <a:schemeClr val="tx1"/>
                </a:solidFill>
              </a:rPr>
              <a:t>Collaborations</a:t>
            </a:r>
            <a:r>
              <a:rPr lang="en-US" b="1" baseline="0" dirty="0">
                <a:solidFill>
                  <a:schemeClr val="tx1"/>
                </a:solidFill>
              </a:rPr>
              <a:t> with HEIs in </a:t>
            </a:r>
            <a:endParaRPr lang="en-GB" b="1" dirty="0">
              <a:solidFill>
                <a:schemeClr val="tx1"/>
              </a:solidFill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 w="19050">
              <a:solidFill>
                <a:schemeClr val="lt1"/>
              </a:solidFill>
            </a:ln>
            <a:effectLst/>
          </c:spPr>
          <c:invertIfNegative val="0"/>
          <c:cat>
            <c:strRef>
              <c:f>Sheet1!$D$4:$D$6</c:f>
              <c:strCache>
                <c:ptCount val="3"/>
                <c:pt idx="0">
                  <c:v>USA</c:v>
                </c:pt>
                <c:pt idx="1">
                  <c:v>France</c:v>
                </c:pt>
                <c:pt idx="2">
                  <c:v>UK</c:v>
                </c:pt>
              </c:strCache>
            </c:strRef>
          </c:cat>
          <c:val>
            <c:numRef>
              <c:f>Sheet1!$E$4:$E$6</c:f>
              <c:numCache>
                <c:formatCode>0.00%</c:formatCode>
                <c:ptCount val="3"/>
                <c:pt idx="0">
                  <c:v>0.125</c:v>
                </c:pt>
                <c:pt idx="1">
                  <c:v>0.25</c:v>
                </c:pt>
                <c:pt idx="2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A65-48F1-92B8-0CBF0AA72A2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714418224"/>
        <c:axId val="1816548912"/>
      </c:barChart>
      <c:valAx>
        <c:axId val="1816548912"/>
        <c:scaling>
          <c:orientation val="minMax"/>
          <c:max val="1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%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14418224"/>
        <c:crosses val="autoZero"/>
        <c:crossBetween val="between"/>
        <c:majorUnit val="0.2"/>
      </c:valAx>
      <c:catAx>
        <c:axId val="171441822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16548912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solidFill>
        <a:schemeClr val="accent1">
          <a:shade val="50000"/>
        </a:schemeClr>
      </a:solidFill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GB" sz="1600" b="1" dirty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Which of the following you would like to see developing in Greece?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'4_5_2018'!$C$481</c:f>
              <c:strCache>
                <c:ptCount val="1"/>
                <c:pt idx="0">
                  <c:v>Other 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/>
          </c:spPr>
          <c:invertIfNegative val="0"/>
          <c:cat>
            <c:strRef>
              <c:f>'4_5_2018'!$B$482:$B$487</c:f>
              <c:strCache>
                <c:ptCount val="6"/>
                <c:pt idx="0">
                  <c:v>Other (Please specify)</c:v>
                </c:pt>
                <c:pt idx="1">
                  <c:v>Distance/online programmes</c:v>
                </c:pt>
                <c:pt idx="2">
                  <c:v>Foreign university programmes in collaboration with Greek Colleges</c:v>
                </c:pt>
                <c:pt idx="3">
                  <c:v>Greek private universities</c:v>
                </c:pt>
                <c:pt idx="4">
                  <c:v>Foreign university programmes in collaboration with Greek Universities/TEIs</c:v>
                </c:pt>
                <c:pt idx="5">
                  <c:v>Campuses of foreign universities</c:v>
                </c:pt>
              </c:strCache>
            </c:strRef>
          </c:cat>
          <c:val>
            <c:numRef>
              <c:f>'4_5_2018'!$C$482:$C$487</c:f>
              <c:numCache>
                <c:formatCode>0.00%</c:formatCode>
                <c:ptCount val="6"/>
                <c:pt idx="0">
                  <c:v>1.83E-2</c:v>
                </c:pt>
                <c:pt idx="1">
                  <c:v>0.1905</c:v>
                </c:pt>
                <c:pt idx="2">
                  <c:v>0.1172</c:v>
                </c:pt>
                <c:pt idx="3">
                  <c:v>0.12089999999999999</c:v>
                </c:pt>
                <c:pt idx="4">
                  <c:v>0.29299999999999998</c:v>
                </c:pt>
                <c:pt idx="5">
                  <c:v>0.2601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E1C-415E-AB35-CDBE15BA8B23}"/>
            </c:ext>
          </c:extLst>
        </c:ser>
        <c:ser>
          <c:idx val="1"/>
          <c:order val="1"/>
          <c:tx>
            <c:strRef>
              <c:f>'4_5_2018'!$D$481</c:f>
              <c:strCache>
                <c:ptCount val="1"/>
                <c:pt idx="0">
                  <c:v>UK TNE students</c:v>
                </c:pt>
              </c:strCache>
            </c:strRef>
          </c:tx>
          <c:spPr>
            <a:solidFill>
              <a:srgbClr val="7030A0"/>
            </a:solidFill>
            <a:ln>
              <a:noFill/>
            </a:ln>
            <a:effectLst/>
          </c:spPr>
          <c:invertIfNegative val="0"/>
          <c:cat>
            <c:strRef>
              <c:f>'4_5_2018'!$B$482:$B$487</c:f>
              <c:strCache>
                <c:ptCount val="6"/>
                <c:pt idx="0">
                  <c:v>Other (Please specify)</c:v>
                </c:pt>
                <c:pt idx="1">
                  <c:v>Distance/online programmes</c:v>
                </c:pt>
                <c:pt idx="2">
                  <c:v>Foreign university programmes in collaboration with Greek Colleges</c:v>
                </c:pt>
                <c:pt idx="3">
                  <c:v>Greek private universities</c:v>
                </c:pt>
                <c:pt idx="4">
                  <c:v>Foreign university programmes in collaboration with Greek Universities/TEIs</c:v>
                </c:pt>
                <c:pt idx="5">
                  <c:v>Campuses of foreign universities</c:v>
                </c:pt>
              </c:strCache>
            </c:strRef>
          </c:cat>
          <c:val>
            <c:numRef>
              <c:f>'4_5_2018'!$D$482:$D$487</c:f>
              <c:numCache>
                <c:formatCode>0.00%</c:formatCode>
                <c:ptCount val="6"/>
                <c:pt idx="0">
                  <c:v>5.9299999999999999E-2</c:v>
                </c:pt>
                <c:pt idx="1">
                  <c:v>0.1356</c:v>
                </c:pt>
                <c:pt idx="2">
                  <c:v>0.16950000000000001</c:v>
                </c:pt>
                <c:pt idx="3">
                  <c:v>0.17799999999999999</c:v>
                </c:pt>
                <c:pt idx="4">
                  <c:v>0.17799999999999999</c:v>
                </c:pt>
                <c:pt idx="5">
                  <c:v>0.2797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E1C-415E-AB35-CDBE15BA8B2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739385168"/>
        <c:axId val="634873488"/>
      </c:barChart>
      <c:catAx>
        <c:axId val="73938516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34873488"/>
        <c:crosses val="autoZero"/>
        <c:auto val="1"/>
        <c:lblAlgn val="ctr"/>
        <c:lblOffset val="100"/>
        <c:noMultiLvlLbl val="0"/>
      </c:catAx>
      <c:valAx>
        <c:axId val="63487348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393851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Ex1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Data>
    <cx:externalData r:id="rId1" cx:autoUpdate="0"/>
    <cx:data id="0">
      <cx:strDim type="cat">
        <cx:f>[GreekTNEProviders.xlsx]Sheet1!$D$115:$D$126</cx:f>
        <cx:lvl ptCount="12">
          <cx:pt idx="0">Computer science</cx:pt>
          <cx:pt idx="1">Business &amp; administrative studies</cx:pt>
          <cx:pt idx="2">Subjects allied to medicine</cx:pt>
          <cx:pt idx="3">Biological sciences</cx:pt>
          <cx:pt idx="4">Medicine &amp; dentistry</cx:pt>
          <cx:pt idx="5">Mass communications 
&amp; documentation</cx:pt>
          <cx:pt idx="6">Education</cx:pt>
          <cx:pt idx="7">Engineering &amp; technology</cx:pt>
          <cx:pt idx="8">Architecture, building
&amp; planning</cx:pt>
          <cx:pt idx="9">Mathematical sciences</cx:pt>
          <cx:pt idx="10">Law</cx:pt>
          <cx:pt idx="11">Agriculture &amp; related subjects</cx:pt>
        </cx:lvl>
      </cx:strDim>
      <cx:numDim type="val">
        <cx:f>[GreekTNEProviders.xlsx]Sheet1!$E$115:$E$126</cx:f>
        <cx:lvl ptCount="12" formatCode="0%">
          <cx:pt idx="0">0.18920000000000001</cx:pt>
          <cx:pt idx="1">0.16220000000000001</cx:pt>
          <cx:pt idx="2">0.1081</cx:pt>
          <cx:pt idx="3">0.1081</cx:pt>
          <cx:pt idx="4">0.081100000000000005</cx:pt>
          <cx:pt idx="5">0.081100000000000005</cx:pt>
          <cx:pt idx="6">0.081100000000000005</cx:pt>
          <cx:pt idx="7">0.054100000000000002</cx:pt>
          <cx:pt idx="8">0.054100000000000002</cx:pt>
          <cx:pt idx="9">0.027</cx:pt>
          <cx:pt idx="10">0.027</cx:pt>
          <cx:pt idx="11">0.027</cx:pt>
        </cx:lvl>
      </cx:numDim>
    </cx:data>
  </cx:chartData>
  <cx:chart>
    <cx:title pos="t" align="ctr" overlay="0">
      <cx:tx>
        <cx:rich>
          <a:bodyPr spcFirstLastPara="1" vertOverflow="ellipsis" horzOverflow="overflow" wrap="square" lIns="0" tIns="0" rIns="0" bIns="0" anchor="ctr" anchorCtr="1"/>
          <a:lstStyle/>
          <a:p>
            <a:pPr algn="ctr" rtl="0">
              <a:defRPr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pPr>
            <a:r>
              <a:rPr lang="en-GB" sz="1400" b="1" i="0" u="none" strike="noStrike" baseline="0" dirty="0">
                <a:solidFill>
                  <a:schemeClr val="tx1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Which are the subject areas you consider as having positive demand prospects in Greece? </a:t>
            </a:r>
            <a:r>
              <a:rPr lang="en-GB" dirty="0">
                <a:solidFill>
                  <a:schemeClr val="tx1"/>
                </a:solidFill>
                <a:effectLst/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endParaRPr lang="en-US" sz="1400" b="0" i="0" u="none" strike="noStrike" baseline="0" dirty="0">
              <a:solidFill>
                <a:schemeClr val="tx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cx:rich>
      </cx:tx>
    </cx:title>
    <cx:plotArea>
      <cx:plotAreaRegion>
        <cx:series layoutId="funnel" uniqueId="{3F9FFB6A-EFAE-462C-BB9E-6BD60522E5EE}">
          <cx:spPr>
            <a:solidFill>
              <a:schemeClr val="tx2"/>
            </a:solidFill>
          </cx:spPr>
          <cx:dataLabels>
            <cx:txPr>
              <a:bodyPr spcFirstLastPara="1" vertOverflow="ellipsis" horzOverflow="overflow" wrap="square" lIns="0" tIns="0" rIns="0" bIns="0" anchor="ctr" anchorCtr="1"/>
              <a:lstStyle/>
              <a:p>
                <a:pPr algn="ctr" rtl="0">
                  <a:defRPr sz="1200" b="1">
                    <a:solidFill>
                      <a:schemeClr val="bg1"/>
                    </a:solidFill>
                    <a:latin typeface="+mn-lt"/>
                  </a:defRPr>
                </a:pPr>
                <a:endParaRPr lang="en-US" sz="1200" b="1" i="0" u="none" strike="noStrike" baseline="0">
                  <a:solidFill>
                    <a:schemeClr val="bg1"/>
                  </a:solidFill>
                  <a:latin typeface="+mn-lt"/>
                </a:endParaRPr>
              </a:p>
            </cx:txPr>
            <cx:visibility seriesName="0" categoryName="0" value="1"/>
          </cx:dataLabels>
          <cx:dataId val="0"/>
        </cx:series>
      </cx:plotAreaRegion>
      <cx:axis id="0">
        <cx:catScaling gapWidth="0.0599999987"/>
        <cx:tickLabels/>
        <cx:txPr>
          <a:bodyPr spcFirstLastPara="1" vertOverflow="ellipsis" horzOverflow="overflow" wrap="square" lIns="0" tIns="0" rIns="0" bIns="0" anchor="ctr" anchorCtr="1"/>
          <a:lstStyle/>
          <a:p>
            <a:pPr algn="ctr" rtl="0">
              <a:defRPr sz="1100">
                <a:solidFill>
                  <a:schemeClr val="tx1"/>
                </a:solidFill>
                <a:latin typeface="+mn-lt"/>
              </a:defRPr>
            </a:pPr>
            <a:endParaRPr lang="en-US" sz="1100" b="0" i="0" u="none" strike="noStrike" baseline="0">
              <a:solidFill>
                <a:schemeClr val="tx1"/>
              </a:solidFill>
              <a:latin typeface="+mn-lt"/>
            </a:endParaRPr>
          </a:p>
        </cx:txPr>
      </cx:axis>
    </cx:plotArea>
  </cx:chart>
  <cx:clrMapOvr bg1="lt1" tx1="dk1" bg2="lt2" tx2="dk2" accent1="accent1" accent2="accent2" accent3="accent3" accent4="accent4" accent5="accent5" accent6="accent6" hlink="hlink" folHlink="folHlink"/>
</cx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41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seriesAxis>
  <cs:seriesLine>
    <cs:lnRef idx="0"/>
    <cs:fillRef idx="0"/>
    <cs:effectRef idx="0"/>
    <cs:fontRef idx="minor">
      <a:schemeClr val="tx1"/>
    </cs:fontRef>
    <cs:spPr>
      <a:ln w="9525" cap="flat">
        <a:solidFill>
          <a:srgbClr val="D9D9D9"/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/>
  </cs:valueAxis>
  <cs:wall>
    <cs:lnRef idx="0"/>
    <cs:fillRef idx="0"/>
    <cs:effectRef idx="0"/>
    <cs:fontRef idx="minor">
      <a:schemeClr val="tx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D624D46-5B72-46A9-BE24-D2312C7277D3}" type="datetimeFigureOut">
              <a:rPr lang="en-GB" smtClean="0"/>
              <a:t>17/01/2019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C0FFAD-8E6A-4538-91F2-95208BD21E0F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612400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C0FFAD-8E6A-4538-91F2-95208BD21E0F}" type="slidenum">
              <a:rPr lang="en-GB" smtClean="0"/>
              <a:t>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140689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762000"/>
            <a:ext cx="6856214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6952697" y="762000"/>
            <a:ext cx="2193989" cy="5334001"/>
          </a:xfrm>
          <a:prstGeom prst="rect">
            <a:avLst/>
          </a:prstGeom>
          <a:solidFill>
            <a:srgbClr val="C3C3C3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2386" y="1298448"/>
            <a:ext cx="5486400" cy="3255264"/>
          </a:xfrm>
        </p:spPr>
        <p:txBody>
          <a:bodyPr anchor="b">
            <a:normAutofit/>
          </a:bodyPr>
          <a:lstStyle>
            <a:lvl1pPr algn="l">
              <a:defRPr sz="5400" spc="-100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11" y="4670246"/>
            <a:ext cx="5486400" cy="914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 cap="none" spc="0" baseline="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20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438D2D-8827-4E87-8460-E1CE8A7DD360}" type="datetimeFigureOut">
              <a:rPr lang="en-GB" smtClean="0"/>
              <a:t>17/01/2019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22A51A-B653-45C2-AA75-0800F89A2CB6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989608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438D2D-8827-4E87-8460-E1CE8A7DD360}" type="datetimeFigureOut">
              <a:rPr lang="en-GB" smtClean="0"/>
              <a:t>17/01/2019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22A51A-B653-45C2-AA75-0800F89A2CB6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93819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00934" y="1298448"/>
            <a:ext cx="5486400" cy="3255264"/>
          </a:xfrm>
        </p:spPr>
        <p:txBody>
          <a:bodyPr anchor="b">
            <a:normAutofit/>
          </a:bodyPr>
          <a:lstStyle>
            <a:lvl1pPr>
              <a:defRPr sz="5400" b="0" spc="-1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14650" y="4672584"/>
            <a:ext cx="5486400" cy="914400"/>
          </a:xfrm>
        </p:spPr>
        <p:txBody>
          <a:bodyPr anchor="t">
            <a:normAutofit/>
          </a:bodyPr>
          <a:lstStyle>
            <a:lvl1pPr marL="0" indent="0">
              <a:buNone/>
              <a:defRPr sz="2000" cap="none" spc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438D2D-8827-4E87-8460-E1CE8A7DD360}" type="datetimeFigureOut">
              <a:rPr lang="en-GB" smtClean="0"/>
              <a:t>17/01/2019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22A51A-B653-45C2-AA75-0800F89A2CB6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694315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900934" y="868680"/>
            <a:ext cx="2606040" cy="5120640"/>
          </a:xfrm>
        </p:spPr>
        <p:txBody>
          <a:bodyPr/>
          <a:lstStyle>
            <a:lvl1pPr>
              <a:defRPr sz="1900"/>
            </a:lvl1pPr>
            <a:lvl2pPr>
              <a:defRPr sz="17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63590" y="868680"/>
            <a:ext cx="2606040" cy="5120640"/>
          </a:xfrm>
        </p:spPr>
        <p:txBody>
          <a:bodyPr/>
          <a:lstStyle>
            <a:lvl1pPr>
              <a:defRPr sz="1900"/>
            </a:lvl1pPr>
            <a:lvl2pPr>
              <a:defRPr sz="17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438D2D-8827-4E87-8460-E1CE8A7DD360}" type="datetimeFigureOut">
              <a:rPr lang="en-GB" smtClean="0"/>
              <a:t>17/01/2019</a:t>
            </a:fld>
            <a:endParaRPr lang="en-GB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22A51A-B653-45C2-AA75-0800F89A2CB6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95030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00934" y="1023586"/>
            <a:ext cx="2606040" cy="8077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19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900934" y="1930936"/>
            <a:ext cx="2606040" cy="4023360"/>
          </a:xfrm>
        </p:spPr>
        <p:txBody>
          <a:bodyPr/>
          <a:lstStyle>
            <a:lvl1pPr>
              <a:defRPr sz="1900"/>
            </a:lvl1pPr>
            <a:lvl2pPr>
              <a:defRPr sz="17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63847" y="1023587"/>
            <a:ext cx="2606040" cy="813171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19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63847" y="1930936"/>
            <a:ext cx="2606040" cy="4023360"/>
          </a:xfrm>
        </p:spPr>
        <p:txBody>
          <a:bodyPr/>
          <a:lstStyle>
            <a:lvl1pPr>
              <a:defRPr sz="1900"/>
            </a:lvl1pPr>
            <a:lvl2pPr>
              <a:defRPr sz="17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438D2D-8827-4E87-8460-E1CE8A7DD360}" type="datetimeFigureOut">
              <a:rPr lang="en-GB" smtClean="0"/>
              <a:t>17/01/2019</a:t>
            </a:fld>
            <a:endParaRPr lang="en-GB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22A51A-B653-45C2-AA75-0800F89A2CB6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254239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438D2D-8827-4E87-8460-E1CE8A7DD360}" type="datetimeFigureOut">
              <a:rPr lang="en-GB" smtClean="0"/>
              <a:t>17/01/2019</a:t>
            </a:fld>
            <a:endParaRPr lang="en-GB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22A51A-B653-45C2-AA75-0800F89A2CB6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480255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438D2D-8827-4E87-8460-E1CE8A7DD360}" type="datetimeFigureOut">
              <a:rPr lang="en-GB" smtClean="0"/>
              <a:t>17/01/2019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22A51A-B653-45C2-AA75-0800F89A2CB6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828001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2024" y="1143000"/>
            <a:ext cx="2125980" cy="2194560"/>
          </a:xfrm>
        </p:spPr>
        <p:txBody>
          <a:bodyPr anchor="b">
            <a:normAutofit/>
          </a:bodyPr>
          <a:lstStyle>
            <a:lvl1pPr>
              <a:defRPr sz="2800" b="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00934" y="868680"/>
            <a:ext cx="548640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2024" y="3337560"/>
            <a:ext cx="2125980" cy="256032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25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438D2D-8827-4E87-8460-E1CE8A7DD360}" type="datetimeFigureOut">
              <a:rPr lang="en-GB" smtClean="0"/>
              <a:t>17/01/2019</a:t>
            </a:fld>
            <a:endParaRPr lang="en-GB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22A51A-B653-45C2-AA75-0800F89A2CB6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679824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2024" y="1143000"/>
            <a:ext cx="2125980" cy="2194560"/>
          </a:xfrm>
        </p:spPr>
        <p:txBody>
          <a:bodyPr anchor="b">
            <a:normAutofit/>
          </a:bodyPr>
          <a:lstStyle>
            <a:lvl1pPr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677983" y="767419"/>
            <a:ext cx="6086423" cy="5330952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2024" y="3340602"/>
            <a:ext cx="2125980" cy="256032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25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438D2D-8827-4E87-8460-E1CE8A7DD360}" type="datetimeFigureOut">
              <a:rPr lang="en-GB" smtClean="0"/>
              <a:t>17/01/2019</a:t>
            </a:fld>
            <a:endParaRPr lang="en-GB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2624326" y="6356351"/>
            <a:ext cx="4433638" cy="365125"/>
          </a:xfrm>
        </p:spPr>
        <p:txBody>
          <a:bodyPr/>
          <a:lstStyle/>
          <a:p>
            <a:endParaRPr lang="en-GB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22A51A-B653-45C2-AA75-0800F89A2CB6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51397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438D2D-8827-4E87-8460-E1CE8A7DD360}" type="datetimeFigureOut">
              <a:rPr lang="en-GB" smtClean="0"/>
              <a:t>17/01/2019</a:t>
            </a:fld>
            <a:endParaRPr lang="en-GB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22A51A-B653-45C2-AA75-0800F89A2CB6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841885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85750" y="990600"/>
            <a:ext cx="2114550" cy="4953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900934" y="868680"/>
            <a:ext cx="5486400" cy="5120640"/>
          </a:xfrm>
        </p:spPr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438D2D-8827-4E87-8460-E1CE8A7DD360}" type="datetimeFigureOut">
              <a:rPr lang="en-GB" smtClean="0"/>
              <a:t>17/01/2019</a:t>
            </a:fld>
            <a:endParaRPr lang="en-GB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22A51A-B653-45C2-AA75-0800F89A2CB6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7306863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title="Title">
            <a:extLst>
              <a:ext uri="{FF2B5EF4-FFF2-40B4-BE49-F238E27FC236}">
                <a16:creationId xmlns:a16="http://schemas.microsoft.com/office/drawing/2014/main" id="{A648E0EA-49ED-4F2D-A107-8FCE6301FC8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781791" y="1821022"/>
            <a:ext cx="3640180" cy="1616252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3225" b="1">
                <a:solidFill>
                  <a:schemeClr val="accent1"/>
                </a:solidFill>
              </a:defRPr>
            </a:lvl1pPr>
          </a:lstStyle>
          <a:p>
            <a:r>
              <a:rPr lang="en-IN" dirty="0"/>
              <a:t>Click To Edit Master Title Style</a:t>
            </a:r>
            <a:endParaRPr lang="en-US" dirty="0"/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A488AB73-8058-4FB5-9619-FCECCA9F394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117197" y="3461163"/>
            <a:ext cx="2584337" cy="288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350">
                <a:latin typeface="+mn-lt"/>
                <a:cs typeface="Calibri Light" panose="020F0302020204030204" pitchFamily="34" charset="0"/>
              </a:defRPr>
            </a:lvl1pPr>
          </a:lstStyle>
          <a:p>
            <a:r>
              <a:rPr lang="en-ZA" dirty="0"/>
              <a:t>Name</a:t>
            </a:r>
          </a:p>
        </p:txBody>
      </p:sp>
      <p:sp>
        <p:nvSpPr>
          <p:cNvPr id="11" name="Text Placeholder 5">
            <a:extLst>
              <a:ext uri="{FF2B5EF4-FFF2-40B4-BE49-F238E27FC236}">
                <a16:creationId xmlns:a16="http://schemas.microsoft.com/office/drawing/2014/main" id="{79D05293-35AD-495F-A7AE-942398090B1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117197" y="3832358"/>
            <a:ext cx="2584337" cy="28907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350">
                <a:latin typeface="+mn-lt"/>
                <a:cs typeface="Calibri Light" panose="020F0302020204030204" pitchFamily="34" charset="0"/>
              </a:defRPr>
            </a:lvl1pPr>
          </a:lstStyle>
          <a:p>
            <a:r>
              <a:rPr lang="en-ZA" dirty="0"/>
              <a:t>Email </a:t>
            </a:r>
          </a:p>
        </p:txBody>
      </p:sp>
      <p:sp>
        <p:nvSpPr>
          <p:cNvPr id="13" name="Text Placeholder 21">
            <a:extLst>
              <a:ext uri="{FF2B5EF4-FFF2-40B4-BE49-F238E27FC236}">
                <a16:creationId xmlns:a16="http://schemas.microsoft.com/office/drawing/2014/main" id="{997A03F2-8D8A-4425-9F56-66DB33CE11A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117197" y="4197396"/>
            <a:ext cx="2584337" cy="288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350">
                <a:latin typeface="+mn-lt"/>
                <a:cs typeface="Calibri Light" panose="020F0302020204030204" pitchFamily="34" charset="0"/>
              </a:defRPr>
            </a:lvl1pPr>
          </a:lstStyle>
          <a:p>
            <a:r>
              <a:rPr lang="en-ZA" dirty="0"/>
              <a:t>Company Website</a:t>
            </a:r>
          </a:p>
        </p:txBody>
      </p:sp>
      <p:sp>
        <p:nvSpPr>
          <p:cNvPr id="21" name="Right Triangle 20">
            <a:extLst>
              <a:ext uri="{FF2B5EF4-FFF2-40B4-BE49-F238E27FC236}">
                <a16:creationId xmlns:a16="http://schemas.microsoft.com/office/drawing/2014/main" id="{FDDD2B84-3CB9-4567-8C91-C538E8A1C89F}"/>
              </a:ext>
            </a:extLst>
          </p:cNvPr>
          <p:cNvSpPr/>
          <p:nvPr userDrawn="1"/>
        </p:nvSpPr>
        <p:spPr>
          <a:xfrm flipV="1">
            <a:off x="0" y="-6"/>
            <a:ext cx="7968996" cy="5404110"/>
          </a:xfrm>
          <a:prstGeom prst="rt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350" dirty="0"/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34EF3020-1476-41B1-9FE7-B476A25C53D3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0"/>
            <a:ext cx="4523015" cy="3004456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B1B64EC3-B232-415D-8E27-EB3E24D13922}"/>
              </a:ext>
            </a:extLst>
          </p:cNvPr>
          <p:cNvCxnSpPr>
            <a:cxnSpLocks/>
          </p:cNvCxnSpPr>
          <p:nvPr userDrawn="1"/>
        </p:nvCxnSpPr>
        <p:spPr>
          <a:xfrm flipV="1">
            <a:off x="6753226" y="3924299"/>
            <a:ext cx="2390775" cy="1689100"/>
          </a:xfrm>
          <a:prstGeom prst="line">
            <a:avLst/>
          </a:prstGeom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2261CE2F-F199-4242-AC6C-692676B81FF1}"/>
              </a:ext>
            </a:extLst>
          </p:cNvPr>
          <p:cNvCxnSpPr>
            <a:cxnSpLocks/>
          </p:cNvCxnSpPr>
          <p:nvPr userDrawn="1"/>
        </p:nvCxnSpPr>
        <p:spPr>
          <a:xfrm flipV="1">
            <a:off x="-13378" y="4700016"/>
            <a:ext cx="1439842" cy="1001054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Picture Placeholder 24">
            <a:extLst>
              <a:ext uri="{FF2B5EF4-FFF2-40B4-BE49-F238E27FC236}">
                <a16:creationId xmlns:a16="http://schemas.microsoft.com/office/drawing/2014/main" id="{89C0506D-0CA6-4583-9D04-24E7F4D16AD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262549" y="860945"/>
            <a:ext cx="3321392" cy="5137089"/>
          </a:xfrm>
          <a:custGeom>
            <a:avLst/>
            <a:gdLst>
              <a:gd name="connsiteX0" fmla="*/ 2214261 w 4428523"/>
              <a:gd name="connsiteY0" fmla="*/ 0 h 5137089"/>
              <a:gd name="connsiteX1" fmla="*/ 4428523 w 4428523"/>
              <a:gd name="connsiteY1" fmla="*/ 1107131 h 5137089"/>
              <a:gd name="connsiteX2" fmla="*/ 4428523 w 4428523"/>
              <a:gd name="connsiteY2" fmla="*/ 4029957 h 5137089"/>
              <a:gd name="connsiteX3" fmla="*/ 2214261 w 4428523"/>
              <a:gd name="connsiteY3" fmla="*/ 5137089 h 5137089"/>
              <a:gd name="connsiteX4" fmla="*/ 0 w 4428523"/>
              <a:gd name="connsiteY4" fmla="*/ 4029957 h 5137089"/>
              <a:gd name="connsiteX5" fmla="*/ 0 w 4428523"/>
              <a:gd name="connsiteY5" fmla="*/ 1107131 h 51370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28523" h="5137089">
                <a:moveTo>
                  <a:pt x="2214261" y="0"/>
                </a:moveTo>
                <a:lnTo>
                  <a:pt x="4428523" y="1107131"/>
                </a:lnTo>
                <a:lnTo>
                  <a:pt x="4428523" y="4029957"/>
                </a:lnTo>
                <a:lnTo>
                  <a:pt x="2214261" y="5137089"/>
                </a:lnTo>
                <a:lnTo>
                  <a:pt x="0" y="4029957"/>
                </a:lnTo>
                <a:lnTo>
                  <a:pt x="0" y="1107131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286580498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7537">
          <p15:clr>
            <a:srgbClr val="FBAE40"/>
          </p15:clr>
        </p15:guide>
        <p15:guide id="3" pos="138">
          <p15:clr>
            <a:srgbClr val="FBAE40"/>
          </p15:clr>
        </p15:guide>
        <p15:guide id="4" orient="horz" pos="4178">
          <p15:clr>
            <a:srgbClr val="FBAE40"/>
          </p15:clr>
        </p15:guide>
        <p15:guide id="5" orient="horz" pos="142">
          <p15:clr>
            <a:srgbClr val="FBAE40"/>
          </p15:clr>
        </p15:guide>
        <p15:guide id="6" pos="2457">
          <p15:clr>
            <a:srgbClr val="FBAE40"/>
          </p15:clr>
        </p15:guide>
        <p15:guide id="7" pos="438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758952"/>
            <a:ext cx="2582693" cy="5330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89689" y="1123838"/>
            <a:ext cx="2210612" cy="46011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8" name="Rectangle 37"/>
          <p:cNvSpPr/>
          <p:nvPr/>
        </p:nvSpPr>
        <p:spPr>
          <a:xfrm>
            <a:off x="8861898" y="758952"/>
            <a:ext cx="288036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01951" y="864108"/>
            <a:ext cx="5486400" cy="51206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96849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5E438D2D-8827-4E87-8460-E1CE8A7DD360}" type="datetimeFigureOut">
              <a:rPr lang="en-GB" smtClean="0"/>
              <a:t>17/01/2019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01951" y="6356351"/>
            <a:ext cx="4433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975602" y="6356351"/>
            <a:ext cx="114819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accent1"/>
                </a:solidFill>
              </a:defRPr>
            </a:lvl1pPr>
          </a:lstStyle>
          <a:p>
            <a:fld id="{0E22A51A-B653-45C2-AA75-0800F89A2CB6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881740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000" kern="1200" spc="-60" baseline="0">
          <a:solidFill>
            <a:srgbClr val="FFFFFF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Font typeface="Wingdings 2" pitchFamily="18" charset="2"/>
        <a:buChar char=""/>
        <a:defRPr sz="19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7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5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3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3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3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3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3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3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chart" Target="../charts/char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microsoft.com/office/2014/relationships/chartEx" Target="../charts/chartEx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irep.ntu.ac.uk/id/eprint/33220/" TargetMode="External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hyperlink" Target="http://www.tnehub.org/" TargetMode="Externa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A98C5B-C9C5-4E21-B6F7-31F422EA8D1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9659" y="964642"/>
            <a:ext cx="6582544" cy="885180"/>
          </a:xfrm>
        </p:spPr>
        <p:txBody>
          <a:bodyPr>
            <a:noAutofit/>
          </a:bodyPr>
          <a:lstStyle/>
          <a:p>
            <a:br>
              <a:rPr lang="en-GB" sz="3200" dirty="0"/>
            </a:br>
            <a:endParaRPr lang="en-GB" sz="3200" dirty="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BDA98C5B-C9C5-4E21-B6F7-31F422EA8D15}"/>
              </a:ext>
            </a:extLst>
          </p:cNvPr>
          <p:cNvSpPr txBox="1">
            <a:spLocks/>
          </p:cNvSpPr>
          <p:nvPr/>
        </p:nvSpPr>
        <p:spPr>
          <a:xfrm>
            <a:off x="109659" y="3788229"/>
            <a:ext cx="6582544" cy="162105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 spc="-100" baseline="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GB" sz="3200" dirty="0"/>
          </a:p>
        </p:txBody>
      </p:sp>
      <p:sp>
        <p:nvSpPr>
          <p:cNvPr id="4" name="TextBox 3"/>
          <p:cNvSpPr txBox="1"/>
          <p:nvPr/>
        </p:nvSpPr>
        <p:spPr>
          <a:xfrm>
            <a:off x="109659" y="4229424"/>
            <a:ext cx="658254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>
                    <a:lumMod val="85000"/>
                  </a:schemeClr>
                </a:solidFill>
              </a:rPr>
              <a:t>Dr Vangelis Tsiligiris - PhD, FCMI, FHEA</a:t>
            </a:r>
          </a:p>
          <a:p>
            <a:endParaRPr lang="en-GB" sz="1600" dirty="0">
              <a:solidFill>
                <a:schemeClr val="bg1">
                  <a:lumMod val="85000"/>
                </a:schemeClr>
              </a:solidFill>
            </a:endParaRPr>
          </a:p>
          <a:p>
            <a:r>
              <a:rPr lang="en-GB" sz="1600" dirty="0">
                <a:solidFill>
                  <a:schemeClr val="bg1">
                    <a:lumMod val="85000"/>
                  </a:schemeClr>
                </a:solidFill>
              </a:rPr>
              <a:t>Principal Lecturer &amp; Founder of the TNE-Hub</a:t>
            </a:r>
          </a:p>
          <a:p>
            <a:r>
              <a:rPr lang="en-GB" sz="1600" dirty="0">
                <a:solidFill>
                  <a:schemeClr val="bg1">
                    <a:lumMod val="85000"/>
                  </a:schemeClr>
                </a:solidFill>
              </a:rPr>
              <a:t>Nottingham Business School, Nottingham Trent University</a:t>
            </a:r>
          </a:p>
          <a:p>
            <a:endParaRPr lang="en-GB" dirty="0">
              <a:solidFill>
                <a:schemeClr val="bg1">
                  <a:lumMod val="85000"/>
                </a:schemeClr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5937" y="3956164"/>
            <a:ext cx="1756541" cy="1756541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9659" y="2462838"/>
            <a:ext cx="658254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000" dirty="0">
                <a:solidFill>
                  <a:schemeClr val="bg1"/>
                </a:solidFill>
              </a:rPr>
              <a:t>Growing TNE in South-East Europe: opportunities in established and emerging markets</a:t>
            </a:r>
          </a:p>
          <a:p>
            <a:r>
              <a:rPr lang="en-GB" sz="2000" i="1" dirty="0">
                <a:solidFill>
                  <a:schemeClr val="bg1"/>
                </a:solidFill>
              </a:rPr>
              <a:t>(Greece and Malta)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0770" y="2322080"/>
            <a:ext cx="2203229" cy="14661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71362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C59DDAFA-6631-48DC-9BEE-313870D42B1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88389689"/>
              </p:ext>
            </p:extLst>
          </p:nvPr>
        </p:nvGraphicFramePr>
        <p:xfrm>
          <a:off x="129216" y="314062"/>
          <a:ext cx="3060000" cy="648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F32A863D-E529-4524-B526-7C274916BCC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77589200"/>
              </p:ext>
            </p:extLst>
          </p:nvPr>
        </p:nvGraphicFramePr>
        <p:xfrm>
          <a:off x="3240103" y="314062"/>
          <a:ext cx="2869167" cy="648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Rectangle 5">
            <a:extLst>
              <a:ext uri="{FF2B5EF4-FFF2-40B4-BE49-F238E27FC236}">
                <a16:creationId xmlns:a16="http://schemas.microsoft.com/office/drawing/2014/main" id="{BAF8C2FA-3338-4369-A372-5FD955C4D9DB}"/>
              </a:ext>
            </a:extLst>
          </p:cNvPr>
          <p:cNvSpPr/>
          <p:nvPr/>
        </p:nvSpPr>
        <p:spPr>
          <a:xfrm>
            <a:off x="198096" y="120769"/>
            <a:ext cx="309688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600" b="1" dirty="0">
                <a:solidFill>
                  <a:srgbClr val="002060"/>
                </a:solidFill>
              </a:rPr>
              <a:t>International student mobility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4501C20-D1A5-4DB2-A291-4A75A1EDF125}"/>
              </a:ext>
            </a:extLst>
          </p:cNvPr>
          <p:cNvSpPr/>
          <p:nvPr/>
        </p:nvSpPr>
        <p:spPr>
          <a:xfrm>
            <a:off x="3488513" y="129396"/>
            <a:ext cx="262075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600" b="1" dirty="0">
                <a:solidFill>
                  <a:srgbClr val="002060"/>
                </a:solidFill>
              </a:rPr>
              <a:t>Transnational Education</a:t>
            </a:r>
          </a:p>
        </p:txBody>
      </p:sp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738D7EB1-F635-40A6-86B1-FC7F9D81CAE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11900176"/>
              </p:ext>
            </p:extLst>
          </p:nvPr>
        </p:nvGraphicFramePr>
        <p:xfrm>
          <a:off x="6145617" y="406395"/>
          <a:ext cx="2869167" cy="648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9" name="Rectangle 8">
            <a:extLst>
              <a:ext uri="{FF2B5EF4-FFF2-40B4-BE49-F238E27FC236}">
                <a16:creationId xmlns:a16="http://schemas.microsoft.com/office/drawing/2014/main" id="{CF991B13-07E3-4903-9C70-1D88BFE308D1}"/>
              </a:ext>
            </a:extLst>
          </p:cNvPr>
          <p:cNvSpPr/>
          <p:nvPr/>
        </p:nvSpPr>
        <p:spPr>
          <a:xfrm>
            <a:off x="6538823" y="129396"/>
            <a:ext cx="240708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600" b="1" dirty="0">
                <a:solidFill>
                  <a:srgbClr val="002060"/>
                </a:solidFill>
              </a:rPr>
              <a:t>International Research</a:t>
            </a:r>
          </a:p>
        </p:txBody>
      </p:sp>
    </p:spTree>
    <p:extLst>
      <p:ext uri="{BB962C8B-B14F-4D97-AF65-F5344CB8AC3E}">
        <p14:creationId xmlns:p14="http://schemas.microsoft.com/office/powerpoint/2010/main" val="22259719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6">
            <a:extLst>
              <a:ext uri="{FF2B5EF4-FFF2-40B4-BE49-F238E27FC236}">
                <a16:creationId xmlns:a16="http://schemas.microsoft.com/office/drawing/2014/main" id="{53DA1A7D-E2E7-492B-8541-7B74B609E5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966158" y="5145898"/>
            <a:ext cx="7384211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 sz="1200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8C215C7E-5AD3-42FB-B6CA-242426EC546B}"/>
              </a:ext>
            </a:extLst>
          </p:cNvPr>
          <p:cNvSpPr txBox="1">
            <a:spLocks/>
          </p:cNvSpPr>
          <p:nvPr/>
        </p:nvSpPr>
        <p:spPr>
          <a:xfrm>
            <a:off x="-1" y="218577"/>
            <a:ext cx="9144000" cy="792000"/>
          </a:xfrm>
          <a:prstGeom prst="rect">
            <a:avLst/>
          </a:prstGeom>
          <a:solidFill>
            <a:schemeClr val="accent1"/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000" kern="1200" spc="-60" baseline="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dirty="0">
                <a:solidFill>
                  <a:schemeClr val="bg1"/>
                </a:solidFill>
              </a:rPr>
              <a:t>Greece: H</a:t>
            </a:r>
            <a:r>
              <a:rPr lang="en-GB" sz="2800" dirty="0">
                <a:solidFill>
                  <a:schemeClr val="bg1"/>
                </a:solidFill>
              </a:rPr>
              <a:t>E capacity, Outbound mobility, and TNE</a:t>
            </a:r>
          </a:p>
        </p:txBody>
      </p:sp>
      <p:sp>
        <p:nvSpPr>
          <p:cNvPr id="16" name="TextBox 5">
            <a:extLst>
              <a:ext uri="{FF2B5EF4-FFF2-40B4-BE49-F238E27FC236}">
                <a16:creationId xmlns:a16="http://schemas.microsoft.com/office/drawing/2014/main" id="{A97F46C1-918A-40F7-8522-8A38725B1C1C}"/>
              </a:ext>
            </a:extLst>
          </p:cNvPr>
          <p:cNvSpPr txBox="1"/>
          <p:nvPr/>
        </p:nvSpPr>
        <p:spPr>
          <a:xfrm>
            <a:off x="6704709" y="5216916"/>
            <a:ext cx="2085974" cy="409575"/>
          </a:xfrm>
          <a:prstGeom prst="rect">
            <a:avLst/>
          </a:prstGeom>
          <a:noFill/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1200" b="1" dirty="0"/>
              <a:t>Greek students in the UK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06BDDDE2-2DC8-41EC-A8F3-B90DF283C749}"/>
              </a:ext>
            </a:extLst>
          </p:cNvPr>
          <p:cNvGrpSpPr/>
          <p:nvPr/>
        </p:nvGrpSpPr>
        <p:grpSpPr>
          <a:xfrm>
            <a:off x="353317" y="1351368"/>
            <a:ext cx="8479097" cy="4928852"/>
            <a:chOff x="-3343568" y="2735804"/>
            <a:chExt cx="7423603" cy="3686175"/>
          </a:xfrm>
        </p:grpSpPr>
        <p:graphicFrame>
          <p:nvGraphicFramePr>
            <p:cNvPr id="20" name="Chart 19">
              <a:extLst>
                <a:ext uri="{FF2B5EF4-FFF2-40B4-BE49-F238E27FC236}">
                  <a16:creationId xmlns:a16="http://schemas.microsoft.com/office/drawing/2014/main" id="{41225749-CEE1-4EC6-9B49-4DEE2752EC88}"/>
                </a:ext>
              </a:extLst>
            </p:cNvPr>
            <p:cNvGraphicFramePr/>
            <p:nvPr>
              <p:extLst/>
            </p:nvPr>
          </p:nvGraphicFramePr>
          <p:xfrm>
            <a:off x="-3343568" y="2735804"/>
            <a:ext cx="7353299" cy="3686175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sp>
          <p:nvSpPr>
            <p:cNvPr id="21" name="TextBox 2">
              <a:extLst>
                <a:ext uri="{FF2B5EF4-FFF2-40B4-BE49-F238E27FC236}">
                  <a16:creationId xmlns:a16="http://schemas.microsoft.com/office/drawing/2014/main" id="{4F7B927B-6327-41EE-9220-C307B69034E0}"/>
                </a:ext>
              </a:extLst>
            </p:cNvPr>
            <p:cNvSpPr txBox="1"/>
            <p:nvPr/>
          </p:nvSpPr>
          <p:spPr>
            <a:xfrm>
              <a:off x="1602483" y="4286537"/>
              <a:ext cx="2477552" cy="409575"/>
            </a:xfrm>
            <a:prstGeom prst="rect">
              <a:avLst/>
            </a:prstGeom>
            <a:noFill/>
            <a:ln w="9525" cmpd="sng">
              <a:noFill/>
            </a:ln>
            <a:effectLst/>
          </p:spPr>
          <p:txBody>
            <a:bodyPr wrap="square" rtlCol="0" anchor="ctr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1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ea typeface="+mn-ea"/>
                  <a:cs typeface="+mn-cs"/>
                </a:rPr>
                <a:t>Outbound students from Greece</a:t>
              </a:r>
            </a:p>
          </p:txBody>
        </p:sp>
        <p:sp>
          <p:nvSpPr>
            <p:cNvPr id="22" name="TextBox 3">
              <a:extLst>
                <a:ext uri="{FF2B5EF4-FFF2-40B4-BE49-F238E27FC236}">
                  <a16:creationId xmlns:a16="http://schemas.microsoft.com/office/drawing/2014/main" id="{508442DF-18F4-4A5C-BD46-ABE932133A8C}"/>
                </a:ext>
              </a:extLst>
            </p:cNvPr>
            <p:cNvSpPr txBox="1"/>
            <p:nvPr/>
          </p:nvSpPr>
          <p:spPr>
            <a:xfrm>
              <a:off x="1798272" y="3206794"/>
              <a:ext cx="2085974" cy="409575"/>
            </a:xfrm>
            <a:prstGeom prst="rect">
              <a:avLst/>
            </a:prstGeom>
            <a:noFill/>
            <a:ln w="9525" cmpd="sng">
              <a:noFill/>
            </a:ln>
            <a:effectLst/>
          </p:spPr>
          <p:txBody>
            <a:bodyPr wrap="square" rtlCol="0" anchor="ctr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1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ea typeface="+mn-ea"/>
                  <a:cs typeface="+mn-cs"/>
                </a:rPr>
                <a:t>Available places in Greek HEIs</a:t>
              </a:r>
            </a:p>
          </p:txBody>
        </p:sp>
      </p:grpSp>
      <p:sp>
        <p:nvSpPr>
          <p:cNvPr id="23" name="TextBox 2">
            <a:extLst>
              <a:ext uri="{FF2B5EF4-FFF2-40B4-BE49-F238E27FC236}">
                <a16:creationId xmlns:a16="http://schemas.microsoft.com/office/drawing/2014/main" id="{8D385264-0F70-42A5-AC94-FB8269092440}"/>
              </a:ext>
            </a:extLst>
          </p:cNvPr>
          <p:cNvSpPr txBox="1"/>
          <p:nvPr/>
        </p:nvSpPr>
        <p:spPr>
          <a:xfrm>
            <a:off x="6074615" y="4372052"/>
            <a:ext cx="2829812" cy="547650"/>
          </a:xfrm>
          <a:prstGeom prst="rect">
            <a:avLst/>
          </a:prstGeom>
          <a:noFill/>
          <a:ln w="9525" cmpd="sng">
            <a:noFill/>
          </a:ln>
          <a:effectLst/>
        </p:spPr>
        <p:txBody>
          <a:bodyPr wrap="square"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+mn-ea"/>
                <a:cs typeface="+mn-cs"/>
              </a:rPr>
              <a:t>Students in UK TNE in Greece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53317" y="6318094"/>
            <a:ext cx="77558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/>
              <a:t>Data from HESA; UNESCO; UKCISA</a:t>
            </a: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5703" y="215960"/>
            <a:ext cx="1188297" cy="79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78626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8C215C7E-5AD3-42FB-B6CA-242426EC546B}"/>
              </a:ext>
            </a:extLst>
          </p:cNvPr>
          <p:cNvSpPr txBox="1">
            <a:spLocks/>
          </p:cNvSpPr>
          <p:nvPr/>
        </p:nvSpPr>
        <p:spPr>
          <a:xfrm>
            <a:off x="-1" y="218577"/>
            <a:ext cx="9144000" cy="792000"/>
          </a:xfrm>
          <a:prstGeom prst="rect">
            <a:avLst/>
          </a:prstGeom>
          <a:solidFill>
            <a:schemeClr val="accent1"/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000" kern="1200" spc="-60" baseline="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2800" dirty="0">
                <a:solidFill>
                  <a:schemeClr val="bg1"/>
                </a:solidFill>
              </a:rPr>
              <a:t> UK TNE in Greece</a:t>
            </a:r>
          </a:p>
        </p:txBody>
      </p:sp>
      <p:graphicFrame>
        <p:nvGraphicFramePr>
          <p:cNvPr id="15" name="Chart 14">
            <a:extLst>
              <a:ext uri="{FF2B5EF4-FFF2-40B4-BE49-F238E27FC236}">
                <a16:creationId xmlns:a16="http://schemas.microsoft.com/office/drawing/2014/main" id="{4365856D-B63B-453F-B751-509FC7F73DB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53453014"/>
              </p:ext>
            </p:extLst>
          </p:nvPr>
        </p:nvGraphicFramePr>
        <p:xfrm>
          <a:off x="352043" y="1185149"/>
          <a:ext cx="4104409" cy="53226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6" name="Chart 15">
            <a:extLst>
              <a:ext uri="{FF2B5EF4-FFF2-40B4-BE49-F238E27FC236}">
                <a16:creationId xmlns:a16="http://schemas.microsoft.com/office/drawing/2014/main" id="{0E849F25-8DE9-483F-A078-166E9812DCB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33863475"/>
              </p:ext>
            </p:extLst>
          </p:nvPr>
        </p:nvGraphicFramePr>
        <p:xfrm>
          <a:off x="4627449" y="1185149"/>
          <a:ext cx="4140000" cy="26280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7043E1B4-8D2C-4DC3-A0EA-72DDFFCF42E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98476249"/>
              </p:ext>
            </p:extLst>
          </p:nvPr>
        </p:nvGraphicFramePr>
        <p:xfrm>
          <a:off x="4627449" y="3987815"/>
          <a:ext cx="4140000" cy="252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8" name="Picture 7"/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5703" y="215960"/>
            <a:ext cx="1188297" cy="79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14929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CE11D8-7948-46A4-9A97-6A4D147DED6C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310550"/>
            <a:ext cx="9144000" cy="792000"/>
          </a:xfrm>
          <a:solidFill>
            <a:srgbClr val="0070C0"/>
          </a:solidFill>
        </p:spPr>
        <p:txBody>
          <a:bodyPr>
            <a:noAutofit/>
          </a:bodyPr>
          <a:lstStyle/>
          <a:p>
            <a:r>
              <a:rPr lang="en-GB" sz="2400" dirty="0"/>
              <a:t>Directions for future demand for TNE in Greece</a:t>
            </a:r>
            <a:endParaRPr lang="en-GB" sz="1800" dirty="0"/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D25F6B8E-BED8-4CAC-BC4F-F04F8219A6D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34810333"/>
              </p:ext>
            </p:extLst>
          </p:nvPr>
        </p:nvGraphicFramePr>
        <p:xfrm>
          <a:off x="199697" y="1295490"/>
          <a:ext cx="8618481" cy="54206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Rectangle 3">
            <a:extLst>
              <a:ext uri="{FF2B5EF4-FFF2-40B4-BE49-F238E27FC236}">
                <a16:creationId xmlns:a16="http://schemas.microsoft.com/office/drawing/2014/main" id="{B7A27D3F-7C17-4789-A671-4D54070A71D0}"/>
              </a:ext>
            </a:extLst>
          </p:cNvPr>
          <p:cNvSpPr/>
          <p:nvPr/>
        </p:nvSpPr>
        <p:spPr>
          <a:xfrm>
            <a:off x="5007387" y="5441923"/>
            <a:ext cx="3657599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100" dirty="0"/>
              <a:t>Other refer to: short-courses; executive programmes; study-abroad semesters in the UK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5703" y="310550"/>
            <a:ext cx="1188297" cy="79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76603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CE11D8-7948-46A4-9A97-6A4D147DED6C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310550"/>
            <a:ext cx="9144000" cy="792000"/>
          </a:xfrm>
          <a:solidFill>
            <a:srgbClr val="0070C0"/>
          </a:solidFill>
        </p:spPr>
        <p:txBody>
          <a:bodyPr>
            <a:noAutofit/>
          </a:bodyPr>
          <a:lstStyle/>
          <a:p>
            <a:r>
              <a:rPr lang="en-GB" sz="2400" dirty="0"/>
              <a:t>Local partners perspectives </a:t>
            </a:r>
            <a:endParaRPr lang="en-GB" sz="1800" dirty="0"/>
          </a:p>
        </p:txBody>
      </p:sp>
      <mc:AlternateContent xmlns:mc="http://schemas.openxmlformats.org/markup-compatibility/2006" xmlns:cx2="http://schemas.microsoft.com/office/drawing/2015/10/21/chartex">
        <mc:Choice Requires="cx2">
          <p:graphicFrame>
            <p:nvGraphicFramePr>
              <p:cNvPr id="14" name="Chart 13">
                <a:extLst>
                  <a:ext uri="{FF2B5EF4-FFF2-40B4-BE49-F238E27FC236}">
                    <a16:creationId xmlns:a16="http://schemas.microsoft.com/office/drawing/2014/main" id="{C8843EB7-9DA5-4128-ABAD-B0324A839EAA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104073357"/>
                  </p:ext>
                </p:extLst>
              </p:nvPr>
            </p:nvGraphicFramePr>
            <p:xfrm>
              <a:off x="243192" y="1295399"/>
              <a:ext cx="8414426" cy="5134583"/>
            </p:xfrm>
            <a:graphic>
              <a:graphicData uri="http://schemas.microsoft.com/office/drawing/2014/chartex">
                <cx:chart xmlns:cx="http://schemas.microsoft.com/office/drawing/2014/chartex" xmlns:r="http://schemas.openxmlformats.org/officeDocument/2006/relationships" r:id="rId2"/>
              </a:graphicData>
            </a:graphic>
          </p:graphicFrame>
        </mc:Choice>
        <mc:Fallback xmlns="">
          <p:pic>
            <p:nvPicPr>
              <p:cNvPr id="14" name="Chart 13">
                <a:extLst>
                  <a:ext uri="{FF2B5EF4-FFF2-40B4-BE49-F238E27FC236}">
                    <a16:creationId xmlns:a16="http://schemas.microsoft.com/office/drawing/2014/main" id="{C8843EB7-9DA5-4128-ABAD-B0324A839EAA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43192" y="1295399"/>
                <a:ext cx="8414426" cy="5134583"/>
              </a:xfrm>
              <a:prstGeom prst="rect">
                <a:avLst/>
              </a:prstGeom>
            </p:spPr>
          </p:pic>
        </mc:Fallback>
      </mc:AlternateContent>
      <p:pic>
        <p:nvPicPr>
          <p:cNvPr id="3" name="Picture 2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5703" y="310550"/>
            <a:ext cx="1188297" cy="79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10611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74C6FB5B-2431-42A1-91CC-6594141383F1}"/>
              </a:ext>
            </a:extLst>
          </p:cNvPr>
          <p:cNvSpPr/>
          <p:nvPr/>
        </p:nvSpPr>
        <p:spPr>
          <a:xfrm>
            <a:off x="627575" y="4558303"/>
            <a:ext cx="6950384" cy="17389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0975" indent="-180975">
              <a:lnSpc>
                <a:spcPct val="107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rgbClr val="000000"/>
                </a:solidFill>
                <a:latin typeface="Segoe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Remote location</a:t>
            </a:r>
          </a:p>
          <a:p>
            <a:pPr marL="180975" indent="-180975">
              <a:lnSpc>
                <a:spcPct val="107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rgbClr val="000000"/>
                </a:solidFill>
                <a:latin typeface="Segoe UI" panose="020B0502040204020203" pitchFamily="34" charset="0"/>
                <a:cs typeface="Times New Roman" panose="02020603050405020304" pitchFamily="18" charset="0"/>
              </a:rPr>
              <a:t>Large number of existing HE and FE providers</a:t>
            </a:r>
          </a:p>
          <a:p>
            <a:pPr marL="180975" indent="-180975">
              <a:lnSpc>
                <a:spcPct val="107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rgbClr val="000000"/>
                </a:solidFill>
                <a:latin typeface="Segoe UI" panose="020B0502040204020203" pitchFamily="34" charset="0"/>
                <a:cs typeface="Times New Roman" panose="02020603050405020304" pitchFamily="18" charset="0"/>
              </a:rPr>
              <a:t>Limited physical space</a:t>
            </a:r>
          </a:p>
          <a:p>
            <a:pPr marL="180975" indent="-180975">
              <a:lnSpc>
                <a:spcPct val="107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rgbClr val="000000"/>
                </a:solidFill>
                <a:latin typeface="Segoe UI" panose="020B0502040204020203" pitchFamily="34" charset="0"/>
                <a:cs typeface="Times New Roman" panose="02020603050405020304" pitchFamily="18" charset="0"/>
              </a:rPr>
              <a:t>Underdeveloped as destination 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n-GB" sz="2000" dirty="0">
                <a:solidFill>
                  <a:srgbClr val="000000"/>
                </a:solidFill>
                <a:latin typeface="Segoe UI" panose="020B0502040204020203" pitchFamily="34" charset="0"/>
                <a:cs typeface="Times New Roman" panose="02020603050405020304" pitchFamily="18" charset="0"/>
              </a:rPr>
              <a:t>of HE international students</a:t>
            </a:r>
          </a:p>
        </p:txBody>
      </p:sp>
      <p:sp>
        <p:nvSpPr>
          <p:cNvPr id="6" name="Arrow: Up 5">
            <a:extLst>
              <a:ext uri="{FF2B5EF4-FFF2-40B4-BE49-F238E27FC236}">
                <a16:creationId xmlns:a16="http://schemas.microsoft.com/office/drawing/2014/main" id="{9D4EAC15-F55E-4DE8-8569-BF17E3E6BBCB}"/>
              </a:ext>
            </a:extLst>
          </p:cNvPr>
          <p:cNvSpPr/>
          <p:nvPr/>
        </p:nvSpPr>
        <p:spPr>
          <a:xfrm>
            <a:off x="178675" y="1303283"/>
            <a:ext cx="1810512" cy="2495344"/>
          </a:xfrm>
          <a:prstGeom prst="upArrow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en-GB" dirty="0"/>
          </a:p>
        </p:txBody>
      </p:sp>
      <p:sp>
        <p:nvSpPr>
          <p:cNvPr id="8" name="Arrow: Up 7">
            <a:extLst>
              <a:ext uri="{FF2B5EF4-FFF2-40B4-BE49-F238E27FC236}">
                <a16:creationId xmlns:a16="http://schemas.microsoft.com/office/drawing/2014/main" id="{CCBFC3EC-D0EA-471E-B44E-A61596E35C6E}"/>
              </a:ext>
            </a:extLst>
          </p:cNvPr>
          <p:cNvSpPr/>
          <p:nvPr/>
        </p:nvSpPr>
        <p:spPr>
          <a:xfrm rot="10800000">
            <a:off x="7175833" y="4562737"/>
            <a:ext cx="1810512" cy="2136682"/>
          </a:xfrm>
          <a:prstGeom prst="upArrow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D0465CB-FEE8-4F61-88DD-E68E509CA0CC}"/>
              </a:ext>
            </a:extLst>
          </p:cNvPr>
          <p:cNvSpPr/>
          <p:nvPr/>
        </p:nvSpPr>
        <p:spPr>
          <a:xfrm>
            <a:off x="1776248" y="1217955"/>
            <a:ext cx="7210097" cy="305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276225">
              <a:lnSpc>
                <a:spcPct val="107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rgbClr val="000000"/>
                </a:solidFill>
                <a:latin typeface="Segoe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Advanced policy and regulatory framework for HE and TNE that promotes innovation in HE delivery </a:t>
            </a:r>
          </a:p>
          <a:p>
            <a:pPr marL="457200" indent="-276225">
              <a:lnSpc>
                <a:spcPct val="107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rgbClr val="000000"/>
                </a:solidFill>
                <a:latin typeface="Segoe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Strong support/incentives by the government </a:t>
            </a:r>
          </a:p>
          <a:p>
            <a:pPr marL="457200" indent="-276225">
              <a:lnSpc>
                <a:spcPct val="107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2000" dirty="0"/>
              <a:t>Thriving business community which provides opportunities for experiential learning </a:t>
            </a:r>
          </a:p>
          <a:p>
            <a:pPr marL="457200" indent="-276225">
              <a:lnSpc>
                <a:spcPct val="107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2000" dirty="0"/>
              <a:t>Opportunities for exploiting niche subject areas (i.e. shipping, gaming, FinTech)</a:t>
            </a:r>
          </a:p>
          <a:p>
            <a:pPr marL="457200" indent="-276225">
              <a:lnSpc>
                <a:spcPct val="107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rgbClr val="000000"/>
                </a:solidFill>
                <a:latin typeface="Segoe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Strong demand for graduates</a:t>
            </a:r>
          </a:p>
          <a:p>
            <a:pPr marL="457200" indent="-276225">
              <a:lnSpc>
                <a:spcPct val="107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rgbClr val="000000"/>
                </a:solidFill>
                <a:latin typeface="Segoe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English speaking country</a:t>
            </a:r>
            <a:endParaRPr lang="en-GB" sz="2000" dirty="0"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FDCE11D8-7948-46A4-9A97-6A4D147DED6C}"/>
              </a:ext>
            </a:extLst>
          </p:cNvPr>
          <p:cNvSpPr txBox="1">
            <a:spLocks/>
          </p:cNvSpPr>
          <p:nvPr/>
        </p:nvSpPr>
        <p:spPr>
          <a:xfrm>
            <a:off x="0" y="227156"/>
            <a:ext cx="9144000" cy="792000"/>
          </a:xfrm>
          <a:prstGeom prst="rect">
            <a:avLst/>
          </a:prstGeom>
          <a:solidFill>
            <a:srgbClr val="0070C0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000" kern="1200" spc="-60" baseline="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2800" dirty="0">
                <a:solidFill>
                  <a:schemeClr val="bg1"/>
                </a:solidFill>
              </a:rPr>
              <a:t>Malta: Opportunities and challenges </a:t>
            </a:r>
            <a:endParaRPr lang="en-GB" sz="2000" b="1" dirty="0">
              <a:solidFill>
                <a:schemeClr val="bg1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8283" y="218440"/>
            <a:ext cx="1205717" cy="80943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14703" y="6396702"/>
            <a:ext cx="696835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b="1" dirty="0"/>
              <a:t>Full report here: </a:t>
            </a:r>
            <a:r>
              <a:rPr lang="en-GB" sz="1200" b="1" dirty="0">
                <a:hlinkClick r:id="rId3"/>
              </a:rPr>
              <a:t>http://irep.ntu.ac.uk/id/eprint/33220/</a:t>
            </a:r>
            <a:r>
              <a:rPr lang="en-GB" sz="1200" b="1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3954562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8B6C5EAB-81FF-4827-A160-22F4363C61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81791" y="2837792"/>
            <a:ext cx="3640180" cy="599481"/>
          </a:xfrm>
        </p:spPr>
        <p:txBody>
          <a:bodyPr/>
          <a:lstStyle/>
          <a:p>
            <a:r>
              <a:rPr lang="en-IN" dirty="0"/>
              <a:t>Thank </a:t>
            </a:r>
            <a:r>
              <a:rPr lang="en-IN" b="0" dirty="0"/>
              <a:t>You.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B6611344-9447-438E-873C-299AF4110B0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6990" y="3461163"/>
            <a:ext cx="2584337" cy="288000"/>
          </a:xfrm>
        </p:spPr>
        <p:txBody>
          <a:bodyPr/>
          <a:lstStyle/>
          <a:p>
            <a:r>
              <a:rPr lang="en-IN" dirty="0"/>
              <a:t>Vangelis Tsiligiris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E62065D0-127B-4884-9760-D1FFEC38A6F9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3041906" y="5269451"/>
            <a:ext cx="1652596" cy="288000"/>
          </a:xfrm>
        </p:spPr>
        <p:txBody>
          <a:bodyPr/>
          <a:lstStyle/>
          <a:p>
            <a:r>
              <a:rPr lang="en-IN" dirty="0">
                <a:hlinkClick r:id="rId2"/>
              </a:rPr>
              <a:t>www.TNEHUB.org</a:t>
            </a:r>
            <a:r>
              <a:rPr lang="en-IN" dirty="0"/>
              <a:t> 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EFB69FF-144A-4299-9E9B-A0589F5E5C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80788" y="3461163"/>
            <a:ext cx="1713713" cy="1713713"/>
          </a:xfrm>
          <a:prstGeom prst="rect">
            <a:avLst/>
          </a:prstGeom>
        </p:spPr>
      </p:pic>
      <p:sp>
        <p:nvSpPr>
          <p:cNvPr id="9" name="Text Placeholder 13">
            <a:extLst>
              <a:ext uri="{FF2B5EF4-FFF2-40B4-BE49-F238E27FC236}">
                <a16:creationId xmlns:a16="http://schemas.microsoft.com/office/drawing/2014/main" id="{B6611344-9447-438E-873C-299AF4110B0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6990" y="3773053"/>
            <a:ext cx="2584337" cy="288000"/>
          </a:xfrm>
        </p:spPr>
        <p:txBody>
          <a:bodyPr/>
          <a:lstStyle/>
          <a:p>
            <a:r>
              <a:rPr lang="en-IN" dirty="0">
                <a:solidFill>
                  <a:srgbClr val="0F6FC6"/>
                </a:solidFill>
              </a:rPr>
              <a:t>Vangelis.Tsiligiris@ntu.ac.uk </a:t>
            </a:r>
          </a:p>
        </p:txBody>
      </p:sp>
    </p:spTree>
    <p:extLst>
      <p:ext uri="{BB962C8B-B14F-4D97-AF65-F5344CB8AC3E}">
        <p14:creationId xmlns:p14="http://schemas.microsoft.com/office/powerpoint/2010/main" val="365844125"/>
      </p:ext>
    </p:extLst>
  </p:cSld>
  <p:clrMapOvr>
    <a:masterClrMapping/>
  </p:clrMapOvr>
</p:sld>
</file>

<file path=ppt/theme/theme1.xml><?xml version="1.0" encoding="utf-8"?>
<a:theme xmlns:a="http://schemas.openxmlformats.org/drawingml/2006/main" name="Frame">
  <a:themeElements>
    <a:clrScheme name="Blue">
      <a:dk1>
        <a:sysClr val="windowText" lastClr="000000"/>
      </a:dk1>
      <a:lt1>
        <a:sysClr val="window" lastClr="FFFFFF"/>
      </a:lt1>
      <a:dk2>
        <a:srgbClr val="17406D"/>
      </a:dk2>
      <a:lt2>
        <a:srgbClr val="DBEF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Custom 1">
      <a:majorFont>
        <a:latin typeface="Segoe UI"/>
        <a:ea typeface=""/>
        <a:cs typeface=""/>
      </a:majorFont>
      <a:minorFont>
        <a:latin typeface="Segoe UI"/>
        <a:ea typeface=""/>
        <a:cs typeface=""/>
      </a:minorFont>
    </a:fontScheme>
    <a:fmtScheme name="Fram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20000"/>
                <a:lumMod val="102000"/>
              </a:schemeClr>
            </a:gs>
            <a:gs pos="48000">
              <a:schemeClr val="phClr">
                <a:tint val="98000"/>
                <a:shade val="90000"/>
                <a:satMod val="110000"/>
                <a:lumMod val="103000"/>
              </a:schemeClr>
            </a:gs>
            <a:gs pos="100000">
              <a:schemeClr val="phClr">
                <a:tint val="98000"/>
                <a:shade val="8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ame" id="{F226E7A2-7162-461C-9490-D27D9DC04E43}" vid="{629A0216-3BBD-45C0-B63F-2683BEA18F6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明朝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4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BFCC1E61-24CA-4B96-BF27-A4E276426986}">
  <we:reference id="fa000000002" version="1.0.0.0" store="en-us" storeType="FirstParty"/>
  <we:alternateReferences/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emplate>TM03457491[[fn=Metropolitan]]</Template>
  <TotalTime>2279</TotalTime>
  <Words>279</Words>
  <Application>Microsoft Office PowerPoint</Application>
  <PresentationFormat>On-screen Show (4:3)</PresentationFormat>
  <Paragraphs>43</Paragraphs>
  <Slides>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5" baseType="lpstr">
      <vt:lpstr>Arial</vt:lpstr>
      <vt:lpstr>Calibri</vt:lpstr>
      <vt:lpstr>Calibri Light</vt:lpstr>
      <vt:lpstr>Segoe UI</vt:lpstr>
      <vt:lpstr>Times New Roman</vt:lpstr>
      <vt:lpstr>Wingdings 2</vt:lpstr>
      <vt:lpstr>Frame</vt:lpstr>
      <vt:lpstr> </vt:lpstr>
      <vt:lpstr>PowerPoint Presentation</vt:lpstr>
      <vt:lpstr>PowerPoint Presentation</vt:lpstr>
      <vt:lpstr>PowerPoint Presentation</vt:lpstr>
      <vt:lpstr>Directions for future demand for TNE in Greece</vt:lpstr>
      <vt:lpstr>Local partners perspectives </vt:lpstr>
      <vt:lpstr>PowerPoint Presentation</vt:lpstr>
      <vt:lpstr>Thank You.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Vangelis Tsiligkiris</dc:creator>
  <cp:lastModifiedBy>Sullivan, Linda</cp:lastModifiedBy>
  <cp:revision>34</cp:revision>
  <dcterms:created xsi:type="dcterms:W3CDTF">2018-03-14T18:35:59Z</dcterms:created>
  <dcterms:modified xsi:type="dcterms:W3CDTF">2019-01-17T13:54:12Z</dcterms:modified>
</cp:coreProperties>
</file>