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1" r:id="rId1"/>
  </p:sldMasterIdLst>
  <p:notesMasterIdLst>
    <p:notesMasterId r:id="rId24"/>
  </p:notesMasterIdLst>
  <p:handoutMasterIdLst>
    <p:handoutMasterId r:id="rId25"/>
  </p:handoutMasterIdLst>
  <p:sldIdLst>
    <p:sldId id="256" r:id="rId2"/>
    <p:sldId id="277" r:id="rId3"/>
    <p:sldId id="258" r:id="rId4"/>
    <p:sldId id="259" r:id="rId5"/>
    <p:sldId id="278" r:id="rId6"/>
    <p:sldId id="270" r:id="rId7"/>
    <p:sldId id="260" r:id="rId8"/>
    <p:sldId id="261" r:id="rId9"/>
    <p:sldId id="262" r:id="rId10"/>
    <p:sldId id="263" r:id="rId11"/>
    <p:sldId id="264" r:id="rId12"/>
    <p:sldId id="265" r:id="rId13"/>
    <p:sldId id="266" r:id="rId14"/>
    <p:sldId id="267" r:id="rId15"/>
    <p:sldId id="268" r:id="rId16"/>
    <p:sldId id="269" r:id="rId17"/>
    <p:sldId id="272" r:id="rId18"/>
    <p:sldId id="271" r:id="rId19"/>
    <p:sldId id="273" r:id="rId20"/>
    <p:sldId id="274" r:id="rId21"/>
    <p:sldId id="275" r:id="rId22"/>
    <p:sldId id="276" r:id="rId23"/>
  </p:sldIdLst>
  <p:sldSz cx="12192000" cy="6858000"/>
  <p:notesSz cx="9906000" cy="67945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2059" autoAdjust="0"/>
  </p:normalViewPr>
  <p:slideViewPr>
    <p:cSldViewPr snapToGrid="0">
      <p:cViewPr varScale="1">
        <p:scale>
          <a:sx n="78" d="100"/>
          <a:sy n="78" d="100"/>
        </p:scale>
        <p:origin x="54" y="78"/>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292600" cy="340905"/>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5611108" y="0"/>
            <a:ext cx="4292600" cy="340905"/>
          </a:xfrm>
          <a:prstGeom prst="rect">
            <a:avLst/>
          </a:prstGeom>
        </p:spPr>
        <p:txBody>
          <a:bodyPr vert="horz" lIns="91440" tIns="45720" rIns="91440" bIns="45720" rtlCol="0"/>
          <a:lstStyle>
            <a:lvl1pPr algn="r">
              <a:defRPr sz="1200"/>
            </a:lvl1pPr>
          </a:lstStyle>
          <a:p>
            <a:fld id="{2C83F985-53DA-4416-B75D-010A3371959F}" type="datetimeFigureOut">
              <a:rPr lang="en-GB" smtClean="0"/>
              <a:t>17/10/2018</a:t>
            </a:fld>
            <a:endParaRPr lang="en-GB"/>
          </a:p>
        </p:txBody>
      </p:sp>
      <p:sp>
        <p:nvSpPr>
          <p:cNvPr id="4" name="Footer Placeholder 3"/>
          <p:cNvSpPr>
            <a:spLocks noGrp="1"/>
          </p:cNvSpPr>
          <p:nvPr>
            <p:ph type="ftr" sz="quarter" idx="2"/>
          </p:nvPr>
        </p:nvSpPr>
        <p:spPr>
          <a:xfrm>
            <a:off x="0" y="6453596"/>
            <a:ext cx="4292600" cy="340904"/>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5611108" y="6453596"/>
            <a:ext cx="4292600" cy="340904"/>
          </a:xfrm>
          <a:prstGeom prst="rect">
            <a:avLst/>
          </a:prstGeom>
        </p:spPr>
        <p:txBody>
          <a:bodyPr vert="horz" lIns="91440" tIns="45720" rIns="91440" bIns="45720" rtlCol="0" anchor="b"/>
          <a:lstStyle>
            <a:lvl1pPr algn="r">
              <a:defRPr sz="1200"/>
            </a:lvl1pPr>
          </a:lstStyle>
          <a:p>
            <a:fld id="{96F3888B-F773-4E71-8A4D-5A03C46753DE}" type="slidenum">
              <a:rPr lang="en-GB" smtClean="0"/>
              <a:t>‹#›</a:t>
            </a:fld>
            <a:endParaRPr lang="en-GB"/>
          </a:p>
        </p:txBody>
      </p:sp>
    </p:spTree>
    <p:extLst>
      <p:ext uri="{BB962C8B-B14F-4D97-AF65-F5344CB8AC3E}">
        <p14:creationId xmlns:p14="http://schemas.microsoft.com/office/powerpoint/2010/main" val="6199075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292600" cy="340905"/>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5611108" y="0"/>
            <a:ext cx="4292600" cy="340905"/>
          </a:xfrm>
          <a:prstGeom prst="rect">
            <a:avLst/>
          </a:prstGeom>
        </p:spPr>
        <p:txBody>
          <a:bodyPr vert="horz" lIns="91440" tIns="45720" rIns="91440" bIns="45720" rtlCol="0"/>
          <a:lstStyle>
            <a:lvl1pPr algn="r">
              <a:defRPr sz="1200"/>
            </a:lvl1pPr>
          </a:lstStyle>
          <a:p>
            <a:fld id="{1D7C892B-79FB-4D7D-B9E3-CC6C948B2DC1}" type="datetimeFigureOut">
              <a:rPr lang="en-GB" smtClean="0"/>
              <a:t>17/10/2018</a:t>
            </a:fld>
            <a:endParaRPr lang="en-GB" dirty="0"/>
          </a:p>
        </p:txBody>
      </p:sp>
      <p:sp>
        <p:nvSpPr>
          <p:cNvPr id="4" name="Slide Image Placeholder 3"/>
          <p:cNvSpPr>
            <a:spLocks noGrp="1" noRot="1" noChangeAspect="1"/>
          </p:cNvSpPr>
          <p:nvPr>
            <p:ph type="sldImg" idx="2"/>
          </p:nvPr>
        </p:nvSpPr>
        <p:spPr>
          <a:xfrm>
            <a:off x="2914650" y="849313"/>
            <a:ext cx="4076700" cy="2293937"/>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990600" y="3269853"/>
            <a:ext cx="7924800" cy="2675335"/>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6453596"/>
            <a:ext cx="4292600" cy="340904"/>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5611108" y="6453596"/>
            <a:ext cx="4292600" cy="340904"/>
          </a:xfrm>
          <a:prstGeom prst="rect">
            <a:avLst/>
          </a:prstGeom>
        </p:spPr>
        <p:txBody>
          <a:bodyPr vert="horz" lIns="91440" tIns="45720" rIns="91440" bIns="45720" rtlCol="0" anchor="b"/>
          <a:lstStyle>
            <a:lvl1pPr algn="r">
              <a:defRPr sz="1200"/>
            </a:lvl1pPr>
          </a:lstStyle>
          <a:p>
            <a:fld id="{1753DABA-1383-4B3D-9535-97C6FE6CF8F6}" type="slidenum">
              <a:rPr lang="en-GB" smtClean="0"/>
              <a:t>‹#›</a:t>
            </a:fld>
            <a:endParaRPr lang="en-GB" dirty="0"/>
          </a:p>
        </p:txBody>
      </p:sp>
    </p:spTree>
    <p:extLst>
      <p:ext uri="{BB962C8B-B14F-4D97-AF65-F5344CB8AC3E}">
        <p14:creationId xmlns:p14="http://schemas.microsoft.com/office/powerpoint/2010/main" val="37527940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A little</a:t>
            </a:r>
            <a:r>
              <a:rPr lang="en-GB" baseline="0" dirty="0" smtClean="0"/>
              <a:t> bit about us and our interests and roles…</a:t>
            </a:r>
            <a:endParaRPr lang="en-GB" dirty="0"/>
          </a:p>
        </p:txBody>
      </p:sp>
      <p:sp>
        <p:nvSpPr>
          <p:cNvPr id="4" name="Slide Number Placeholder 3"/>
          <p:cNvSpPr>
            <a:spLocks noGrp="1"/>
          </p:cNvSpPr>
          <p:nvPr>
            <p:ph type="sldNum" sz="quarter" idx="10"/>
          </p:nvPr>
        </p:nvSpPr>
        <p:spPr/>
        <p:txBody>
          <a:bodyPr/>
          <a:lstStyle/>
          <a:p>
            <a:fld id="{1753DABA-1383-4B3D-9535-97C6FE6CF8F6}" type="slidenum">
              <a:rPr lang="en-GB" smtClean="0"/>
              <a:t>1</a:t>
            </a:fld>
            <a:endParaRPr lang="en-GB" dirty="0"/>
          </a:p>
        </p:txBody>
      </p:sp>
    </p:spTree>
    <p:extLst>
      <p:ext uri="{BB962C8B-B14F-4D97-AF65-F5344CB8AC3E}">
        <p14:creationId xmlns:p14="http://schemas.microsoft.com/office/powerpoint/2010/main" val="30851583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We could</a:t>
            </a:r>
            <a:r>
              <a:rPr lang="en-GB" baseline="0" dirty="0" smtClean="0"/>
              <a:t> organise these questions either way around…</a:t>
            </a:r>
          </a:p>
          <a:p>
            <a:r>
              <a:rPr lang="en-GB" baseline="0" dirty="0" smtClean="0"/>
              <a:t>But we start with trying to know and understand older people and food rather than simply the activity of shopping…</a:t>
            </a:r>
            <a:endParaRPr lang="en-GB" dirty="0"/>
          </a:p>
        </p:txBody>
      </p:sp>
      <p:sp>
        <p:nvSpPr>
          <p:cNvPr id="4" name="Slide Number Placeholder 3"/>
          <p:cNvSpPr>
            <a:spLocks noGrp="1"/>
          </p:cNvSpPr>
          <p:nvPr>
            <p:ph type="sldNum" sz="quarter" idx="10"/>
          </p:nvPr>
        </p:nvSpPr>
        <p:spPr/>
        <p:txBody>
          <a:bodyPr/>
          <a:lstStyle/>
          <a:p>
            <a:fld id="{1753DABA-1383-4B3D-9535-97C6FE6CF8F6}" type="slidenum">
              <a:rPr lang="en-GB" smtClean="0"/>
              <a:t>2</a:t>
            </a:fld>
            <a:endParaRPr lang="en-GB" dirty="0"/>
          </a:p>
        </p:txBody>
      </p:sp>
    </p:spTree>
    <p:extLst>
      <p:ext uri="{BB962C8B-B14F-4D97-AF65-F5344CB8AC3E}">
        <p14:creationId xmlns:p14="http://schemas.microsoft.com/office/powerpoint/2010/main" val="21716217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753DABA-1383-4B3D-9535-97C6FE6CF8F6}" type="slidenum">
              <a:rPr lang="en-GB" smtClean="0"/>
              <a:t>3</a:t>
            </a:fld>
            <a:endParaRPr lang="en-GB" dirty="0"/>
          </a:p>
        </p:txBody>
      </p:sp>
    </p:spTree>
    <p:extLst>
      <p:ext uri="{BB962C8B-B14F-4D97-AF65-F5344CB8AC3E}">
        <p14:creationId xmlns:p14="http://schemas.microsoft.com/office/powerpoint/2010/main" val="17662851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753DABA-1383-4B3D-9535-97C6FE6CF8F6}" type="slidenum">
              <a:rPr lang="en-GB" smtClean="0"/>
              <a:t>4</a:t>
            </a:fld>
            <a:endParaRPr lang="en-GB" dirty="0"/>
          </a:p>
        </p:txBody>
      </p:sp>
    </p:spTree>
    <p:extLst>
      <p:ext uri="{BB962C8B-B14F-4D97-AF65-F5344CB8AC3E}">
        <p14:creationId xmlns:p14="http://schemas.microsoft.com/office/powerpoint/2010/main" val="7957330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There is much</a:t>
            </a:r>
            <a:r>
              <a:rPr lang="en-GB" baseline="0" dirty="0" smtClean="0"/>
              <a:t> work now in this area… much does focus on the act of shopping (the doing of shopping)</a:t>
            </a:r>
          </a:p>
          <a:p>
            <a:r>
              <a:rPr lang="en-GB" baseline="0" dirty="0" smtClean="0"/>
              <a:t>Not much further discussion of why in relation to food shopping or process elements (how shopping is done)</a:t>
            </a:r>
            <a:endParaRPr lang="en-GB" dirty="0"/>
          </a:p>
        </p:txBody>
      </p:sp>
      <p:sp>
        <p:nvSpPr>
          <p:cNvPr id="4" name="Slide Number Placeholder 3"/>
          <p:cNvSpPr>
            <a:spLocks noGrp="1"/>
          </p:cNvSpPr>
          <p:nvPr>
            <p:ph type="sldNum" sz="quarter" idx="10"/>
          </p:nvPr>
        </p:nvSpPr>
        <p:spPr/>
        <p:txBody>
          <a:bodyPr/>
          <a:lstStyle/>
          <a:p>
            <a:fld id="{1753DABA-1383-4B3D-9535-97C6FE6CF8F6}" type="slidenum">
              <a:rPr lang="en-GB" smtClean="0"/>
              <a:t>5</a:t>
            </a:fld>
            <a:endParaRPr lang="en-GB" dirty="0"/>
          </a:p>
        </p:txBody>
      </p:sp>
    </p:spTree>
    <p:extLst>
      <p:ext uri="{BB962C8B-B14F-4D97-AF65-F5344CB8AC3E}">
        <p14:creationId xmlns:p14="http://schemas.microsoft.com/office/powerpoint/2010/main" val="24620572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753DABA-1383-4B3D-9535-97C6FE6CF8F6}" type="slidenum">
              <a:rPr lang="en-GB" smtClean="0"/>
              <a:t>7</a:t>
            </a:fld>
            <a:endParaRPr lang="en-GB" dirty="0"/>
          </a:p>
        </p:txBody>
      </p:sp>
    </p:spTree>
    <p:extLst>
      <p:ext uri="{BB962C8B-B14F-4D97-AF65-F5344CB8AC3E}">
        <p14:creationId xmlns:p14="http://schemas.microsoft.com/office/powerpoint/2010/main" val="32428735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E4AFE84B-039B-493E-A37E-99EBF1FAF930}" type="datetime1">
              <a:rPr lang="en-GB" smtClean="0"/>
              <a:t>17/10/2018</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4225AF5D-FFC9-48A5-A018-E2EA3BE4A5E9}" type="slidenum">
              <a:rPr lang="en-GB" smtClean="0"/>
              <a:t>‹#›</a:t>
            </a:fld>
            <a:endParaRPr lang="en-GB"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448687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4F08B52-21FF-42BC-80DD-CBCE33536334}" type="datetime1">
              <a:rPr lang="en-GB" smtClean="0"/>
              <a:t>17/10/2018</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4225AF5D-FFC9-48A5-A018-E2EA3BE4A5E9}" type="slidenum">
              <a:rPr lang="en-GB" smtClean="0"/>
              <a:t>‹#›</a:t>
            </a:fld>
            <a:endParaRPr lang="en-GB" dirty="0"/>
          </a:p>
        </p:txBody>
      </p:sp>
    </p:spTree>
    <p:extLst>
      <p:ext uri="{BB962C8B-B14F-4D97-AF65-F5344CB8AC3E}">
        <p14:creationId xmlns:p14="http://schemas.microsoft.com/office/powerpoint/2010/main" val="14996748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EE7B0E4-362A-446F-B89D-7BFA1B5F7227}" type="datetime1">
              <a:rPr lang="en-GB" smtClean="0"/>
              <a:t>17/10/2018</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4225AF5D-FFC9-48A5-A018-E2EA3BE4A5E9}" type="slidenum">
              <a:rPr lang="en-GB" smtClean="0"/>
              <a:t>‹#›</a:t>
            </a:fld>
            <a:endParaRPr lang="en-GB"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866541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97278" y="1845734"/>
            <a:ext cx="4937760" cy="402335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D2472B8-F39A-471A-84E7-D53C3B8F4FF6}" type="datetime1">
              <a:rPr lang="en-GB" smtClean="0"/>
              <a:t>17/10/2018</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4225AF5D-FFC9-48A5-A018-E2EA3BE4A5E9}" type="slidenum">
              <a:rPr lang="en-GB" smtClean="0"/>
              <a:t>‹#›</a:t>
            </a:fld>
            <a:endParaRPr lang="en-GB" dirty="0"/>
          </a:p>
        </p:txBody>
      </p:sp>
    </p:spTree>
    <p:extLst>
      <p:ext uri="{BB962C8B-B14F-4D97-AF65-F5344CB8AC3E}">
        <p14:creationId xmlns:p14="http://schemas.microsoft.com/office/powerpoint/2010/main" val="16101258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lumMod val="9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lumMod val="9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CDE5F5CF-97D4-4AF4-B94A-DB2AA6BE9BD2}" type="datetime1">
              <a:rPr lang="en-GB" smtClean="0"/>
              <a:t>17/10/2018</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4225AF5D-FFC9-48A5-A018-E2EA3BE4A5E9}" type="slidenum">
              <a:rPr lang="en-GB" smtClean="0"/>
              <a:t>‹#›</a:t>
            </a:fld>
            <a:endParaRPr lang="en-GB" dirty="0"/>
          </a:p>
        </p:txBody>
      </p:sp>
    </p:spTree>
    <p:extLst>
      <p:ext uri="{BB962C8B-B14F-4D97-AF65-F5344CB8AC3E}">
        <p14:creationId xmlns:p14="http://schemas.microsoft.com/office/powerpoint/2010/main" val="11115433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F2CF157B-DFCA-4EA6-967D-79B0E1F5CC94}" type="datetime1">
              <a:rPr lang="en-GB" smtClean="0"/>
              <a:t>17/10/2018</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4225AF5D-FFC9-48A5-A018-E2EA3BE4A5E9}" type="slidenum">
              <a:rPr lang="en-GB" smtClean="0"/>
              <a:t>‹#›</a:t>
            </a:fld>
            <a:endParaRPr lang="en-GB" dirty="0"/>
          </a:p>
        </p:txBody>
      </p:sp>
    </p:spTree>
    <p:extLst>
      <p:ext uri="{BB962C8B-B14F-4D97-AF65-F5344CB8AC3E}">
        <p14:creationId xmlns:p14="http://schemas.microsoft.com/office/powerpoint/2010/main" val="16729441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4BDC827A-83AA-4CB4-974B-7063D9C5C349}" type="datetime1">
              <a:rPr lang="en-GB" smtClean="0"/>
              <a:t>17/10/2018</a:t>
            </a:fld>
            <a:endParaRPr lang="en-GB" dirty="0"/>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GB" dirty="0"/>
          </a:p>
        </p:txBody>
      </p:sp>
      <p:sp>
        <p:nvSpPr>
          <p:cNvPr id="9" name="Slide Number Placeholder 8"/>
          <p:cNvSpPr>
            <a:spLocks noGrp="1"/>
          </p:cNvSpPr>
          <p:nvPr>
            <p:ph type="sldNum" sz="quarter" idx="12"/>
          </p:nvPr>
        </p:nvSpPr>
        <p:spPr/>
        <p:txBody>
          <a:bodyPr/>
          <a:lstStyle/>
          <a:p>
            <a:fld id="{4225AF5D-FFC9-48A5-A018-E2EA3BE4A5E9}" type="slidenum">
              <a:rPr lang="en-GB" smtClean="0"/>
              <a:t>‹#›</a:t>
            </a:fld>
            <a:endParaRPr lang="en-GB" dirty="0"/>
          </a:p>
        </p:txBody>
      </p:sp>
    </p:spTree>
    <p:extLst>
      <p:ext uri="{BB962C8B-B14F-4D97-AF65-F5344CB8AC3E}">
        <p14:creationId xmlns:p14="http://schemas.microsoft.com/office/powerpoint/2010/main" val="22205865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4050791"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ADB7235B-9184-431E-BFF5-1BF317B13559}" type="datetime1">
              <a:rPr lang="en-GB" smtClean="0"/>
              <a:t>17/10/2018</a:t>
            </a:fld>
            <a:endParaRPr lang="en-GB" dirty="0"/>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GB"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4225AF5D-FFC9-48A5-A018-E2EA3BE4A5E9}" type="slidenum">
              <a:rPr lang="en-GB" smtClean="0"/>
              <a:t>‹#›</a:t>
            </a:fld>
            <a:endParaRPr lang="en-GB" dirty="0"/>
          </a:p>
        </p:txBody>
      </p:sp>
    </p:spTree>
    <p:extLst>
      <p:ext uri="{BB962C8B-B14F-4D97-AF65-F5344CB8AC3E}">
        <p14:creationId xmlns:p14="http://schemas.microsoft.com/office/powerpoint/2010/main" val="14331865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tIns="0" bIns="0" anchor="b">
            <a:noAutofit/>
          </a:bodyPr>
          <a:lstStyle>
            <a:lvl1pPr>
              <a:defRPr sz="3600" b="0">
                <a:solidFill>
                  <a:schemeClr val="tx1"/>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5" y="0"/>
            <a:ext cx="12191985" cy="4915076"/>
          </a:xfrm>
          <a:solidFill>
            <a:schemeClr val="bg1">
              <a:lumMod val="50000"/>
              <a:lumOff val="5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solidFill>
                  <a:schemeClr val="tx2"/>
                </a:solidFill>
              </a:defRPr>
            </a:lvl1pPr>
          </a:lstStyle>
          <a:p>
            <a:fld id="{E8978F1F-7B3F-45CB-A58D-63CEE84D3100}" type="datetime1">
              <a:rPr lang="en-GB" smtClean="0"/>
              <a:t>17/10/2018</a:t>
            </a:fld>
            <a:endParaRPr lang="en-GB" dirty="0"/>
          </a:p>
        </p:txBody>
      </p:sp>
      <p:sp>
        <p:nvSpPr>
          <p:cNvPr id="6" name="Footer Placeholder 5"/>
          <p:cNvSpPr>
            <a:spLocks noGrp="1"/>
          </p:cNvSpPr>
          <p:nvPr>
            <p:ph type="ftr" sz="quarter" idx="11"/>
          </p:nvPr>
        </p:nvSpPr>
        <p:spPr/>
        <p:txBody>
          <a:bodyPr/>
          <a:lstStyle>
            <a:lvl1pPr>
              <a:defRPr>
                <a:solidFill>
                  <a:schemeClr val="tx2"/>
                </a:solidFill>
              </a:defRPr>
            </a:lvl1pPr>
          </a:lstStyle>
          <a:p>
            <a:endParaRPr lang="en-GB"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4225AF5D-FFC9-48A5-A018-E2EA3BE4A5E9}" type="slidenum">
              <a:rPr lang="en-GB" smtClean="0"/>
              <a:t>‹#›</a:t>
            </a:fld>
            <a:endParaRPr lang="en-GB" dirty="0"/>
          </a:p>
        </p:txBody>
      </p:sp>
    </p:spTree>
    <p:extLst>
      <p:ext uri="{BB962C8B-B14F-4D97-AF65-F5344CB8AC3E}">
        <p14:creationId xmlns:p14="http://schemas.microsoft.com/office/powerpoint/2010/main" val="34164518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0148E92-DE06-4EAC-B9F6-A3E1E35051EB}" type="datetime1">
              <a:rPr lang="en-GB" smtClean="0"/>
              <a:t>17/10/2018</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4225AF5D-FFC9-48A5-A018-E2EA3BE4A5E9}" type="slidenum">
              <a:rPr lang="en-GB" smtClean="0"/>
              <a:t>‹#›</a:t>
            </a:fld>
            <a:endParaRPr lang="en-GB" dirty="0"/>
          </a:p>
        </p:txBody>
      </p:sp>
    </p:spTree>
    <p:extLst>
      <p:ext uri="{BB962C8B-B14F-4D97-AF65-F5344CB8AC3E}">
        <p14:creationId xmlns:p14="http://schemas.microsoft.com/office/powerpoint/2010/main" val="33011626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DA61FD8-794B-4E84-9E95-8D6208DE790A}" type="datetime1">
              <a:rPr lang="en-GB" smtClean="0"/>
              <a:t>17/10/2018</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4225AF5D-FFC9-48A5-A018-E2EA3BE4A5E9}" type="slidenum">
              <a:rPr lang="en-GB" smtClean="0"/>
              <a:t>‹#›</a:t>
            </a:fld>
            <a:endParaRPr lang="en-GB" dirty="0"/>
          </a:p>
        </p:txBody>
      </p:sp>
    </p:spTree>
    <p:extLst>
      <p:ext uri="{BB962C8B-B14F-4D97-AF65-F5344CB8AC3E}">
        <p14:creationId xmlns:p14="http://schemas.microsoft.com/office/powerpoint/2010/main" val="5577004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75000"/>
            <a:lumOff val="25000"/>
          </a:schemeClr>
        </a:solidFill>
        <a:effectLst/>
      </p:bgPr>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 y="6334316"/>
            <a:ext cx="12192000"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E43D7849-FF49-4E29-8BF0-97984F416F00}" type="datetime1">
              <a:rPr lang="en-GB" smtClean="0"/>
              <a:t>17/10/2018</a:t>
            </a:fld>
            <a:endParaRPr lang="en-GB" dirty="0"/>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GB" dirty="0"/>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4225AF5D-FFC9-48A5-A018-E2EA3BE4A5E9}" type="slidenum">
              <a:rPr lang="en-GB" smtClean="0"/>
              <a:t>‹#›</a:t>
            </a:fld>
            <a:endParaRPr lang="en-GB" dirty="0"/>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30844620"/>
      </p:ext>
    </p:extLst>
  </p:cSld>
  <p:clrMap bg1="dk1" tx1="lt1" bg2="dk2" tx2="lt2" accent1="accent1" accent2="accent2" accent3="accent3" accent4="accent4" accent5="accent5" accent6="accent6" hlink="hlink" folHlink="folHlink"/>
  <p:sldLayoutIdLst>
    <p:sldLayoutId id="2147483762" r:id="rId1"/>
    <p:sldLayoutId id="2147483763" r:id="rId2"/>
    <p:sldLayoutId id="2147483764" r:id="rId3"/>
    <p:sldLayoutId id="2147483765" r:id="rId4"/>
    <p:sldLayoutId id="2147483766" r:id="rId5"/>
    <p:sldLayoutId id="2147483767" r:id="rId6"/>
    <p:sldLayoutId id="2147483768" r:id="rId7"/>
    <p:sldLayoutId id="2147483769" r:id="rId8"/>
    <p:sldLayoutId id="2147483770" r:id="rId9"/>
    <p:sldLayoutId id="2147483771" r:id="rId10"/>
    <p:sldLayoutId id="2147483772" r:id="rId11"/>
  </p:sldLayoutIdLst>
  <p:hf hdr="0" dt="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3"/>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3"/>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3"/>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3"/>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3"/>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3"/>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3"/>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3"/>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3"/>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497941" y="1187639"/>
            <a:ext cx="21598020" cy="20621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eaLnBrk="0" fontAlgn="base" hangingPunct="0">
              <a:spcBef>
                <a:spcPct val="0"/>
              </a:spcBef>
              <a:spcAft>
                <a:spcPct val="0"/>
              </a:spcAft>
            </a:pPr>
            <a:r>
              <a:rPr lang="en-GB" sz="3200" dirty="0"/>
              <a:t>Food for thought</a:t>
            </a:r>
            <a:r>
              <a:rPr lang="en-GB" sz="3200" dirty="0" smtClean="0"/>
              <a:t>:  </a:t>
            </a:r>
            <a:r>
              <a:rPr lang="en-GB" sz="3200" b="1" dirty="0" smtClean="0"/>
              <a:t>Hearing the voice of older people</a:t>
            </a:r>
          </a:p>
          <a:p>
            <a:pPr eaLnBrk="0" fontAlgn="base" hangingPunct="0">
              <a:spcBef>
                <a:spcPct val="0"/>
              </a:spcBef>
              <a:spcAft>
                <a:spcPct val="0"/>
              </a:spcAft>
            </a:pPr>
            <a:endParaRPr kumimoji="0" lang="en-GB" altLang="en-US" sz="3200" b="0" i="0" u="none" strike="noStrike" cap="none" normalizeH="0" baseline="0" dirty="0" smtClean="0">
              <a:ln>
                <a:noFill/>
              </a:ln>
              <a:solidFill>
                <a:schemeClr val="tx1"/>
              </a:solidFill>
              <a:effectLst/>
              <a:latin typeface="Verdana" panose="020B0604030504040204" pitchFamily="34" charset="0"/>
              <a:ea typeface="SimSun" panose="02010600030101010101" pitchFamily="2" charset="-122"/>
              <a:cs typeface="Arial" panose="020B0604020202020204" pitchFamily="34" charset="0"/>
            </a:endParaRPr>
          </a:p>
          <a:p>
            <a:pPr eaLnBrk="0" fontAlgn="base" hangingPunct="0">
              <a:spcBef>
                <a:spcPct val="0"/>
              </a:spcBef>
              <a:spcAft>
                <a:spcPct val="0"/>
              </a:spcAft>
            </a:pPr>
            <a:r>
              <a:rPr lang="en-GB" sz="2400" dirty="0"/>
              <a:t>Dr C. Towers and Dr Richard </a:t>
            </a:r>
            <a:r>
              <a:rPr lang="en-GB" sz="2400" dirty="0" smtClean="0"/>
              <a:t>Howarth, </a:t>
            </a:r>
            <a:r>
              <a:rPr kumimoji="0" lang="en-GB" altLang="en-US" sz="2400" b="0" i="0" u="none" strike="noStrike" cap="none" normalizeH="0" baseline="0" dirty="0" smtClean="0">
                <a:ln>
                  <a:noFill/>
                </a:ln>
                <a:solidFill>
                  <a:schemeClr val="tx1"/>
                </a:solidFill>
                <a:effectLst/>
                <a:latin typeface="Verdana" panose="020B0604030504040204" pitchFamily="34" charset="0"/>
                <a:ea typeface="SimSun" panose="02010600030101010101" pitchFamily="2" charset="-122"/>
                <a:cs typeface="Arial" panose="020B0604020202020204" pitchFamily="34" charset="0"/>
              </a:rPr>
              <a:t>Nottingham Trent University</a:t>
            </a:r>
            <a:endParaRPr kumimoji="0" lang="en-GB" altLang="en-US" sz="24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altLang="en-US" sz="4000" b="0" i="0" u="none" strike="noStrike" cap="none" normalizeH="0" baseline="0" dirty="0" smtClean="0">
              <a:ln>
                <a:noFill/>
              </a:ln>
              <a:solidFill>
                <a:schemeClr val="tx1"/>
              </a:solidFill>
              <a:effectLst/>
              <a:latin typeface="Arial" panose="020B0604020202020204" pitchFamily="34" charset="0"/>
            </a:endParaRPr>
          </a:p>
        </p:txBody>
      </p:sp>
      <p:pic>
        <p:nvPicPr>
          <p:cNvPr id="1025" name="Picture 1" descr="http://goodtoknow.media.ipcdigital.co.uk/111/00000a14e/f478_orh100000w614/Shopping-basket.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37435" y="2820045"/>
            <a:ext cx="2514600" cy="1228725"/>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3"/>
          <p:cNvSpPr>
            <a:spLocks noChangeArrowheads="1"/>
          </p:cNvSpPr>
          <p:nvPr/>
        </p:nvSpPr>
        <p:spPr bwMode="auto">
          <a:xfrm flipV="1">
            <a:off x="2145671" y="3461612"/>
            <a:ext cx="1442820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200" b="0" i="0" u="none" strike="noStrike" cap="none" normalizeH="0" baseline="0" dirty="0" smtClean="0">
                <a:ln>
                  <a:noFill/>
                </a:ln>
                <a:solidFill>
                  <a:schemeClr val="tx1"/>
                </a:solidFill>
                <a:effectLst/>
                <a:latin typeface="Verdana" panose="020B0604030504040204" pitchFamily="34" charset="0"/>
                <a:ea typeface="SimSun" panose="02010600030101010101" pitchFamily="2" charset="-122"/>
                <a:cs typeface="Arial" panose="020B0604020202020204" pitchFamily="34" charset="0"/>
              </a:rPr>
              <a:t>.</a:t>
            </a:r>
            <a:endParaRPr kumimoji="0" lang="en-GB" altLang="en-US" sz="1800" b="0" i="0" u="none" strike="noStrike" cap="none" normalizeH="0" baseline="0" dirty="0" smtClean="0">
              <a:ln>
                <a:noFill/>
              </a:ln>
              <a:solidFill>
                <a:schemeClr val="tx1"/>
              </a:solidFill>
              <a:effectLst/>
              <a:latin typeface="Arial" panose="020B0604020202020204" pitchFamily="34" charset="0"/>
            </a:endParaRPr>
          </a:p>
        </p:txBody>
      </p:sp>
      <p:sp>
        <p:nvSpPr>
          <p:cNvPr id="3" name="Slide Number Placeholder 2"/>
          <p:cNvSpPr>
            <a:spLocks noGrp="1"/>
          </p:cNvSpPr>
          <p:nvPr>
            <p:ph type="sldNum" sz="quarter" idx="12"/>
          </p:nvPr>
        </p:nvSpPr>
        <p:spPr/>
        <p:txBody>
          <a:bodyPr/>
          <a:lstStyle/>
          <a:p>
            <a:fld id="{4225AF5D-FFC9-48A5-A018-E2EA3BE4A5E9}" type="slidenum">
              <a:rPr lang="en-GB" smtClean="0"/>
              <a:t>1</a:t>
            </a:fld>
            <a:endParaRPr lang="en-GB" dirty="0"/>
          </a:p>
        </p:txBody>
      </p:sp>
    </p:spTree>
    <p:extLst>
      <p:ext uri="{BB962C8B-B14F-4D97-AF65-F5344CB8AC3E}">
        <p14:creationId xmlns:p14="http://schemas.microsoft.com/office/powerpoint/2010/main" val="1462547511"/>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 key questions…..</a:t>
            </a:r>
            <a:endParaRPr lang="en-GB" dirty="0"/>
          </a:p>
        </p:txBody>
      </p:sp>
      <p:sp>
        <p:nvSpPr>
          <p:cNvPr id="3" name="Content Placeholder 2"/>
          <p:cNvSpPr>
            <a:spLocks noGrp="1"/>
          </p:cNvSpPr>
          <p:nvPr>
            <p:ph idx="1"/>
          </p:nvPr>
        </p:nvSpPr>
        <p:spPr/>
        <p:txBody>
          <a:bodyPr>
            <a:normAutofit/>
          </a:bodyPr>
          <a:lstStyle/>
          <a:p>
            <a:r>
              <a:rPr lang="en-GB" sz="4400" dirty="0" smtClean="0"/>
              <a:t>1. How </a:t>
            </a:r>
            <a:r>
              <a:rPr lang="en-GB" sz="4400" dirty="0"/>
              <a:t>important is food shopping ?</a:t>
            </a:r>
          </a:p>
          <a:p>
            <a:r>
              <a:rPr lang="en-GB" sz="4400" dirty="0"/>
              <a:t>2.  What shapes the shopping experience for older people? </a:t>
            </a:r>
          </a:p>
          <a:p>
            <a:endParaRPr lang="en-GB" sz="4400"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4225AF5D-FFC9-48A5-A018-E2EA3BE4A5E9}" type="slidenum">
              <a:rPr lang="en-GB" smtClean="0"/>
              <a:t>2</a:t>
            </a:fld>
            <a:endParaRPr lang="en-GB" dirty="0"/>
          </a:p>
        </p:txBody>
      </p:sp>
    </p:spTree>
    <p:extLst>
      <p:ext uri="{BB962C8B-B14F-4D97-AF65-F5344CB8AC3E}">
        <p14:creationId xmlns:p14="http://schemas.microsoft.com/office/powerpoint/2010/main" val="7871265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Knowing older people</a:t>
            </a:r>
            <a:endParaRPr lang="en-GB" b="1" dirty="0"/>
          </a:p>
        </p:txBody>
      </p:sp>
      <p:sp>
        <p:nvSpPr>
          <p:cNvPr id="3" name="Content Placeholder 2"/>
          <p:cNvSpPr>
            <a:spLocks noGrp="1"/>
          </p:cNvSpPr>
          <p:nvPr>
            <p:ph idx="1"/>
          </p:nvPr>
        </p:nvSpPr>
        <p:spPr/>
        <p:txBody>
          <a:bodyPr/>
          <a:lstStyle/>
          <a:p>
            <a:r>
              <a:rPr lang="en-GB" sz="3600" dirty="0" smtClean="0">
                <a:solidFill>
                  <a:prstClr val="white">
                    <a:lumMod val="75000"/>
                    <a:lumOff val="25000"/>
                  </a:prstClr>
                </a:solidFill>
              </a:rPr>
              <a:t>1. </a:t>
            </a:r>
            <a:r>
              <a:rPr lang="en-GB" sz="3600" dirty="0" smtClean="0"/>
              <a:t>Social policies:  Walker ( 2018) and pensions  </a:t>
            </a:r>
          </a:p>
          <a:p>
            <a:r>
              <a:rPr lang="en-GB" sz="3600" dirty="0" smtClean="0"/>
              <a:t>2. Active Ageing : From Cumming and Henry ( 1961) to Kirkwood ( 2005, 2008)</a:t>
            </a:r>
          </a:p>
          <a:p>
            <a:pPr marL="0" indent="0">
              <a:buNone/>
            </a:pPr>
            <a:endParaRPr lang="en-GB" sz="3600" dirty="0" smtClean="0"/>
          </a:p>
          <a:p>
            <a:pPr marL="0" indent="0">
              <a:buNone/>
            </a:pPr>
            <a:r>
              <a:rPr lang="en-GB" sz="3600" dirty="0" smtClean="0"/>
              <a:t>- heterogeneous- poverty- </a:t>
            </a:r>
            <a:r>
              <a:rPr lang="en-GB" sz="3600" b="1" u="sng" dirty="0" smtClean="0"/>
              <a:t>active rather than passive</a:t>
            </a:r>
            <a:endParaRPr lang="en-GB" sz="3600" b="1" u="sng" dirty="0"/>
          </a:p>
          <a:p>
            <a:pPr marL="0" indent="0">
              <a:buNone/>
            </a:pPr>
            <a:endParaRPr lang="en-GB" sz="3600" dirty="0" smtClean="0"/>
          </a:p>
          <a:p>
            <a:endParaRPr lang="en-GB" sz="3600"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4225AF5D-FFC9-48A5-A018-E2EA3BE4A5E9}" type="slidenum">
              <a:rPr lang="en-GB" smtClean="0"/>
              <a:t>3</a:t>
            </a:fld>
            <a:endParaRPr lang="en-GB" dirty="0"/>
          </a:p>
        </p:txBody>
      </p:sp>
    </p:spTree>
    <p:extLst>
      <p:ext uri="{BB962C8B-B14F-4D97-AF65-F5344CB8AC3E}">
        <p14:creationId xmlns:p14="http://schemas.microsoft.com/office/powerpoint/2010/main" val="105203658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Ageing and change</a:t>
            </a:r>
            <a:endParaRPr lang="en-GB" b="1" dirty="0"/>
          </a:p>
        </p:txBody>
      </p:sp>
      <p:sp>
        <p:nvSpPr>
          <p:cNvPr id="3" name="Content Placeholder 2"/>
          <p:cNvSpPr>
            <a:spLocks noGrp="1"/>
          </p:cNvSpPr>
          <p:nvPr>
            <p:ph idx="1"/>
          </p:nvPr>
        </p:nvSpPr>
        <p:spPr/>
        <p:txBody>
          <a:bodyPr>
            <a:normAutofit fontScale="92500"/>
          </a:bodyPr>
          <a:lstStyle/>
          <a:p>
            <a:r>
              <a:rPr lang="en-GB" sz="4000" dirty="0"/>
              <a:t>Gale et al ( 2018) </a:t>
            </a:r>
            <a:r>
              <a:rPr lang="en-GB" sz="4000" dirty="0" smtClean="0"/>
              <a:t>- frailty increases  </a:t>
            </a:r>
            <a:r>
              <a:rPr lang="en-GB" sz="4000" dirty="0"/>
              <a:t>with age, from 6.5% in those aged 60-69 to 65% in those aged 90 or over. </a:t>
            </a:r>
            <a:endParaRPr lang="en-GB" sz="4000" dirty="0" smtClean="0"/>
          </a:p>
          <a:p>
            <a:r>
              <a:rPr lang="en-GB" sz="4000" dirty="0" smtClean="0"/>
              <a:t>Etkind </a:t>
            </a:r>
            <a:r>
              <a:rPr lang="en-GB" sz="4000" dirty="0"/>
              <a:t>et al ( 2017) </a:t>
            </a:r>
            <a:r>
              <a:rPr lang="en-GB" sz="4000" dirty="0" smtClean="0"/>
              <a:t>the </a:t>
            </a:r>
            <a:r>
              <a:rPr lang="en-GB" sz="4000" dirty="0"/>
              <a:t>numbers of people aged up to 69 years of age will fall whilst the numbers of those aged 85 and over needing palliative care will more than double between 2014 and 2040</a:t>
            </a:r>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4225AF5D-FFC9-48A5-A018-E2EA3BE4A5E9}" type="slidenum">
              <a:rPr lang="en-GB" smtClean="0"/>
              <a:t>4</a:t>
            </a:fld>
            <a:endParaRPr lang="en-GB" dirty="0"/>
          </a:p>
        </p:txBody>
      </p:sp>
    </p:spTree>
    <p:extLst>
      <p:ext uri="{BB962C8B-B14F-4D97-AF65-F5344CB8AC3E}">
        <p14:creationId xmlns:p14="http://schemas.microsoft.com/office/powerpoint/2010/main" val="231702916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smtClean="0"/>
              <a:t>‘Grey pound’ research (sorry for the terminology – its what some research uses)</a:t>
            </a:r>
            <a:endParaRPr lang="en-GB" b="1" dirty="0"/>
          </a:p>
        </p:txBody>
      </p:sp>
      <p:sp>
        <p:nvSpPr>
          <p:cNvPr id="3" name="Content Placeholder 2"/>
          <p:cNvSpPr>
            <a:spLocks noGrp="1"/>
          </p:cNvSpPr>
          <p:nvPr>
            <p:ph idx="1"/>
          </p:nvPr>
        </p:nvSpPr>
        <p:spPr/>
        <p:txBody>
          <a:bodyPr>
            <a:normAutofit fontScale="55000" lnSpcReduction="20000"/>
          </a:bodyPr>
          <a:lstStyle/>
          <a:p>
            <a:r>
              <a:rPr lang="en-GB" sz="4000" dirty="0" smtClean="0"/>
              <a:t>Older shoppers have been broadly ignored by retailers (and researchers) until recently</a:t>
            </a:r>
            <a:endParaRPr lang="en-GB" sz="4000" dirty="0"/>
          </a:p>
          <a:p>
            <a:r>
              <a:rPr lang="en-GB" sz="4000" dirty="0" err="1" smtClean="0"/>
              <a:t>Brembeck</a:t>
            </a:r>
            <a:r>
              <a:rPr lang="en-GB" sz="4000" dirty="0" smtClean="0"/>
              <a:t> – specifically ‘baby boomers’ – see changes and differences around Europe… cooking and health, gender considerations, UK – cooking not as gender neutral activity… food shopping?  Attitudes to food and health changing… taste?  Others (Worsley et al) see impacts of values on habits (more than price)</a:t>
            </a:r>
          </a:p>
          <a:p>
            <a:r>
              <a:rPr lang="en-GB" sz="4000" dirty="0" smtClean="0"/>
              <a:t>Timonen and </a:t>
            </a:r>
            <a:r>
              <a:rPr lang="en-GB" sz="4000" dirty="0" err="1" smtClean="0"/>
              <a:t>O’Dwyer</a:t>
            </a:r>
            <a:r>
              <a:rPr lang="en-GB" sz="4000" dirty="0"/>
              <a:t> </a:t>
            </a:r>
            <a:r>
              <a:rPr lang="en-GB" sz="4000" dirty="0" smtClean="0"/>
              <a:t>– meals on wheels and social role of food (cooking and eating)</a:t>
            </a:r>
          </a:p>
          <a:p>
            <a:r>
              <a:rPr lang="en-GB" sz="4000" dirty="0" err="1" smtClean="0"/>
              <a:t>Kohijoki</a:t>
            </a:r>
            <a:r>
              <a:rPr lang="en-GB" sz="4000" dirty="0" smtClean="0"/>
              <a:t> – accessibility is not a key problem, store environment and shopping is..</a:t>
            </a:r>
          </a:p>
          <a:p>
            <a:r>
              <a:rPr lang="en-GB" sz="4000" dirty="0" smtClean="0"/>
              <a:t>Omar et al – Scotland but mainly experience, service, price, product size, access </a:t>
            </a:r>
            <a:r>
              <a:rPr lang="en-GB" sz="4000" dirty="0" err="1" smtClean="0"/>
              <a:t>etc</a:t>
            </a:r>
            <a:endParaRPr lang="en-GB" sz="4000" dirty="0" smtClean="0"/>
          </a:p>
          <a:p>
            <a:r>
              <a:rPr lang="en-GB" sz="4000" dirty="0" err="1" smtClean="0"/>
              <a:t>Moschis</a:t>
            </a:r>
            <a:r>
              <a:rPr lang="en-GB" sz="4000" dirty="0" smtClean="0"/>
              <a:t> et al – segment is heterogeneous and v important</a:t>
            </a:r>
          </a:p>
          <a:p>
            <a:r>
              <a:rPr lang="en-GB" sz="4000" dirty="0" smtClean="0"/>
              <a:t>Age UK – importance of food and link to wellbeing, accessibility, online and offers (using buyer power) </a:t>
            </a:r>
            <a:r>
              <a:rPr lang="en-GB" sz="4000" dirty="0" err="1" smtClean="0"/>
              <a:t>etc</a:t>
            </a:r>
            <a:r>
              <a:rPr lang="en-GB" sz="4000" dirty="0" smtClean="0"/>
              <a:t>, partnerships are key…</a:t>
            </a:r>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4225AF5D-FFC9-48A5-A018-E2EA3BE4A5E9}" type="slidenum">
              <a:rPr lang="en-GB" smtClean="0"/>
              <a:t>5</a:t>
            </a:fld>
            <a:endParaRPr lang="en-GB" dirty="0"/>
          </a:p>
        </p:txBody>
      </p:sp>
    </p:spTree>
    <p:extLst>
      <p:ext uri="{BB962C8B-B14F-4D97-AF65-F5344CB8AC3E}">
        <p14:creationId xmlns:p14="http://schemas.microsoft.com/office/powerpoint/2010/main" val="93876159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Knowing older people </a:t>
            </a:r>
            <a:endParaRPr lang="en-GB" dirty="0"/>
          </a:p>
        </p:txBody>
      </p:sp>
      <p:sp>
        <p:nvSpPr>
          <p:cNvPr id="3" name="Content Placeholder 2"/>
          <p:cNvSpPr>
            <a:spLocks noGrp="1"/>
          </p:cNvSpPr>
          <p:nvPr>
            <p:ph idx="1"/>
          </p:nvPr>
        </p:nvSpPr>
        <p:spPr/>
        <p:txBody>
          <a:bodyPr/>
          <a:lstStyle/>
          <a:p>
            <a:r>
              <a:rPr lang="en-GB" sz="3200" dirty="0" smtClean="0"/>
              <a:t>“</a:t>
            </a:r>
            <a:r>
              <a:rPr lang="en-GB" sz="3200" dirty="0"/>
              <a:t>I lived in the </a:t>
            </a:r>
            <a:r>
              <a:rPr lang="en-GB" sz="3200" dirty="0" err="1"/>
              <a:t>orkneys</a:t>
            </a:r>
            <a:r>
              <a:rPr lang="en-GB" sz="3200" dirty="0"/>
              <a:t> and my two brothers lived together. One man took on the man’s shopping habits, the other the woman’s. Two men- he shopped for meat and the other for vegetables”</a:t>
            </a:r>
          </a:p>
          <a:p>
            <a:endParaRPr lang="en-GB" sz="3200" dirty="0"/>
          </a:p>
          <a:p>
            <a:r>
              <a:rPr lang="en-GB" sz="3200" dirty="0"/>
              <a:t>‘in my culture we like our rice and peas, we call them red peas, you may call them kidney peas. Get all those things over here. I don’t get tins, I like to cook from fresh’</a:t>
            </a:r>
          </a:p>
          <a:p>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4225AF5D-FFC9-48A5-A018-E2EA3BE4A5E9}" type="slidenum">
              <a:rPr lang="en-GB" smtClean="0"/>
              <a:t>6</a:t>
            </a:fld>
            <a:endParaRPr lang="en-GB" dirty="0"/>
          </a:p>
        </p:txBody>
      </p:sp>
    </p:spTree>
    <p:extLst>
      <p:ext uri="{BB962C8B-B14F-4D97-AF65-F5344CB8AC3E}">
        <p14:creationId xmlns:p14="http://schemas.microsoft.com/office/powerpoint/2010/main" val="112891351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What do ageing food shoppers want ?</a:t>
            </a:r>
            <a:endParaRPr lang="en-GB" b="1" dirty="0"/>
          </a:p>
        </p:txBody>
      </p:sp>
      <p:sp>
        <p:nvSpPr>
          <p:cNvPr id="3" name="Content Placeholder 2"/>
          <p:cNvSpPr>
            <a:spLocks noGrp="1"/>
          </p:cNvSpPr>
          <p:nvPr>
            <p:ph idx="1"/>
          </p:nvPr>
        </p:nvSpPr>
        <p:spPr>
          <a:xfrm>
            <a:off x="1296456" y="2298407"/>
            <a:ext cx="10058400" cy="4023360"/>
          </a:xfrm>
        </p:spPr>
        <p:txBody>
          <a:bodyPr/>
          <a:lstStyle/>
          <a:p>
            <a:r>
              <a:rPr lang="en-GB" dirty="0" smtClean="0"/>
              <a:t>1. </a:t>
            </a:r>
            <a:r>
              <a:rPr lang="en-GB" sz="3200" dirty="0" smtClean="0"/>
              <a:t>Trust ( </a:t>
            </a:r>
            <a:r>
              <a:rPr lang="en-GB" sz="3200" dirty="0"/>
              <a:t>Hardin 2002, Morgan and Hunt, 2004, </a:t>
            </a:r>
            <a:r>
              <a:rPr lang="en-GB" sz="3200" dirty="0" err="1"/>
              <a:t>Sekhon</a:t>
            </a:r>
            <a:r>
              <a:rPr lang="en-GB" sz="3200" dirty="0"/>
              <a:t> et al ( 2014). </a:t>
            </a:r>
            <a:endParaRPr lang="en-GB" sz="3200" dirty="0" smtClean="0"/>
          </a:p>
          <a:p>
            <a:r>
              <a:rPr lang="en-GB" sz="3200" dirty="0" smtClean="0"/>
              <a:t>2. Price and convenience ( </a:t>
            </a:r>
            <a:r>
              <a:rPr lang="en-GB" sz="3200" dirty="0" err="1" smtClean="0"/>
              <a:t>Sekhon</a:t>
            </a:r>
            <a:r>
              <a:rPr lang="en-GB" sz="3200" dirty="0" smtClean="0"/>
              <a:t> et al 2014)</a:t>
            </a:r>
          </a:p>
          <a:p>
            <a:r>
              <a:rPr lang="en-GB" sz="3200" dirty="0" smtClean="0"/>
              <a:t>3. Independence and social contact ( 2004)</a:t>
            </a:r>
          </a:p>
          <a:p>
            <a:r>
              <a:rPr lang="en-GB" sz="3200" dirty="0" smtClean="0"/>
              <a:t>4. Social event (</a:t>
            </a:r>
            <a:r>
              <a:rPr lang="en-GB" sz="3200" dirty="0" err="1"/>
              <a:t>Lesakova</a:t>
            </a:r>
            <a:r>
              <a:rPr lang="en-GB" sz="3200" dirty="0"/>
              <a:t> ( 2016 , </a:t>
            </a:r>
            <a:r>
              <a:rPr lang="en-GB" sz="3200" dirty="0" err="1"/>
              <a:t>Moschis</a:t>
            </a:r>
            <a:r>
              <a:rPr lang="en-GB" sz="3200" dirty="0"/>
              <a:t> 2003, Pettigrew et al 2005. </a:t>
            </a:r>
            <a:r>
              <a:rPr lang="en-GB" sz="3200" dirty="0" err="1"/>
              <a:t>Lesakova</a:t>
            </a:r>
            <a:r>
              <a:rPr lang="en-GB" sz="3200" dirty="0"/>
              <a:t> 2016) . </a:t>
            </a:r>
          </a:p>
          <a:p>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4225AF5D-FFC9-48A5-A018-E2EA3BE4A5E9}" type="slidenum">
              <a:rPr lang="en-GB" smtClean="0"/>
              <a:t>7</a:t>
            </a:fld>
            <a:endParaRPr lang="en-GB" dirty="0"/>
          </a:p>
        </p:txBody>
      </p:sp>
    </p:spTree>
    <p:extLst>
      <p:ext uri="{BB962C8B-B14F-4D97-AF65-F5344CB8AC3E}">
        <p14:creationId xmlns:p14="http://schemas.microsoft.com/office/powerpoint/2010/main" val="32978335"/>
      </p:ext>
    </p:extLst>
  </p:cSld>
  <p:clrMapOvr>
    <a:masterClrMapping/>
  </p:clrMapOvr>
  <p:transition spd="slow">
    <p:push dir="u"/>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 research</a:t>
            </a:r>
            <a:endParaRPr lang="en-GB" dirty="0"/>
          </a:p>
        </p:txBody>
      </p:sp>
      <p:sp>
        <p:nvSpPr>
          <p:cNvPr id="3" name="Content Placeholder 2"/>
          <p:cNvSpPr>
            <a:spLocks noGrp="1"/>
          </p:cNvSpPr>
          <p:nvPr>
            <p:ph idx="1"/>
          </p:nvPr>
        </p:nvSpPr>
        <p:spPr/>
        <p:txBody>
          <a:bodyPr>
            <a:normAutofit/>
          </a:bodyPr>
          <a:lstStyle/>
          <a:p>
            <a:r>
              <a:rPr lang="en-GB" sz="3600" dirty="0" smtClean="0"/>
              <a:t>Qualitative and Quantitative :</a:t>
            </a:r>
          </a:p>
          <a:p>
            <a:pPr marL="457200" indent="-457200">
              <a:buAutoNum type="arabicPeriod"/>
            </a:pPr>
            <a:r>
              <a:rPr lang="en-GB" sz="3600" dirty="0" smtClean="0"/>
              <a:t>Focus Groups</a:t>
            </a:r>
          </a:p>
          <a:p>
            <a:pPr marL="457200" indent="-457200">
              <a:buAutoNum type="arabicPeriod"/>
            </a:pPr>
            <a:r>
              <a:rPr lang="en-GB" sz="3600" dirty="0" smtClean="0"/>
              <a:t>Interviews</a:t>
            </a:r>
          </a:p>
          <a:p>
            <a:pPr marL="457200" indent="-457200">
              <a:buAutoNum type="arabicPeriod"/>
            </a:pPr>
            <a:r>
              <a:rPr lang="en-GB" sz="3600" dirty="0" smtClean="0"/>
              <a:t>Questionnaires </a:t>
            </a:r>
            <a:endParaRPr lang="en-GB" sz="3600"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4225AF5D-FFC9-48A5-A018-E2EA3BE4A5E9}" type="slidenum">
              <a:rPr lang="en-GB" smtClean="0"/>
              <a:t>8</a:t>
            </a:fld>
            <a:endParaRPr lang="en-GB" dirty="0"/>
          </a:p>
        </p:txBody>
      </p:sp>
    </p:spTree>
    <p:extLst>
      <p:ext uri="{BB962C8B-B14F-4D97-AF65-F5344CB8AC3E}">
        <p14:creationId xmlns:p14="http://schemas.microsoft.com/office/powerpoint/2010/main" val="308828026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              More seats in the store ?</a:t>
            </a:r>
            <a:endParaRPr lang="en-GB"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2096517883"/>
              </p:ext>
            </p:extLst>
          </p:nvPr>
        </p:nvGraphicFramePr>
        <p:xfrm>
          <a:off x="1176951" y="2018921"/>
          <a:ext cx="9850170" cy="3840480"/>
        </p:xfrm>
        <a:graphic>
          <a:graphicData uri="http://schemas.openxmlformats.org/drawingml/2006/table">
            <a:tbl>
              <a:tblPr firstRow="1" firstCol="1" bandRow="1">
                <a:tableStyleId>{5C22544A-7EE6-4342-B048-85BDC9FD1C3A}</a:tableStyleId>
              </a:tblPr>
              <a:tblGrid>
                <a:gridCol w="2790158">
                  <a:extLst>
                    <a:ext uri="{9D8B030D-6E8A-4147-A177-3AD203B41FA5}">
                      <a16:colId xmlns:a16="http://schemas.microsoft.com/office/drawing/2014/main" xmlns="" val="20000"/>
                    </a:ext>
                  </a:extLst>
                </a:gridCol>
                <a:gridCol w="1764758">
                  <a:extLst>
                    <a:ext uri="{9D8B030D-6E8A-4147-A177-3AD203B41FA5}">
                      <a16:colId xmlns:a16="http://schemas.microsoft.com/office/drawing/2014/main" xmlns="" val="20001"/>
                    </a:ext>
                  </a:extLst>
                </a:gridCol>
                <a:gridCol w="1764758">
                  <a:extLst>
                    <a:ext uri="{9D8B030D-6E8A-4147-A177-3AD203B41FA5}">
                      <a16:colId xmlns:a16="http://schemas.microsoft.com/office/drawing/2014/main" xmlns="" val="20002"/>
                    </a:ext>
                  </a:extLst>
                </a:gridCol>
                <a:gridCol w="1764758">
                  <a:extLst>
                    <a:ext uri="{9D8B030D-6E8A-4147-A177-3AD203B41FA5}">
                      <a16:colId xmlns:a16="http://schemas.microsoft.com/office/drawing/2014/main" xmlns="" val="20003"/>
                    </a:ext>
                  </a:extLst>
                </a:gridCol>
                <a:gridCol w="1765738">
                  <a:extLst>
                    <a:ext uri="{9D8B030D-6E8A-4147-A177-3AD203B41FA5}">
                      <a16:colId xmlns:a16="http://schemas.microsoft.com/office/drawing/2014/main" xmlns="" val="20004"/>
                    </a:ext>
                  </a:extLst>
                </a:gridCol>
              </a:tblGrid>
              <a:tr h="761948">
                <a:tc>
                  <a:txBody>
                    <a:bodyPr/>
                    <a:lstStyle/>
                    <a:p>
                      <a:pPr>
                        <a:lnSpc>
                          <a:spcPct val="150000"/>
                        </a:lnSpc>
                        <a:spcAft>
                          <a:spcPts val="0"/>
                        </a:spcAft>
                      </a:pPr>
                      <a:r>
                        <a:rPr lang="en-GB" sz="2400" dirty="0">
                          <a:effectLst/>
                        </a:rPr>
                        <a:t>Age</a:t>
                      </a:r>
                      <a:endParaRPr lang="en-GB" sz="2400" dirty="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tc>
                  <a:txBody>
                    <a:bodyPr/>
                    <a:lstStyle/>
                    <a:p>
                      <a:pPr>
                        <a:lnSpc>
                          <a:spcPct val="150000"/>
                        </a:lnSpc>
                        <a:spcAft>
                          <a:spcPts val="0"/>
                        </a:spcAft>
                      </a:pPr>
                      <a:r>
                        <a:rPr lang="en-GB" sz="2400" dirty="0">
                          <a:effectLst/>
                        </a:rPr>
                        <a:t>Very important</a:t>
                      </a:r>
                      <a:endParaRPr lang="en-GB" sz="2400" dirty="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tc>
                  <a:txBody>
                    <a:bodyPr/>
                    <a:lstStyle/>
                    <a:p>
                      <a:pPr>
                        <a:lnSpc>
                          <a:spcPct val="150000"/>
                        </a:lnSpc>
                        <a:spcAft>
                          <a:spcPts val="0"/>
                        </a:spcAft>
                      </a:pPr>
                      <a:r>
                        <a:rPr lang="en-GB" sz="2400">
                          <a:effectLst/>
                        </a:rPr>
                        <a:t>Quite important</a:t>
                      </a:r>
                      <a:endParaRPr lang="en-GB" sz="24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tc>
                  <a:txBody>
                    <a:bodyPr/>
                    <a:lstStyle/>
                    <a:p>
                      <a:pPr>
                        <a:lnSpc>
                          <a:spcPct val="150000"/>
                        </a:lnSpc>
                        <a:spcAft>
                          <a:spcPts val="0"/>
                        </a:spcAft>
                      </a:pPr>
                      <a:r>
                        <a:rPr lang="en-GB" sz="2400">
                          <a:effectLst/>
                        </a:rPr>
                        <a:t>Not important</a:t>
                      </a:r>
                      <a:endParaRPr lang="en-GB" sz="24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tc>
                  <a:txBody>
                    <a:bodyPr/>
                    <a:lstStyle/>
                    <a:p>
                      <a:pPr>
                        <a:lnSpc>
                          <a:spcPct val="150000"/>
                        </a:lnSpc>
                        <a:spcAft>
                          <a:spcPts val="0"/>
                        </a:spcAft>
                      </a:pPr>
                      <a:r>
                        <a:rPr lang="en-GB" sz="2400">
                          <a:effectLst/>
                        </a:rPr>
                        <a:t>Don't know or can’t say</a:t>
                      </a:r>
                      <a:endParaRPr lang="en-GB" sz="24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extLst>
                  <a:ext uri="{0D108BD9-81ED-4DB2-BD59-A6C34878D82A}">
                    <a16:rowId xmlns:a16="http://schemas.microsoft.com/office/drawing/2014/main" xmlns="" val="10000"/>
                  </a:ext>
                </a:extLst>
              </a:tr>
              <a:tr h="401711">
                <a:tc>
                  <a:txBody>
                    <a:bodyPr/>
                    <a:lstStyle/>
                    <a:p>
                      <a:pPr>
                        <a:lnSpc>
                          <a:spcPct val="150000"/>
                        </a:lnSpc>
                        <a:spcAft>
                          <a:spcPts val="0"/>
                        </a:spcAft>
                      </a:pPr>
                      <a:r>
                        <a:rPr lang="en-GB" sz="2400" dirty="0">
                          <a:effectLst/>
                        </a:rPr>
                        <a:t>50-60</a:t>
                      </a:r>
                      <a:endParaRPr lang="en-GB" sz="2400" dirty="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tc>
                  <a:txBody>
                    <a:bodyPr/>
                    <a:lstStyle/>
                    <a:p>
                      <a:pPr>
                        <a:lnSpc>
                          <a:spcPct val="150000"/>
                        </a:lnSpc>
                        <a:spcAft>
                          <a:spcPts val="0"/>
                        </a:spcAft>
                      </a:pPr>
                      <a:r>
                        <a:rPr lang="en-GB" sz="2400" dirty="0">
                          <a:effectLst/>
                        </a:rPr>
                        <a:t>14%</a:t>
                      </a:r>
                      <a:endParaRPr lang="en-GB" sz="2400" dirty="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tc>
                  <a:txBody>
                    <a:bodyPr/>
                    <a:lstStyle/>
                    <a:p>
                      <a:pPr>
                        <a:lnSpc>
                          <a:spcPct val="150000"/>
                        </a:lnSpc>
                        <a:spcAft>
                          <a:spcPts val="0"/>
                        </a:spcAft>
                      </a:pPr>
                      <a:r>
                        <a:rPr lang="en-GB" sz="2400" dirty="0">
                          <a:effectLst/>
                        </a:rPr>
                        <a:t>25%</a:t>
                      </a:r>
                      <a:endParaRPr lang="en-GB" sz="2400" dirty="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tc>
                  <a:txBody>
                    <a:bodyPr/>
                    <a:lstStyle/>
                    <a:p>
                      <a:pPr>
                        <a:lnSpc>
                          <a:spcPct val="150000"/>
                        </a:lnSpc>
                        <a:spcAft>
                          <a:spcPts val="0"/>
                        </a:spcAft>
                      </a:pPr>
                      <a:r>
                        <a:rPr lang="en-GB" sz="2400">
                          <a:effectLst/>
                        </a:rPr>
                        <a:t>54%</a:t>
                      </a:r>
                      <a:endParaRPr lang="en-GB" sz="24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tc>
                  <a:txBody>
                    <a:bodyPr/>
                    <a:lstStyle/>
                    <a:p>
                      <a:pPr>
                        <a:lnSpc>
                          <a:spcPct val="150000"/>
                        </a:lnSpc>
                        <a:spcAft>
                          <a:spcPts val="0"/>
                        </a:spcAft>
                      </a:pPr>
                      <a:r>
                        <a:rPr lang="en-GB" sz="2400">
                          <a:effectLst/>
                        </a:rPr>
                        <a:t>3%</a:t>
                      </a:r>
                      <a:endParaRPr lang="en-GB" sz="24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extLst>
                  <a:ext uri="{0D108BD9-81ED-4DB2-BD59-A6C34878D82A}">
                    <a16:rowId xmlns:a16="http://schemas.microsoft.com/office/drawing/2014/main" xmlns="" val="10001"/>
                  </a:ext>
                </a:extLst>
              </a:tr>
              <a:tr h="401711">
                <a:tc>
                  <a:txBody>
                    <a:bodyPr/>
                    <a:lstStyle/>
                    <a:p>
                      <a:pPr>
                        <a:lnSpc>
                          <a:spcPct val="150000"/>
                        </a:lnSpc>
                        <a:spcAft>
                          <a:spcPts val="0"/>
                        </a:spcAft>
                      </a:pPr>
                      <a:r>
                        <a:rPr lang="en-GB" sz="2400" dirty="0">
                          <a:effectLst/>
                        </a:rPr>
                        <a:t>61-70</a:t>
                      </a:r>
                      <a:endParaRPr lang="en-GB" sz="2400" dirty="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tc>
                  <a:txBody>
                    <a:bodyPr/>
                    <a:lstStyle/>
                    <a:p>
                      <a:pPr>
                        <a:lnSpc>
                          <a:spcPct val="150000"/>
                        </a:lnSpc>
                        <a:spcAft>
                          <a:spcPts val="0"/>
                        </a:spcAft>
                      </a:pPr>
                      <a:r>
                        <a:rPr lang="en-GB" sz="2400" dirty="0">
                          <a:effectLst/>
                        </a:rPr>
                        <a:t>25%</a:t>
                      </a:r>
                      <a:endParaRPr lang="en-GB" sz="2400" dirty="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tc>
                  <a:txBody>
                    <a:bodyPr/>
                    <a:lstStyle/>
                    <a:p>
                      <a:pPr>
                        <a:lnSpc>
                          <a:spcPct val="150000"/>
                        </a:lnSpc>
                        <a:spcAft>
                          <a:spcPts val="0"/>
                        </a:spcAft>
                      </a:pPr>
                      <a:r>
                        <a:rPr lang="en-GB" sz="2400" dirty="0">
                          <a:effectLst/>
                        </a:rPr>
                        <a:t>31%</a:t>
                      </a:r>
                      <a:endParaRPr lang="en-GB" sz="2400" dirty="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tc>
                  <a:txBody>
                    <a:bodyPr/>
                    <a:lstStyle/>
                    <a:p>
                      <a:pPr>
                        <a:lnSpc>
                          <a:spcPct val="150000"/>
                        </a:lnSpc>
                        <a:spcAft>
                          <a:spcPts val="0"/>
                        </a:spcAft>
                      </a:pPr>
                      <a:r>
                        <a:rPr lang="en-GB" sz="2400" dirty="0">
                          <a:effectLst/>
                        </a:rPr>
                        <a:t>40%</a:t>
                      </a:r>
                      <a:endParaRPr lang="en-GB" sz="2400" dirty="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tc>
                  <a:txBody>
                    <a:bodyPr/>
                    <a:lstStyle/>
                    <a:p>
                      <a:pPr>
                        <a:lnSpc>
                          <a:spcPct val="150000"/>
                        </a:lnSpc>
                        <a:spcAft>
                          <a:spcPts val="0"/>
                        </a:spcAft>
                      </a:pPr>
                      <a:r>
                        <a:rPr lang="en-GB" sz="2400">
                          <a:effectLst/>
                        </a:rPr>
                        <a:t>3%</a:t>
                      </a:r>
                      <a:endParaRPr lang="en-GB" sz="24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extLst>
                  <a:ext uri="{0D108BD9-81ED-4DB2-BD59-A6C34878D82A}">
                    <a16:rowId xmlns:a16="http://schemas.microsoft.com/office/drawing/2014/main" xmlns="" val="10002"/>
                  </a:ext>
                </a:extLst>
              </a:tr>
              <a:tr h="401711">
                <a:tc>
                  <a:txBody>
                    <a:bodyPr/>
                    <a:lstStyle/>
                    <a:p>
                      <a:pPr>
                        <a:lnSpc>
                          <a:spcPct val="150000"/>
                        </a:lnSpc>
                        <a:spcAft>
                          <a:spcPts val="0"/>
                        </a:spcAft>
                      </a:pPr>
                      <a:r>
                        <a:rPr lang="en-GB" sz="2400">
                          <a:effectLst/>
                        </a:rPr>
                        <a:t>71-80</a:t>
                      </a:r>
                      <a:endParaRPr lang="en-GB" sz="24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tc>
                  <a:txBody>
                    <a:bodyPr/>
                    <a:lstStyle/>
                    <a:p>
                      <a:pPr>
                        <a:lnSpc>
                          <a:spcPct val="150000"/>
                        </a:lnSpc>
                        <a:spcAft>
                          <a:spcPts val="0"/>
                        </a:spcAft>
                      </a:pPr>
                      <a:r>
                        <a:rPr lang="en-GB" sz="2400">
                          <a:effectLst/>
                        </a:rPr>
                        <a:t>24%</a:t>
                      </a:r>
                      <a:endParaRPr lang="en-GB" sz="24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tc>
                  <a:txBody>
                    <a:bodyPr/>
                    <a:lstStyle/>
                    <a:p>
                      <a:pPr>
                        <a:lnSpc>
                          <a:spcPct val="150000"/>
                        </a:lnSpc>
                        <a:spcAft>
                          <a:spcPts val="0"/>
                        </a:spcAft>
                      </a:pPr>
                      <a:r>
                        <a:rPr lang="en-GB" sz="2400" dirty="0">
                          <a:effectLst/>
                        </a:rPr>
                        <a:t>30%</a:t>
                      </a:r>
                      <a:endParaRPr lang="en-GB" sz="2400" dirty="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tc>
                  <a:txBody>
                    <a:bodyPr/>
                    <a:lstStyle/>
                    <a:p>
                      <a:pPr>
                        <a:lnSpc>
                          <a:spcPct val="150000"/>
                        </a:lnSpc>
                        <a:spcAft>
                          <a:spcPts val="0"/>
                        </a:spcAft>
                      </a:pPr>
                      <a:r>
                        <a:rPr lang="en-GB" sz="2400" dirty="0">
                          <a:effectLst/>
                        </a:rPr>
                        <a:t>41%</a:t>
                      </a:r>
                      <a:endParaRPr lang="en-GB" sz="2400" dirty="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tc>
                  <a:txBody>
                    <a:bodyPr/>
                    <a:lstStyle/>
                    <a:p>
                      <a:pPr>
                        <a:lnSpc>
                          <a:spcPct val="150000"/>
                        </a:lnSpc>
                        <a:spcAft>
                          <a:spcPts val="0"/>
                        </a:spcAft>
                      </a:pPr>
                      <a:r>
                        <a:rPr lang="en-GB" sz="2400">
                          <a:effectLst/>
                        </a:rPr>
                        <a:t>3%</a:t>
                      </a:r>
                      <a:endParaRPr lang="en-GB" sz="24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extLst>
                  <a:ext uri="{0D108BD9-81ED-4DB2-BD59-A6C34878D82A}">
                    <a16:rowId xmlns:a16="http://schemas.microsoft.com/office/drawing/2014/main" xmlns="" val="10003"/>
                  </a:ext>
                </a:extLst>
              </a:tr>
              <a:tr h="401711">
                <a:tc>
                  <a:txBody>
                    <a:bodyPr/>
                    <a:lstStyle/>
                    <a:p>
                      <a:pPr>
                        <a:lnSpc>
                          <a:spcPct val="150000"/>
                        </a:lnSpc>
                        <a:spcAft>
                          <a:spcPts val="0"/>
                        </a:spcAft>
                      </a:pPr>
                      <a:r>
                        <a:rPr lang="en-GB" sz="2400">
                          <a:effectLst/>
                        </a:rPr>
                        <a:t>81-90</a:t>
                      </a:r>
                      <a:endParaRPr lang="en-GB" sz="24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tc>
                  <a:txBody>
                    <a:bodyPr/>
                    <a:lstStyle/>
                    <a:p>
                      <a:pPr>
                        <a:lnSpc>
                          <a:spcPct val="150000"/>
                        </a:lnSpc>
                        <a:spcAft>
                          <a:spcPts val="0"/>
                        </a:spcAft>
                      </a:pPr>
                      <a:r>
                        <a:rPr lang="en-GB" sz="2400">
                          <a:effectLst/>
                        </a:rPr>
                        <a:t>46%</a:t>
                      </a:r>
                      <a:endParaRPr lang="en-GB" sz="24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tc>
                  <a:txBody>
                    <a:bodyPr/>
                    <a:lstStyle/>
                    <a:p>
                      <a:pPr>
                        <a:lnSpc>
                          <a:spcPct val="150000"/>
                        </a:lnSpc>
                        <a:spcAft>
                          <a:spcPts val="0"/>
                        </a:spcAft>
                      </a:pPr>
                      <a:r>
                        <a:rPr lang="en-GB" sz="2400">
                          <a:effectLst/>
                        </a:rPr>
                        <a:t>27%</a:t>
                      </a:r>
                      <a:endParaRPr lang="en-GB" sz="24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tc>
                  <a:txBody>
                    <a:bodyPr/>
                    <a:lstStyle/>
                    <a:p>
                      <a:pPr>
                        <a:lnSpc>
                          <a:spcPct val="150000"/>
                        </a:lnSpc>
                        <a:spcAft>
                          <a:spcPts val="0"/>
                        </a:spcAft>
                      </a:pPr>
                      <a:r>
                        <a:rPr lang="en-GB" sz="2400" dirty="0">
                          <a:effectLst/>
                        </a:rPr>
                        <a:t>24%</a:t>
                      </a:r>
                      <a:endParaRPr lang="en-GB" sz="2400" dirty="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tc>
                  <a:txBody>
                    <a:bodyPr/>
                    <a:lstStyle/>
                    <a:p>
                      <a:pPr>
                        <a:lnSpc>
                          <a:spcPct val="150000"/>
                        </a:lnSpc>
                        <a:spcAft>
                          <a:spcPts val="0"/>
                        </a:spcAft>
                      </a:pPr>
                      <a:r>
                        <a:rPr lang="en-GB" sz="2400" dirty="0">
                          <a:effectLst/>
                        </a:rPr>
                        <a:t>0%</a:t>
                      </a:r>
                      <a:endParaRPr lang="en-GB" sz="2400" dirty="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extLst>
                  <a:ext uri="{0D108BD9-81ED-4DB2-BD59-A6C34878D82A}">
                    <a16:rowId xmlns:a16="http://schemas.microsoft.com/office/drawing/2014/main" xmlns="" val="10004"/>
                  </a:ext>
                </a:extLst>
              </a:tr>
              <a:tr h="401711">
                <a:tc>
                  <a:txBody>
                    <a:bodyPr/>
                    <a:lstStyle/>
                    <a:p>
                      <a:pPr>
                        <a:lnSpc>
                          <a:spcPct val="150000"/>
                        </a:lnSpc>
                        <a:spcAft>
                          <a:spcPts val="0"/>
                        </a:spcAft>
                      </a:pPr>
                      <a:r>
                        <a:rPr lang="en-GB" sz="2400" dirty="0">
                          <a:effectLst/>
                        </a:rPr>
                        <a:t>90+</a:t>
                      </a:r>
                      <a:endParaRPr lang="en-GB" sz="2400" dirty="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tc>
                  <a:txBody>
                    <a:bodyPr/>
                    <a:lstStyle/>
                    <a:p>
                      <a:pPr>
                        <a:lnSpc>
                          <a:spcPct val="150000"/>
                        </a:lnSpc>
                        <a:spcAft>
                          <a:spcPts val="0"/>
                        </a:spcAft>
                      </a:pPr>
                      <a:r>
                        <a:rPr lang="en-GB" sz="2400">
                          <a:effectLst/>
                        </a:rPr>
                        <a:t>67%</a:t>
                      </a:r>
                      <a:endParaRPr lang="en-GB" sz="24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tc>
                  <a:txBody>
                    <a:bodyPr/>
                    <a:lstStyle/>
                    <a:p>
                      <a:pPr>
                        <a:lnSpc>
                          <a:spcPct val="150000"/>
                        </a:lnSpc>
                        <a:spcAft>
                          <a:spcPts val="0"/>
                        </a:spcAft>
                      </a:pPr>
                      <a:r>
                        <a:rPr lang="en-GB" sz="2400">
                          <a:effectLst/>
                        </a:rPr>
                        <a:t>11%</a:t>
                      </a:r>
                      <a:endParaRPr lang="en-GB" sz="24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tc>
                  <a:txBody>
                    <a:bodyPr/>
                    <a:lstStyle/>
                    <a:p>
                      <a:pPr>
                        <a:lnSpc>
                          <a:spcPct val="150000"/>
                        </a:lnSpc>
                        <a:spcAft>
                          <a:spcPts val="0"/>
                        </a:spcAft>
                      </a:pPr>
                      <a:r>
                        <a:rPr lang="en-GB" sz="2400">
                          <a:effectLst/>
                        </a:rPr>
                        <a:t>11%</a:t>
                      </a:r>
                      <a:endParaRPr lang="en-GB" sz="24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tc>
                  <a:txBody>
                    <a:bodyPr/>
                    <a:lstStyle/>
                    <a:p>
                      <a:pPr>
                        <a:lnSpc>
                          <a:spcPct val="150000"/>
                        </a:lnSpc>
                        <a:spcAft>
                          <a:spcPts val="0"/>
                        </a:spcAft>
                      </a:pPr>
                      <a:r>
                        <a:rPr lang="en-GB" sz="2400" dirty="0">
                          <a:effectLst/>
                        </a:rPr>
                        <a:t>11%</a:t>
                      </a:r>
                      <a:endParaRPr lang="en-GB" sz="2400" dirty="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extLst>
                  <a:ext uri="{0D108BD9-81ED-4DB2-BD59-A6C34878D82A}">
                    <a16:rowId xmlns:a16="http://schemas.microsoft.com/office/drawing/2014/main" xmlns="" val="10005"/>
                  </a:ext>
                </a:extLst>
              </a:tr>
            </a:tbl>
          </a:graphicData>
        </a:graphic>
      </p:graphicFrame>
      <p:sp>
        <p:nvSpPr>
          <p:cNvPr id="5" name="Slide Number Placeholder 4"/>
          <p:cNvSpPr>
            <a:spLocks noGrp="1"/>
          </p:cNvSpPr>
          <p:nvPr>
            <p:ph type="sldNum" sz="quarter" idx="12"/>
          </p:nvPr>
        </p:nvSpPr>
        <p:spPr/>
        <p:txBody>
          <a:bodyPr/>
          <a:lstStyle/>
          <a:p>
            <a:fld id="{4225AF5D-FFC9-48A5-A018-E2EA3BE4A5E9}" type="slidenum">
              <a:rPr lang="en-GB" smtClean="0"/>
              <a:t>9</a:t>
            </a:fld>
            <a:endParaRPr lang="en-GB" dirty="0"/>
          </a:p>
        </p:txBody>
      </p:sp>
    </p:spTree>
    <p:extLst>
      <p:ext uri="{BB962C8B-B14F-4D97-AF65-F5344CB8AC3E}">
        <p14:creationId xmlns:p14="http://schemas.microsoft.com/office/powerpoint/2010/main" val="139770581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             </a:t>
            </a:r>
            <a:r>
              <a:rPr lang="en-GB" b="1" dirty="0" smtClean="0"/>
              <a:t>More toilets in the store </a:t>
            </a:r>
            <a:endParaRPr lang="en-GB" b="1"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3071073510"/>
              </p:ext>
            </p:extLst>
          </p:nvPr>
        </p:nvGraphicFramePr>
        <p:xfrm>
          <a:off x="660904" y="1955550"/>
          <a:ext cx="10492965" cy="3840480"/>
        </p:xfrm>
        <a:graphic>
          <a:graphicData uri="http://schemas.openxmlformats.org/drawingml/2006/table">
            <a:tbl>
              <a:tblPr firstRow="1" firstCol="1" bandRow="1">
                <a:tableStyleId>{5C22544A-7EE6-4342-B048-85BDC9FD1C3A}</a:tableStyleId>
              </a:tblPr>
              <a:tblGrid>
                <a:gridCol w="1665383">
                  <a:extLst>
                    <a:ext uri="{9D8B030D-6E8A-4147-A177-3AD203B41FA5}">
                      <a16:colId xmlns:a16="http://schemas.microsoft.com/office/drawing/2014/main" xmlns="" val="20000"/>
                    </a:ext>
                  </a:extLst>
                </a:gridCol>
                <a:gridCol w="1665383">
                  <a:extLst>
                    <a:ext uri="{9D8B030D-6E8A-4147-A177-3AD203B41FA5}">
                      <a16:colId xmlns:a16="http://schemas.microsoft.com/office/drawing/2014/main" xmlns="" val="20001"/>
                    </a:ext>
                  </a:extLst>
                </a:gridCol>
                <a:gridCol w="1665383">
                  <a:extLst>
                    <a:ext uri="{9D8B030D-6E8A-4147-A177-3AD203B41FA5}">
                      <a16:colId xmlns:a16="http://schemas.microsoft.com/office/drawing/2014/main" xmlns="" val="20002"/>
                    </a:ext>
                  </a:extLst>
                </a:gridCol>
                <a:gridCol w="1665383">
                  <a:extLst>
                    <a:ext uri="{9D8B030D-6E8A-4147-A177-3AD203B41FA5}">
                      <a16:colId xmlns:a16="http://schemas.microsoft.com/office/drawing/2014/main" xmlns="" val="20003"/>
                    </a:ext>
                  </a:extLst>
                </a:gridCol>
                <a:gridCol w="3831433">
                  <a:extLst>
                    <a:ext uri="{9D8B030D-6E8A-4147-A177-3AD203B41FA5}">
                      <a16:colId xmlns:a16="http://schemas.microsoft.com/office/drawing/2014/main" xmlns="" val="20004"/>
                    </a:ext>
                  </a:extLst>
                </a:gridCol>
              </a:tblGrid>
              <a:tr h="946733">
                <a:tc>
                  <a:txBody>
                    <a:bodyPr/>
                    <a:lstStyle/>
                    <a:p>
                      <a:pPr>
                        <a:lnSpc>
                          <a:spcPct val="150000"/>
                        </a:lnSpc>
                        <a:spcAft>
                          <a:spcPts val="0"/>
                        </a:spcAft>
                      </a:pPr>
                      <a:r>
                        <a:rPr lang="en-GB" sz="2400" dirty="0">
                          <a:effectLst/>
                        </a:rPr>
                        <a:t>Age</a:t>
                      </a:r>
                      <a:endParaRPr lang="en-GB" sz="2400" dirty="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tc>
                  <a:txBody>
                    <a:bodyPr/>
                    <a:lstStyle/>
                    <a:p>
                      <a:pPr>
                        <a:lnSpc>
                          <a:spcPct val="150000"/>
                        </a:lnSpc>
                        <a:spcAft>
                          <a:spcPts val="0"/>
                        </a:spcAft>
                      </a:pPr>
                      <a:r>
                        <a:rPr lang="en-GB" sz="2400" dirty="0">
                          <a:effectLst/>
                        </a:rPr>
                        <a:t>Very important</a:t>
                      </a:r>
                      <a:endParaRPr lang="en-GB" sz="2400" dirty="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tc>
                  <a:txBody>
                    <a:bodyPr/>
                    <a:lstStyle/>
                    <a:p>
                      <a:pPr>
                        <a:lnSpc>
                          <a:spcPct val="150000"/>
                        </a:lnSpc>
                        <a:spcAft>
                          <a:spcPts val="0"/>
                        </a:spcAft>
                      </a:pPr>
                      <a:r>
                        <a:rPr lang="en-GB" sz="2400" dirty="0">
                          <a:effectLst/>
                        </a:rPr>
                        <a:t>Quite important</a:t>
                      </a:r>
                      <a:endParaRPr lang="en-GB" sz="2400" dirty="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tc>
                  <a:txBody>
                    <a:bodyPr/>
                    <a:lstStyle/>
                    <a:p>
                      <a:pPr>
                        <a:lnSpc>
                          <a:spcPct val="150000"/>
                        </a:lnSpc>
                        <a:spcAft>
                          <a:spcPts val="0"/>
                        </a:spcAft>
                      </a:pPr>
                      <a:r>
                        <a:rPr lang="en-GB" sz="2400">
                          <a:effectLst/>
                        </a:rPr>
                        <a:t>Not important</a:t>
                      </a:r>
                      <a:endParaRPr lang="en-GB" sz="24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tc>
                  <a:txBody>
                    <a:bodyPr/>
                    <a:lstStyle/>
                    <a:p>
                      <a:pPr>
                        <a:lnSpc>
                          <a:spcPct val="150000"/>
                        </a:lnSpc>
                        <a:spcAft>
                          <a:spcPts val="0"/>
                        </a:spcAft>
                      </a:pPr>
                      <a:r>
                        <a:rPr lang="en-GB" sz="2400">
                          <a:effectLst/>
                        </a:rPr>
                        <a:t>Don't know or can’t say</a:t>
                      </a:r>
                      <a:endParaRPr lang="en-GB" sz="24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extLst>
                  <a:ext uri="{0D108BD9-81ED-4DB2-BD59-A6C34878D82A}">
                    <a16:rowId xmlns:a16="http://schemas.microsoft.com/office/drawing/2014/main" xmlns="" val="10000"/>
                  </a:ext>
                </a:extLst>
              </a:tr>
              <a:tr h="473367">
                <a:tc>
                  <a:txBody>
                    <a:bodyPr/>
                    <a:lstStyle/>
                    <a:p>
                      <a:pPr>
                        <a:lnSpc>
                          <a:spcPct val="150000"/>
                        </a:lnSpc>
                        <a:spcAft>
                          <a:spcPts val="0"/>
                        </a:spcAft>
                      </a:pPr>
                      <a:r>
                        <a:rPr lang="en-GB" sz="2400">
                          <a:effectLst/>
                        </a:rPr>
                        <a:t>50-60</a:t>
                      </a:r>
                      <a:endParaRPr lang="en-GB" sz="24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tc>
                  <a:txBody>
                    <a:bodyPr/>
                    <a:lstStyle/>
                    <a:p>
                      <a:pPr>
                        <a:lnSpc>
                          <a:spcPct val="150000"/>
                        </a:lnSpc>
                        <a:spcAft>
                          <a:spcPts val="0"/>
                        </a:spcAft>
                      </a:pPr>
                      <a:r>
                        <a:rPr lang="en-GB" sz="2400" dirty="0">
                          <a:effectLst/>
                        </a:rPr>
                        <a:t>22%</a:t>
                      </a:r>
                      <a:endParaRPr lang="en-GB" sz="2400" dirty="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tc>
                  <a:txBody>
                    <a:bodyPr/>
                    <a:lstStyle/>
                    <a:p>
                      <a:pPr>
                        <a:lnSpc>
                          <a:spcPct val="150000"/>
                        </a:lnSpc>
                        <a:spcAft>
                          <a:spcPts val="0"/>
                        </a:spcAft>
                      </a:pPr>
                      <a:r>
                        <a:rPr lang="en-GB" sz="2400" dirty="0">
                          <a:effectLst/>
                        </a:rPr>
                        <a:t>38%</a:t>
                      </a:r>
                      <a:endParaRPr lang="en-GB" sz="2400" dirty="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tc>
                  <a:txBody>
                    <a:bodyPr/>
                    <a:lstStyle/>
                    <a:p>
                      <a:pPr>
                        <a:lnSpc>
                          <a:spcPct val="150000"/>
                        </a:lnSpc>
                        <a:spcAft>
                          <a:spcPts val="0"/>
                        </a:spcAft>
                      </a:pPr>
                      <a:r>
                        <a:rPr lang="en-GB" sz="2400">
                          <a:effectLst/>
                        </a:rPr>
                        <a:t>35%</a:t>
                      </a:r>
                      <a:endParaRPr lang="en-GB" sz="24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tc>
                  <a:txBody>
                    <a:bodyPr/>
                    <a:lstStyle/>
                    <a:p>
                      <a:pPr>
                        <a:lnSpc>
                          <a:spcPct val="150000"/>
                        </a:lnSpc>
                        <a:spcAft>
                          <a:spcPts val="0"/>
                        </a:spcAft>
                      </a:pPr>
                      <a:r>
                        <a:rPr lang="en-GB" sz="2400">
                          <a:effectLst/>
                        </a:rPr>
                        <a:t>3%</a:t>
                      </a:r>
                      <a:endParaRPr lang="en-GB" sz="24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extLst>
                  <a:ext uri="{0D108BD9-81ED-4DB2-BD59-A6C34878D82A}">
                    <a16:rowId xmlns:a16="http://schemas.microsoft.com/office/drawing/2014/main" xmlns="" val="10001"/>
                  </a:ext>
                </a:extLst>
              </a:tr>
              <a:tr h="473367">
                <a:tc>
                  <a:txBody>
                    <a:bodyPr/>
                    <a:lstStyle/>
                    <a:p>
                      <a:pPr>
                        <a:lnSpc>
                          <a:spcPct val="150000"/>
                        </a:lnSpc>
                        <a:spcAft>
                          <a:spcPts val="0"/>
                        </a:spcAft>
                      </a:pPr>
                      <a:r>
                        <a:rPr lang="en-GB" sz="2400">
                          <a:effectLst/>
                        </a:rPr>
                        <a:t>61-70</a:t>
                      </a:r>
                      <a:endParaRPr lang="en-GB" sz="24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tc>
                  <a:txBody>
                    <a:bodyPr/>
                    <a:lstStyle/>
                    <a:p>
                      <a:pPr>
                        <a:lnSpc>
                          <a:spcPct val="150000"/>
                        </a:lnSpc>
                        <a:spcAft>
                          <a:spcPts val="0"/>
                        </a:spcAft>
                      </a:pPr>
                      <a:r>
                        <a:rPr lang="en-GB" sz="2400">
                          <a:effectLst/>
                        </a:rPr>
                        <a:t>33%</a:t>
                      </a:r>
                      <a:endParaRPr lang="en-GB" sz="24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tc>
                  <a:txBody>
                    <a:bodyPr/>
                    <a:lstStyle/>
                    <a:p>
                      <a:pPr>
                        <a:lnSpc>
                          <a:spcPct val="150000"/>
                        </a:lnSpc>
                        <a:spcAft>
                          <a:spcPts val="0"/>
                        </a:spcAft>
                      </a:pPr>
                      <a:r>
                        <a:rPr lang="en-GB" sz="2400" dirty="0">
                          <a:effectLst/>
                        </a:rPr>
                        <a:t>34%</a:t>
                      </a:r>
                      <a:endParaRPr lang="en-GB" sz="2400" dirty="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tc>
                  <a:txBody>
                    <a:bodyPr/>
                    <a:lstStyle/>
                    <a:p>
                      <a:pPr>
                        <a:lnSpc>
                          <a:spcPct val="150000"/>
                        </a:lnSpc>
                        <a:spcAft>
                          <a:spcPts val="0"/>
                        </a:spcAft>
                      </a:pPr>
                      <a:r>
                        <a:rPr lang="en-GB" sz="2400" dirty="0">
                          <a:effectLst/>
                        </a:rPr>
                        <a:t>31%</a:t>
                      </a:r>
                      <a:endParaRPr lang="en-GB" sz="2400" dirty="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tc>
                  <a:txBody>
                    <a:bodyPr/>
                    <a:lstStyle/>
                    <a:p>
                      <a:pPr>
                        <a:lnSpc>
                          <a:spcPct val="150000"/>
                        </a:lnSpc>
                        <a:spcAft>
                          <a:spcPts val="0"/>
                        </a:spcAft>
                      </a:pPr>
                      <a:r>
                        <a:rPr lang="en-GB" sz="2400">
                          <a:effectLst/>
                        </a:rPr>
                        <a:t>0%</a:t>
                      </a:r>
                      <a:endParaRPr lang="en-GB" sz="24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extLst>
                  <a:ext uri="{0D108BD9-81ED-4DB2-BD59-A6C34878D82A}">
                    <a16:rowId xmlns:a16="http://schemas.microsoft.com/office/drawing/2014/main" xmlns="" val="10002"/>
                  </a:ext>
                </a:extLst>
              </a:tr>
              <a:tr h="473367">
                <a:tc>
                  <a:txBody>
                    <a:bodyPr/>
                    <a:lstStyle/>
                    <a:p>
                      <a:pPr>
                        <a:lnSpc>
                          <a:spcPct val="150000"/>
                        </a:lnSpc>
                        <a:spcAft>
                          <a:spcPts val="0"/>
                        </a:spcAft>
                      </a:pPr>
                      <a:r>
                        <a:rPr lang="en-GB" sz="2400">
                          <a:effectLst/>
                        </a:rPr>
                        <a:t>71-80</a:t>
                      </a:r>
                      <a:endParaRPr lang="en-GB" sz="24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tc>
                  <a:txBody>
                    <a:bodyPr/>
                    <a:lstStyle/>
                    <a:p>
                      <a:pPr>
                        <a:lnSpc>
                          <a:spcPct val="150000"/>
                        </a:lnSpc>
                        <a:spcAft>
                          <a:spcPts val="0"/>
                        </a:spcAft>
                      </a:pPr>
                      <a:r>
                        <a:rPr lang="en-GB" sz="2400">
                          <a:effectLst/>
                        </a:rPr>
                        <a:t>39%</a:t>
                      </a:r>
                      <a:endParaRPr lang="en-GB" sz="24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tc>
                  <a:txBody>
                    <a:bodyPr/>
                    <a:lstStyle/>
                    <a:p>
                      <a:pPr>
                        <a:lnSpc>
                          <a:spcPct val="150000"/>
                        </a:lnSpc>
                        <a:spcAft>
                          <a:spcPts val="0"/>
                        </a:spcAft>
                      </a:pPr>
                      <a:r>
                        <a:rPr lang="en-GB" sz="2400">
                          <a:effectLst/>
                        </a:rPr>
                        <a:t>36%</a:t>
                      </a:r>
                      <a:endParaRPr lang="en-GB" sz="24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tc>
                  <a:txBody>
                    <a:bodyPr/>
                    <a:lstStyle/>
                    <a:p>
                      <a:pPr>
                        <a:lnSpc>
                          <a:spcPct val="150000"/>
                        </a:lnSpc>
                        <a:spcAft>
                          <a:spcPts val="0"/>
                        </a:spcAft>
                      </a:pPr>
                      <a:r>
                        <a:rPr lang="en-GB" sz="2400" dirty="0">
                          <a:effectLst/>
                        </a:rPr>
                        <a:t>21%</a:t>
                      </a:r>
                      <a:endParaRPr lang="en-GB" sz="2400" dirty="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tc>
                  <a:txBody>
                    <a:bodyPr/>
                    <a:lstStyle/>
                    <a:p>
                      <a:pPr>
                        <a:lnSpc>
                          <a:spcPct val="150000"/>
                        </a:lnSpc>
                        <a:spcAft>
                          <a:spcPts val="0"/>
                        </a:spcAft>
                      </a:pPr>
                      <a:r>
                        <a:rPr lang="en-GB" sz="2400" dirty="0">
                          <a:effectLst/>
                        </a:rPr>
                        <a:t>1%</a:t>
                      </a:r>
                      <a:endParaRPr lang="en-GB" sz="2400" dirty="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extLst>
                  <a:ext uri="{0D108BD9-81ED-4DB2-BD59-A6C34878D82A}">
                    <a16:rowId xmlns:a16="http://schemas.microsoft.com/office/drawing/2014/main" xmlns="" val="10003"/>
                  </a:ext>
                </a:extLst>
              </a:tr>
              <a:tr h="473367">
                <a:tc>
                  <a:txBody>
                    <a:bodyPr/>
                    <a:lstStyle/>
                    <a:p>
                      <a:pPr>
                        <a:lnSpc>
                          <a:spcPct val="150000"/>
                        </a:lnSpc>
                        <a:spcAft>
                          <a:spcPts val="0"/>
                        </a:spcAft>
                      </a:pPr>
                      <a:r>
                        <a:rPr lang="en-GB" sz="2400">
                          <a:effectLst/>
                        </a:rPr>
                        <a:t>81-90</a:t>
                      </a:r>
                      <a:endParaRPr lang="en-GB" sz="24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tc>
                  <a:txBody>
                    <a:bodyPr/>
                    <a:lstStyle/>
                    <a:p>
                      <a:pPr>
                        <a:lnSpc>
                          <a:spcPct val="150000"/>
                        </a:lnSpc>
                        <a:spcAft>
                          <a:spcPts val="0"/>
                        </a:spcAft>
                      </a:pPr>
                      <a:r>
                        <a:rPr lang="en-GB" sz="2400">
                          <a:effectLst/>
                        </a:rPr>
                        <a:t>56%</a:t>
                      </a:r>
                      <a:endParaRPr lang="en-GB" sz="24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tc>
                  <a:txBody>
                    <a:bodyPr/>
                    <a:lstStyle/>
                    <a:p>
                      <a:pPr>
                        <a:lnSpc>
                          <a:spcPct val="150000"/>
                        </a:lnSpc>
                        <a:spcAft>
                          <a:spcPts val="0"/>
                        </a:spcAft>
                      </a:pPr>
                      <a:r>
                        <a:rPr lang="en-GB" sz="2400">
                          <a:effectLst/>
                        </a:rPr>
                        <a:t>24%</a:t>
                      </a:r>
                      <a:endParaRPr lang="en-GB" sz="24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tc>
                  <a:txBody>
                    <a:bodyPr/>
                    <a:lstStyle/>
                    <a:p>
                      <a:pPr>
                        <a:lnSpc>
                          <a:spcPct val="150000"/>
                        </a:lnSpc>
                        <a:spcAft>
                          <a:spcPts val="0"/>
                        </a:spcAft>
                      </a:pPr>
                      <a:r>
                        <a:rPr lang="en-GB" sz="2400">
                          <a:effectLst/>
                        </a:rPr>
                        <a:t>17%</a:t>
                      </a:r>
                      <a:endParaRPr lang="en-GB" sz="24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tc>
                  <a:txBody>
                    <a:bodyPr/>
                    <a:lstStyle/>
                    <a:p>
                      <a:pPr>
                        <a:lnSpc>
                          <a:spcPct val="150000"/>
                        </a:lnSpc>
                        <a:spcAft>
                          <a:spcPts val="0"/>
                        </a:spcAft>
                      </a:pPr>
                      <a:r>
                        <a:rPr lang="en-GB" sz="2400" dirty="0">
                          <a:effectLst/>
                        </a:rPr>
                        <a:t>1%</a:t>
                      </a:r>
                      <a:endParaRPr lang="en-GB" sz="2400" dirty="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extLst>
                  <a:ext uri="{0D108BD9-81ED-4DB2-BD59-A6C34878D82A}">
                    <a16:rowId xmlns:a16="http://schemas.microsoft.com/office/drawing/2014/main" xmlns="" val="10004"/>
                  </a:ext>
                </a:extLst>
              </a:tr>
              <a:tr h="473367">
                <a:tc>
                  <a:txBody>
                    <a:bodyPr/>
                    <a:lstStyle/>
                    <a:p>
                      <a:pPr>
                        <a:lnSpc>
                          <a:spcPct val="150000"/>
                        </a:lnSpc>
                        <a:spcAft>
                          <a:spcPts val="0"/>
                        </a:spcAft>
                      </a:pPr>
                      <a:r>
                        <a:rPr lang="en-GB" sz="2400">
                          <a:effectLst/>
                        </a:rPr>
                        <a:t>90+</a:t>
                      </a:r>
                      <a:endParaRPr lang="en-GB" sz="24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tc>
                  <a:txBody>
                    <a:bodyPr/>
                    <a:lstStyle/>
                    <a:p>
                      <a:pPr>
                        <a:lnSpc>
                          <a:spcPct val="150000"/>
                        </a:lnSpc>
                        <a:spcAft>
                          <a:spcPts val="0"/>
                        </a:spcAft>
                      </a:pPr>
                      <a:r>
                        <a:rPr lang="en-GB" sz="2400">
                          <a:effectLst/>
                        </a:rPr>
                        <a:t>56%</a:t>
                      </a:r>
                      <a:endParaRPr lang="en-GB" sz="24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tc>
                  <a:txBody>
                    <a:bodyPr/>
                    <a:lstStyle/>
                    <a:p>
                      <a:pPr>
                        <a:lnSpc>
                          <a:spcPct val="150000"/>
                        </a:lnSpc>
                        <a:spcAft>
                          <a:spcPts val="0"/>
                        </a:spcAft>
                      </a:pPr>
                      <a:r>
                        <a:rPr lang="en-GB" sz="2400">
                          <a:effectLst/>
                        </a:rPr>
                        <a:t>33%</a:t>
                      </a:r>
                      <a:endParaRPr lang="en-GB" sz="24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tc>
                  <a:txBody>
                    <a:bodyPr/>
                    <a:lstStyle/>
                    <a:p>
                      <a:pPr>
                        <a:lnSpc>
                          <a:spcPct val="150000"/>
                        </a:lnSpc>
                        <a:spcAft>
                          <a:spcPts val="0"/>
                        </a:spcAft>
                      </a:pPr>
                      <a:r>
                        <a:rPr lang="en-GB" sz="2400">
                          <a:effectLst/>
                        </a:rPr>
                        <a:t>11%</a:t>
                      </a:r>
                      <a:endParaRPr lang="en-GB" sz="24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tc>
                  <a:txBody>
                    <a:bodyPr/>
                    <a:lstStyle/>
                    <a:p>
                      <a:pPr>
                        <a:lnSpc>
                          <a:spcPct val="150000"/>
                        </a:lnSpc>
                        <a:spcAft>
                          <a:spcPts val="0"/>
                        </a:spcAft>
                      </a:pPr>
                      <a:r>
                        <a:rPr lang="en-GB" sz="2400" dirty="0">
                          <a:effectLst/>
                        </a:rPr>
                        <a:t>0%</a:t>
                      </a:r>
                      <a:endParaRPr lang="en-GB" sz="2400" dirty="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extLst>
                  <a:ext uri="{0D108BD9-81ED-4DB2-BD59-A6C34878D82A}">
                    <a16:rowId xmlns:a16="http://schemas.microsoft.com/office/drawing/2014/main" xmlns="" val="10005"/>
                  </a:ext>
                </a:extLst>
              </a:tr>
            </a:tbl>
          </a:graphicData>
        </a:graphic>
      </p:graphicFrame>
      <p:sp>
        <p:nvSpPr>
          <p:cNvPr id="5" name="Slide Number Placeholder 4"/>
          <p:cNvSpPr>
            <a:spLocks noGrp="1"/>
          </p:cNvSpPr>
          <p:nvPr>
            <p:ph type="sldNum" sz="quarter" idx="12"/>
          </p:nvPr>
        </p:nvSpPr>
        <p:spPr/>
        <p:txBody>
          <a:bodyPr/>
          <a:lstStyle/>
          <a:p>
            <a:fld id="{4225AF5D-FFC9-48A5-A018-E2EA3BE4A5E9}" type="slidenum">
              <a:rPr lang="en-GB" smtClean="0"/>
              <a:t>10</a:t>
            </a:fld>
            <a:endParaRPr lang="en-GB" dirty="0"/>
          </a:p>
        </p:txBody>
      </p:sp>
    </p:spTree>
    <p:extLst>
      <p:ext uri="{BB962C8B-B14F-4D97-AF65-F5344CB8AC3E}">
        <p14:creationId xmlns:p14="http://schemas.microsoft.com/office/powerpoint/2010/main" val="135366251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32670" y="1019934"/>
            <a:ext cx="10058400" cy="1450757"/>
          </a:xfrm>
        </p:spPr>
        <p:txBody>
          <a:bodyPr/>
          <a:lstStyle/>
          <a:p>
            <a:r>
              <a:rPr lang="en-GB" dirty="0" smtClean="0"/>
              <a:t>More help from the store workers at the self service check out.</a:t>
            </a:r>
            <a:endParaRPr lang="en-GB"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350122166"/>
              </p:ext>
            </p:extLst>
          </p:nvPr>
        </p:nvGraphicFramePr>
        <p:xfrm>
          <a:off x="1332670" y="2372007"/>
          <a:ext cx="9879815" cy="4023360"/>
        </p:xfrm>
        <a:graphic>
          <a:graphicData uri="http://schemas.openxmlformats.org/drawingml/2006/table">
            <a:tbl>
              <a:tblPr firstRow="1" firstCol="1" bandRow="1">
                <a:tableStyleId>{5C22544A-7EE6-4342-B048-85BDC9FD1C3A}</a:tableStyleId>
              </a:tblPr>
              <a:tblGrid>
                <a:gridCol w="1975744">
                  <a:extLst>
                    <a:ext uri="{9D8B030D-6E8A-4147-A177-3AD203B41FA5}">
                      <a16:colId xmlns:a16="http://schemas.microsoft.com/office/drawing/2014/main" xmlns="" val="20000"/>
                    </a:ext>
                  </a:extLst>
                </a:gridCol>
                <a:gridCol w="1975744">
                  <a:extLst>
                    <a:ext uri="{9D8B030D-6E8A-4147-A177-3AD203B41FA5}">
                      <a16:colId xmlns:a16="http://schemas.microsoft.com/office/drawing/2014/main" xmlns="" val="20001"/>
                    </a:ext>
                  </a:extLst>
                </a:gridCol>
                <a:gridCol w="1975744">
                  <a:extLst>
                    <a:ext uri="{9D8B030D-6E8A-4147-A177-3AD203B41FA5}">
                      <a16:colId xmlns:a16="http://schemas.microsoft.com/office/drawing/2014/main" xmlns="" val="20002"/>
                    </a:ext>
                  </a:extLst>
                </a:gridCol>
                <a:gridCol w="1975744">
                  <a:extLst>
                    <a:ext uri="{9D8B030D-6E8A-4147-A177-3AD203B41FA5}">
                      <a16:colId xmlns:a16="http://schemas.microsoft.com/office/drawing/2014/main" xmlns="" val="20003"/>
                    </a:ext>
                  </a:extLst>
                </a:gridCol>
                <a:gridCol w="1976839">
                  <a:extLst>
                    <a:ext uri="{9D8B030D-6E8A-4147-A177-3AD203B41FA5}">
                      <a16:colId xmlns:a16="http://schemas.microsoft.com/office/drawing/2014/main" xmlns="" val="20004"/>
                    </a:ext>
                  </a:extLst>
                </a:gridCol>
              </a:tblGrid>
              <a:tr h="1245311">
                <a:tc>
                  <a:txBody>
                    <a:bodyPr/>
                    <a:lstStyle/>
                    <a:p>
                      <a:pPr>
                        <a:lnSpc>
                          <a:spcPct val="150000"/>
                        </a:lnSpc>
                        <a:spcAft>
                          <a:spcPts val="0"/>
                        </a:spcAft>
                      </a:pPr>
                      <a:r>
                        <a:rPr lang="en-GB" sz="3200" dirty="0">
                          <a:effectLst/>
                        </a:rPr>
                        <a:t>Age</a:t>
                      </a:r>
                      <a:endParaRPr lang="en-GB" sz="3200" dirty="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tc>
                  <a:txBody>
                    <a:bodyPr/>
                    <a:lstStyle/>
                    <a:p>
                      <a:pPr>
                        <a:lnSpc>
                          <a:spcPct val="150000"/>
                        </a:lnSpc>
                        <a:spcAft>
                          <a:spcPts val="0"/>
                        </a:spcAft>
                      </a:pPr>
                      <a:r>
                        <a:rPr lang="en-GB" sz="2800" dirty="0">
                          <a:effectLst/>
                        </a:rPr>
                        <a:t>Very important</a:t>
                      </a:r>
                      <a:endParaRPr lang="en-GB" sz="2800" dirty="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tc>
                  <a:txBody>
                    <a:bodyPr/>
                    <a:lstStyle/>
                    <a:p>
                      <a:pPr>
                        <a:lnSpc>
                          <a:spcPct val="150000"/>
                        </a:lnSpc>
                        <a:spcAft>
                          <a:spcPts val="0"/>
                        </a:spcAft>
                      </a:pPr>
                      <a:r>
                        <a:rPr lang="en-GB" sz="2800" dirty="0">
                          <a:effectLst/>
                        </a:rPr>
                        <a:t>Quite important</a:t>
                      </a:r>
                      <a:endParaRPr lang="en-GB" sz="2800" dirty="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tc>
                  <a:txBody>
                    <a:bodyPr/>
                    <a:lstStyle/>
                    <a:p>
                      <a:pPr>
                        <a:lnSpc>
                          <a:spcPct val="150000"/>
                        </a:lnSpc>
                        <a:spcAft>
                          <a:spcPts val="0"/>
                        </a:spcAft>
                      </a:pPr>
                      <a:r>
                        <a:rPr lang="en-GB" sz="2800" dirty="0">
                          <a:effectLst/>
                        </a:rPr>
                        <a:t>Not important</a:t>
                      </a:r>
                      <a:endParaRPr lang="en-GB" sz="2800" dirty="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tc>
                  <a:txBody>
                    <a:bodyPr/>
                    <a:lstStyle/>
                    <a:p>
                      <a:pPr>
                        <a:lnSpc>
                          <a:spcPct val="150000"/>
                        </a:lnSpc>
                        <a:spcAft>
                          <a:spcPts val="0"/>
                        </a:spcAft>
                      </a:pPr>
                      <a:r>
                        <a:rPr lang="en-GB" sz="2800" dirty="0">
                          <a:effectLst/>
                        </a:rPr>
                        <a:t>Don't know or can’t say</a:t>
                      </a:r>
                      <a:endParaRPr lang="en-GB" sz="2800" dirty="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extLst>
                  <a:ext uri="{0D108BD9-81ED-4DB2-BD59-A6C34878D82A}">
                    <a16:rowId xmlns:a16="http://schemas.microsoft.com/office/drawing/2014/main" xmlns="" val="10000"/>
                  </a:ext>
                </a:extLst>
              </a:tr>
              <a:tr h="535707">
                <a:tc>
                  <a:txBody>
                    <a:bodyPr/>
                    <a:lstStyle/>
                    <a:p>
                      <a:pPr>
                        <a:lnSpc>
                          <a:spcPct val="150000"/>
                        </a:lnSpc>
                        <a:spcAft>
                          <a:spcPts val="0"/>
                        </a:spcAft>
                      </a:pPr>
                      <a:r>
                        <a:rPr lang="en-GB" sz="2400" dirty="0">
                          <a:effectLst/>
                        </a:rPr>
                        <a:t>50-60</a:t>
                      </a:r>
                      <a:endParaRPr lang="en-GB" sz="2400" dirty="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tc>
                  <a:txBody>
                    <a:bodyPr/>
                    <a:lstStyle/>
                    <a:p>
                      <a:pPr>
                        <a:lnSpc>
                          <a:spcPct val="150000"/>
                        </a:lnSpc>
                        <a:spcAft>
                          <a:spcPts val="0"/>
                        </a:spcAft>
                      </a:pPr>
                      <a:r>
                        <a:rPr lang="en-GB" sz="2400">
                          <a:effectLst/>
                        </a:rPr>
                        <a:t>13%</a:t>
                      </a:r>
                      <a:endParaRPr lang="en-GB" sz="24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tc>
                  <a:txBody>
                    <a:bodyPr/>
                    <a:lstStyle/>
                    <a:p>
                      <a:pPr>
                        <a:lnSpc>
                          <a:spcPct val="150000"/>
                        </a:lnSpc>
                        <a:spcAft>
                          <a:spcPts val="0"/>
                        </a:spcAft>
                      </a:pPr>
                      <a:r>
                        <a:rPr lang="en-GB" sz="2400">
                          <a:effectLst/>
                        </a:rPr>
                        <a:t>28%</a:t>
                      </a:r>
                      <a:endParaRPr lang="en-GB" sz="24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tc>
                  <a:txBody>
                    <a:bodyPr/>
                    <a:lstStyle/>
                    <a:p>
                      <a:pPr>
                        <a:lnSpc>
                          <a:spcPct val="150000"/>
                        </a:lnSpc>
                        <a:spcAft>
                          <a:spcPts val="0"/>
                        </a:spcAft>
                      </a:pPr>
                      <a:r>
                        <a:rPr lang="en-GB" sz="2400">
                          <a:effectLst/>
                        </a:rPr>
                        <a:t>54%3%</a:t>
                      </a:r>
                      <a:endParaRPr lang="en-GB" sz="24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tc>
                  <a:txBody>
                    <a:bodyPr/>
                    <a:lstStyle/>
                    <a:p>
                      <a:pPr>
                        <a:lnSpc>
                          <a:spcPct val="150000"/>
                        </a:lnSpc>
                        <a:spcAft>
                          <a:spcPts val="0"/>
                        </a:spcAft>
                      </a:pPr>
                      <a:r>
                        <a:rPr lang="en-GB" sz="2400">
                          <a:effectLst/>
                        </a:rPr>
                        <a:t>2%</a:t>
                      </a:r>
                      <a:endParaRPr lang="en-GB" sz="24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extLst>
                  <a:ext uri="{0D108BD9-81ED-4DB2-BD59-A6C34878D82A}">
                    <a16:rowId xmlns:a16="http://schemas.microsoft.com/office/drawing/2014/main" xmlns="" val="10001"/>
                  </a:ext>
                </a:extLst>
              </a:tr>
              <a:tr h="535707">
                <a:tc>
                  <a:txBody>
                    <a:bodyPr/>
                    <a:lstStyle/>
                    <a:p>
                      <a:pPr>
                        <a:lnSpc>
                          <a:spcPct val="150000"/>
                        </a:lnSpc>
                        <a:spcAft>
                          <a:spcPts val="0"/>
                        </a:spcAft>
                      </a:pPr>
                      <a:r>
                        <a:rPr lang="en-GB" sz="2400" dirty="0">
                          <a:effectLst/>
                        </a:rPr>
                        <a:t>61-70</a:t>
                      </a:r>
                      <a:endParaRPr lang="en-GB" sz="2400" dirty="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tc>
                  <a:txBody>
                    <a:bodyPr/>
                    <a:lstStyle/>
                    <a:p>
                      <a:pPr>
                        <a:lnSpc>
                          <a:spcPct val="150000"/>
                        </a:lnSpc>
                        <a:spcAft>
                          <a:spcPts val="0"/>
                        </a:spcAft>
                      </a:pPr>
                      <a:r>
                        <a:rPr lang="en-GB" sz="2400" dirty="0">
                          <a:effectLst/>
                        </a:rPr>
                        <a:t>24%</a:t>
                      </a:r>
                      <a:endParaRPr lang="en-GB" sz="2400" dirty="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tc>
                  <a:txBody>
                    <a:bodyPr/>
                    <a:lstStyle/>
                    <a:p>
                      <a:pPr>
                        <a:lnSpc>
                          <a:spcPct val="150000"/>
                        </a:lnSpc>
                        <a:spcAft>
                          <a:spcPts val="0"/>
                        </a:spcAft>
                      </a:pPr>
                      <a:r>
                        <a:rPr lang="en-GB" sz="2400">
                          <a:effectLst/>
                        </a:rPr>
                        <a:t>21%</a:t>
                      </a:r>
                      <a:endParaRPr lang="en-GB" sz="24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tc>
                  <a:txBody>
                    <a:bodyPr/>
                    <a:lstStyle/>
                    <a:p>
                      <a:pPr>
                        <a:lnSpc>
                          <a:spcPct val="150000"/>
                        </a:lnSpc>
                        <a:spcAft>
                          <a:spcPts val="0"/>
                        </a:spcAft>
                      </a:pPr>
                      <a:r>
                        <a:rPr lang="en-GB" sz="2400">
                          <a:effectLst/>
                        </a:rPr>
                        <a:t>48%</a:t>
                      </a:r>
                      <a:endParaRPr lang="en-GB" sz="24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tc>
                  <a:txBody>
                    <a:bodyPr/>
                    <a:lstStyle/>
                    <a:p>
                      <a:pPr>
                        <a:lnSpc>
                          <a:spcPct val="150000"/>
                        </a:lnSpc>
                        <a:spcAft>
                          <a:spcPts val="0"/>
                        </a:spcAft>
                      </a:pPr>
                      <a:r>
                        <a:rPr lang="en-GB" sz="2400" dirty="0">
                          <a:effectLst/>
                        </a:rPr>
                        <a:t>7%</a:t>
                      </a:r>
                      <a:endParaRPr lang="en-GB" sz="2400" dirty="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extLst>
                  <a:ext uri="{0D108BD9-81ED-4DB2-BD59-A6C34878D82A}">
                    <a16:rowId xmlns:a16="http://schemas.microsoft.com/office/drawing/2014/main" xmlns="" val="10002"/>
                  </a:ext>
                </a:extLst>
              </a:tr>
              <a:tr h="535707">
                <a:tc>
                  <a:txBody>
                    <a:bodyPr/>
                    <a:lstStyle/>
                    <a:p>
                      <a:pPr>
                        <a:lnSpc>
                          <a:spcPct val="150000"/>
                        </a:lnSpc>
                        <a:spcAft>
                          <a:spcPts val="0"/>
                        </a:spcAft>
                      </a:pPr>
                      <a:r>
                        <a:rPr lang="en-GB" sz="2400">
                          <a:effectLst/>
                        </a:rPr>
                        <a:t>71-80</a:t>
                      </a:r>
                      <a:endParaRPr lang="en-GB" sz="24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tc>
                  <a:txBody>
                    <a:bodyPr/>
                    <a:lstStyle/>
                    <a:p>
                      <a:pPr>
                        <a:lnSpc>
                          <a:spcPct val="150000"/>
                        </a:lnSpc>
                        <a:spcAft>
                          <a:spcPts val="0"/>
                        </a:spcAft>
                      </a:pPr>
                      <a:r>
                        <a:rPr lang="en-GB" sz="2400" dirty="0">
                          <a:effectLst/>
                        </a:rPr>
                        <a:t>20%</a:t>
                      </a:r>
                      <a:endParaRPr lang="en-GB" sz="2400" dirty="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tc>
                  <a:txBody>
                    <a:bodyPr/>
                    <a:lstStyle/>
                    <a:p>
                      <a:pPr>
                        <a:lnSpc>
                          <a:spcPct val="150000"/>
                        </a:lnSpc>
                        <a:spcAft>
                          <a:spcPts val="0"/>
                        </a:spcAft>
                      </a:pPr>
                      <a:r>
                        <a:rPr lang="en-GB" sz="2400">
                          <a:effectLst/>
                        </a:rPr>
                        <a:t>31%</a:t>
                      </a:r>
                      <a:endParaRPr lang="en-GB" sz="24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tc>
                  <a:txBody>
                    <a:bodyPr/>
                    <a:lstStyle/>
                    <a:p>
                      <a:pPr>
                        <a:lnSpc>
                          <a:spcPct val="150000"/>
                        </a:lnSpc>
                        <a:spcAft>
                          <a:spcPts val="0"/>
                        </a:spcAft>
                      </a:pPr>
                      <a:r>
                        <a:rPr lang="en-GB" sz="2400">
                          <a:effectLst/>
                        </a:rPr>
                        <a:t>38%</a:t>
                      </a:r>
                      <a:endParaRPr lang="en-GB" sz="24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tc>
                  <a:txBody>
                    <a:bodyPr/>
                    <a:lstStyle/>
                    <a:p>
                      <a:pPr>
                        <a:lnSpc>
                          <a:spcPct val="150000"/>
                        </a:lnSpc>
                        <a:spcAft>
                          <a:spcPts val="0"/>
                        </a:spcAft>
                      </a:pPr>
                      <a:r>
                        <a:rPr lang="en-GB" sz="2400">
                          <a:effectLst/>
                        </a:rPr>
                        <a:t>6%</a:t>
                      </a:r>
                      <a:endParaRPr lang="en-GB" sz="24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extLst>
                  <a:ext uri="{0D108BD9-81ED-4DB2-BD59-A6C34878D82A}">
                    <a16:rowId xmlns:a16="http://schemas.microsoft.com/office/drawing/2014/main" xmlns="" val="10003"/>
                  </a:ext>
                </a:extLst>
              </a:tr>
              <a:tr h="535707">
                <a:tc>
                  <a:txBody>
                    <a:bodyPr/>
                    <a:lstStyle/>
                    <a:p>
                      <a:pPr>
                        <a:lnSpc>
                          <a:spcPct val="150000"/>
                        </a:lnSpc>
                        <a:spcAft>
                          <a:spcPts val="0"/>
                        </a:spcAft>
                      </a:pPr>
                      <a:r>
                        <a:rPr lang="en-GB" sz="2400">
                          <a:effectLst/>
                        </a:rPr>
                        <a:t>81-90</a:t>
                      </a:r>
                      <a:endParaRPr lang="en-GB" sz="24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tc>
                  <a:txBody>
                    <a:bodyPr/>
                    <a:lstStyle/>
                    <a:p>
                      <a:pPr>
                        <a:lnSpc>
                          <a:spcPct val="150000"/>
                        </a:lnSpc>
                        <a:spcAft>
                          <a:spcPts val="0"/>
                        </a:spcAft>
                      </a:pPr>
                      <a:r>
                        <a:rPr lang="en-GB" sz="2400" dirty="0">
                          <a:effectLst/>
                        </a:rPr>
                        <a:t>27%</a:t>
                      </a:r>
                      <a:endParaRPr lang="en-GB" sz="2400" dirty="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tc>
                  <a:txBody>
                    <a:bodyPr/>
                    <a:lstStyle/>
                    <a:p>
                      <a:pPr>
                        <a:lnSpc>
                          <a:spcPct val="150000"/>
                        </a:lnSpc>
                        <a:spcAft>
                          <a:spcPts val="0"/>
                        </a:spcAft>
                      </a:pPr>
                      <a:r>
                        <a:rPr lang="en-GB" sz="2400" dirty="0">
                          <a:effectLst/>
                        </a:rPr>
                        <a:t>18%</a:t>
                      </a:r>
                      <a:endParaRPr lang="en-GB" sz="2400" dirty="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tc>
                  <a:txBody>
                    <a:bodyPr/>
                    <a:lstStyle/>
                    <a:p>
                      <a:pPr>
                        <a:lnSpc>
                          <a:spcPct val="150000"/>
                        </a:lnSpc>
                        <a:spcAft>
                          <a:spcPts val="0"/>
                        </a:spcAft>
                      </a:pPr>
                      <a:r>
                        <a:rPr lang="en-GB" sz="2400">
                          <a:effectLst/>
                        </a:rPr>
                        <a:t>35%</a:t>
                      </a:r>
                      <a:endParaRPr lang="en-GB" sz="24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tc>
                  <a:txBody>
                    <a:bodyPr/>
                    <a:lstStyle/>
                    <a:p>
                      <a:pPr>
                        <a:lnSpc>
                          <a:spcPct val="150000"/>
                        </a:lnSpc>
                        <a:spcAft>
                          <a:spcPts val="0"/>
                        </a:spcAft>
                      </a:pPr>
                      <a:r>
                        <a:rPr lang="en-GB" sz="2400">
                          <a:effectLst/>
                        </a:rPr>
                        <a:t>15%</a:t>
                      </a:r>
                      <a:endParaRPr lang="en-GB" sz="24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extLst>
                  <a:ext uri="{0D108BD9-81ED-4DB2-BD59-A6C34878D82A}">
                    <a16:rowId xmlns:a16="http://schemas.microsoft.com/office/drawing/2014/main" xmlns="" val="10004"/>
                  </a:ext>
                </a:extLst>
              </a:tr>
              <a:tr h="535707">
                <a:tc>
                  <a:txBody>
                    <a:bodyPr/>
                    <a:lstStyle/>
                    <a:p>
                      <a:pPr>
                        <a:lnSpc>
                          <a:spcPct val="150000"/>
                        </a:lnSpc>
                        <a:spcAft>
                          <a:spcPts val="0"/>
                        </a:spcAft>
                      </a:pPr>
                      <a:r>
                        <a:rPr lang="en-GB" sz="2400">
                          <a:effectLst/>
                        </a:rPr>
                        <a:t>90+</a:t>
                      </a:r>
                      <a:endParaRPr lang="en-GB" sz="24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tc>
                  <a:txBody>
                    <a:bodyPr/>
                    <a:lstStyle/>
                    <a:p>
                      <a:pPr>
                        <a:lnSpc>
                          <a:spcPct val="150000"/>
                        </a:lnSpc>
                        <a:spcAft>
                          <a:spcPts val="0"/>
                        </a:spcAft>
                      </a:pPr>
                      <a:r>
                        <a:rPr lang="en-GB" sz="2400">
                          <a:effectLst/>
                        </a:rPr>
                        <a:t>56%</a:t>
                      </a:r>
                      <a:endParaRPr lang="en-GB" sz="24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tc>
                  <a:txBody>
                    <a:bodyPr/>
                    <a:lstStyle/>
                    <a:p>
                      <a:pPr>
                        <a:lnSpc>
                          <a:spcPct val="150000"/>
                        </a:lnSpc>
                        <a:spcAft>
                          <a:spcPts val="0"/>
                        </a:spcAft>
                      </a:pPr>
                      <a:r>
                        <a:rPr lang="en-GB" sz="2400" dirty="0">
                          <a:effectLst/>
                        </a:rPr>
                        <a:t>0%</a:t>
                      </a:r>
                      <a:endParaRPr lang="en-GB" sz="2400" dirty="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tc>
                  <a:txBody>
                    <a:bodyPr/>
                    <a:lstStyle/>
                    <a:p>
                      <a:pPr>
                        <a:lnSpc>
                          <a:spcPct val="150000"/>
                        </a:lnSpc>
                        <a:spcAft>
                          <a:spcPts val="0"/>
                        </a:spcAft>
                      </a:pPr>
                      <a:r>
                        <a:rPr lang="en-GB" sz="2400" dirty="0">
                          <a:effectLst/>
                        </a:rPr>
                        <a:t>11%</a:t>
                      </a:r>
                      <a:endParaRPr lang="en-GB" sz="2400" dirty="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tc>
                  <a:txBody>
                    <a:bodyPr/>
                    <a:lstStyle/>
                    <a:p>
                      <a:pPr>
                        <a:lnSpc>
                          <a:spcPct val="150000"/>
                        </a:lnSpc>
                        <a:spcAft>
                          <a:spcPts val="0"/>
                        </a:spcAft>
                      </a:pPr>
                      <a:r>
                        <a:rPr lang="en-GB" sz="2400" dirty="0">
                          <a:effectLst/>
                        </a:rPr>
                        <a:t>33%</a:t>
                      </a:r>
                      <a:endParaRPr lang="en-GB" sz="2400" dirty="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extLst>
                  <a:ext uri="{0D108BD9-81ED-4DB2-BD59-A6C34878D82A}">
                    <a16:rowId xmlns:a16="http://schemas.microsoft.com/office/drawing/2014/main" xmlns="" val="10005"/>
                  </a:ext>
                </a:extLst>
              </a:tr>
            </a:tbl>
          </a:graphicData>
        </a:graphic>
      </p:graphicFrame>
      <p:sp>
        <p:nvSpPr>
          <p:cNvPr id="5" name="Slide Number Placeholder 4"/>
          <p:cNvSpPr>
            <a:spLocks noGrp="1"/>
          </p:cNvSpPr>
          <p:nvPr>
            <p:ph type="sldNum" sz="quarter" idx="12"/>
          </p:nvPr>
        </p:nvSpPr>
        <p:spPr/>
        <p:txBody>
          <a:bodyPr/>
          <a:lstStyle/>
          <a:p>
            <a:fld id="{4225AF5D-FFC9-48A5-A018-E2EA3BE4A5E9}" type="slidenum">
              <a:rPr lang="en-GB" smtClean="0"/>
              <a:t>11</a:t>
            </a:fld>
            <a:endParaRPr lang="en-GB" dirty="0"/>
          </a:p>
        </p:txBody>
      </p:sp>
    </p:spTree>
    <p:extLst>
      <p:ext uri="{BB962C8B-B14F-4D97-AF65-F5344CB8AC3E}">
        <p14:creationId xmlns:p14="http://schemas.microsoft.com/office/powerpoint/2010/main" val="1277210183"/>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 Clear labelling of food stores ?</a:t>
            </a:r>
            <a:endParaRPr lang="en-GB" b="1"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2546354559"/>
              </p:ext>
            </p:extLst>
          </p:nvPr>
        </p:nvGraphicFramePr>
        <p:xfrm>
          <a:off x="1342397" y="1892175"/>
          <a:ext cx="9870086" cy="3970575"/>
        </p:xfrm>
        <a:graphic>
          <a:graphicData uri="http://schemas.openxmlformats.org/drawingml/2006/table">
            <a:tbl>
              <a:tblPr firstRow="1" firstCol="1" bandRow="1">
                <a:tableStyleId>{5C22544A-7EE6-4342-B048-85BDC9FD1C3A}</a:tableStyleId>
              </a:tblPr>
              <a:tblGrid>
                <a:gridCol w="1973798">
                  <a:extLst>
                    <a:ext uri="{9D8B030D-6E8A-4147-A177-3AD203B41FA5}">
                      <a16:colId xmlns:a16="http://schemas.microsoft.com/office/drawing/2014/main" xmlns="" val="20000"/>
                    </a:ext>
                  </a:extLst>
                </a:gridCol>
                <a:gridCol w="1973798">
                  <a:extLst>
                    <a:ext uri="{9D8B030D-6E8A-4147-A177-3AD203B41FA5}">
                      <a16:colId xmlns:a16="http://schemas.microsoft.com/office/drawing/2014/main" xmlns="" val="20001"/>
                    </a:ext>
                  </a:extLst>
                </a:gridCol>
                <a:gridCol w="1973798">
                  <a:extLst>
                    <a:ext uri="{9D8B030D-6E8A-4147-A177-3AD203B41FA5}">
                      <a16:colId xmlns:a16="http://schemas.microsoft.com/office/drawing/2014/main" xmlns="" val="20002"/>
                    </a:ext>
                  </a:extLst>
                </a:gridCol>
                <a:gridCol w="1973798">
                  <a:extLst>
                    <a:ext uri="{9D8B030D-6E8A-4147-A177-3AD203B41FA5}">
                      <a16:colId xmlns:a16="http://schemas.microsoft.com/office/drawing/2014/main" xmlns="" val="20003"/>
                    </a:ext>
                  </a:extLst>
                </a:gridCol>
                <a:gridCol w="1974894">
                  <a:extLst>
                    <a:ext uri="{9D8B030D-6E8A-4147-A177-3AD203B41FA5}">
                      <a16:colId xmlns:a16="http://schemas.microsoft.com/office/drawing/2014/main" xmlns="" val="20004"/>
                    </a:ext>
                  </a:extLst>
                </a:gridCol>
              </a:tblGrid>
              <a:tr h="574659">
                <a:tc>
                  <a:txBody>
                    <a:bodyPr/>
                    <a:lstStyle/>
                    <a:p>
                      <a:pPr>
                        <a:lnSpc>
                          <a:spcPct val="150000"/>
                        </a:lnSpc>
                        <a:spcAft>
                          <a:spcPts val="0"/>
                        </a:spcAft>
                      </a:pPr>
                      <a:r>
                        <a:rPr lang="en-GB" sz="2400" dirty="0">
                          <a:effectLst/>
                        </a:rPr>
                        <a:t>Age</a:t>
                      </a:r>
                      <a:endParaRPr lang="en-GB" sz="2400" dirty="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tc>
                  <a:txBody>
                    <a:bodyPr/>
                    <a:lstStyle/>
                    <a:p>
                      <a:pPr>
                        <a:lnSpc>
                          <a:spcPct val="150000"/>
                        </a:lnSpc>
                        <a:spcAft>
                          <a:spcPts val="0"/>
                        </a:spcAft>
                      </a:pPr>
                      <a:r>
                        <a:rPr lang="en-GB" sz="2400">
                          <a:effectLst/>
                        </a:rPr>
                        <a:t>Very important</a:t>
                      </a:r>
                      <a:endParaRPr lang="en-GB" sz="24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tc>
                  <a:txBody>
                    <a:bodyPr/>
                    <a:lstStyle/>
                    <a:p>
                      <a:pPr>
                        <a:lnSpc>
                          <a:spcPct val="150000"/>
                        </a:lnSpc>
                        <a:spcAft>
                          <a:spcPts val="0"/>
                        </a:spcAft>
                      </a:pPr>
                      <a:r>
                        <a:rPr lang="en-GB" sz="2400">
                          <a:effectLst/>
                        </a:rPr>
                        <a:t>Quite important</a:t>
                      </a:r>
                      <a:endParaRPr lang="en-GB" sz="24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tc>
                  <a:txBody>
                    <a:bodyPr/>
                    <a:lstStyle/>
                    <a:p>
                      <a:pPr>
                        <a:lnSpc>
                          <a:spcPct val="150000"/>
                        </a:lnSpc>
                        <a:spcAft>
                          <a:spcPts val="0"/>
                        </a:spcAft>
                      </a:pPr>
                      <a:r>
                        <a:rPr lang="en-GB" sz="2400">
                          <a:effectLst/>
                        </a:rPr>
                        <a:t>Not important</a:t>
                      </a:r>
                      <a:endParaRPr lang="en-GB" sz="24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tc>
                  <a:txBody>
                    <a:bodyPr/>
                    <a:lstStyle/>
                    <a:p>
                      <a:pPr>
                        <a:lnSpc>
                          <a:spcPct val="150000"/>
                        </a:lnSpc>
                        <a:spcAft>
                          <a:spcPts val="0"/>
                        </a:spcAft>
                      </a:pPr>
                      <a:r>
                        <a:rPr lang="en-GB" sz="2400">
                          <a:effectLst/>
                        </a:rPr>
                        <a:t>Don't know or can’t say</a:t>
                      </a:r>
                      <a:endParaRPr lang="en-GB" sz="24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extLst>
                  <a:ext uri="{0D108BD9-81ED-4DB2-BD59-A6C34878D82A}">
                    <a16:rowId xmlns:a16="http://schemas.microsoft.com/office/drawing/2014/main" xmlns="" val="10000"/>
                  </a:ext>
                </a:extLst>
              </a:tr>
              <a:tr h="574659">
                <a:tc>
                  <a:txBody>
                    <a:bodyPr/>
                    <a:lstStyle/>
                    <a:p>
                      <a:pPr>
                        <a:lnSpc>
                          <a:spcPct val="150000"/>
                        </a:lnSpc>
                        <a:spcAft>
                          <a:spcPts val="0"/>
                        </a:spcAft>
                      </a:pPr>
                      <a:r>
                        <a:rPr lang="en-GB" sz="2400" dirty="0">
                          <a:effectLst/>
                        </a:rPr>
                        <a:t>50-60</a:t>
                      </a:r>
                      <a:endParaRPr lang="en-GB" sz="2400" dirty="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tc>
                  <a:txBody>
                    <a:bodyPr/>
                    <a:lstStyle/>
                    <a:p>
                      <a:pPr>
                        <a:lnSpc>
                          <a:spcPct val="150000"/>
                        </a:lnSpc>
                        <a:spcAft>
                          <a:spcPts val="0"/>
                        </a:spcAft>
                      </a:pPr>
                      <a:r>
                        <a:rPr lang="en-GB" sz="2400">
                          <a:effectLst/>
                        </a:rPr>
                        <a:t>14%</a:t>
                      </a:r>
                      <a:endParaRPr lang="en-GB" sz="24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tc>
                  <a:txBody>
                    <a:bodyPr/>
                    <a:lstStyle/>
                    <a:p>
                      <a:pPr>
                        <a:lnSpc>
                          <a:spcPct val="150000"/>
                        </a:lnSpc>
                        <a:spcAft>
                          <a:spcPts val="0"/>
                        </a:spcAft>
                      </a:pPr>
                      <a:r>
                        <a:rPr lang="en-GB" sz="2400">
                          <a:effectLst/>
                        </a:rPr>
                        <a:t>41%</a:t>
                      </a:r>
                      <a:endParaRPr lang="en-GB" sz="24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tc>
                  <a:txBody>
                    <a:bodyPr/>
                    <a:lstStyle/>
                    <a:p>
                      <a:pPr>
                        <a:lnSpc>
                          <a:spcPct val="150000"/>
                        </a:lnSpc>
                        <a:spcAft>
                          <a:spcPts val="0"/>
                        </a:spcAft>
                      </a:pPr>
                      <a:r>
                        <a:rPr lang="en-GB" sz="2400">
                          <a:effectLst/>
                        </a:rPr>
                        <a:t>42%</a:t>
                      </a:r>
                      <a:endParaRPr lang="en-GB" sz="24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tc>
                  <a:txBody>
                    <a:bodyPr/>
                    <a:lstStyle/>
                    <a:p>
                      <a:pPr>
                        <a:lnSpc>
                          <a:spcPct val="150000"/>
                        </a:lnSpc>
                        <a:spcAft>
                          <a:spcPts val="0"/>
                        </a:spcAft>
                      </a:pPr>
                      <a:r>
                        <a:rPr lang="en-GB" sz="2400">
                          <a:effectLst/>
                        </a:rPr>
                        <a:t>0%</a:t>
                      </a:r>
                      <a:endParaRPr lang="en-GB" sz="24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extLst>
                  <a:ext uri="{0D108BD9-81ED-4DB2-BD59-A6C34878D82A}">
                    <a16:rowId xmlns:a16="http://schemas.microsoft.com/office/drawing/2014/main" xmlns="" val="10001"/>
                  </a:ext>
                </a:extLst>
              </a:tr>
              <a:tr h="574659">
                <a:tc>
                  <a:txBody>
                    <a:bodyPr/>
                    <a:lstStyle/>
                    <a:p>
                      <a:pPr>
                        <a:lnSpc>
                          <a:spcPct val="150000"/>
                        </a:lnSpc>
                        <a:spcAft>
                          <a:spcPts val="0"/>
                        </a:spcAft>
                      </a:pPr>
                      <a:r>
                        <a:rPr lang="en-GB" sz="2400" dirty="0">
                          <a:effectLst/>
                        </a:rPr>
                        <a:t>61-70</a:t>
                      </a:r>
                      <a:endParaRPr lang="en-GB" sz="2400" dirty="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tc>
                  <a:txBody>
                    <a:bodyPr/>
                    <a:lstStyle/>
                    <a:p>
                      <a:pPr>
                        <a:lnSpc>
                          <a:spcPct val="150000"/>
                        </a:lnSpc>
                        <a:spcAft>
                          <a:spcPts val="0"/>
                        </a:spcAft>
                      </a:pPr>
                      <a:r>
                        <a:rPr lang="en-GB" sz="2400" dirty="0">
                          <a:effectLst/>
                        </a:rPr>
                        <a:t>19%</a:t>
                      </a:r>
                      <a:endParaRPr lang="en-GB" sz="2400" dirty="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tc>
                  <a:txBody>
                    <a:bodyPr/>
                    <a:lstStyle/>
                    <a:p>
                      <a:pPr>
                        <a:lnSpc>
                          <a:spcPct val="150000"/>
                        </a:lnSpc>
                        <a:spcAft>
                          <a:spcPts val="0"/>
                        </a:spcAft>
                      </a:pPr>
                      <a:r>
                        <a:rPr lang="en-GB" sz="2400">
                          <a:effectLst/>
                        </a:rPr>
                        <a:t>39%</a:t>
                      </a:r>
                      <a:endParaRPr lang="en-GB" sz="24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tc>
                  <a:txBody>
                    <a:bodyPr/>
                    <a:lstStyle/>
                    <a:p>
                      <a:pPr>
                        <a:lnSpc>
                          <a:spcPct val="150000"/>
                        </a:lnSpc>
                        <a:spcAft>
                          <a:spcPts val="0"/>
                        </a:spcAft>
                      </a:pPr>
                      <a:r>
                        <a:rPr lang="en-GB" sz="2400">
                          <a:effectLst/>
                        </a:rPr>
                        <a:t>40%</a:t>
                      </a:r>
                      <a:endParaRPr lang="en-GB" sz="24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tc>
                  <a:txBody>
                    <a:bodyPr/>
                    <a:lstStyle/>
                    <a:p>
                      <a:pPr>
                        <a:lnSpc>
                          <a:spcPct val="150000"/>
                        </a:lnSpc>
                        <a:spcAft>
                          <a:spcPts val="0"/>
                        </a:spcAft>
                      </a:pPr>
                      <a:r>
                        <a:rPr lang="en-GB" sz="2400">
                          <a:effectLst/>
                        </a:rPr>
                        <a:t>1%</a:t>
                      </a:r>
                      <a:endParaRPr lang="en-GB" sz="24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extLst>
                  <a:ext uri="{0D108BD9-81ED-4DB2-BD59-A6C34878D82A}">
                    <a16:rowId xmlns:a16="http://schemas.microsoft.com/office/drawing/2014/main" xmlns="" val="10002"/>
                  </a:ext>
                </a:extLst>
              </a:tr>
              <a:tr h="574659">
                <a:tc>
                  <a:txBody>
                    <a:bodyPr/>
                    <a:lstStyle/>
                    <a:p>
                      <a:pPr>
                        <a:lnSpc>
                          <a:spcPct val="150000"/>
                        </a:lnSpc>
                        <a:spcAft>
                          <a:spcPts val="0"/>
                        </a:spcAft>
                      </a:pPr>
                      <a:r>
                        <a:rPr lang="en-GB" sz="2400">
                          <a:effectLst/>
                        </a:rPr>
                        <a:t>71-80</a:t>
                      </a:r>
                      <a:endParaRPr lang="en-GB" sz="24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tc>
                  <a:txBody>
                    <a:bodyPr/>
                    <a:lstStyle/>
                    <a:p>
                      <a:pPr>
                        <a:lnSpc>
                          <a:spcPct val="150000"/>
                        </a:lnSpc>
                        <a:spcAft>
                          <a:spcPts val="0"/>
                        </a:spcAft>
                      </a:pPr>
                      <a:r>
                        <a:rPr lang="en-GB" sz="2400" dirty="0">
                          <a:effectLst/>
                        </a:rPr>
                        <a:t>24%</a:t>
                      </a:r>
                      <a:endParaRPr lang="en-GB" sz="2400" dirty="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tc>
                  <a:txBody>
                    <a:bodyPr/>
                    <a:lstStyle/>
                    <a:p>
                      <a:pPr>
                        <a:lnSpc>
                          <a:spcPct val="150000"/>
                        </a:lnSpc>
                        <a:spcAft>
                          <a:spcPts val="0"/>
                        </a:spcAft>
                      </a:pPr>
                      <a:r>
                        <a:rPr lang="en-GB" sz="2400" dirty="0">
                          <a:effectLst/>
                        </a:rPr>
                        <a:t>35%</a:t>
                      </a:r>
                      <a:endParaRPr lang="en-GB" sz="2400" dirty="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tc>
                  <a:txBody>
                    <a:bodyPr/>
                    <a:lstStyle/>
                    <a:p>
                      <a:pPr>
                        <a:lnSpc>
                          <a:spcPct val="150000"/>
                        </a:lnSpc>
                        <a:spcAft>
                          <a:spcPts val="0"/>
                        </a:spcAft>
                      </a:pPr>
                      <a:r>
                        <a:rPr lang="en-GB" sz="2400">
                          <a:effectLst/>
                        </a:rPr>
                        <a:t>32%</a:t>
                      </a:r>
                      <a:endParaRPr lang="en-GB" sz="24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tc>
                  <a:txBody>
                    <a:bodyPr/>
                    <a:lstStyle/>
                    <a:p>
                      <a:pPr>
                        <a:lnSpc>
                          <a:spcPct val="150000"/>
                        </a:lnSpc>
                        <a:spcAft>
                          <a:spcPts val="0"/>
                        </a:spcAft>
                      </a:pPr>
                      <a:r>
                        <a:rPr lang="en-GB" sz="2400">
                          <a:effectLst/>
                        </a:rPr>
                        <a:t>6%</a:t>
                      </a:r>
                      <a:endParaRPr lang="en-GB" sz="24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extLst>
                  <a:ext uri="{0D108BD9-81ED-4DB2-BD59-A6C34878D82A}">
                    <a16:rowId xmlns:a16="http://schemas.microsoft.com/office/drawing/2014/main" xmlns="" val="10003"/>
                  </a:ext>
                </a:extLst>
              </a:tr>
              <a:tr h="574659">
                <a:tc>
                  <a:txBody>
                    <a:bodyPr/>
                    <a:lstStyle/>
                    <a:p>
                      <a:pPr>
                        <a:lnSpc>
                          <a:spcPct val="150000"/>
                        </a:lnSpc>
                        <a:spcAft>
                          <a:spcPts val="0"/>
                        </a:spcAft>
                      </a:pPr>
                      <a:r>
                        <a:rPr lang="en-GB" sz="2400">
                          <a:effectLst/>
                        </a:rPr>
                        <a:t>81-90</a:t>
                      </a:r>
                      <a:endParaRPr lang="en-GB" sz="24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tc>
                  <a:txBody>
                    <a:bodyPr/>
                    <a:lstStyle/>
                    <a:p>
                      <a:pPr>
                        <a:lnSpc>
                          <a:spcPct val="150000"/>
                        </a:lnSpc>
                        <a:spcAft>
                          <a:spcPts val="0"/>
                        </a:spcAft>
                      </a:pPr>
                      <a:r>
                        <a:rPr lang="en-GB" sz="2400">
                          <a:effectLst/>
                        </a:rPr>
                        <a:t>29%</a:t>
                      </a:r>
                      <a:endParaRPr lang="en-GB" sz="24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tc>
                  <a:txBody>
                    <a:bodyPr/>
                    <a:lstStyle/>
                    <a:p>
                      <a:pPr>
                        <a:lnSpc>
                          <a:spcPct val="150000"/>
                        </a:lnSpc>
                        <a:spcAft>
                          <a:spcPts val="0"/>
                        </a:spcAft>
                      </a:pPr>
                      <a:r>
                        <a:rPr lang="en-GB" sz="2400" dirty="0">
                          <a:effectLst/>
                        </a:rPr>
                        <a:t>36%</a:t>
                      </a:r>
                      <a:endParaRPr lang="en-GB" sz="2400" dirty="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tc>
                  <a:txBody>
                    <a:bodyPr/>
                    <a:lstStyle/>
                    <a:p>
                      <a:pPr>
                        <a:lnSpc>
                          <a:spcPct val="150000"/>
                        </a:lnSpc>
                        <a:spcAft>
                          <a:spcPts val="0"/>
                        </a:spcAft>
                      </a:pPr>
                      <a:r>
                        <a:rPr lang="en-GB" sz="2400" dirty="0">
                          <a:effectLst/>
                        </a:rPr>
                        <a:t>28%</a:t>
                      </a:r>
                      <a:endParaRPr lang="en-GB" sz="2400" dirty="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tc>
                  <a:txBody>
                    <a:bodyPr/>
                    <a:lstStyle/>
                    <a:p>
                      <a:pPr>
                        <a:lnSpc>
                          <a:spcPct val="150000"/>
                        </a:lnSpc>
                        <a:spcAft>
                          <a:spcPts val="0"/>
                        </a:spcAft>
                      </a:pPr>
                      <a:r>
                        <a:rPr lang="en-GB" sz="2400">
                          <a:effectLst/>
                        </a:rPr>
                        <a:t>3%</a:t>
                      </a:r>
                      <a:endParaRPr lang="en-GB" sz="24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extLst>
                  <a:ext uri="{0D108BD9-81ED-4DB2-BD59-A6C34878D82A}">
                    <a16:rowId xmlns:a16="http://schemas.microsoft.com/office/drawing/2014/main" xmlns="" val="10004"/>
                  </a:ext>
                </a:extLst>
              </a:tr>
              <a:tr h="574659">
                <a:tc>
                  <a:txBody>
                    <a:bodyPr/>
                    <a:lstStyle/>
                    <a:p>
                      <a:pPr>
                        <a:lnSpc>
                          <a:spcPct val="150000"/>
                        </a:lnSpc>
                        <a:spcAft>
                          <a:spcPts val="0"/>
                        </a:spcAft>
                      </a:pPr>
                      <a:r>
                        <a:rPr lang="en-GB" sz="2400">
                          <a:effectLst/>
                        </a:rPr>
                        <a:t>90+</a:t>
                      </a:r>
                      <a:endParaRPr lang="en-GB" sz="24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tc>
                  <a:txBody>
                    <a:bodyPr/>
                    <a:lstStyle/>
                    <a:p>
                      <a:pPr>
                        <a:lnSpc>
                          <a:spcPct val="150000"/>
                        </a:lnSpc>
                        <a:spcAft>
                          <a:spcPts val="0"/>
                        </a:spcAft>
                      </a:pPr>
                      <a:r>
                        <a:rPr lang="en-GB" sz="2400">
                          <a:effectLst/>
                        </a:rPr>
                        <a:t>56%</a:t>
                      </a:r>
                      <a:endParaRPr lang="en-GB" sz="24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tc>
                  <a:txBody>
                    <a:bodyPr/>
                    <a:lstStyle/>
                    <a:p>
                      <a:pPr>
                        <a:lnSpc>
                          <a:spcPct val="150000"/>
                        </a:lnSpc>
                        <a:spcAft>
                          <a:spcPts val="0"/>
                        </a:spcAft>
                      </a:pPr>
                      <a:r>
                        <a:rPr lang="en-GB" sz="2400">
                          <a:effectLst/>
                        </a:rPr>
                        <a:t>22%</a:t>
                      </a:r>
                      <a:endParaRPr lang="en-GB" sz="24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tc>
                  <a:txBody>
                    <a:bodyPr/>
                    <a:lstStyle/>
                    <a:p>
                      <a:pPr>
                        <a:lnSpc>
                          <a:spcPct val="150000"/>
                        </a:lnSpc>
                        <a:spcAft>
                          <a:spcPts val="0"/>
                        </a:spcAft>
                      </a:pPr>
                      <a:r>
                        <a:rPr lang="en-GB" sz="2400" dirty="0">
                          <a:effectLst/>
                        </a:rPr>
                        <a:t>22%</a:t>
                      </a:r>
                      <a:endParaRPr lang="en-GB" sz="2400" dirty="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tc>
                  <a:txBody>
                    <a:bodyPr/>
                    <a:lstStyle/>
                    <a:p>
                      <a:pPr>
                        <a:lnSpc>
                          <a:spcPct val="150000"/>
                        </a:lnSpc>
                        <a:spcAft>
                          <a:spcPts val="0"/>
                        </a:spcAft>
                      </a:pPr>
                      <a:r>
                        <a:rPr lang="en-GB" sz="2400" dirty="0">
                          <a:effectLst/>
                        </a:rPr>
                        <a:t>0%</a:t>
                      </a:r>
                      <a:endParaRPr lang="en-GB" sz="2400" dirty="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extLst>
                  <a:ext uri="{0D108BD9-81ED-4DB2-BD59-A6C34878D82A}">
                    <a16:rowId xmlns:a16="http://schemas.microsoft.com/office/drawing/2014/main" xmlns="" val="10005"/>
                  </a:ext>
                </a:extLst>
              </a:tr>
            </a:tbl>
          </a:graphicData>
        </a:graphic>
      </p:graphicFrame>
      <p:sp>
        <p:nvSpPr>
          <p:cNvPr id="5" name="Slide Number Placeholder 4"/>
          <p:cNvSpPr>
            <a:spLocks noGrp="1"/>
          </p:cNvSpPr>
          <p:nvPr>
            <p:ph type="sldNum" sz="quarter" idx="12"/>
          </p:nvPr>
        </p:nvSpPr>
        <p:spPr/>
        <p:txBody>
          <a:bodyPr/>
          <a:lstStyle/>
          <a:p>
            <a:fld id="{4225AF5D-FFC9-48A5-A018-E2EA3BE4A5E9}" type="slidenum">
              <a:rPr lang="en-GB" smtClean="0"/>
              <a:t>12</a:t>
            </a:fld>
            <a:endParaRPr lang="en-GB" dirty="0"/>
          </a:p>
        </p:txBody>
      </p:sp>
    </p:spTree>
    <p:extLst>
      <p:ext uri="{BB962C8B-B14F-4D97-AF65-F5344CB8AC3E}">
        <p14:creationId xmlns:p14="http://schemas.microsoft.com/office/powerpoint/2010/main" val="2679979271"/>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              More Cafe’s in the store ?</a:t>
            </a:r>
            <a:endParaRPr lang="en-GB"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3952039025"/>
              </p:ext>
            </p:extLst>
          </p:nvPr>
        </p:nvGraphicFramePr>
        <p:xfrm>
          <a:off x="796706" y="2186197"/>
          <a:ext cx="10358975" cy="3154680"/>
        </p:xfrm>
        <a:graphic>
          <a:graphicData uri="http://schemas.openxmlformats.org/drawingml/2006/table">
            <a:tbl>
              <a:tblPr firstRow="1" firstCol="1" bandRow="1">
                <a:tableStyleId>{5C22544A-7EE6-4342-B048-85BDC9FD1C3A}</a:tableStyleId>
              </a:tblPr>
              <a:tblGrid>
                <a:gridCol w="1754454">
                  <a:extLst>
                    <a:ext uri="{9D8B030D-6E8A-4147-A177-3AD203B41FA5}">
                      <a16:colId xmlns:a16="http://schemas.microsoft.com/office/drawing/2014/main" xmlns="" val="20000"/>
                    </a:ext>
                  </a:extLst>
                </a:gridCol>
                <a:gridCol w="1745262">
                  <a:extLst>
                    <a:ext uri="{9D8B030D-6E8A-4147-A177-3AD203B41FA5}">
                      <a16:colId xmlns:a16="http://schemas.microsoft.com/office/drawing/2014/main" xmlns="" val="20001"/>
                    </a:ext>
                  </a:extLst>
                </a:gridCol>
                <a:gridCol w="1736070">
                  <a:extLst>
                    <a:ext uri="{9D8B030D-6E8A-4147-A177-3AD203B41FA5}">
                      <a16:colId xmlns:a16="http://schemas.microsoft.com/office/drawing/2014/main" xmlns="" val="20002"/>
                    </a:ext>
                  </a:extLst>
                </a:gridCol>
                <a:gridCol w="1732624">
                  <a:extLst>
                    <a:ext uri="{9D8B030D-6E8A-4147-A177-3AD203B41FA5}">
                      <a16:colId xmlns:a16="http://schemas.microsoft.com/office/drawing/2014/main" xmlns="" val="20003"/>
                    </a:ext>
                  </a:extLst>
                </a:gridCol>
                <a:gridCol w="1739517">
                  <a:extLst>
                    <a:ext uri="{9D8B030D-6E8A-4147-A177-3AD203B41FA5}">
                      <a16:colId xmlns:a16="http://schemas.microsoft.com/office/drawing/2014/main" xmlns="" val="20004"/>
                    </a:ext>
                  </a:extLst>
                </a:gridCol>
                <a:gridCol w="1651048">
                  <a:extLst>
                    <a:ext uri="{9D8B030D-6E8A-4147-A177-3AD203B41FA5}">
                      <a16:colId xmlns:a16="http://schemas.microsoft.com/office/drawing/2014/main" xmlns="" val="20005"/>
                    </a:ext>
                  </a:extLst>
                </a:gridCol>
              </a:tblGrid>
              <a:tr h="0">
                <a:tc>
                  <a:txBody>
                    <a:bodyPr/>
                    <a:lstStyle/>
                    <a:p>
                      <a:pPr>
                        <a:lnSpc>
                          <a:spcPct val="150000"/>
                        </a:lnSpc>
                        <a:spcAft>
                          <a:spcPts val="0"/>
                        </a:spcAft>
                      </a:pPr>
                      <a:r>
                        <a:rPr lang="en-GB" sz="1800" dirty="0">
                          <a:effectLst/>
                        </a:rPr>
                        <a:t>Age</a:t>
                      </a:r>
                      <a:endParaRPr lang="en-GB" sz="1800" dirty="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tc>
                  <a:txBody>
                    <a:bodyPr/>
                    <a:lstStyle/>
                    <a:p>
                      <a:pPr>
                        <a:lnSpc>
                          <a:spcPct val="150000"/>
                        </a:lnSpc>
                        <a:spcAft>
                          <a:spcPts val="0"/>
                        </a:spcAft>
                      </a:pPr>
                      <a:r>
                        <a:rPr lang="en-GB" sz="1800">
                          <a:effectLst/>
                        </a:rPr>
                        <a:t>50-60</a:t>
                      </a:r>
                      <a:endParaRPr lang="en-GB" sz="18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tc>
                  <a:txBody>
                    <a:bodyPr/>
                    <a:lstStyle/>
                    <a:p>
                      <a:pPr>
                        <a:lnSpc>
                          <a:spcPct val="150000"/>
                        </a:lnSpc>
                        <a:spcAft>
                          <a:spcPts val="0"/>
                        </a:spcAft>
                      </a:pPr>
                      <a:r>
                        <a:rPr lang="en-GB" sz="1800">
                          <a:effectLst/>
                        </a:rPr>
                        <a:t>61-70</a:t>
                      </a:r>
                      <a:endParaRPr lang="en-GB" sz="18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tc>
                  <a:txBody>
                    <a:bodyPr/>
                    <a:lstStyle/>
                    <a:p>
                      <a:pPr>
                        <a:lnSpc>
                          <a:spcPct val="150000"/>
                        </a:lnSpc>
                        <a:spcAft>
                          <a:spcPts val="0"/>
                        </a:spcAft>
                      </a:pPr>
                      <a:r>
                        <a:rPr lang="en-GB" sz="1800">
                          <a:effectLst/>
                        </a:rPr>
                        <a:t>71-80</a:t>
                      </a:r>
                      <a:endParaRPr lang="en-GB" sz="18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tc>
                  <a:txBody>
                    <a:bodyPr/>
                    <a:lstStyle/>
                    <a:p>
                      <a:pPr>
                        <a:lnSpc>
                          <a:spcPct val="150000"/>
                        </a:lnSpc>
                        <a:spcAft>
                          <a:spcPts val="0"/>
                        </a:spcAft>
                      </a:pPr>
                      <a:r>
                        <a:rPr lang="en-GB" sz="1800">
                          <a:effectLst/>
                        </a:rPr>
                        <a:t>81-90</a:t>
                      </a:r>
                      <a:endParaRPr lang="en-GB" sz="18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tc>
                  <a:txBody>
                    <a:bodyPr/>
                    <a:lstStyle/>
                    <a:p>
                      <a:pPr>
                        <a:lnSpc>
                          <a:spcPct val="150000"/>
                        </a:lnSpc>
                        <a:spcAft>
                          <a:spcPts val="0"/>
                        </a:spcAft>
                      </a:pPr>
                      <a:r>
                        <a:rPr lang="en-GB" sz="1800">
                          <a:effectLst/>
                        </a:rPr>
                        <a:t>90+</a:t>
                      </a:r>
                      <a:endParaRPr lang="en-GB" sz="18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extLst>
                  <a:ext uri="{0D108BD9-81ED-4DB2-BD59-A6C34878D82A}">
                    <a16:rowId xmlns:a16="http://schemas.microsoft.com/office/drawing/2014/main" xmlns="" val="10000"/>
                  </a:ext>
                </a:extLst>
              </a:tr>
              <a:tr h="0">
                <a:tc>
                  <a:txBody>
                    <a:bodyPr/>
                    <a:lstStyle/>
                    <a:p>
                      <a:pPr>
                        <a:lnSpc>
                          <a:spcPct val="150000"/>
                        </a:lnSpc>
                        <a:spcAft>
                          <a:spcPts val="0"/>
                        </a:spcAft>
                      </a:pPr>
                      <a:r>
                        <a:rPr lang="en-GB" sz="2000" dirty="0">
                          <a:effectLst/>
                        </a:rPr>
                        <a:t>Very important</a:t>
                      </a:r>
                      <a:endParaRPr lang="en-GB" sz="2000" dirty="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tc>
                  <a:txBody>
                    <a:bodyPr/>
                    <a:lstStyle/>
                    <a:p>
                      <a:pPr>
                        <a:lnSpc>
                          <a:spcPct val="150000"/>
                        </a:lnSpc>
                        <a:spcAft>
                          <a:spcPts val="0"/>
                        </a:spcAft>
                      </a:pPr>
                      <a:r>
                        <a:rPr lang="en-GB" sz="2000" dirty="0">
                          <a:effectLst/>
                        </a:rPr>
                        <a:t>4%</a:t>
                      </a:r>
                      <a:endParaRPr lang="en-GB" sz="2000" dirty="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tc>
                  <a:txBody>
                    <a:bodyPr/>
                    <a:lstStyle/>
                    <a:p>
                      <a:pPr>
                        <a:lnSpc>
                          <a:spcPct val="150000"/>
                        </a:lnSpc>
                        <a:spcAft>
                          <a:spcPts val="0"/>
                        </a:spcAft>
                      </a:pPr>
                      <a:r>
                        <a:rPr lang="en-GB" sz="2000" dirty="0">
                          <a:effectLst/>
                        </a:rPr>
                        <a:t>13%</a:t>
                      </a:r>
                      <a:endParaRPr lang="en-GB" sz="2000" dirty="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tc>
                  <a:txBody>
                    <a:bodyPr/>
                    <a:lstStyle/>
                    <a:p>
                      <a:pPr>
                        <a:lnSpc>
                          <a:spcPct val="150000"/>
                        </a:lnSpc>
                        <a:spcAft>
                          <a:spcPts val="0"/>
                        </a:spcAft>
                      </a:pPr>
                      <a:r>
                        <a:rPr lang="en-GB" sz="2000">
                          <a:effectLst/>
                        </a:rPr>
                        <a:t>9%</a:t>
                      </a:r>
                      <a:endParaRPr lang="en-GB" sz="20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tc>
                  <a:txBody>
                    <a:bodyPr/>
                    <a:lstStyle/>
                    <a:p>
                      <a:pPr>
                        <a:lnSpc>
                          <a:spcPct val="150000"/>
                        </a:lnSpc>
                        <a:spcAft>
                          <a:spcPts val="0"/>
                        </a:spcAft>
                      </a:pPr>
                      <a:r>
                        <a:rPr lang="en-GB" sz="2000">
                          <a:effectLst/>
                        </a:rPr>
                        <a:t>27%</a:t>
                      </a:r>
                      <a:endParaRPr lang="en-GB" sz="20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tc>
                  <a:txBody>
                    <a:bodyPr/>
                    <a:lstStyle/>
                    <a:p>
                      <a:pPr>
                        <a:lnSpc>
                          <a:spcPct val="150000"/>
                        </a:lnSpc>
                        <a:spcAft>
                          <a:spcPts val="0"/>
                        </a:spcAft>
                      </a:pPr>
                      <a:r>
                        <a:rPr lang="en-GB" sz="2000">
                          <a:effectLst/>
                        </a:rPr>
                        <a:t>33%</a:t>
                      </a:r>
                      <a:endParaRPr lang="en-GB" sz="20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extLst>
                  <a:ext uri="{0D108BD9-81ED-4DB2-BD59-A6C34878D82A}">
                    <a16:rowId xmlns:a16="http://schemas.microsoft.com/office/drawing/2014/main" xmlns="" val="10001"/>
                  </a:ext>
                </a:extLst>
              </a:tr>
              <a:tr h="0">
                <a:tc>
                  <a:txBody>
                    <a:bodyPr/>
                    <a:lstStyle/>
                    <a:p>
                      <a:pPr>
                        <a:lnSpc>
                          <a:spcPct val="150000"/>
                        </a:lnSpc>
                        <a:spcAft>
                          <a:spcPts val="0"/>
                        </a:spcAft>
                      </a:pPr>
                      <a:r>
                        <a:rPr lang="en-GB" sz="2000">
                          <a:effectLst/>
                        </a:rPr>
                        <a:t>Quite important</a:t>
                      </a:r>
                      <a:endParaRPr lang="en-GB" sz="20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tc>
                  <a:txBody>
                    <a:bodyPr/>
                    <a:lstStyle/>
                    <a:p>
                      <a:pPr>
                        <a:lnSpc>
                          <a:spcPct val="150000"/>
                        </a:lnSpc>
                        <a:spcAft>
                          <a:spcPts val="0"/>
                        </a:spcAft>
                      </a:pPr>
                      <a:r>
                        <a:rPr lang="en-GB" sz="2000" dirty="0">
                          <a:effectLst/>
                        </a:rPr>
                        <a:t>25%</a:t>
                      </a:r>
                      <a:endParaRPr lang="en-GB" sz="2000" dirty="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tc>
                  <a:txBody>
                    <a:bodyPr/>
                    <a:lstStyle/>
                    <a:p>
                      <a:pPr>
                        <a:lnSpc>
                          <a:spcPct val="150000"/>
                        </a:lnSpc>
                        <a:spcAft>
                          <a:spcPts val="0"/>
                        </a:spcAft>
                      </a:pPr>
                      <a:r>
                        <a:rPr lang="en-GB" sz="2000" dirty="0">
                          <a:effectLst/>
                        </a:rPr>
                        <a:t>23%</a:t>
                      </a:r>
                      <a:endParaRPr lang="en-GB" sz="2000" dirty="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tc>
                  <a:txBody>
                    <a:bodyPr/>
                    <a:lstStyle/>
                    <a:p>
                      <a:pPr>
                        <a:lnSpc>
                          <a:spcPct val="150000"/>
                        </a:lnSpc>
                        <a:spcAft>
                          <a:spcPts val="0"/>
                        </a:spcAft>
                      </a:pPr>
                      <a:r>
                        <a:rPr lang="en-GB" sz="2000" dirty="0">
                          <a:effectLst/>
                        </a:rPr>
                        <a:t>40%</a:t>
                      </a:r>
                      <a:endParaRPr lang="en-GB" sz="2000" dirty="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tc>
                  <a:txBody>
                    <a:bodyPr/>
                    <a:lstStyle/>
                    <a:p>
                      <a:pPr>
                        <a:lnSpc>
                          <a:spcPct val="150000"/>
                        </a:lnSpc>
                        <a:spcAft>
                          <a:spcPts val="0"/>
                        </a:spcAft>
                      </a:pPr>
                      <a:r>
                        <a:rPr lang="en-GB" sz="2000">
                          <a:effectLst/>
                        </a:rPr>
                        <a:t>24%</a:t>
                      </a:r>
                      <a:endParaRPr lang="en-GB" sz="20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tc>
                  <a:txBody>
                    <a:bodyPr/>
                    <a:lstStyle/>
                    <a:p>
                      <a:pPr>
                        <a:lnSpc>
                          <a:spcPct val="150000"/>
                        </a:lnSpc>
                        <a:spcAft>
                          <a:spcPts val="0"/>
                        </a:spcAft>
                      </a:pPr>
                      <a:r>
                        <a:rPr lang="en-GB" sz="2000">
                          <a:effectLst/>
                        </a:rPr>
                        <a:t>33%</a:t>
                      </a:r>
                      <a:endParaRPr lang="en-GB" sz="20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extLst>
                  <a:ext uri="{0D108BD9-81ED-4DB2-BD59-A6C34878D82A}">
                    <a16:rowId xmlns:a16="http://schemas.microsoft.com/office/drawing/2014/main" xmlns="" val="10002"/>
                  </a:ext>
                </a:extLst>
              </a:tr>
              <a:tr h="0">
                <a:tc>
                  <a:txBody>
                    <a:bodyPr/>
                    <a:lstStyle/>
                    <a:p>
                      <a:pPr>
                        <a:lnSpc>
                          <a:spcPct val="150000"/>
                        </a:lnSpc>
                        <a:spcAft>
                          <a:spcPts val="0"/>
                        </a:spcAft>
                      </a:pPr>
                      <a:r>
                        <a:rPr lang="en-GB" sz="2000">
                          <a:effectLst/>
                        </a:rPr>
                        <a:t>Not important</a:t>
                      </a:r>
                      <a:endParaRPr lang="en-GB" sz="20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tc>
                  <a:txBody>
                    <a:bodyPr/>
                    <a:lstStyle/>
                    <a:p>
                      <a:pPr>
                        <a:lnSpc>
                          <a:spcPct val="150000"/>
                        </a:lnSpc>
                        <a:spcAft>
                          <a:spcPts val="0"/>
                        </a:spcAft>
                      </a:pPr>
                      <a:r>
                        <a:rPr lang="en-GB" sz="2000" dirty="0">
                          <a:effectLst/>
                        </a:rPr>
                        <a:t>68</a:t>
                      </a:r>
                      <a:r>
                        <a:rPr lang="en-GB" sz="2000" dirty="0" smtClean="0">
                          <a:effectLst/>
                        </a:rPr>
                        <a:t>%</a:t>
                      </a:r>
                      <a:endParaRPr lang="en-GB" sz="2000" dirty="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tc>
                  <a:txBody>
                    <a:bodyPr/>
                    <a:lstStyle/>
                    <a:p>
                      <a:pPr>
                        <a:lnSpc>
                          <a:spcPct val="150000"/>
                        </a:lnSpc>
                        <a:spcAft>
                          <a:spcPts val="0"/>
                        </a:spcAft>
                      </a:pPr>
                      <a:r>
                        <a:rPr lang="en-GB" sz="2000" dirty="0">
                          <a:effectLst/>
                        </a:rPr>
                        <a:t>62%</a:t>
                      </a:r>
                      <a:endParaRPr lang="en-GB" sz="2000" dirty="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tc>
                  <a:txBody>
                    <a:bodyPr/>
                    <a:lstStyle/>
                    <a:p>
                      <a:pPr>
                        <a:lnSpc>
                          <a:spcPct val="150000"/>
                        </a:lnSpc>
                        <a:spcAft>
                          <a:spcPts val="0"/>
                        </a:spcAft>
                      </a:pPr>
                      <a:r>
                        <a:rPr lang="en-GB" sz="2000" dirty="0">
                          <a:effectLst/>
                        </a:rPr>
                        <a:t>45%</a:t>
                      </a:r>
                      <a:endParaRPr lang="en-GB" sz="2000" dirty="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tc>
                  <a:txBody>
                    <a:bodyPr/>
                    <a:lstStyle/>
                    <a:p>
                      <a:pPr>
                        <a:lnSpc>
                          <a:spcPct val="150000"/>
                        </a:lnSpc>
                        <a:spcAft>
                          <a:spcPts val="0"/>
                        </a:spcAft>
                      </a:pPr>
                      <a:r>
                        <a:rPr lang="en-GB" sz="2000" dirty="0">
                          <a:effectLst/>
                        </a:rPr>
                        <a:t>41%</a:t>
                      </a:r>
                      <a:endParaRPr lang="en-GB" sz="2000" dirty="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tc>
                  <a:txBody>
                    <a:bodyPr/>
                    <a:lstStyle/>
                    <a:p>
                      <a:pPr>
                        <a:lnSpc>
                          <a:spcPct val="150000"/>
                        </a:lnSpc>
                        <a:spcAft>
                          <a:spcPts val="0"/>
                        </a:spcAft>
                      </a:pPr>
                      <a:r>
                        <a:rPr lang="en-GB" sz="2000" dirty="0">
                          <a:effectLst/>
                        </a:rPr>
                        <a:t>53%</a:t>
                      </a:r>
                      <a:endParaRPr lang="en-GB" sz="2000" dirty="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extLst>
                  <a:ext uri="{0D108BD9-81ED-4DB2-BD59-A6C34878D82A}">
                    <a16:rowId xmlns:a16="http://schemas.microsoft.com/office/drawing/2014/main" xmlns="" val="10003"/>
                  </a:ext>
                </a:extLst>
              </a:tr>
              <a:tr h="0">
                <a:tc>
                  <a:txBody>
                    <a:bodyPr/>
                    <a:lstStyle/>
                    <a:p>
                      <a:pPr>
                        <a:lnSpc>
                          <a:spcPct val="150000"/>
                        </a:lnSpc>
                        <a:spcAft>
                          <a:spcPts val="0"/>
                        </a:spcAft>
                      </a:pPr>
                      <a:r>
                        <a:rPr lang="en-GB" sz="2000" dirty="0">
                          <a:effectLst/>
                        </a:rPr>
                        <a:t>Don’t know or </a:t>
                      </a:r>
                      <a:r>
                        <a:rPr lang="en-GB" sz="2000" dirty="0" smtClean="0">
                          <a:effectLst/>
                        </a:rPr>
                        <a:t>can’t </a:t>
                      </a:r>
                      <a:r>
                        <a:rPr lang="en-GB" sz="2000" dirty="0">
                          <a:effectLst/>
                        </a:rPr>
                        <a:t>say</a:t>
                      </a:r>
                      <a:endParaRPr lang="en-GB" sz="2000" dirty="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tc>
                  <a:txBody>
                    <a:bodyPr/>
                    <a:lstStyle/>
                    <a:p>
                      <a:pPr>
                        <a:lnSpc>
                          <a:spcPct val="150000"/>
                        </a:lnSpc>
                        <a:spcAft>
                          <a:spcPts val="0"/>
                        </a:spcAft>
                      </a:pPr>
                      <a:r>
                        <a:rPr lang="en-GB" sz="2000">
                          <a:effectLst/>
                        </a:rPr>
                        <a:t> </a:t>
                      </a:r>
                    </a:p>
                    <a:p>
                      <a:pPr>
                        <a:lnSpc>
                          <a:spcPct val="150000"/>
                        </a:lnSpc>
                        <a:spcAft>
                          <a:spcPts val="0"/>
                        </a:spcAft>
                      </a:pPr>
                      <a:r>
                        <a:rPr lang="en-GB" sz="2000">
                          <a:effectLst/>
                        </a:rPr>
                        <a:t>1%</a:t>
                      </a:r>
                      <a:endParaRPr lang="en-GB" sz="20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tc>
                  <a:txBody>
                    <a:bodyPr/>
                    <a:lstStyle/>
                    <a:p>
                      <a:pPr>
                        <a:lnSpc>
                          <a:spcPct val="150000"/>
                        </a:lnSpc>
                        <a:spcAft>
                          <a:spcPts val="0"/>
                        </a:spcAft>
                      </a:pPr>
                      <a:r>
                        <a:rPr lang="en-GB" sz="2000">
                          <a:effectLst/>
                        </a:rPr>
                        <a:t> </a:t>
                      </a:r>
                    </a:p>
                    <a:p>
                      <a:pPr>
                        <a:lnSpc>
                          <a:spcPct val="150000"/>
                        </a:lnSpc>
                        <a:spcAft>
                          <a:spcPts val="0"/>
                        </a:spcAft>
                      </a:pPr>
                      <a:r>
                        <a:rPr lang="en-GB" sz="2000">
                          <a:effectLst/>
                        </a:rPr>
                        <a:t>2%</a:t>
                      </a:r>
                      <a:endParaRPr lang="en-GB" sz="20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tc>
                  <a:txBody>
                    <a:bodyPr/>
                    <a:lstStyle/>
                    <a:p>
                      <a:pPr>
                        <a:lnSpc>
                          <a:spcPct val="150000"/>
                        </a:lnSpc>
                        <a:spcAft>
                          <a:spcPts val="0"/>
                        </a:spcAft>
                      </a:pPr>
                      <a:r>
                        <a:rPr lang="en-GB" sz="2000">
                          <a:effectLst/>
                        </a:rPr>
                        <a:t> </a:t>
                      </a:r>
                    </a:p>
                    <a:p>
                      <a:pPr>
                        <a:lnSpc>
                          <a:spcPct val="150000"/>
                        </a:lnSpc>
                        <a:spcAft>
                          <a:spcPts val="0"/>
                        </a:spcAft>
                      </a:pPr>
                      <a:r>
                        <a:rPr lang="en-GB" sz="2000">
                          <a:effectLst/>
                        </a:rPr>
                        <a:t>3%</a:t>
                      </a:r>
                      <a:endParaRPr lang="en-GB" sz="20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tc>
                  <a:txBody>
                    <a:bodyPr/>
                    <a:lstStyle/>
                    <a:p>
                      <a:pPr>
                        <a:lnSpc>
                          <a:spcPct val="150000"/>
                        </a:lnSpc>
                        <a:spcAft>
                          <a:spcPts val="0"/>
                        </a:spcAft>
                      </a:pPr>
                      <a:r>
                        <a:rPr lang="en-GB" sz="2000" dirty="0">
                          <a:effectLst/>
                        </a:rPr>
                        <a:t> </a:t>
                      </a:r>
                    </a:p>
                    <a:p>
                      <a:pPr>
                        <a:lnSpc>
                          <a:spcPct val="150000"/>
                        </a:lnSpc>
                        <a:spcAft>
                          <a:spcPts val="0"/>
                        </a:spcAft>
                      </a:pPr>
                      <a:r>
                        <a:rPr lang="en-GB" sz="2000" dirty="0">
                          <a:effectLst/>
                        </a:rPr>
                        <a:t>5%</a:t>
                      </a:r>
                      <a:endParaRPr lang="en-GB" sz="2000" dirty="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tc>
                  <a:txBody>
                    <a:bodyPr/>
                    <a:lstStyle/>
                    <a:p>
                      <a:pPr>
                        <a:lnSpc>
                          <a:spcPct val="150000"/>
                        </a:lnSpc>
                        <a:spcAft>
                          <a:spcPts val="0"/>
                        </a:spcAft>
                      </a:pPr>
                      <a:r>
                        <a:rPr lang="en-GB" sz="2000" dirty="0">
                          <a:effectLst/>
                        </a:rPr>
                        <a:t> </a:t>
                      </a:r>
                    </a:p>
                    <a:p>
                      <a:pPr>
                        <a:lnSpc>
                          <a:spcPct val="150000"/>
                        </a:lnSpc>
                        <a:spcAft>
                          <a:spcPts val="0"/>
                        </a:spcAft>
                      </a:pPr>
                      <a:r>
                        <a:rPr lang="en-GB" sz="2000" dirty="0">
                          <a:effectLst/>
                        </a:rPr>
                        <a:t>3%</a:t>
                      </a:r>
                      <a:endParaRPr lang="en-GB" sz="2000" dirty="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extLst>
                  <a:ext uri="{0D108BD9-81ED-4DB2-BD59-A6C34878D82A}">
                    <a16:rowId xmlns:a16="http://schemas.microsoft.com/office/drawing/2014/main" xmlns="" val="10004"/>
                  </a:ext>
                </a:extLst>
              </a:tr>
            </a:tbl>
          </a:graphicData>
        </a:graphic>
      </p:graphicFrame>
      <p:sp>
        <p:nvSpPr>
          <p:cNvPr id="5" name="Slide Number Placeholder 4"/>
          <p:cNvSpPr>
            <a:spLocks noGrp="1"/>
          </p:cNvSpPr>
          <p:nvPr>
            <p:ph type="sldNum" sz="quarter" idx="12"/>
          </p:nvPr>
        </p:nvSpPr>
        <p:spPr/>
        <p:txBody>
          <a:bodyPr/>
          <a:lstStyle/>
          <a:p>
            <a:fld id="{4225AF5D-FFC9-48A5-A018-E2EA3BE4A5E9}" type="slidenum">
              <a:rPr lang="en-GB" smtClean="0"/>
              <a:t>13</a:t>
            </a:fld>
            <a:endParaRPr lang="en-GB" dirty="0"/>
          </a:p>
        </p:txBody>
      </p:sp>
    </p:spTree>
    <p:extLst>
      <p:ext uri="{BB962C8B-B14F-4D97-AF65-F5344CB8AC3E}">
        <p14:creationId xmlns:p14="http://schemas.microsoft.com/office/powerpoint/2010/main" val="2922494986"/>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Food Shopping as a means of independence- using the internet ? </a:t>
            </a:r>
            <a:endParaRPr lang="en-GB"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1181623005"/>
              </p:ext>
            </p:extLst>
          </p:nvPr>
        </p:nvGraphicFramePr>
        <p:xfrm>
          <a:off x="1756372" y="1973652"/>
          <a:ext cx="8356349" cy="4480560"/>
        </p:xfrm>
        <a:graphic>
          <a:graphicData uri="http://schemas.openxmlformats.org/drawingml/2006/table">
            <a:tbl>
              <a:tblPr firstRow="1" firstCol="1" bandRow="1">
                <a:tableStyleId>{5C22544A-7EE6-4342-B048-85BDC9FD1C3A}</a:tableStyleId>
              </a:tblPr>
              <a:tblGrid>
                <a:gridCol w="2785141">
                  <a:extLst>
                    <a:ext uri="{9D8B030D-6E8A-4147-A177-3AD203B41FA5}">
                      <a16:colId xmlns:a16="http://schemas.microsoft.com/office/drawing/2014/main" xmlns="" val="20000"/>
                    </a:ext>
                  </a:extLst>
                </a:gridCol>
                <a:gridCol w="2785141">
                  <a:extLst>
                    <a:ext uri="{9D8B030D-6E8A-4147-A177-3AD203B41FA5}">
                      <a16:colId xmlns:a16="http://schemas.microsoft.com/office/drawing/2014/main" xmlns="" val="20001"/>
                    </a:ext>
                  </a:extLst>
                </a:gridCol>
                <a:gridCol w="2786067">
                  <a:extLst>
                    <a:ext uri="{9D8B030D-6E8A-4147-A177-3AD203B41FA5}">
                      <a16:colId xmlns:a16="http://schemas.microsoft.com/office/drawing/2014/main" xmlns="" val="20002"/>
                    </a:ext>
                  </a:extLst>
                </a:gridCol>
              </a:tblGrid>
              <a:tr h="406299">
                <a:tc>
                  <a:txBody>
                    <a:bodyPr/>
                    <a:lstStyle/>
                    <a:p>
                      <a:pPr>
                        <a:lnSpc>
                          <a:spcPct val="150000"/>
                        </a:lnSpc>
                        <a:spcAft>
                          <a:spcPts val="0"/>
                        </a:spcAft>
                      </a:pPr>
                      <a:r>
                        <a:rPr lang="en-GB" sz="2800" dirty="0">
                          <a:effectLst/>
                        </a:rPr>
                        <a:t>Aged</a:t>
                      </a:r>
                      <a:endParaRPr lang="en-GB" sz="2800" dirty="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tc>
                  <a:txBody>
                    <a:bodyPr/>
                    <a:lstStyle/>
                    <a:p>
                      <a:pPr>
                        <a:lnSpc>
                          <a:spcPct val="150000"/>
                        </a:lnSpc>
                        <a:spcAft>
                          <a:spcPts val="0"/>
                        </a:spcAft>
                      </a:pPr>
                      <a:r>
                        <a:rPr lang="en-GB" sz="2800">
                          <a:effectLst/>
                        </a:rPr>
                        <a:t>Yes</a:t>
                      </a:r>
                      <a:endParaRPr lang="en-GB" sz="28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tc>
                  <a:txBody>
                    <a:bodyPr/>
                    <a:lstStyle/>
                    <a:p>
                      <a:pPr>
                        <a:lnSpc>
                          <a:spcPct val="150000"/>
                        </a:lnSpc>
                        <a:spcAft>
                          <a:spcPts val="0"/>
                        </a:spcAft>
                      </a:pPr>
                      <a:r>
                        <a:rPr lang="en-GB" sz="2800">
                          <a:effectLst/>
                        </a:rPr>
                        <a:t>No</a:t>
                      </a:r>
                      <a:endParaRPr lang="en-GB" sz="28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extLst>
                  <a:ext uri="{0D108BD9-81ED-4DB2-BD59-A6C34878D82A}">
                    <a16:rowId xmlns:a16="http://schemas.microsoft.com/office/drawing/2014/main" xmlns="" val="10000"/>
                  </a:ext>
                </a:extLst>
              </a:tr>
              <a:tr h="406299">
                <a:tc>
                  <a:txBody>
                    <a:bodyPr/>
                    <a:lstStyle/>
                    <a:p>
                      <a:pPr>
                        <a:lnSpc>
                          <a:spcPct val="150000"/>
                        </a:lnSpc>
                        <a:spcAft>
                          <a:spcPts val="0"/>
                        </a:spcAft>
                      </a:pPr>
                      <a:r>
                        <a:rPr lang="en-GB" sz="2800" dirty="0">
                          <a:effectLst/>
                        </a:rPr>
                        <a:t>50-60</a:t>
                      </a:r>
                      <a:endParaRPr lang="en-GB" sz="2800" dirty="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tc>
                  <a:txBody>
                    <a:bodyPr/>
                    <a:lstStyle/>
                    <a:p>
                      <a:pPr>
                        <a:lnSpc>
                          <a:spcPct val="150000"/>
                        </a:lnSpc>
                        <a:spcAft>
                          <a:spcPts val="0"/>
                        </a:spcAft>
                      </a:pPr>
                      <a:r>
                        <a:rPr lang="en-GB" sz="2800">
                          <a:effectLst/>
                        </a:rPr>
                        <a:t>29%</a:t>
                      </a:r>
                      <a:endParaRPr lang="en-GB" sz="28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tc>
                  <a:txBody>
                    <a:bodyPr/>
                    <a:lstStyle/>
                    <a:p>
                      <a:pPr>
                        <a:lnSpc>
                          <a:spcPct val="150000"/>
                        </a:lnSpc>
                        <a:spcAft>
                          <a:spcPts val="0"/>
                        </a:spcAft>
                      </a:pPr>
                      <a:r>
                        <a:rPr lang="en-GB" sz="2800">
                          <a:effectLst/>
                        </a:rPr>
                        <a:t>71%</a:t>
                      </a:r>
                      <a:endParaRPr lang="en-GB" sz="28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extLst>
                  <a:ext uri="{0D108BD9-81ED-4DB2-BD59-A6C34878D82A}">
                    <a16:rowId xmlns:a16="http://schemas.microsoft.com/office/drawing/2014/main" xmlns="" val="10001"/>
                  </a:ext>
                </a:extLst>
              </a:tr>
              <a:tr h="406299">
                <a:tc>
                  <a:txBody>
                    <a:bodyPr/>
                    <a:lstStyle/>
                    <a:p>
                      <a:pPr>
                        <a:lnSpc>
                          <a:spcPct val="150000"/>
                        </a:lnSpc>
                        <a:spcAft>
                          <a:spcPts val="0"/>
                        </a:spcAft>
                      </a:pPr>
                      <a:r>
                        <a:rPr lang="en-GB" sz="2800" dirty="0">
                          <a:effectLst/>
                        </a:rPr>
                        <a:t>61-70</a:t>
                      </a:r>
                      <a:endParaRPr lang="en-GB" sz="2800" dirty="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tc>
                  <a:txBody>
                    <a:bodyPr/>
                    <a:lstStyle/>
                    <a:p>
                      <a:pPr>
                        <a:lnSpc>
                          <a:spcPct val="150000"/>
                        </a:lnSpc>
                        <a:spcAft>
                          <a:spcPts val="0"/>
                        </a:spcAft>
                      </a:pPr>
                      <a:r>
                        <a:rPr lang="en-GB" sz="2800">
                          <a:effectLst/>
                        </a:rPr>
                        <a:t>18%</a:t>
                      </a:r>
                      <a:endParaRPr lang="en-GB" sz="28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tc>
                  <a:txBody>
                    <a:bodyPr/>
                    <a:lstStyle/>
                    <a:p>
                      <a:pPr>
                        <a:lnSpc>
                          <a:spcPct val="150000"/>
                        </a:lnSpc>
                        <a:spcAft>
                          <a:spcPts val="0"/>
                        </a:spcAft>
                      </a:pPr>
                      <a:r>
                        <a:rPr lang="en-GB" sz="2800">
                          <a:effectLst/>
                        </a:rPr>
                        <a:t>82%</a:t>
                      </a:r>
                      <a:endParaRPr lang="en-GB" sz="28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extLst>
                  <a:ext uri="{0D108BD9-81ED-4DB2-BD59-A6C34878D82A}">
                    <a16:rowId xmlns:a16="http://schemas.microsoft.com/office/drawing/2014/main" xmlns="" val="10002"/>
                  </a:ext>
                </a:extLst>
              </a:tr>
              <a:tr h="406299">
                <a:tc>
                  <a:txBody>
                    <a:bodyPr/>
                    <a:lstStyle/>
                    <a:p>
                      <a:pPr>
                        <a:lnSpc>
                          <a:spcPct val="150000"/>
                        </a:lnSpc>
                        <a:spcAft>
                          <a:spcPts val="0"/>
                        </a:spcAft>
                      </a:pPr>
                      <a:r>
                        <a:rPr lang="en-GB" sz="2800" dirty="0">
                          <a:effectLst/>
                        </a:rPr>
                        <a:t>71-80</a:t>
                      </a:r>
                      <a:endParaRPr lang="en-GB" sz="2800" dirty="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tc>
                  <a:txBody>
                    <a:bodyPr/>
                    <a:lstStyle/>
                    <a:p>
                      <a:pPr>
                        <a:lnSpc>
                          <a:spcPct val="150000"/>
                        </a:lnSpc>
                        <a:spcAft>
                          <a:spcPts val="0"/>
                        </a:spcAft>
                      </a:pPr>
                      <a:r>
                        <a:rPr lang="en-GB" sz="2800" dirty="0">
                          <a:effectLst/>
                        </a:rPr>
                        <a:t>8%</a:t>
                      </a:r>
                      <a:endParaRPr lang="en-GB" sz="2800" dirty="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tc>
                  <a:txBody>
                    <a:bodyPr/>
                    <a:lstStyle/>
                    <a:p>
                      <a:pPr>
                        <a:lnSpc>
                          <a:spcPct val="150000"/>
                        </a:lnSpc>
                        <a:spcAft>
                          <a:spcPts val="0"/>
                        </a:spcAft>
                      </a:pPr>
                      <a:r>
                        <a:rPr lang="en-GB" sz="2800">
                          <a:effectLst/>
                        </a:rPr>
                        <a:t>92%</a:t>
                      </a:r>
                      <a:endParaRPr lang="en-GB" sz="28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extLst>
                  <a:ext uri="{0D108BD9-81ED-4DB2-BD59-A6C34878D82A}">
                    <a16:rowId xmlns:a16="http://schemas.microsoft.com/office/drawing/2014/main" xmlns="" val="10003"/>
                  </a:ext>
                </a:extLst>
              </a:tr>
              <a:tr h="406299">
                <a:tc>
                  <a:txBody>
                    <a:bodyPr/>
                    <a:lstStyle/>
                    <a:p>
                      <a:pPr>
                        <a:lnSpc>
                          <a:spcPct val="150000"/>
                        </a:lnSpc>
                        <a:spcAft>
                          <a:spcPts val="0"/>
                        </a:spcAft>
                      </a:pPr>
                      <a:r>
                        <a:rPr lang="en-GB" sz="2800">
                          <a:effectLst/>
                        </a:rPr>
                        <a:t>81-90</a:t>
                      </a:r>
                      <a:endParaRPr lang="en-GB" sz="28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tc>
                  <a:txBody>
                    <a:bodyPr/>
                    <a:lstStyle/>
                    <a:p>
                      <a:pPr>
                        <a:lnSpc>
                          <a:spcPct val="150000"/>
                        </a:lnSpc>
                        <a:spcAft>
                          <a:spcPts val="0"/>
                        </a:spcAft>
                      </a:pPr>
                      <a:r>
                        <a:rPr lang="en-GB" sz="2800" dirty="0">
                          <a:effectLst/>
                        </a:rPr>
                        <a:t>6%</a:t>
                      </a:r>
                      <a:endParaRPr lang="en-GB" sz="2800" dirty="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tc>
                  <a:txBody>
                    <a:bodyPr/>
                    <a:lstStyle/>
                    <a:p>
                      <a:pPr>
                        <a:lnSpc>
                          <a:spcPct val="150000"/>
                        </a:lnSpc>
                        <a:spcAft>
                          <a:spcPts val="0"/>
                        </a:spcAft>
                      </a:pPr>
                      <a:r>
                        <a:rPr lang="en-GB" sz="2800">
                          <a:effectLst/>
                        </a:rPr>
                        <a:t>94%</a:t>
                      </a:r>
                      <a:endParaRPr lang="en-GB" sz="28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extLst>
                  <a:ext uri="{0D108BD9-81ED-4DB2-BD59-A6C34878D82A}">
                    <a16:rowId xmlns:a16="http://schemas.microsoft.com/office/drawing/2014/main" xmlns="" val="10004"/>
                  </a:ext>
                </a:extLst>
              </a:tr>
              <a:tr h="406299">
                <a:tc>
                  <a:txBody>
                    <a:bodyPr/>
                    <a:lstStyle/>
                    <a:p>
                      <a:pPr>
                        <a:lnSpc>
                          <a:spcPct val="150000"/>
                        </a:lnSpc>
                        <a:spcAft>
                          <a:spcPts val="0"/>
                        </a:spcAft>
                      </a:pPr>
                      <a:r>
                        <a:rPr lang="en-GB" sz="2800">
                          <a:effectLst/>
                        </a:rPr>
                        <a:t>90+</a:t>
                      </a:r>
                      <a:endParaRPr lang="en-GB" sz="28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tc>
                  <a:txBody>
                    <a:bodyPr/>
                    <a:lstStyle/>
                    <a:p>
                      <a:pPr>
                        <a:lnSpc>
                          <a:spcPct val="150000"/>
                        </a:lnSpc>
                        <a:spcAft>
                          <a:spcPts val="0"/>
                        </a:spcAft>
                      </a:pPr>
                      <a:r>
                        <a:rPr lang="en-GB" sz="2800" dirty="0">
                          <a:effectLst/>
                        </a:rPr>
                        <a:t>0%</a:t>
                      </a:r>
                      <a:endParaRPr lang="en-GB" sz="2800" dirty="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tc>
                  <a:txBody>
                    <a:bodyPr/>
                    <a:lstStyle/>
                    <a:p>
                      <a:pPr>
                        <a:lnSpc>
                          <a:spcPct val="150000"/>
                        </a:lnSpc>
                        <a:spcAft>
                          <a:spcPts val="0"/>
                        </a:spcAft>
                      </a:pPr>
                      <a:r>
                        <a:rPr lang="en-GB" sz="2800" dirty="0">
                          <a:effectLst/>
                        </a:rPr>
                        <a:t>100%</a:t>
                      </a:r>
                      <a:endParaRPr lang="en-GB" sz="2800" dirty="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extLst>
                  <a:ext uri="{0D108BD9-81ED-4DB2-BD59-A6C34878D82A}">
                    <a16:rowId xmlns:a16="http://schemas.microsoft.com/office/drawing/2014/main" xmlns="" val="10005"/>
                  </a:ext>
                </a:extLst>
              </a:tr>
              <a:tr h="406299">
                <a:tc>
                  <a:txBody>
                    <a:bodyPr/>
                    <a:lstStyle/>
                    <a:p>
                      <a:pPr>
                        <a:lnSpc>
                          <a:spcPct val="150000"/>
                        </a:lnSpc>
                        <a:spcAft>
                          <a:spcPts val="0"/>
                        </a:spcAft>
                      </a:pPr>
                      <a:r>
                        <a:rPr lang="en-GB" sz="2800">
                          <a:effectLst/>
                        </a:rPr>
                        <a:t>All ages</a:t>
                      </a:r>
                      <a:endParaRPr lang="en-GB" sz="28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tc>
                  <a:txBody>
                    <a:bodyPr/>
                    <a:lstStyle/>
                    <a:p>
                      <a:pPr>
                        <a:lnSpc>
                          <a:spcPct val="150000"/>
                        </a:lnSpc>
                        <a:spcAft>
                          <a:spcPts val="0"/>
                        </a:spcAft>
                      </a:pPr>
                      <a:r>
                        <a:rPr lang="en-GB" sz="2800">
                          <a:effectLst/>
                        </a:rPr>
                        <a:t>14%</a:t>
                      </a:r>
                      <a:endParaRPr lang="en-GB" sz="28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tc>
                  <a:txBody>
                    <a:bodyPr/>
                    <a:lstStyle/>
                    <a:p>
                      <a:pPr>
                        <a:lnSpc>
                          <a:spcPct val="150000"/>
                        </a:lnSpc>
                        <a:spcAft>
                          <a:spcPts val="0"/>
                        </a:spcAft>
                      </a:pPr>
                      <a:r>
                        <a:rPr lang="en-GB" sz="2800" dirty="0">
                          <a:effectLst/>
                        </a:rPr>
                        <a:t>86%</a:t>
                      </a:r>
                      <a:endParaRPr lang="en-GB" sz="2800" dirty="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extLst>
                  <a:ext uri="{0D108BD9-81ED-4DB2-BD59-A6C34878D82A}">
                    <a16:rowId xmlns:a16="http://schemas.microsoft.com/office/drawing/2014/main" xmlns="" val="10006"/>
                  </a:ext>
                </a:extLst>
              </a:tr>
            </a:tbl>
          </a:graphicData>
        </a:graphic>
      </p:graphicFrame>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4225AF5D-FFC9-48A5-A018-E2EA3BE4A5E9}" type="slidenum">
              <a:rPr lang="en-GB" smtClean="0"/>
              <a:t>14</a:t>
            </a:fld>
            <a:endParaRPr lang="en-GB" dirty="0"/>
          </a:p>
        </p:txBody>
      </p:sp>
    </p:spTree>
    <p:extLst>
      <p:ext uri="{BB962C8B-B14F-4D97-AF65-F5344CB8AC3E}">
        <p14:creationId xmlns:p14="http://schemas.microsoft.com/office/powerpoint/2010/main" val="984654152"/>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Who helps you retrieve items ?</a:t>
            </a:r>
            <a:endParaRPr lang="en-GB" dirty="0"/>
          </a:p>
        </p:txBody>
      </p:sp>
      <p:graphicFrame>
        <p:nvGraphicFramePr>
          <p:cNvPr id="9" name="Content Placeholder 8"/>
          <p:cNvGraphicFramePr>
            <a:graphicFrameLocks noGrp="1"/>
          </p:cNvGraphicFramePr>
          <p:nvPr>
            <p:ph idx="1"/>
            <p:extLst>
              <p:ext uri="{D42A27DB-BD31-4B8C-83A1-F6EECF244321}">
                <p14:modId xmlns:p14="http://schemas.microsoft.com/office/powerpoint/2010/main" val="1875971995"/>
              </p:ext>
            </p:extLst>
          </p:nvPr>
        </p:nvGraphicFramePr>
        <p:xfrm>
          <a:off x="1611517" y="2100405"/>
          <a:ext cx="7377226" cy="2743200"/>
        </p:xfrm>
        <a:graphic>
          <a:graphicData uri="http://schemas.openxmlformats.org/drawingml/2006/table">
            <a:tbl>
              <a:tblPr firstRow="1" firstCol="1" bandRow="1">
                <a:tableStyleId>{5C22544A-7EE6-4342-B048-85BDC9FD1C3A}</a:tableStyleId>
              </a:tblPr>
              <a:tblGrid>
                <a:gridCol w="3688613">
                  <a:extLst>
                    <a:ext uri="{9D8B030D-6E8A-4147-A177-3AD203B41FA5}">
                      <a16:colId xmlns:a16="http://schemas.microsoft.com/office/drawing/2014/main" xmlns="" val="20000"/>
                    </a:ext>
                  </a:extLst>
                </a:gridCol>
                <a:gridCol w="3688613">
                  <a:extLst>
                    <a:ext uri="{9D8B030D-6E8A-4147-A177-3AD203B41FA5}">
                      <a16:colId xmlns:a16="http://schemas.microsoft.com/office/drawing/2014/main" xmlns="" val="20001"/>
                    </a:ext>
                  </a:extLst>
                </a:gridCol>
              </a:tblGrid>
              <a:tr h="430030">
                <a:tc>
                  <a:txBody>
                    <a:bodyPr/>
                    <a:lstStyle/>
                    <a:p>
                      <a:pPr>
                        <a:lnSpc>
                          <a:spcPct val="150000"/>
                        </a:lnSpc>
                        <a:spcAft>
                          <a:spcPts val="0"/>
                        </a:spcAft>
                      </a:pPr>
                      <a:r>
                        <a:rPr lang="en-GB" sz="2000" dirty="0">
                          <a:effectLst/>
                        </a:rPr>
                        <a:t>No one, I do this myself</a:t>
                      </a:r>
                      <a:endParaRPr lang="en-GB" sz="2000" dirty="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tc>
                  <a:txBody>
                    <a:bodyPr/>
                    <a:lstStyle/>
                    <a:p>
                      <a:pPr>
                        <a:lnSpc>
                          <a:spcPct val="150000"/>
                        </a:lnSpc>
                        <a:spcAft>
                          <a:spcPts val="0"/>
                        </a:spcAft>
                      </a:pPr>
                      <a:r>
                        <a:rPr lang="en-GB" sz="2000">
                          <a:effectLst/>
                        </a:rPr>
                        <a:t>66%</a:t>
                      </a:r>
                      <a:endParaRPr lang="en-GB" sz="20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extLst>
                  <a:ext uri="{0D108BD9-81ED-4DB2-BD59-A6C34878D82A}">
                    <a16:rowId xmlns:a16="http://schemas.microsoft.com/office/drawing/2014/main" xmlns="" val="10000"/>
                  </a:ext>
                </a:extLst>
              </a:tr>
              <a:tr h="430030">
                <a:tc>
                  <a:txBody>
                    <a:bodyPr/>
                    <a:lstStyle/>
                    <a:p>
                      <a:pPr>
                        <a:lnSpc>
                          <a:spcPct val="150000"/>
                        </a:lnSpc>
                        <a:spcAft>
                          <a:spcPts val="0"/>
                        </a:spcAft>
                      </a:pPr>
                      <a:r>
                        <a:rPr lang="en-GB" sz="2000" dirty="0">
                          <a:effectLst/>
                        </a:rPr>
                        <a:t>Family member</a:t>
                      </a:r>
                      <a:endParaRPr lang="en-GB" sz="2000" dirty="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tc>
                  <a:txBody>
                    <a:bodyPr/>
                    <a:lstStyle/>
                    <a:p>
                      <a:pPr>
                        <a:lnSpc>
                          <a:spcPct val="150000"/>
                        </a:lnSpc>
                        <a:spcAft>
                          <a:spcPts val="0"/>
                        </a:spcAft>
                      </a:pPr>
                      <a:r>
                        <a:rPr lang="en-GB" sz="2000">
                          <a:effectLst/>
                        </a:rPr>
                        <a:t>14%</a:t>
                      </a:r>
                      <a:endParaRPr lang="en-GB" sz="20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extLst>
                  <a:ext uri="{0D108BD9-81ED-4DB2-BD59-A6C34878D82A}">
                    <a16:rowId xmlns:a16="http://schemas.microsoft.com/office/drawing/2014/main" xmlns="" val="10001"/>
                  </a:ext>
                </a:extLst>
              </a:tr>
              <a:tr h="430030">
                <a:tc>
                  <a:txBody>
                    <a:bodyPr/>
                    <a:lstStyle/>
                    <a:p>
                      <a:pPr>
                        <a:lnSpc>
                          <a:spcPct val="150000"/>
                        </a:lnSpc>
                        <a:spcAft>
                          <a:spcPts val="0"/>
                        </a:spcAft>
                      </a:pPr>
                      <a:r>
                        <a:rPr lang="en-GB" sz="2000" dirty="0">
                          <a:effectLst/>
                        </a:rPr>
                        <a:t>Store Workers</a:t>
                      </a:r>
                      <a:endParaRPr lang="en-GB" sz="2000" dirty="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tc>
                  <a:txBody>
                    <a:bodyPr/>
                    <a:lstStyle/>
                    <a:p>
                      <a:pPr>
                        <a:lnSpc>
                          <a:spcPct val="150000"/>
                        </a:lnSpc>
                        <a:spcAft>
                          <a:spcPts val="0"/>
                        </a:spcAft>
                      </a:pPr>
                      <a:r>
                        <a:rPr lang="en-GB" sz="2000" dirty="0">
                          <a:effectLst/>
                        </a:rPr>
                        <a:t>11%</a:t>
                      </a:r>
                      <a:endParaRPr lang="en-GB" sz="2000" dirty="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extLst>
                  <a:ext uri="{0D108BD9-81ED-4DB2-BD59-A6C34878D82A}">
                    <a16:rowId xmlns:a16="http://schemas.microsoft.com/office/drawing/2014/main" xmlns="" val="10002"/>
                  </a:ext>
                </a:extLst>
              </a:tr>
              <a:tr h="430030">
                <a:tc>
                  <a:txBody>
                    <a:bodyPr/>
                    <a:lstStyle/>
                    <a:p>
                      <a:pPr>
                        <a:lnSpc>
                          <a:spcPct val="150000"/>
                        </a:lnSpc>
                        <a:spcAft>
                          <a:spcPts val="0"/>
                        </a:spcAft>
                      </a:pPr>
                      <a:r>
                        <a:rPr lang="en-GB" sz="2000">
                          <a:effectLst/>
                        </a:rPr>
                        <a:t>Other shoppers</a:t>
                      </a:r>
                      <a:endParaRPr lang="en-GB" sz="20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tc>
                  <a:txBody>
                    <a:bodyPr/>
                    <a:lstStyle/>
                    <a:p>
                      <a:pPr>
                        <a:lnSpc>
                          <a:spcPct val="150000"/>
                        </a:lnSpc>
                        <a:spcAft>
                          <a:spcPts val="0"/>
                        </a:spcAft>
                      </a:pPr>
                      <a:r>
                        <a:rPr lang="en-GB" sz="2000" dirty="0">
                          <a:effectLst/>
                        </a:rPr>
                        <a:t>3%</a:t>
                      </a:r>
                      <a:endParaRPr lang="en-GB" sz="2000" dirty="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extLst>
                  <a:ext uri="{0D108BD9-81ED-4DB2-BD59-A6C34878D82A}">
                    <a16:rowId xmlns:a16="http://schemas.microsoft.com/office/drawing/2014/main" xmlns="" val="10003"/>
                  </a:ext>
                </a:extLst>
              </a:tr>
              <a:tr h="430030">
                <a:tc>
                  <a:txBody>
                    <a:bodyPr/>
                    <a:lstStyle/>
                    <a:p>
                      <a:pPr>
                        <a:lnSpc>
                          <a:spcPct val="150000"/>
                        </a:lnSpc>
                        <a:spcAft>
                          <a:spcPts val="0"/>
                        </a:spcAft>
                      </a:pPr>
                      <a:r>
                        <a:rPr lang="en-GB" sz="2000">
                          <a:effectLst/>
                        </a:rPr>
                        <a:t>Friends</a:t>
                      </a:r>
                      <a:endParaRPr lang="en-GB" sz="20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tc>
                  <a:txBody>
                    <a:bodyPr/>
                    <a:lstStyle/>
                    <a:p>
                      <a:pPr>
                        <a:lnSpc>
                          <a:spcPct val="150000"/>
                        </a:lnSpc>
                        <a:spcAft>
                          <a:spcPts val="0"/>
                        </a:spcAft>
                      </a:pPr>
                      <a:r>
                        <a:rPr lang="en-GB" sz="2000" dirty="0">
                          <a:effectLst/>
                        </a:rPr>
                        <a:t>2%</a:t>
                      </a:r>
                      <a:endParaRPr lang="en-GB" sz="2000" dirty="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extLst>
                  <a:ext uri="{0D108BD9-81ED-4DB2-BD59-A6C34878D82A}">
                    <a16:rowId xmlns:a16="http://schemas.microsoft.com/office/drawing/2014/main" xmlns="" val="10004"/>
                  </a:ext>
                </a:extLst>
              </a:tr>
              <a:tr h="430030">
                <a:tc>
                  <a:txBody>
                    <a:bodyPr/>
                    <a:lstStyle/>
                    <a:p>
                      <a:pPr>
                        <a:lnSpc>
                          <a:spcPct val="150000"/>
                        </a:lnSpc>
                        <a:spcAft>
                          <a:spcPts val="0"/>
                        </a:spcAft>
                      </a:pPr>
                      <a:r>
                        <a:rPr lang="en-GB" sz="2000">
                          <a:effectLst/>
                        </a:rPr>
                        <a:t>Health or Social Care Workers</a:t>
                      </a:r>
                      <a:endParaRPr lang="en-GB" sz="200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tc>
                  <a:txBody>
                    <a:bodyPr/>
                    <a:lstStyle/>
                    <a:p>
                      <a:pPr>
                        <a:lnSpc>
                          <a:spcPct val="150000"/>
                        </a:lnSpc>
                        <a:spcAft>
                          <a:spcPts val="0"/>
                        </a:spcAft>
                      </a:pPr>
                      <a:r>
                        <a:rPr lang="en-GB" sz="2000" dirty="0">
                          <a:effectLst/>
                        </a:rPr>
                        <a:t>1%</a:t>
                      </a:r>
                      <a:endParaRPr lang="en-GB" sz="2000" dirty="0">
                        <a:effectLst/>
                        <a:latin typeface="Calibri" panose="020F0502020204030204" pitchFamily="34" charset="0"/>
                        <a:ea typeface="SimSun" panose="02010600030101010101" pitchFamily="2" charset="-122"/>
                        <a:cs typeface="Arial" panose="020B0604020202020204" pitchFamily="34" charset="0"/>
                      </a:endParaRPr>
                    </a:p>
                  </a:txBody>
                  <a:tcPr marL="68580" marR="68580" marT="0" marB="0"/>
                </a:tc>
                <a:extLst>
                  <a:ext uri="{0D108BD9-81ED-4DB2-BD59-A6C34878D82A}">
                    <a16:rowId xmlns:a16="http://schemas.microsoft.com/office/drawing/2014/main" xmlns="" val="10005"/>
                  </a:ext>
                </a:extLst>
              </a:tr>
            </a:tbl>
          </a:graphicData>
        </a:graphic>
      </p:graphicFrame>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4225AF5D-FFC9-48A5-A018-E2EA3BE4A5E9}" type="slidenum">
              <a:rPr lang="en-GB" smtClean="0"/>
              <a:t>15</a:t>
            </a:fld>
            <a:endParaRPr lang="en-GB" dirty="0"/>
          </a:p>
        </p:txBody>
      </p:sp>
      <p:sp>
        <p:nvSpPr>
          <p:cNvPr id="7" name="Rectangle 1"/>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200" b="1" i="0" u="none" strike="noStrike" cap="none" normalizeH="0" baseline="0" smtClean="0">
                <a:ln>
                  <a:noFill/>
                </a:ln>
                <a:solidFill>
                  <a:srgbClr val="000000"/>
                </a:solidFill>
                <a:effectLst/>
                <a:latin typeface="Georgia" panose="02040502050405020303" pitchFamily="18" charset="0"/>
                <a:ea typeface="Times New Roman" panose="02020603050405020304" pitchFamily="18" charset="0"/>
                <a:cs typeface="Helvetica" panose="020B0604020202020204" pitchFamily="34" charset="0"/>
              </a:rPr>
              <a:t>Do you use the internet to shop for food?</a:t>
            </a:r>
            <a:endParaRPr kumimoji="0" lang="en-GB" altLang="en-US" sz="800" b="0" i="0" u="none" strike="noStrike" cap="none" normalizeH="0" baseline="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altLang="en-US" sz="1800" b="0" i="0" u="none" strike="noStrike" cap="none" normalizeH="0" baseline="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878248737"/>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86185" y="99631"/>
            <a:ext cx="10058400" cy="1450757"/>
          </a:xfrm>
        </p:spPr>
        <p:txBody>
          <a:bodyPr/>
          <a:lstStyle/>
          <a:p>
            <a:r>
              <a:rPr lang="en-GB" dirty="0" smtClean="0"/>
              <a:t>Independence…….</a:t>
            </a:r>
            <a:endParaRPr lang="en-GB" dirty="0"/>
          </a:p>
        </p:txBody>
      </p:sp>
      <p:sp>
        <p:nvSpPr>
          <p:cNvPr id="3" name="Content Placeholder 2"/>
          <p:cNvSpPr>
            <a:spLocks noGrp="1"/>
          </p:cNvSpPr>
          <p:nvPr>
            <p:ph idx="1"/>
          </p:nvPr>
        </p:nvSpPr>
        <p:spPr/>
        <p:txBody>
          <a:bodyPr>
            <a:normAutofit/>
          </a:bodyPr>
          <a:lstStyle/>
          <a:p>
            <a:r>
              <a:rPr lang="en-GB" sz="3200" dirty="0"/>
              <a:t>“ If I did not have a car that would make it more difficult. Bought this trolley with wheels but it doesn’t bring much back. If no car- then I would use a taxi”</a:t>
            </a:r>
          </a:p>
          <a:p>
            <a:r>
              <a:rPr lang="en-GB" sz="3200" dirty="0"/>
              <a:t>male, white, late 50s, near city</a:t>
            </a:r>
          </a:p>
          <a:p>
            <a:endParaRPr lang="en-GB" sz="3200" dirty="0"/>
          </a:p>
        </p:txBody>
      </p:sp>
      <p:sp>
        <p:nvSpPr>
          <p:cNvPr id="5" name="Slide Number Placeholder 4"/>
          <p:cNvSpPr>
            <a:spLocks noGrp="1"/>
          </p:cNvSpPr>
          <p:nvPr>
            <p:ph type="sldNum" sz="quarter" idx="12"/>
          </p:nvPr>
        </p:nvSpPr>
        <p:spPr/>
        <p:txBody>
          <a:bodyPr/>
          <a:lstStyle/>
          <a:p>
            <a:fld id="{4225AF5D-FFC9-48A5-A018-E2EA3BE4A5E9}" type="slidenum">
              <a:rPr lang="en-GB" smtClean="0"/>
              <a:t>16</a:t>
            </a:fld>
            <a:endParaRPr lang="en-GB" dirty="0"/>
          </a:p>
        </p:txBody>
      </p:sp>
    </p:spTree>
    <p:extLst>
      <p:ext uri="{BB962C8B-B14F-4D97-AF65-F5344CB8AC3E}">
        <p14:creationId xmlns:p14="http://schemas.microsoft.com/office/powerpoint/2010/main" val="211775701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Independence</a:t>
            </a:r>
            <a:endParaRPr lang="en-GB" b="1" dirty="0"/>
          </a:p>
        </p:txBody>
      </p:sp>
      <p:sp>
        <p:nvSpPr>
          <p:cNvPr id="3" name="Content Placeholder 2"/>
          <p:cNvSpPr>
            <a:spLocks noGrp="1"/>
          </p:cNvSpPr>
          <p:nvPr>
            <p:ph idx="1"/>
          </p:nvPr>
        </p:nvSpPr>
        <p:spPr/>
        <p:txBody>
          <a:bodyPr/>
          <a:lstStyle/>
          <a:p>
            <a:r>
              <a:rPr lang="en-GB" sz="3600" dirty="0" smtClean="0"/>
              <a:t>“I </a:t>
            </a:r>
            <a:r>
              <a:rPr lang="en-GB" sz="3600" dirty="0"/>
              <a:t>have so many things that keep me independent but I would hate to be in a position where I was dependent on shopping to keep me mentally alive. But I have never been in that position so I am very luck. I think If I was house bound then this may happen at some stage”</a:t>
            </a:r>
          </a:p>
          <a:p>
            <a:r>
              <a:rPr lang="en-GB" sz="3600" dirty="0"/>
              <a:t>male, city, 82</a:t>
            </a:r>
          </a:p>
          <a:p>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4225AF5D-FFC9-48A5-A018-E2EA3BE4A5E9}" type="slidenum">
              <a:rPr lang="en-GB" smtClean="0"/>
              <a:t>17</a:t>
            </a:fld>
            <a:endParaRPr lang="en-GB" dirty="0"/>
          </a:p>
        </p:txBody>
      </p:sp>
    </p:spTree>
    <p:extLst>
      <p:ext uri="{BB962C8B-B14F-4D97-AF65-F5344CB8AC3E}">
        <p14:creationId xmlns:p14="http://schemas.microsoft.com/office/powerpoint/2010/main" val="3294084941"/>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Food Shopping as a social event</a:t>
            </a:r>
            <a:endParaRPr lang="en-GB" dirty="0"/>
          </a:p>
        </p:txBody>
      </p:sp>
      <p:sp>
        <p:nvSpPr>
          <p:cNvPr id="3" name="Content Placeholder 2"/>
          <p:cNvSpPr>
            <a:spLocks noGrp="1"/>
          </p:cNvSpPr>
          <p:nvPr>
            <p:ph idx="1"/>
          </p:nvPr>
        </p:nvSpPr>
        <p:spPr>
          <a:xfrm>
            <a:off x="1154083" y="1838896"/>
            <a:ext cx="10058400" cy="4023360"/>
          </a:xfrm>
        </p:spPr>
        <p:txBody>
          <a:bodyPr/>
          <a:lstStyle/>
          <a:p>
            <a:endParaRPr lang="en-GB" dirty="0" smtClean="0"/>
          </a:p>
          <a:p>
            <a:r>
              <a:rPr lang="en-GB" sz="3600" b="1" dirty="0" smtClean="0"/>
              <a:t>Loneliness……</a:t>
            </a:r>
            <a:endParaRPr lang="en-GB" sz="3600" b="1" dirty="0"/>
          </a:p>
          <a:p>
            <a:endParaRPr lang="en-GB" dirty="0" smtClean="0"/>
          </a:p>
          <a:p>
            <a:r>
              <a:rPr lang="en-GB" dirty="0" smtClean="0"/>
              <a:t>“</a:t>
            </a:r>
            <a:r>
              <a:rPr lang="en-GB" sz="3200" dirty="0" smtClean="0"/>
              <a:t>Yes</a:t>
            </a:r>
            <a:r>
              <a:rPr lang="en-GB" sz="3200" dirty="0"/>
              <a:t>, it counter acts it for ( at the supermarket) I can also go to the café, buy a cup of tea, a cake and someone next to you can start a conversation. Can’t have this with the computer or television.’ </a:t>
            </a:r>
          </a:p>
          <a:p>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4225AF5D-FFC9-48A5-A018-E2EA3BE4A5E9}" type="slidenum">
              <a:rPr lang="en-GB" smtClean="0"/>
              <a:t>18</a:t>
            </a:fld>
            <a:endParaRPr lang="en-GB" dirty="0"/>
          </a:p>
        </p:txBody>
      </p:sp>
    </p:spTree>
    <p:extLst>
      <p:ext uri="{BB962C8B-B14F-4D97-AF65-F5344CB8AC3E}">
        <p14:creationId xmlns:p14="http://schemas.microsoft.com/office/powerpoint/2010/main" val="2992086494"/>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Over to retailers…….</a:t>
            </a:r>
            <a:endParaRPr lang="en-GB" b="1" dirty="0"/>
          </a:p>
        </p:txBody>
      </p:sp>
      <p:sp>
        <p:nvSpPr>
          <p:cNvPr id="3" name="Content Placeholder 2"/>
          <p:cNvSpPr>
            <a:spLocks noGrp="1"/>
          </p:cNvSpPr>
          <p:nvPr>
            <p:ph idx="1"/>
          </p:nvPr>
        </p:nvSpPr>
        <p:spPr/>
        <p:txBody>
          <a:bodyPr>
            <a:normAutofit/>
          </a:bodyPr>
          <a:lstStyle/>
          <a:p>
            <a:r>
              <a:rPr lang="en-GB" sz="4000" dirty="0" smtClean="0"/>
              <a:t>What we have so far found ?</a:t>
            </a:r>
          </a:p>
          <a:p>
            <a:endParaRPr lang="en-GB" sz="4000" dirty="0"/>
          </a:p>
          <a:p>
            <a:r>
              <a:rPr lang="en-GB" sz="4000" dirty="0" smtClean="0"/>
              <a:t>1. ‘knowing the market’ ? </a:t>
            </a:r>
          </a:p>
          <a:p>
            <a:r>
              <a:rPr lang="en-GB" sz="4000" dirty="0" smtClean="0"/>
              <a:t>2. Knowing the shoppers ?</a:t>
            </a:r>
          </a:p>
          <a:p>
            <a:r>
              <a:rPr lang="en-GB" sz="4000" dirty="0" smtClean="0"/>
              <a:t>3. Different worlds/different perceptions?</a:t>
            </a:r>
            <a:endParaRPr lang="en-GB" sz="4000"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4225AF5D-FFC9-48A5-A018-E2EA3BE4A5E9}" type="slidenum">
              <a:rPr lang="en-GB" smtClean="0"/>
              <a:t>19</a:t>
            </a:fld>
            <a:endParaRPr lang="en-GB" dirty="0"/>
          </a:p>
        </p:txBody>
      </p:sp>
    </p:spTree>
    <p:extLst>
      <p:ext uri="{BB962C8B-B14F-4D97-AF65-F5344CB8AC3E}">
        <p14:creationId xmlns:p14="http://schemas.microsoft.com/office/powerpoint/2010/main" val="13471566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                       Over to you ?</a:t>
            </a:r>
            <a:endParaRPr lang="en-GB" b="1" dirty="0"/>
          </a:p>
        </p:txBody>
      </p:sp>
      <p:sp>
        <p:nvSpPr>
          <p:cNvPr id="5" name="Slide Number Placeholder 4"/>
          <p:cNvSpPr>
            <a:spLocks noGrp="1"/>
          </p:cNvSpPr>
          <p:nvPr>
            <p:ph type="sldNum" sz="quarter" idx="12"/>
          </p:nvPr>
        </p:nvSpPr>
        <p:spPr/>
        <p:txBody>
          <a:bodyPr/>
          <a:lstStyle/>
          <a:p>
            <a:fld id="{4225AF5D-FFC9-48A5-A018-E2EA3BE4A5E9}" type="slidenum">
              <a:rPr lang="en-GB" smtClean="0"/>
              <a:t>20</a:t>
            </a:fld>
            <a:endParaRPr lang="en-GB" dirty="0"/>
          </a:p>
        </p:txBody>
      </p:sp>
    </p:spTree>
    <p:extLst>
      <p:ext uri="{BB962C8B-B14F-4D97-AF65-F5344CB8AC3E}">
        <p14:creationId xmlns:p14="http://schemas.microsoft.com/office/powerpoint/2010/main" val="388426190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Questions for discussion ?</a:t>
            </a:r>
            <a:endParaRPr lang="en-GB" dirty="0"/>
          </a:p>
        </p:txBody>
      </p:sp>
      <p:sp>
        <p:nvSpPr>
          <p:cNvPr id="3" name="Content Placeholder 2"/>
          <p:cNvSpPr>
            <a:spLocks noGrp="1"/>
          </p:cNvSpPr>
          <p:nvPr>
            <p:ph idx="1"/>
          </p:nvPr>
        </p:nvSpPr>
        <p:spPr/>
        <p:txBody>
          <a:bodyPr/>
          <a:lstStyle/>
          <a:p>
            <a:r>
              <a:rPr lang="en-GB" dirty="0" smtClean="0"/>
              <a:t>1. How important is food shopping  ? </a:t>
            </a:r>
          </a:p>
          <a:p>
            <a:r>
              <a:rPr lang="en-GB" dirty="0" smtClean="0"/>
              <a:t>2. if it is important, what is it about it that makes it matter?</a:t>
            </a:r>
          </a:p>
          <a:p>
            <a:r>
              <a:rPr lang="en-GB" dirty="0"/>
              <a:t>3</a:t>
            </a:r>
            <a:r>
              <a:rPr lang="en-GB" dirty="0" smtClean="0"/>
              <a:t>. Does it aid your independence ?</a:t>
            </a:r>
          </a:p>
          <a:p>
            <a:r>
              <a:rPr lang="en-GB" dirty="0"/>
              <a:t>4</a:t>
            </a:r>
            <a:r>
              <a:rPr lang="en-GB" dirty="0" smtClean="0"/>
              <a:t>. Is it a social event for you ?</a:t>
            </a:r>
          </a:p>
          <a:p>
            <a:r>
              <a:rPr lang="en-GB" dirty="0" smtClean="0"/>
              <a:t>5.  have your wants and needs from food shopping changed over the years or stayed much to the same ?</a:t>
            </a:r>
          </a:p>
          <a:p>
            <a:r>
              <a:rPr lang="en-GB" dirty="0" smtClean="0"/>
              <a:t>6. </a:t>
            </a:r>
            <a:r>
              <a:rPr lang="en-GB" dirty="0"/>
              <a:t>What do you want from retailers ? What are your priorities ?</a:t>
            </a:r>
          </a:p>
          <a:p>
            <a:endParaRPr lang="en-GB" dirty="0"/>
          </a:p>
        </p:txBody>
      </p:sp>
      <p:sp>
        <p:nvSpPr>
          <p:cNvPr id="5" name="Slide Number Placeholder 4"/>
          <p:cNvSpPr>
            <a:spLocks noGrp="1"/>
          </p:cNvSpPr>
          <p:nvPr>
            <p:ph type="sldNum" sz="quarter" idx="12"/>
          </p:nvPr>
        </p:nvSpPr>
        <p:spPr/>
        <p:txBody>
          <a:bodyPr/>
          <a:lstStyle/>
          <a:p>
            <a:fld id="{4225AF5D-FFC9-48A5-A018-E2EA3BE4A5E9}" type="slidenum">
              <a:rPr lang="en-GB" smtClean="0"/>
              <a:t>21</a:t>
            </a:fld>
            <a:endParaRPr lang="en-GB" dirty="0"/>
          </a:p>
        </p:txBody>
      </p:sp>
    </p:spTree>
    <p:extLst>
      <p:ext uri="{BB962C8B-B14F-4D97-AF65-F5344CB8AC3E}">
        <p14:creationId xmlns:p14="http://schemas.microsoft.com/office/powerpoint/2010/main" val="259973436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Questions</a:t>
            </a:r>
            <a:endParaRPr lang="en-GB" dirty="0"/>
          </a:p>
        </p:txBody>
      </p:sp>
      <p:sp>
        <p:nvSpPr>
          <p:cNvPr id="3" name="Content Placeholder 2"/>
          <p:cNvSpPr>
            <a:spLocks noGrp="1"/>
          </p:cNvSpPr>
          <p:nvPr>
            <p:ph idx="1"/>
          </p:nvPr>
        </p:nvSpPr>
        <p:spPr/>
        <p:txBody>
          <a:bodyPr/>
          <a:lstStyle/>
          <a:p>
            <a:r>
              <a:rPr lang="en-GB" dirty="0" smtClean="0"/>
              <a:t>1</a:t>
            </a:r>
            <a:r>
              <a:rPr lang="en-GB" sz="3600" dirty="0" smtClean="0"/>
              <a:t>.  How important is food shopping ?</a:t>
            </a:r>
          </a:p>
          <a:p>
            <a:r>
              <a:rPr lang="en-GB" sz="3600" dirty="0" smtClean="0"/>
              <a:t>2.  What shapes the shopping experience for older people?</a:t>
            </a:r>
            <a:r>
              <a:rPr lang="en-GB" sz="3600" dirty="0"/>
              <a:t> </a:t>
            </a:r>
            <a:endParaRPr lang="en-GB" sz="3600" dirty="0" smtClean="0"/>
          </a:p>
          <a:p>
            <a:endParaRPr lang="en-GB" sz="3600"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4225AF5D-FFC9-48A5-A018-E2EA3BE4A5E9}" type="slidenum">
              <a:rPr lang="en-GB" smtClean="0"/>
              <a:t>22</a:t>
            </a:fld>
            <a:endParaRPr lang="en-GB" dirty="0"/>
          </a:p>
        </p:txBody>
      </p:sp>
    </p:spTree>
    <p:extLst>
      <p:ext uri="{BB962C8B-B14F-4D97-AF65-F5344CB8AC3E}">
        <p14:creationId xmlns:p14="http://schemas.microsoft.com/office/powerpoint/2010/main" val="4055293110"/>
      </p:ext>
    </p:extLst>
  </p:cSld>
  <p:clrMapOvr>
    <a:masterClrMapping/>
  </p:clrMapOvr>
</p:sld>
</file>

<file path=ppt/theme/theme1.xml><?xml version="1.0" encoding="utf-8"?>
<a:theme xmlns:a="http://schemas.openxmlformats.org/drawingml/2006/main" name="Retrospect">
  <a:themeElements>
    <a:clrScheme name="Yellow Orange">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E3DA18C2-75F1-4980-A5F0-165F6F71DE6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165</TotalTime>
  <Words>1330</Words>
  <Application>Microsoft Office PowerPoint</Application>
  <PresentationFormat>Widescreen</PresentationFormat>
  <Paragraphs>294</Paragraphs>
  <Slides>22</Slides>
  <Notes>6</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22</vt:i4>
      </vt:variant>
    </vt:vector>
  </HeadingPairs>
  <TitlesOfParts>
    <vt:vector size="31" baseType="lpstr">
      <vt:lpstr>SimSun</vt:lpstr>
      <vt:lpstr>Arial</vt:lpstr>
      <vt:lpstr>Calibri</vt:lpstr>
      <vt:lpstr>Calibri Light</vt:lpstr>
      <vt:lpstr>Georgia</vt:lpstr>
      <vt:lpstr>Helvetica</vt:lpstr>
      <vt:lpstr>Times New Roman</vt:lpstr>
      <vt:lpstr>Verdana</vt:lpstr>
      <vt:lpstr>Retrospect</vt:lpstr>
      <vt:lpstr>PowerPoint Presentation</vt:lpstr>
      <vt:lpstr>The key questions…..</vt:lpstr>
      <vt:lpstr>Knowing older people</vt:lpstr>
      <vt:lpstr>Ageing and change</vt:lpstr>
      <vt:lpstr>‘Grey pound’ research (sorry for the terminology – its what some research uses)</vt:lpstr>
      <vt:lpstr>Knowing older people </vt:lpstr>
      <vt:lpstr>What do ageing food shoppers want ?</vt:lpstr>
      <vt:lpstr>The research</vt:lpstr>
      <vt:lpstr>              More seats in the store ?</vt:lpstr>
      <vt:lpstr>             More toilets in the store </vt:lpstr>
      <vt:lpstr>More help from the store workers at the self service check out.</vt:lpstr>
      <vt:lpstr> Clear labelling of food stores ?</vt:lpstr>
      <vt:lpstr>              More Cafe’s in the store ?</vt:lpstr>
      <vt:lpstr>Food Shopping as a means of independence- using the internet ? </vt:lpstr>
      <vt:lpstr>Who helps you retrieve items ?</vt:lpstr>
      <vt:lpstr>Independence…….</vt:lpstr>
      <vt:lpstr>Independence</vt:lpstr>
      <vt:lpstr>Food Shopping as a social event</vt:lpstr>
      <vt:lpstr>Over to retailers…….</vt:lpstr>
      <vt:lpstr>                       Over to you ?</vt:lpstr>
      <vt:lpstr>Questions for discussion ?</vt:lpstr>
      <vt:lpstr>Questions</vt:lpstr>
    </vt:vector>
  </TitlesOfParts>
  <Company>Nottingham Trent University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Towers, Christopher2</dc:creator>
  <cp:lastModifiedBy>Sullivan, Linda</cp:lastModifiedBy>
  <cp:revision>22</cp:revision>
  <cp:lastPrinted>2018-09-13T14:35:06Z</cp:lastPrinted>
  <dcterms:created xsi:type="dcterms:W3CDTF">2017-01-10T14:28:40Z</dcterms:created>
  <dcterms:modified xsi:type="dcterms:W3CDTF">2018-10-17T14:16:54Z</dcterms:modified>
</cp:coreProperties>
</file>