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87" r:id="rId3"/>
    <p:sldId id="273" r:id="rId4"/>
    <p:sldId id="288" r:id="rId5"/>
    <p:sldId id="295" r:id="rId6"/>
    <p:sldId id="289" r:id="rId7"/>
    <p:sldId id="259" r:id="rId8"/>
    <p:sldId id="290" r:id="rId9"/>
    <p:sldId id="291" r:id="rId10"/>
    <p:sldId id="292" r:id="rId11"/>
    <p:sldId id="293" r:id="rId12"/>
    <p:sldId id="297" r:id="rId13"/>
    <p:sldId id="294" r:id="rId14"/>
    <p:sldId id="29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A8861E-3CFA-4CCA-B88C-DA8CBC62FA1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B52AA5-DD48-4A80-9F62-11CC7E72CC20}">
      <dgm:prSet phldrT="[Text]"/>
      <dgm:spPr/>
      <dgm:t>
        <a:bodyPr/>
        <a:lstStyle/>
        <a:p>
          <a:r>
            <a:rPr lang="en-GB" dirty="0"/>
            <a:t>Stage 1</a:t>
          </a:r>
        </a:p>
      </dgm:t>
    </dgm:pt>
    <dgm:pt modelId="{E0B96B2A-EDD5-4F9A-8194-B3F2981A1E4B}" type="parTrans" cxnId="{D495AFF1-DB70-42EF-A983-766F30371FE0}">
      <dgm:prSet/>
      <dgm:spPr/>
      <dgm:t>
        <a:bodyPr/>
        <a:lstStyle/>
        <a:p>
          <a:endParaRPr lang="en-GB"/>
        </a:p>
      </dgm:t>
    </dgm:pt>
    <dgm:pt modelId="{E0755DBE-2D48-49E4-B445-E865C997EECA}" type="sibTrans" cxnId="{D495AFF1-DB70-42EF-A983-766F30371FE0}">
      <dgm:prSet/>
      <dgm:spPr/>
      <dgm:t>
        <a:bodyPr/>
        <a:lstStyle/>
        <a:p>
          <a:endParaRPr lang="en-GB"/>
        </a:p>
      </dgm:t>
    </dgm:pt>
    <dgm:pt modelId="{AB691F7C-F104-4113-B6C9-EDC8510818C1}">
      <dgm:prSet phldrT="[Text]"/>
      <dgm:spPr/>
      <dgm:t>
        <a:bodyPr/>
        <a:lstStyle/>
        <a:p>
          <a:r>
            <a:rPr lang="en-GB" sz="3100" dirty="0"/>
            <a:t>Internal review of individual outputs</a:t>
          </a:r>
        </a:p>
      </dgm:t>
    </dgm:pt>
    <dgm:pt modelId="{ED33CF51-5681-414A-8C8B-380B2CAC951D}" type="parTrans" cxnId="{B10213D8-DD7D-4366-9186-B542949A71F3}">
      <dgm:prSet/>
      <dgm:spPr/>
      <dgm:t>
        <a:bodyPr/>
        <a:lstStyle/>
        <a:p>
          <a:endParaRPr lang="en-GB"/>
        </a:p>
      </dgm:t>
    </dgm:pt>
    <dgm:pt modelId="{B46EA9B6-B7B6-42B8-8C15-727C311B9CD5}" type="sibTrans" cxnId="{B10213D8-DD7D-4366-9186-B542949A71F3}">
      <dgm:prSet/>
      <dgm:spPr/>
      <dgm:t>
        <a:bodyPr/>
        <a:lstStyle/>
        <a:p>
          <a:endParaRPr lang="en-GB"/>
        </a:p>
      </dgm:t>
    </dgm:pt>
    <dgm:pt modelId="{E047817F-EE3B-477F-AB87-5E13C744D433}">
      <dgm:prSet phldrT="[Text]" custT="1"/>
      <dgm:spPr/>
      <dgm:t>
        <a:bodyPr/>
        <a:lstStyle/>
        <a:p>
          <a:r>
            <a:rPr lang="en-GB" sz="1800" dirty="0"/>
            <a:t>1 within the same department 1 from another department</a:t>
          </a:r>
        </a:p>
      </dgm:t>
    </dgm:pt>
    <dgm:pt modelId="{DEAF845F-2885-4DF5-8079-9C199E0FE8A2}" type="parTrans" cxnId="{0D03C5B4-D8D6-4E0B-B901-309F8492B361}">
      <dgm:prSet/>
      <dgm:spPr/>
      <dgm:t>
        <a:bodyPr/>
        <a:lstStyle/>
        <a:p>
          <a:endParaRPr lang="en-GB"/>
        </a:p>
      </dgm:t>
    </dgm:pt>
    <dgm:pt modelId="{392F167B-416B-4B1C-8422-7E5DB61A8C3C}" type="sibTrans" cxnId="{0D03C5B4-D8D6-4E0B-B901-309F8492B361}">
      <dgm:prSet/>
      <dgm:spPr/>
      <dgm:t>
        <a:bodyPr/>
        <a:lstStyle/>
        <a:p>
          <a:endParaRPr lang="en-GB"/>
        </a:p>
      </dgm:t>
    </dgm:pt>
    <dgm:pt modelId="{08A5F1F0-29E8-4EDF-AB20-A437F37C8688}">
      <dgm:prSet phldrT="[Text]"/>
      <dgm:spPr/>
      <dgm:t>
        <a:bodyPr/>
        <a:lstStyle/>
        <a:p>
          <a:r>
            <a:rPr lang="en-GB" dirty="0"/>
            <a:t>Stage 2</a:t>
          </a:r>
        </a:p>
      </dgm:t>
    </dgm:pt>
    <dgm:pt modelId="{1242FFA2-B655-44BF-B19B-7A18F3DEFF2F}" type="parTrans" cxnId="{5C36E63C-420A-4E0F-92D7-A515EA75A8F9}">
      <dgm:prSet/>
      <dgm:spPr/>
      <dgm:t>
        <a:bodyPr/>
        <a:lstStyle/>
        <a:p>
          <a:endParaRPr lang="en-GB"/>
        </a:p>
      </dgm:t>
    </dgm:pt>
    <dgm:pt modelId="{B09573CF-86E9-45D1-BA77-401FDF670A3A}" type="sibTrans" cxnId="{5C36E63C-420A-4E0F-92D7-A515EA75A8F9}">
      <dgm:prSet/>
      <dgm:spPr/>
      <dgm:t>
        <a:bodyPr/>
        <a:lstStyle/>
        <a:p>
          <a:endParaRPr lang="en-GB"/>
        </a:p>
      </dgm:t>
    </dgm:pt>
    <dgm:pt modelId="{F913A5D8-8E78-4AFA-A7C1-E931849B7158}">
      <dgm:prSet phldrT="[Text]"/>
      <dgm:spPr/>
      <dgm:t>
        <a:bodyPr/>
        <a:lstStyle/>
        <a:p>
          <a:r>
            <a:rPr lang="en-GB" sz="3100" dirty="0"/>
            <a:t>External Peer Assessment</a:t>
          </a:r>
        </a:p>
      </dgm:t>
    </dgm:pt>
    <dgm:pt modelId="{386C8AFE-C0E0-4CD2-9389-7A8C8B167DC8}" type="parTrans" cxnId="{547D3733-6421-4D40-B63A-13B6A99C47BB}">
      <dgm:prSet/>
      <dgm:spPr/>
      <dgm:t>
        <a:bodyPr/>
        <a:lstStyle/>
        <a:p>
          <a:endParaRPr lang="en-GB"/>
        </a:p>
      </dgm:t>
    </dgm:pt>
    <dgm:pt modelId="{2735B3E8-E6EA-406B-9B49-1E5EA2BE7A06}" type="sibTrans" cxnId="{547D3733-6421-4D40-B63A-13B6A99C47BB}">
      <dgm:prSet/>
      <dgm:spPr/>
      <dgm:t>
        <a:bodyPr/>
        <a:lstStyle/>
        <a:p>
          <a:endParaRPr lang="en-GB"/>
        </a:p>
      </dgm:t>
    </dgm:pt>
    <dgm:pt modelId="{D14CD49E-0DD4-4F5A-99DE-60321877F677}">
      <dgm:prSet phldrT="[Text]" custT="1"/>
      <dgm:spPr/>
      <dgm:t>
        <a:bodyPr/>
        <a:lstStyle/>
        <a:p>
          <a:r>
            <a:rPr lang="en-GB" sz="1800" dirty="0"/>
            <a:t>2 or 3 peers off authorised list</a:t>
          </a:r>
        </a:p>
      </dgm:t>
    </dgm:pt>
    <dgm:pt modelId="{E918DD2A-5AC2-4323-A4C3-9C1C9FD58B99}" type="parTrans" cxnId="{D9D0473E-CC4A-4675-A1CA-5F5AFC5948EA}">
      <dgm:prSet/>
      <dgm:spPr/>
      <dgm:t>
        <a:bodyPr/>
        <a:lstStyle/>
        <a:p>
          <a:endParaRPr lang="en-GB"/>
        </a:p>
      </dgm:t>
    </dgm:pt>
    <dgm:pt modelId="{947A3F8E-FDA6-4BF5-999E-3CB87C09B8CF}" type="sibTrans" cxnId="{D9D0473E-CC4A-4675-A1CA-5F5AFC5948EA}">
      <dgm:prSet/>
      <dgm:spPr/>
      <dgm:t>
        <a:bodyPr/>
        <a:lstStyle/>
        <a:p>
          <a:endParaRPr lang="en-GB"/>
        </a:p>
      </dgm:t>
    </dgm:pt>
    <dgm:pt modelId="{3DE7406E-55EB-429F-930A-AD0C771C1CC8}">
      <dgm:prSet phldrT="[Text]"/>
      <dgm:spPr/>
      <dgm:t>
        <a:bodyPr/>
        <a:lstStyle/>
        <a:p>
          <a:r>
            <a:rPr lang="en-GB" dirty="0"/>
            <a:t>Stage 3</a:t>
          </a:r>
        </a:p>
      </dgm:t>
    </dgm:pt>
    <dgm:pt modelId="{8AA5A7A0-4D7A-4AD5-9F88-02F1424C0ACE}" type="parTrans" cxnId="{38DFF039-0324-4345-8D32-7F2CEACCA8A7}">
      <dgm:prSet/>
      <dgm:spPr/>
      <dgm:t>
        <a:bodyPr/>
        <a:lstStyle/>
        <a:p>
          <a:endParaRPr lang="en-GB"/>
        </a:p>
      </dgm:t>
    </dgm:pt>
    <dgm:pt modelId="{B6D6761D-44CC-470C-ABDA-AB3FCEB6E0AD}" type="sibTrans" cxnId="{38DFF039-0324-4345-8D32-7F2CEACCA8A7}">
      <dgm:prSet/>
      <dgm:spPr/>
      <dgm:t>
        <a:bodyPr/>
        <a:lstStyle/>
        <a:p>
          <a:endParaRPr lang="en-GB"/>
        </a:p>
      </dgm:t>
    </dgm:pt>
    <dgm:pt modelId="{BB60DF59-28CD-4013-AEB1-D68B19217A22}">
      <dgm:prSet phldrT="[Text]"/>
      <dgm:spPr/>
      <dgm:t>
        <a:bodyPr/>
        <a:lstStyle/>
        <a:p>
          <a:r>
            <a:rPr lang="en-GB" sz="3100" dirty="0"/>
            <a:t>Moderation within School</a:t>
          </a:r>
        </a:p>
      </dgm:t>
    </dgm:pt>
    <dgm:pt modelId="{C7C016AF-315E-44CD-A4D7-861444B58CB2}" type="parTrans" cxnId="{D403F6C3-8B8A-4102-9673-55ED41DED057}">
      <dgm:prSet/>
      <dgm:spPr/>
      <dgm:t>
        <a:bodyPr/>
        <a:lstStyle/>
        <a:p>
          <a:endParaRPr lang="en-GB"/>
        </a:p>
      </dgm:t>
    </dgm:pt>
    <dgm:pt modelId="{ED4BEEDA-FD9B-4403-8826-0879342CBB3C}" type="sibTrans" cxnId="{D403F6C3-8B8A-4102-9673-55ED41DED057}">
      <dgm:prSet/>
      <dgm:spPr/>
      <dgm:t>
        <a:bodyPr/>
        <a:lstStyle/>
        <a:p>
          <a:endParaRPr lang="en-GB"/>
        </a:p>
      </dgm:t>
    </dgm:pt>
    <dgm:pt modelId="{2A490601-948A-4887-B922-F7EC129F0423}">
      <dgm:prSet phldrT="[Text]" custT="1"/>
      <dgm:spPr/>
      <dgm:t>
        <a:bodyPr/>
        <a:lstStyle/>
        <a:p>
          <a:r>
            <a:rPr lang="en-GB" sz="1800" dirty="0"/>
            <a:t>If quality is 3 or 4* add to university database</a:t>
          </a:r>
        </a:p>
      </dgm:t>
    </dgm:pt>
    <dgm:pt modelId="{7CBD315D-7C44-4F3A-8741-8E1662ECC2B2}" type="parTrans" cxnId="{EE2ACF0E-A314-45DE-BF06-CA425D648D71}">
      <dgm:prSet/>
      <dgm:spPr/>
      <dgm:t>
        <a:bodyPr/>
        <a:lstStyle/>
        <a:p>
          <a:endParaRPr lang="en-GB"/>
        </a:p>
      </dgm:t>
    </dgm:pt>
    <dgm:pt modelId="{EABC4D46-80FC-4906-9112-4BCF7DD1C404}" type="sibTrans" cxnId="{EE2ACF0E-A314-45DE-BF06-CA425D648D71}">
      <dgm:prSet/>
      <dgm:spPr/>
      <dgm:t>
        <a:bodyPr/>
        <a:lstStyle/>
        <a:p>
          <a:endParaRPr lang="en-GB"/>
        </a:p>
      </dgm:t>
    </dgm:pt>
    <dgm:pt modelId="{646E4DF3-060B-49DD-9DA3-CBC1042A6B86}" type="pres">
      <dgm:prSet presAssocID="{D3A8861E-3CFA-4CCA-B88C-DA8CBC62FA1E}" presName="linearFlow" presStyleCnt="0">
        <dgm:presLayoutVars>
          <dgm:dir/>
          <dgm:animLvl val="lvl"/>
          <dgm:resizeHandles val="exact"/>
        </dgm:presLayoutVars>
      </dgm:prSet>
      <dgm:spPr/>
    </dgm:pt>
    <dgm:pt modelId="{A7C9BD6E-41C3-4B70-A931-1AEC8521C122}" type="pres">
      <dgm:prSet presAssocID="{CEB52AA5-DD48-4A80-9F62-11CC7E72CC20}" presName="composite" presStyleCnt="0"/>
      <dgm:spPr/>
    </dgm:pt>
    <dgm:pt modelId="{D5DD1CF7-FB3B-4491-99FF-3593F241015F}" type="pres">
      <dgm:prSet presAssocID="{CEB52AA5-DD48-4A80-9F62-11CC7E72CC20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85A42842-D1C2-4812-B9B2-5B3F01EDFC51}" type="pres">
      <dgm:prSet presAssocID="{CEB52AA5-DD48-4A80-9F62-11CC7E72CC20}" presName="descendantText" presStyleLbl="alignAcc1" presStyleIdx="0" presStyleCnt="3">
        <dgm:presLayoutVars>
          <dgm:bulletEnabled val="1"/>
        </dgm:presLayoutVars>
      </dgm:prSet>
      <dgm:spPr/>
    </dgm:pt>
    <dgm:pt modelId="{BE36223D-159F-469D-9798-CCCC82B7F6AD}" type="pres">
      <dgm:prSet presAssocID="{E0755DBE-2D48-49E4-B445-E865C997EECA}" presName="sp" presStyleCnt="0"/>
      <dgm:spPr/>
    </dgm:pt>
    <dgm:pt modelId="{78CBCE4D-43D7-4D01-90EF-E9D8178B37A5}" type="pres">
      <dgm:prSet presAssocID="{08A5F1F0-29E8-4EDF-AB20-A437F37C8688}" presName="composite" presStyleCnt="0"/>
      <dgm:spPr/>
    </dgm:pt>
    <dgm:pt modelId="{775E459F-C275-4B14-9172-0B5E72B39435}" type="pres">
      <dgm:prSet presAssocID="{08A5F1F0-29E8-4EDF-AB20-A437F37C8688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0F226338-B411-432C-9E26-9F1820540FED}" type="pres">
      <dgm:prSet presAssocID="{08A5F1F0-29E8-4EDF-AB20-A437F37C8688}" presName="descendantText" presStyleLbl="alignAcc1" presStyleIdx="1" presStyleCnt="3">
        <dgm:presLayoutVars>
          <dgm:bulletEnabled val="1"/>
        </dgm:presLayoutVars>
      </dgm:prSet>
      <dgm:spPr/>
    </dgm:pt>
    <dgm:pt modelId="{6F0E85D3-797C-4F2C-9F14-32BF10002E4C}" type="pres">
      <dgm:prSet presAssocID="{B09573CF-86E9-45D1-BA77-401FDF670A3A}" presName="sp" presStyleCnt="0"/>
      <dgm:spPr/>
    </dgm:pt>
    <dgm:pt modelId="{1231CE79-EAD4-4CC5-9C59-FD26C6DFCBCB}" type="pres">
      <dgm:prSet presAssocID="{3DE7406E-55EB-429F-930A-AD0C771C1CC8}" presName="composite" presStyleCnt="0"/>
      <dgm:spPr/>
    </dgm:pt>
    <dgm:pt modelId="{D97329FE-B96C-4ECD-9BAF-26EBB643E4A7}" type="pres">
      <dgm:prSet presAssocID="{3DE7406E-55EB-429F-930A-AD0C771C1CC8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79F0F2F6-3E07-40C3-BE02-00671B39A2FA}" type="pres">
      <dgm:prSet presAssocID="{3DE7406E-55EB-429F-930A-AD0C771C1CC8}" presName="descendantText" presStyleLbl="alignAcc1" presStyleIdx="2" presStyleCnt="3" custLinFactNeighborX="0" custLinFactNeighborY="-7286">
        <dgm:presLayoutVars>
          <dgm:bulletEnabled val="1"/>
        </dgm:presLayoutVars>
      </dgm:prSet>
      <dgm:spPr/>
    </dgm:pt>
  </dgm:ptLst>
  <dgm:cxnLst>
    <dgm:cxn modelId="{EE2ACF0E-A314-45DE-BF06-CA425D648D71}" srcId="{3DE7406E-55EB-429F-930A-AD0C771C1CC8}" destId="{2A490601-948A-4887-B922-F7EC129F0423}" srcOrd="1" destOrd="0" parTransId="{7CBD315D-7C44-4F3A-8741-8E1662ECC2B2}" sibTransId="{EABC4D46-80FC-4906-9112-4BCF7DD1C404}"/>
    <dgm:cxn modelId="{7E401721-CE73-49C0-842E-3966FE2C4BD2}" type="presOf" srcId="{2A490601-948A-4887-B922-F7EC129F0423}" destId="{79F0F2F6-3E07-40C3-BE02-00671B39A2FA}" srcOrd="0" destOrd="1" presId="urn:microsoft.com/office/officeart/2005/8/layout/chevron2"/>
    <dgm:cxn modelId="{547D3733-6421-4D40-B63A-13B6A99C47BB}" srcId="{08A5F1F0-29E8-4EDF-AB20-A437F37C8688}" destId="{F913A5D8-8E78-4AFA-A7C1-E931849B7158}" srcOrd="0" destOrd="0" parTransId="{386C8AFE-C0E0-4CD2-9389-7A8C8B167DC8}" sibTransId="{2735B3E8-E6EA-406B-9B49-1E5EA2BE7A06}"/>
    <dgm:cxn modelId="{14326036-5456-4675-8A8F-5C754ACFBC5A}" type="presOf" srcId="{08A5F1F0-29E8-4EDF-AB20-A437F37C8688}" destId="{775E459F-C275-4B14-9172-0B5E72B39435}" srcOrd="0" destOrd="0" presId="urn:microsoft.com/office/officeart/2005/8/layout/chevron2"/>
    <dgm:cxn modelId="{38DFF039-0324-4345-8D32-7F2CEACCA8A7}" srcId="{D3A8861E-3CFA-4CCA-B88C-DA8CBC62FA1E}" destId="{3DE7406E-55EB-429F-930A-AD0C771C1CC8}" srcOrd="2" destOrd="0" parTransId="{8AA5A7A0-4D7A-4AD5-9F88-02F1424C0ACE}" sibTransId="{B6D6761D-44CC-470C-ABDA-AB3FCEB6E0AD}"/>
    <dgm:cxn modelId="{5C36E63C-420A-4E0F-92D7-A515EA75A8F9}" srcId="{D3A8861E-3CFA-4CCA-B88C-DA8CBC62FA1E}" destId="{08A5F1F0-29E8-4EDF-AB20-A437F37C8688}" srcOrd="1" destOrd="0" parTransId="{1242FFA2-B655-44BF-B19B-7A18F3DEFF2F}" sibTransId="{B09573CF-86E9-45D1-BA77-401FDF670A3A}"/>
    <dgm:cxn modelId="{D9D0473E-CC4A-4675-A1CA-5F5AFC5948EA}" srcId="{08A5F1F0-29E8-4EDF-AB20-A437F37C8688}" destId="{D14CD49E-0DD4-4F5A-99DE-60321877F677}" srcOrd="1" destOrd="0" parTransId="{E918DD2A-5AC2-4323-A4C3-9C1C9FD58B99}" sibTransId="{947A3F8E-FDA6-4BF5-999E-3CB87C09B8CF}"/>
    <dgm:cxn modelId="{40EECA4F-D284-45FC-95B6-5226AADFF793}" type="presOf" srcId="{D14CD49E-0DD4-4F5A-99DE-60321877F677}" destId="{0F226338-B411-432C-9E26-9F1820540FED}" srcOrd="0" destOrd="1" presId="urn:microsoft.com/office/officeart/2005/8/layout/chevron2"/>
    <dgm:cxn modelId="{43D3AA98-B791-4371-B859-6AC3523284CF}" type="presOf" srcId="{BB60DF59-28CD-4013-AEB1-D68B19217A22}" destId="{79F0F2F6-3E07-40C3-BE02-00671B39A2FA}" srcOrd="0" destOrd="0" presId="urn:microsoft.com/office/officeart/2005/8/layout/chevron2"/>
    <dgm:cxn modelId="{0D03C5B4-D8D6-4E0B-B901-309F8492B361}" srcId="{CEB52AA5-DD48-4A80-9F62-11CC7E72CC20}" destId="{E047817F-EE3B-477F-AB87-5E13C744D433}" srcOrd="1" destOrd="0" parTransId="{DEAF845F-2885-4DF5-8079-9C199E0FE8A2}" sibTransId="{392F167B-416B-4B1C-8422-7E5DB61A8C3C}"/>
    <dgm:cxn modelId="{2A2C8CBF-8300-43E2-ACD3-72D1C54558B5}" type="presOf" srcId="{D3A8861E-3CFA-4CCA-B88C-DA8CBC62FA1E}" destId="{646E4DF3-060B-49DD-9DA3-CBC1042A6B86}" srcOrd="0" destOrd="0" presId="urn:microsoft.com/office/officeart/2005/8/layout/chevron2"/>
    <dgm:cxn modelId="{D403F6C3-8B8A-4102-9673-55ED41DED057}" srcId="{3DE7406E-55EB-429F-930A-AD0C771C1CC8}" destId="{BB60DF59-28CD-4013-AEB1-D68B19217A22}" srcOrd="0" destOrd="0" parTransId="{C7C016AF-315E-44CD-A4D7-861444B58CB2}" sibTransId="{ED4BEEDA-FD9B-4403-8826-0879342CBB3C}"/>
    <dgm:cxn modelId="{61057BC4-5016-4F51-A416-77B984EEC8EC}" type="presOf" srcId="{CEB52AA5-DD48-4A80-9F62-11CC7E72CC20}" destId="{D5DD1CF7-FB3B-4491-99FF-3593F241015F}" srcOrd="0" destOrd="0" presId="urn:microsoft.com/office/officeart/2005/8/layout/chevron2"/>
    <dgm:cxn modelId="{6776AFC8-1CA1-4FAD-A43F-02AAAC7C9B30}" type="presOf" srcId="{3DE7406E-55EB-429F-930A-AD0C771C1CC8}" destId="{D97329FE-B96C-4ECD-9BAF-26EBB643E4A7}" srcOrd="0" destOrd="0" presId="urn:microsoft.com/office/officeart/2005/8/layout/chevron2"/>
    <dgm:cxn modelId="{CCE64ED2-6E6E-4FED-95E5-8053ACC43062}" type="presOf" srcId="{F913A5D8-8E78-4AFA-A7C1-E931849B7158}" destId="{0F226338-B411-432C-9E26-9F1820540FED}" srcOrd="0" destOrd="0" presId="urn:microsoft.com/office/officeart/2005/8/layout/chevron2"/>
    <dgm:cxn modelId="{B10213D8-DD7D-4366-9186-B542949A71F3}" srcId="{CEB52AA5-DD48-4A80-9F62-11CC7E72CC20}" destId="{AB691F7C-F104-4113-B6C9-EDC8510818C1}" srcOrd="0" destOrd="0" parTransId="{ED33CF51-5681-414A-8C8B-380B2CAC951D}" sibTransId="{B46EA9B6-B7B6-42B8-8C15-727C311B9CD5}"/>
    <dgm:cxn modelId="{1830D2DF-49D1-4990-87BF-717C675E0C34}" type="presOf" srcId="{AB691F7C-F104-4113-B6C9-EDC8510818C1}" destId="{85A42842-D1C2-4812-B9B2-5B3F01EDFC51}" srcOrd="0" destOrd="0" presId="urn:microsoft.com/office/officeart/2005/8/layout/chevron2"/>
    <dgm:cxn modelId="{AEF8B4E0-8BA6-4C90-B36C-883AD48A8C43}" type="presOf" srcId="{E047817F-EE3B-477F-AB87-5E13C744D433}" destId="{85A42842-D1C2-4812-B9B2-5B3F01EDFC51}" srcOrd="0" destOrd="1" presId="urn:microsoft.com/office/officeart/2005/8/layout/chevron2"/>
    <dgm:cxn modelId="{D495AFF1-DB70-42EF-A983-766F30371FE0}" srcId="{D3A8861E-3CFA-4CCA-B88C-DA8CBC62FA1E}" destId="{CEB52AA5-DD48-4A80-9F62-11CC7E72CC20}" srcOrd="0" destOrd="0" parTransId="{E0B96B2A-EDD5-4F9A-8194-B3F2981A1E4B}" sibTransId="{E0755DBE-2D48-49E4-B445-E865C997EECA}"/>
    <dgm:cxn modelId="{77EA9E91-2098-4537-9057-20CDC13575E8}" type="presParOf" srcId="{646E4DF3-060B-49DD-9DA3-CBC1042A6B86}" destId="{A7C9BD6E-41C3-4B70-A931-1AEC8521C122}" srcOrd="0" destOrd="0" presId="urn:microsoft.com/office/officeart/2005/8/layout/chevron2"/>
    <dgm:cxn modelId="{9275E08D-9BB2-49BA-9A7D-9AA19425D320}" type="presParOf" srcId="{A7C9BD6E-41C3-4B70-A931-1AEC8521C122}" destId="{D5DD1CF7-FB3B-4491-99FF-3593F241015F}" srcOrd="0" destOrd="0" presId="urn:microsoft.com/office/officeart/2005/8/layout/chevron2"/>
    <dgm:cxn modelId="{AA63E9C1-1999-43E8-8D98-C053D2364A9F}" type="presParOf" srcId="{A7C9BD6E-41C3-4B70-A931-1AEC8521C122}" destId="{85A42842-D1C2-4812-B9B2-5B3F01EDFC51}" srcOrd="1" destOrd="0" presId="urn:microsoft.com/office/officeart/2005/8/layout/chevron2"/>
    <dgm:cxn modelId="{1D8AD9D5-EB66-4131-A983-944D3C0E3D35}" type="presParOf" srcId="{646E4DF3-060B-49DD-9DA3-CBC1042A6B86}" destId="{BE36223D-159F-469D-9798-CCCC82B7F6AD}" srcOrd="1" destOrd="0" presId="urn:microsoft.com/office/officeart/2005/8/layout/chevron2"/>
    <dgm:cxn modelId="{42059ED9-C445-4FE9-827E-08FFC7CAB107}" type="presParOf" srcId="{646E4DF3-060B-49DD-9DA3-CBC1042A6B86}" destId="{78CBCE4D-43D7-4D01-90EF-E9D8178B37A5}" srcOrd="2" destOrd="0" presId="urn:microsoft.com/office/officeart/2005/8/layout/chevron2"/>
    <dgm:cxn modelId="{D03890D6-8D0C-42D0-B30E-59A5629A7660}" type="presParOf" srcId="{78CBCE4D-43D7-4D01-90EF-E9D8178B37A5}" destId="{775E459F-C275-4B14-9172-0B5E72B39435}" srcOrd="0" destOrd="0" presId="urn:microsoft.com/office/officeart/2005/8/layout/chevron2"/>
    <dgm:cxn modelId="{2EE160C8-7627-402C-94FB-515E9B867DF7}" type="presParOf" srcId="{78CBCE4D-43D7-4D01-90EF-E9D8178B37A5}" destId="{0F226338-B411-432C-9E26-9F1820540FED}" srcOrd="1" destOrd="0" presId="urn:microsoft.com/office/officeart/2005/8/layout/chevron2"/>
    <dgm:cxn modelId="{2FC87B3D-5AEE-4EAD-9D15-382CA4356302}" type="presParOf" srcId="{646E4DF3-060B-49DD-9DA3-CBC1042A6B86}" destId="{6F0E85D3-797C-4F2C-9F14-32BF10002E4C}" srcOrd="3" destOrd="0" presId="urn:microsoft.com/office/officeart/2005/8/layout/chevron2"/>
    <dgm:cxn modelId="{4E2872B2-77E8-4E18-BA36-329996F51D36}" type="presParOf" srcId="{646E4DF3-060B-49DD-9DA3-CBC1042A6B86}" destId="{1231CE79-EAD4-4CC5-9C59-FD26C6DFCBCB}" srcOrd="4" destOrd="0" presId="urn:microsoft.com/office/officeart/2005/8/layout/chevron2"/>
    <dgm:cxn modelId="{AD0EE244-FC59-421B-9CCB-0CC864DCDFB6}" type="presParOf" srcId="{1231CE79-EAD4-4CC5-9C59-FD26C6DFCBCB}" destId="{D97329FE-B96C-4ECD-9BAF-26EBB643E4A7}" srcOrd="0" destOrd="0" presId="urn:microsoft.com/office/officeart/2005/8/layout/chevron2"/>
    <dgm:cxn modelId="{C6BB469E-AB06-43B7-AE8A-A18D57B77CF8}" type="presParOf" srcId="{1231CE79-EAD4-4CC5-9C59-FD26C6DFCBCB}" destId="{79F0F2F6-3E07-40C3-BE02-00671B39A2F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D1CF7-FB3B-4491-99FF-3593F241015F}">
      <dsp:nvSpPr>
        <dsp:cNvPr id="0" name=""/>
        <dsp:cNvSpPr/>
      </dsp:nvSpPr>
      <dsp:spPr>
        <a:xfrm rot="5400000">
          <a:off x="-240186" y="242202"/>
          <a:ext cx="1601241" cy="11208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Stage 1</a:t>
          </a:r>
        </a:p>
      </dsp:txBody>
      <dsp:txXfrm rot="-5400000">
        <a:off x="1" y="562451"/>
        <a:ext cx="1120869" cy="480372"/>
      </dsp:txXfrm>
    </dsp:sp>
    <dsp:sp modelId="{85A42842-D1C2-4812-B9B2-5B3F01EDFC51}">
      <dsp:nvSpPr>
        <dsp:cNvPr id="0" name=""/>
        <dsp:cNvSpPr/>
      </dsp:nvSpPr>
      <dsp:spPr>
        <a:xfrm rot="5400000">
          <a:off x="5297831" y="-4174945"/>
          <a:ext cx="1040807" cy="93947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100" kern="1200" dirty="0"/>
            <a:t>Internal review of individual outputs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1 within the same department 1 from another department</a:t>
          </a:r>
        </a:p>
      </dsp:txBody>
      <dsp:txXfrm rot="-5400000">
        <a:off x="1120870" y="52824"/>
        <a:ext cx="9343922" cy="939191"/>
      </dsp:txXfrm>
    </dsp:sp>
    <dsp:sp modelId="{775E459F-C275-4B14-9172-0B5E72B39435}">
      <dsp:nvSpPr>
        <dsp:cNvPr id="0" name=""/>
        <dsp:cNvSpPr/>
      </dsp:nvSpPr>
      <dsp:spPr>
        <a:xfrm rot="5400000">
          <a:off x="-240186" y="1649365"/>
          <a:ext cx="1601241" cy="11208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Stage 2</a:t>
          </a:r>
        </a:p>
      </dsp:txBody>
      <dsp:txXfrm rot="-5400000">
        <a:off x="1" y="1969614"/>
        <a:ext cx="1120869" cy="480372"/>
      </dsp:txXfrm>
    </dsp:sp>
    <dsp:sp modelId="{0F226338-B411-432C-9E26-9F1820540FED}">
      <dsp:nvSpPr>
        <dsp:cNvPr id="0" name=""/>
        <dsp:cNvSpPr/>
      </dsp:nvSpPr>
      <dsp:spPr>
        <a:xfrm rot="5400000">
          <a:off x="5297831" y="-2767782"/>
          <a:ext cx="1040807" cy="93947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100" kern="1200" dirty="0"/>
            <a:t>External Peer Assessment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2 or 3 peers off authorised list</a:t>
          </a:r>
        </a:p>
      </dsp:txBody>
      <dsp:txXfrm rot="-5400000">
        <a:off x="1120870" y="1459987"/>
        <a:ext cx="9343922" cy="939191"/>
      </dsp:txXfrm>
    </dsp:sp>
    <dsp:sp modelId="{D97329FE-B96C-4ECD-9BAF-26EBB643E4A7}">
      <dsp:nvSpPr>
        <dsp:cNvPr id="0" name=""/>
        <dsp:cNvSpPr/>
      </dsp:nvSpPr>
      <dsp:spPr>
        <a:xfrm rot="5400000">
          <a:off x="-240186" y="3056527"/>
          <a:ext cx="1601241" cy="11208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Stage 3</a:t>
          </a:r>
        </a:p>
      </dsp:txBody>
      <dsp:txXfrm rot="-5400000">
        <a:off x="1" y="3376776"/>
        <a:ext cx="1120869" cy="480372"/>
      </dsp:txXfrm>
    </dsp:sp>
    <dsp:sp modelId="{79F0F2F6-3E07-40C3-BE02-00671B39A2FA}">
      <dsp:nvSpPr>
        <dsp:cNvPr id="0" name=""/>
        <dsp:cNvSpPr/>
      </dsp:nvSpPr>
      <dsp:spPr>
        <a:xfrm rot="5400000">
          <a:off x="5297831" y="-1436453"/>
          <a:ext cx="1040807" cy="93947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100" kern="1200" dirty="0"/>
            <a:t>Moderation within School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If quality is 3 or 4* add to university database</a:t>
          </a:r>
        </a:p>
      </dsp:txBody>
      <dsp:txXfrm rot="-5400000">
        <a:off x="1120870" y="2791316"/>
        <a:ext cx="9343922" cy="939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021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061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770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582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007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65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406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31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79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79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B6DC7-6C51-4635-981D-FAA5C0D53F1D}" type="datetimeFigureOut">
              <a:rPr lang="en-GB" smtClean="0"/>
              <a:t>01/08/2018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531ED-0FE2-4919-BEE0-25922A6A5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E2EA4-958C-4302-BA6D-5E2386846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latin typeface="+mn-lt"/>
              </a:rPr>
              <a:t>Edge Hill University Business School</a:t>
            </a:r>
            <a:br>
              <a:rPr lang="en-GB" sz="3600" b="1" dirty="0">
                <a:solidFill>
                  <a:srgbClr val="0000FF"/>
                </a:solidFill>
                <a:latin typeface="+mn-lt"/>
              </a:rPr>
            </a:br>
            <a:r>
              <a:rPr lang="en-GB" sz="2800" b="1" dirty="0">
                <a:solidFill>
                  <a:srgbClr val="0000FF"/>
                </a:solidFill>
                <a:latin typeface="+mn-lt"/>
              </a:rPr>
              <a:t>NBS preparations for the Research Excellence Framework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712E2-4449-4660-A05E-4863527D8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3987"/>
            <a:ext cx="10515600" cy="50811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endParaRPr lang="en-GB" sz="1800" dirty="0"/>
          </a:p>
          <a:p>
            <a:pPr marL="0" indent="0" algn="ctr">
              <a:lnSpc>
                <a:spcPct val="100000"/>
              </a:lnSpc>
              <a:buNone/>
            </a:pPr>
            <a:endParaRPr lang="en-GB" sz="1800" b="1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800" b="1" dirty="0"/>
              <a:t>Professor Pete Murphy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800" b="1" dirty="0"/>
              <a:t>Nottingham Business School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0D2D62-1E26-404F-8A18-735EE6980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102" y="1825625"/>
            <a:ext cx="5591331" cy="360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72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solidFill>
                  <a:srgbClr val="0000FF"/>
                </a:solidFill>
                <a:latin typeface="+mn-lt"/>
              </a:rPr>
              <a:t>Research Leadership, Infrastructure and Internationalism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3967"/>
            <a:ext cx="10515600" cy="5141626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0000FF"/>
                </a:solidFill>
              </a:rPr>
              <a:t>Within NTU</a:t>
            </a:r>
          </a:p>
          <a:p>
            <a:pPr lvl="1"/>
            <a:r>
              <a:rPr lang="en-GB" sz="2600" dirty="0"/>
              <a:t>Valuing Ideas Governors Board (4 meetings p.a.)</a:t>
            </a:r>
          </a:p>
          <a:p>
            <a:pPr lvl="1"/>
            <a:r>
              <a:rPr lang="en-GB" sz="2600" dirty="0"/>
              <a:t>University Research Committee (4 meetings p.a.)</a:t>
            </a:r>
          </a:p>
          <a:p>
            <a:pPr lvl="1"/>
            <a:r>
              <a:rPr lang="en-GB" sz="2600" dirty="0"/>
              <a:t>Academic Research Leadership Team (monthly) - includes support services and SRT leads </a:t>
            </a:r>
          </a:p>
          <a:p>
            <a:pPr lvl="1"/>
            <a:r>
              <a:rPr lang="en-GB" sz="2600" dirty="0"/>
              <a:t>Associate Dean’s Research Group (monthly)</a:t>
            </a:r>
          </a:p>
          <a:p>
            <a:pPr lvl="1"/>
            <a:r>
              <a:rPr lang="en-GB" sz="2600" dirty="0"/>
              <a:t>University Research Office and support teams</a:t>
            </a:r>
          </a:p>
          <a:p>
            <a:pPr lvl="1"/>
            <a:endParaRPr lang="en-GB" dirty="0"/>
          </a:p>
          <a:p>
            <a:r>
              <a:rPr lang="en-GB" b="1" dirty="0">
                <a:solidFill>
                  <a:srgbClr val="0000FF"/>
                </a:solidFill>
              </a:rPr>
              <a:t>Within NBS</a:t>
            </a:r>
          </a:p>
          <a:p>
            <a:pPr lvl="1"/>
            <a:r>
              <a:rPr lang="en-GB" sz="2600" b="1" dirty="0"/>
              <a:t>Research Strategy Group </a:t>
            </a:r>
            <a:r>
              <a:rPr lang="en-GB" sz="2600" dirty="0"/>
              <a:t>(monthly) – includes school, college and research support representation</a:t>
            </a:r>
          </a:p>
          <a:p>
            <a:pPr lvl="1"/>
            <a:r>
              <a:rPr lang="en-GB" sz="2600" b="1" dirty="0"/>
              <a:t>Research Centres and Groups </a:t>
            </a:r>
            <a:r>
              <a:rPr lang="en-GB" sz="2600" dirty="0"/>
              <a:t>(monthly)</a:t>
            </a:r>
          </a:p>
          <a:p>
            <a:pPr lvl="1"/>
            <a:r>
              <a:rPr lang="en-GB" sz="2600" dirty="0"/>
              <a:t>Developing infrastructure at school and within research groups</a:t>
            </a:r>
          </a:p>
          <a:p>
            <a:endParaRPr lang="en-GB" dirty="0"/>
          </a:p>
          <a:p>
            <a:r>
              <a:rPr lang="en-GB" b="1" dirty="0">
                <a:solidFill>
                  <a:srgbClr val="0000FF"/>
                </a:solidFill>
              </a:rPr>
              <a:t>Interdisciplinary Research</a:t>
            </a:r>
          </a:p>
          <a:p>
            <a:pPr lvl="1"/>
            <a:r>
              <a:rPr lang="en-GB" sz="2600" dirty="0"/>
              <a:t>5 cross university </a:t>
            </a:r>
            <a:r>
              <a:rPr lang="en-GB" sz="2600" b="1" dirty="0"/>
              <a:t>Strategic Research Themes</a:t>
            </a:r>
          </a:p>
          <a:p>
            <a:pPr lvl="1"/>
            <a:r>
              <a:rPr lang="en-GB" sz="2600" dirty="0"/>
              <a:t>Each has a steering group; an annual budget and present its report to University Executive Team</a:t>
            </a:r>
          </a:p>
        </p:txBody>
      </p:sp>
    </p:spTree>
    <p:extLst>
      <p:ext uri="{BB962C8B-B14F-4D97-AF65-F5344CB8AC3E}">
        <p14:creationId xmlns:p14="http://schemas.microsoft.com/office/powerpoint/2010/main" val="4143803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rgbClr val="0000FF"/>
                </a:solidFill>
                <a:latin typeface="+mn-lt"/>
              </a:rPr>
              <a:t>Nottingham Business School</a:t>
            </a:r>
            <a:br>
              <a:rPr lang="en-GB" sz="3600" b="1" dirty="0">
                <a:solidFill>
                  <a:srgbClr val="0000FF"/>
                </a:solidFill>
              </a:rPr>
            </a:br>
            <a:r>
              <a:rPr lang="en-GB" sz="3600" b="1" dirty="0">
                <a:solidFill>
                  <a:srgbClr val="0000FF"/>
                </a:solidFill>
                <a:latin typeface="+mn-lt"/>
              </a:rPr>
              <a:t>Strategic Leadership Team for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675" y="1690688"/>
            <a:ext cx="7015397" cy="478506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Chair of RSG and Interim ADR - Professor Murphy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Vice Chair of RSG (and Dean of NBS)  - Professor Yazdani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Unit of Assessment C17 Team - Professor Ackrill (.2 FTE)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2000" b="1" dirty="0"/>
              <a:t>Associate Professor Ramanathan (.2 FTE)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2000" b="1" dirty="0"/>
              <a:t>Associate Professor Thompson (.2 FTE)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2000" b="1" dirty="0"/>
              <a:t>Associate Professor Abdo (.2 FTE) 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2000" b="1" dirty="0"/>
              <a:t>Associate Professor King (.2 FTE)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Coordinator - Research Environment (.2 FTE) - Professor Clark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Coordinator - Early Career Development (.2 FTE) - Professor Collins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Co-ordinator - Impact Case Studies (.2 FTE) – Murphy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/>
              <a:t>Sustainability Coordinator (.2 FTE) - TBC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55F153-1E15-4FFB-90D1-A4B9C0245E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05950" y="2862666"/>
            <a:ext cx="3651972" cy="244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824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latin typeface="+mn-lt"/>
              </a:rPr>
              <a:t>NBS Research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69036"/>
            <a:ext cx="11153931" cy="47079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(Overall Objective)</a:t>
            </a:r>
          </a:p>
          <a:p>
            <a:pPr marL="0" indent="0">
              <a:buNone/>
            </a:pPr>
            <a:r>
              <a:rPr lang="en-GB" dirty="0"/>
              <a:t>A </a:t>
            </a:r>
            <a:r>
              <a:rPr lang="en-GB" b="1" dirty="0">
                <a:solidFill>
                  <a:srgbClr val="FF0000"/>
                </a:solidFill>
              </a:rPr>
              <a:t>sustainable step change </a:t>
            </a:r>
            <a:r>
              <a:rPr lang="en-GB" dirty="0"/>
              <a:t>in the </a:t>
            </a:r>
            <a:r>
              <a:rPr lang="en-GB" b="1" dirty="0">
                <a:solidFill>
                  <a:srgbClr val="FF0000"/>
                </a:solidFill>
              </a:rPr>
              <a:t>quality and quantity </a:t>
            </a:r>
            <a:r>
              <a:rPr lang="en-GB" dirty="0"/>
              <a:t>of research and its outputs and impacts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1. Long term: international accreditations (EPAC, AACSB, EQUIS, AMBA)</a:t>
            </a:r>
          </a:p>
          <a:p>
            <a:pPr marL="514350" indent="-51435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2. Medium term: 2021REF</a:t>
            </a:r>
          </a:p>
          <a:p>
            <a:pPr lvl="1"/>
            <a:r>
              <a:rPr lang="en-GB" dirty="0"/>
              <a:t>65-85 individuals submitting individual REF outputs 162.5 – 200 plus contingency</a:t>
            </a:r>
          </a:p>
          <a:p>
            <a:pPr lvl="1"/>
            <a:r>
              <a:rPr lang="en-GB" dirty="0"/>
              <a:t>6-8 Impact Case Studies</a:t>
            </a:r>
          </a:p>
          <a:p>
            <a:pPr lvl="1"/>
            <a:r>
              <a:rPr lang="en-GB" dirty="0"/>
              <a:t> Improved Research Environment</a:t>
            </a:r>
          </a:p>
          <a:p>
            <a:pPr lvl="1"/>
            <a:endParaRPr lang="en-GB" dirty="0"/>
          </a:p>
          <a:p>
            <a:pPr marL="0" indent="0">
              <a:buNone/>
            </a:pPr>
            <a:r>
              <a:rPr lang="en-GB" dirty="0"/>
              <a:t>3. Build research infrastructure and sustainability, and prepare for REF2026/27.</a:t>
            </a:r>
          </a:p>
          <a:p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874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B3FC1-C9F6-49E5-B608-AA00F69B2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00FF"/>
                </a:solidFill>
              </a:rPr>
              <a:t>Where is the REF process going?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DD3F9-A01E-42D0-8920-331A54F14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2014 REF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dirty="0" err="1"/>
              <a:t>Stearn</a:t>
            </a:r>
            <a:r>
              <a:rPr lang="en-GB" dirty="0"/>
              <a:t> Review</a:t>
            </a:r>
          </a:p>
          <a:p>
            <a:endParaRPr lang="en-GB" dirty="0"/>
          </a:p>
          <a:p>
            <a:r>
              <a:rPr lang="en-GB" dirty="0"/>
              <a:t>Brexit and its implications for REF2021</a:t>
            </a:r>
          </a:p>
          <a:p>
            <a:endParaRPr lang="en-GB" dirty="0"/>
          </a:p>
          <a:p>
            <a:r>
              <a:rPr lang="en-GB" dirty="0"/>
              <a:t>Lessons for REF2026/27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779EC3-59C5-40BE-A04F-B49F3CD4B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7722" y="2463868"/>
            <a:ext cx="4373273" cy="254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73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028959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>
                <a:solidFill>
                  <a:srgbClr val="0000FF"/>
                </a:solidFill>
                <a:latin typeface="+mn-lt"/>
              </a:rPr>
              <a:t>2021 Research Excellence Framework </a:t>
            </a:r>
            <a:br>
              <a:rPr lang="en-GB" sz="2800" b="1" dirty="0">
                <a:solidFill>
                  <a:srgbClr val="0000FF"/>
                </a:solidFill>
                <a:latin typeface="+mn-lt"/>
              </a:rPr>
            </a:br>
            <a:r>
              <a:rPr lang="en-GB" sz="2800" b="1" dirty="0">
                <a:solidFill>
                  <a:srgbClr val="0000FF"/>
                </a:solidFill>
                <a:latin typeface="+mn-lt"/>
              </a:rPr>
              <a:t>Preparations across Nottingham Trent University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394085"/>
            <a:ext cx="5157787" cy="2533338"/>
          </a:xfrm>
        </p:spPr>
        <p:txBody>
          <a:bodyPr>
            <a:noAutofit/>
          </a:bodyPr>
          <a:lstStyle/>
          <a:p>
            <a:pPr lvl="0"/>
            <a:r>
              <a:rPr lang="en-GB" sz="2200" dirty="0">
                <a:solidFill>
                  <a:srgbClr val="0000FF"/>
                </a:solidFill>
              </a:rPr>
              <a:t>2014</a:t>
            </a:r>
            <a:r>
              <a:rPr lang="en-GB" sz="2200" b="0" dirty="0">
                <a:solidFill>
                  <a:prstClr val="black"/>
                </a:solidFill>
              </a:rPr>
              <a:t>  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18 </a:t>
            </a:r>
            <a:r>
              <a:rPr lang="en-GB" sz="2200" b="0" dirty="0" err="1">
                <a:solidFill>
                  <a:prstClr val="black"/>
                </a:solidFill>
              </a:rPr>
              <a:t>UoA</a:t>
            </a:r>
            <a:r>
              <a:rPr lang="en-GB" sz="2200" b="0" dirty="0">
                <a:solidFill>
                  <a:prstClr val="black"/>
                </a:solidFill>
              </a:rPr>
              <a:t> submissions out of total 36 possible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3 excellent; 12 satisfactory; 3 poor 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C19 Business and Management largest eligible unit (percentiles 50/20/80)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04342" y="4073050"/>
            <a:ext cx="4347148" cy="2530791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573968"/>
            <a:ext cx="5183188" cy="2353456"/>
          </a:xfrm>
        </p:spPr>
        <p:txBody>
          <a:bodyPr>
            <a:noAutofit/>
          </a:bodyPr>
          <a:lstStyle/>
          <a:p>
            <a:pPr lvl="0"/>
            <a:endParaRPr lang="en-GB" sz="2000" b="0" dirty="0">
              <a:solidFill>
                <a:prstClr val="black"/>
              </a:solidFill>
            </a:endParaRPr>
          </a:p>
          <a:p>
            <a:pPr lvl="0"/>
            <a:endParaRPr lang="en-GB" sz="2200" dirty="0">
              <a:solidFill>
                <a:srgbClr val="0000FF"/>
              </a:solidFill>
            </a:endParaRPr>
          </a:p>
          <a:p>
            <a:pPr lvl="0"/>
            <a:endParaRPr lang="en-GB" sz="2200" dirty="0">
              <a:solidFill>
                <a:srgbClr val="0000FF"/>
              </a:solidFill>
            </a:endParaRPr>
          </a:p>
          <a:p>
            <a:pPr lvl="0"/>
            <a:endParaRPr lang="en-GB" sz="2200" dirty="0">
              <a:solidFill>
                <a:srgbClr val="0000FF"/>
              </a:solidFill>
            </a:endParaRPr>
          </a:p>
          <a:p>
            <a:pPr lvl="0"/>
            <a:endParaRPr lang="en-GB" sz="2200" dirty="0">
              <a:solidFill>
                <a:srgbClr val="0000FF"/>
              </a:solidFill>
            </a:endParaRPr>
          </a:p>
          <a:p>
            <a:pPr lvl="0"/>
            <a:endParaRPr lang="en-GB" sz="2200" dirty="0">
              <a:solidFill>
                <a:srgbClr val="0000FF"/>
              </a:solidFill>
            </a:endParaRPr>
          </a:p>
          <a:p>
            <a:pPr lvl="0"/>
            <a:r>
              <a:rPr lang="en-GB" sz="2200" dirty="0">
                <a:solidFill>
                  <a:srgbClr val="0000FF"/>
                </a:solidFill>
              </a:rPr>
              <a:t>2021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15/16  </a:t>
            </a:r>
            <a:r>
              <a:rPr lang="en-GB" sz="2200" b="0" dirty="0" err="1">
                <a:solidFill>
                  <a:prstClr val="black"/>
                </a:solidFill>
              </a:rPr>
              <a:t>UoAs</a:t>
            </a:r>
            <a:r>
              <a:rPr lang="en-GB" sz="2200" b="0" dirty="0">
                <a:solidFill>
                  <a:prstClr val="black"/>
                </a:solidFill>
              </a:rPr>
              <a:t> submissions out of a total of 34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All excellent or satisfactory – quality and reputation – not quantity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sz="2200" b="0" dirty="0">
                <a:solidFill>
                  <a:prstClr val="black"/>
                </a:solidFill>
              </a:rPr>
              <a:t>C17 (Business and Management largest eligible unit (percentiles 35/20/50)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927423"/>
            <a:ext cx="5183188" cy="2262240"/>
          </a:xfrm>
        </p:spPr>
        <p:txBody>
          <a:bodyPr/>
          <a:lstStyle/>
          <a:p>
            <a:endParaRPr lang="en-GB" sz="2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GB" sz="2200" b="1" dirty="0">
                <a:solidFill>
                  <a:srgbClr val="0000FF"/>
                </a:solidFill>
              </a:rPr>
              <a:t>2026/27 (preparations)</a:t>
            </a:r>
          </a:p>
          <a:p>
            <a:r>
              <a:rPr lang="en-GB" sz="2200" dirty="0"/>
              <a:t>Institutional Impact</a:t>
            </a:r>
          </a:p>
          <a:p>
            <a:r>
              <a:rPr lang="en-GB" sz="2200" dirty="0"/>
              <a:t>Impact case studies</a:t>
            </a:r>
          </a:p>
          <a:p>
            <a:r>
              <a:rPr lang="en-GB" sz="2200" dirty="0"/>
              <a:t>Student Satisfaction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433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8143E-1076-489D-896B-5BC934742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800" b="1" dirty="0">
                <a:solidFill>
                  <a:srgbClr val="0000FF"/>
                </a:solidFill>
                <a:latin typeface="+mn-lt"/>
              </a:rPr>
              <a:t>Nottingham Business School</a:t>
            </a:r>
            <a:br>
              <a:rPr lang="en-GB" b="1" dirty="0">
                <a:solidFill>
                  <a:srgbClr val="0000FF"/>
                </a:solidFill>
                <a:latin typeface="+mn-lt"/>
              </a:rPr>
            </a:br>
            <a:r>
              <a:rPr lang="en-GB" sz="3600" b="1" dirty="0">
                <a:solidFill>
                  <a:srgbClr val="0000FF"/>
                </a:solidFill>
                <a:latin typeface="+mn-lt"/>
              </a:rPr>
              <a:t>REF2021 ambitions and preparations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6104A-394C-4A95-BFB8-89B3CF2F03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7072" y="1807139"/>
            <a:ext cx="4974377" cy="43153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00FF"/>
                </a:solidFill>
              </a:rPr>
              <a:t>Current faculty</a:t>
            </a:r>
          </a:p>
          <a:p>
            <a:r>
              <a:rPr lang="en-GB" dirty="0"/>
              <a:t>220 FTE</a:t>
            </a:r>
          </a:p>
          <a:p>
            <a:r>
              <a:rPr lang="en-GB" dirty="0"/>
              <a:t>110 Research Active</a:t>
            </a:r>
            <a:r>
              <a:rPr lang="en-GB" b="1" dirty="0">
                <a:solidFill>
                  <a:srgbClr val="0000FF"/>
                </a:solidFill>
              </a:rPr>
              <a:t> </a:t>
            </a:r>
          </a:p>
          <a:p>
            <a:endParaRPr lang="en-GB" b="1" dirty="0">
              <a:solidFill>
                <a:srgbClr val="0000FF"/>
              </a:solidFill>
            </a:endParaRPr>
          </a:p>
          <a:p>
            <a:endParaRPr lang="en-GB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0000FF"/>
                </a:solidFill>
              </a:rPr>
              <a:t>2014</a:t>
            </a:r>
          </a:p>
          <a:p>
            <a:r>
              <a:rPr lang="en-GB" sz="2400" dirty="0"/>
              <a:t>24 FTE’s submitted at 2.5 GPA (180 FTE faculty) (= 48</a:t>
            </a:r>
            <a:r>
              <a:rPr lang="en-GB" sz="2400" baseline="30000" dirty="0"/>
              <a:t>th</a:t>
            </a:r>
            <a:r>
              <a:rPr lang="en-GB" sz="2400" dirty="0"/>
              <a:t>)</a:t>
            </a:r>
          </a:p>
          <a:p>
            <a:r>
              <a:rPr lang="en-GB" sz="2400" dirty="0"/>
              <a:t>3 Impact Case Studies (Rated 3*/4*) (=18</a:t>
            </a:r>
            <a:r>
              <a:rPr lang="en-GB" sz="2400" baseline="30000" dirty="0"/>
              <a:t>th</a:t>
            </a:r>
            <a:r>
              <a:rPr lang="en-GB" sz="2400" dirty="0"/>
              <a:t>)</a:t>
            </a:r>
          </a:p>
          <a:p>
            <a:r>
              <a:rPr lang="en-GB" sz="2400" dirty="0"/>
              <a:t>Research Environment (=92</a:t>
            </a:r>
            <a:r>
              <a:rPr lang="en-GB" sz="2400" baseline="30000" dirty="0"/>
              <a:t>nd</a:t>
            </a:r>
            <a:r>
              <a:rPr lang="en-GB" sz="2400" dirty="0"/>
              <a:t>)</a:t>
            </a:r>
          </a:p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7C0973-B5A6-40E2-ABFC-89293361E4B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60761" y="1807139"/>
            <a:ext cx="3409012" cy="20787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81272" y="4002373"/>
            <a:ext cx="61009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</a:rPr>
              <a:t>2021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60-80 FTEs submitted at 3.0 GPA (2020 FTE faculty)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6-7 Impact Case Studies (Rated 3*/4*)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Research Environment (50</a:t>
            </a:r>
            <a:r>
              <a:rPr lang="en-GB" sz="2400" baseline="30000" dirty="0"/>
              <a:t>th</a:t>
            </a:r>
            <a:r>
              <a:rPr lang="en-GB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05196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9607" y="365125"/>
            <a:ext cx="10754193" cy="1325563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+mn-lt"/>
              </a:rPr>
              <a:t>Drivers and processes for delivery (NTU and NBS)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558978"/>
            <a:ext cx="10515600" cy="4991724"/>
          </a:xfrm>
        </p:spPr>
        <p:txBody>
          <a:bodyPr>
            <a:normAutofit/>
          </a:bodyPr>
          <a:lstStyle/>
          <a:p>
            <a:r>
              <a:rPr lang="en-GB" dirty="0"/>
              <a:t>Contractual arrangement and benchmarks (T&amp;R, T&amp;S, T&amp;P)</a:t>
            </a:r>
          </a:p>
          <a:p>
            <a:endParaRPr lang="en-GB" dirty="0"/>
          </a:p>
          <a:p>
            <a:r>
              <a:rPr lang="en-GB" dirty="0"/>
              <a:t>NTU-wide Annual REF Planning Review Process</a:t>
            </a:r>
          </a:p>
          <a:p>
            <a:pPr lvl="1"/>
            <a:r>
              <a:rPr lang="en-GB" dirty="0"/>
              <a:t>Individual Outputs – internal and External Peer Review Process</a:t>
            </a:r>
          </a:p>
          <a:p>
            <a:pPr lvl="1"/>
            <a:r>
              <a:rPr lang="en-GB" dirty="0"/>
              <a:t>Impact Case Studies – bi-annual review and external support</a:t>
            </a:r>
          </a:p>
          <a:p>
            <a:pPr lvl="1"/>
            <a:r>
              <a:rPr lang="en-GB" dirty="0"/>
              <a:t>Research Environment reviews</a:t>
            </a:r>
          </a:p>
          <a:p>
            <a:pPr lvl="1"/>
            <a:endParaRPr lang="en-GB" dirty="0"/>
          </a:p>
          <a:p>
            <a:r>
              <a:rPr lang="en-GB" dirty="0"/>
              <a:t>NBS - co-ordinated through Research Strategy Group (monthly)  </a:t>
            </a:r>
          </a:p>
          <a:p>
            <a:pPr lvl="1"/>
            <a:r>
              <a:rPr lang="en-GB" dirty="0"/>
              <a:t>Annual Individual Research Review for allocating research hours</a:t>
            </a:r>
          </a:p>
          <a:p>
            <a:pPr lvl="1"/>
            <a:r>
              <a:rPr lang="en-GB" dirty="0"/>
              <a:t>Impact Case Study support Network</a:t>
            </a:r>
          </a:p>
          <a:p>
            <a:pPr lvl="1"/>
            <a:r>
              <a:rPr lang="en-GB" dirty="0"/>
              <a:t>Development initiatives – funding, support, visiting scholars </a:t>
            </a:r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6785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8DC36-E2F2-4BCF-B47A-DA666C6E7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  <a:latin typeface="+mn-lt"/>
              </a:rPr>
              <a:t>Delivering and assuring individual outputs</a:t>
            </a:r>
            <a:br>
              <a:rPr lang="en-GB" sz="4000" b="1" dirty="0">
                <a:solidFill>
                  <a:srgbClr val="0000FF"/>
                </a:solidFill>
                <a:latin typeface="+mn-lt"/>
              </a:rPr>
            </a:br>
            <a:r>
              <a:rPr lang="en-GB" sz="4000" b="1" dirty="0">
                <a:solidFill>
                  <a:srgbClr val="0000FF"/>
                </a:solidFill>
                <a:latin typeface="+mn-lt"/>
              </a:rPr>
              <a:t>6 monthly tranches of outputs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419B003-4C85-4800-BFE6-E32F50295E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984604"/>
              </p:ext>
            </p:extLst>
          </p:nvPr>
        </p:nvGraphicFramePr>
        <p:xfrm>
          <a:off x="838200" y="2146852"/>
          <a:ext cx="105156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0992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DF07F-09D7-4523-A35F-42BBFC241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  <a:latin typeface="+mn-lt"/>
              </a:rPr>
              <a:t>Delivering and assuring impact case studies</a:t>
            </a:r>
            <a:br>
              <a:rPr lang="en-GB" sz="4000" b="1" dirty="0">
                <a:solidFill>
                  <a:srgbClr val="0000FF"/>
                </a:solidFill>
                <a:latin typeface="+mn-lt"/>
              </a:rPr>
            </a:br>
            <a:r>
              <a:rPr lang="en-GB" sz="3200" b="1" dirty="0">
                <a:solidFill>
                  <a:srgbClr val="0000FF"/>
                </a:solidFill>
                <a:latin typeface="+mn-lt"/>
              </a:rPr>
              <a:t>6 monthly reviews and support from RAND</a:t>
            </a:r>
            <a:endParaRPr lang="en-GB" sz="40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7C709-4DA5-4D83-8FAB-E1985669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Reviewed at School, College and University levels – internal and external support available at School, College and University levels </a:t>
            </a:r>
          </a:p>
          <a:p>
            <a:pPr marL="0" indent="0">
              <a:buNone/>
            </a:pPr>
            <a:r>
              <a:rPr lang="en-GB" dirty="0"/>
              <a:t>(increasingly bespoke as case matures).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Review of the case</a:t>
            </a:r>
          </a:p>
          <a:p>
            <a:pPr marL="457200" lvl="1" indent="0">
              <a:buNone/>
            </a:pPr>
            <a:r>
              <a:rPr lang="en-GB" dirty="0"/>
              <a:t>Summary of nature of Impact</a:t>
            </a:r>
          </a:p>
          <a:p>
            <a:pPr marL="457200" lvl="1" indent="0">
              <a:buNone/>
            </a:pPr>
            <a:r>
              <a:rPr lang="en-GB" dirty="0"/>
              <a:t>Strategy for academic underpinning</a:t>
            </a:r>
          </a:p>
          <a:p>
            <a:pPr marL="457200" lvl="1" indent="0">
              <a:buNone/>
            </a:pPr>
            <a:r>
              <a:rPr lang="en-GB" dirty="0"/>
              <a:t>Strategy for non-academic impact</a:t>
            </a:r>
          </a:p>
          <a:p>
            <a:pPr marL="457200" lvl="1" indent="0">
              <a:buNone/>
            </a:pPr>
            <a:r>
              <a:rPr lang="en-GB" dirty="0"/>
              <a:t>Risk register; risk review and mitigation strategy</a:t>
            </a:r>
          </a:p>
          <a:p>
            <a:pPr marL="457200" lvl="1" indent="0">
              <a:buNone/>
            </a:pPr>
            <a:r>
              <a:rPr lang="en-GB" dirty="0"/>
              <a:t>Plan B</a:t>
            </a:r>
          </a:p>
          <a:p>
            <a:pPr marL="457200" lvl="1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Road Map or Plan of Action or Benefits Realisation Strategy</a:t>
            </a:r>
          </a:p>
        </p:txBody>
      </p:sp>
    </p:spTree>
    <p:extLst>
      <p:ext uri="{BB962C8B-B14F-4D97-AF65-F5344CB8AC3E}">
        <p14:creationId xmlns:p14="http://schemas.microsoft.com/office/powerpoint/2010/main" val="2702053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70203-B32A-4401-848C-E03BC042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latin typeface="+mn-lt"/>
              </a:rPr>
              <a:t>Delivering and assuring an improved research environment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48E07A-ABE6-46CC-8F0E-3BBE4BCD5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Less clear than other two parts – although we know they will include 2014 metrics</a:t>
            </a:r>
          </a:p>
          <a:p>
            <a:r>
              <a:rPr lang="en-GB" dirty="0"/>
              <a:t>Wider scholastic contributions - Conferences, panels, seminars, editorials, reviewing</a:t>
            </a:r>
          </a:p>
          <a:p>
            <a:r>
              <a:rPr lang="en-GB" dirty="0"/>
              <a:t>PhD and Doctorate performance metrics</a:t>
            </a:r>
          </a:p>
          <a:p>
            <a:r>
              <a:rPr lang="en-GB" dirty="0"/>
              <a:t>Research Infrastructure – Category ‘A’ and Category ‘C’ staff</a:t>
            </a:r>
          </a:p>
          <a:p>
            <a:r>
              <a:rPr lang="en-GB" dirty="0"/>
              <a:t>Development of Early Career Researchers – accommodation; support; financial and academic investment</a:t>
            </a:r>
          </a:p>
          <a:p>
            <a:r>
              <a:rPr lang="en-GB" dirty="0"/>
              <a:t>Interdisciplinary and International developments.</a:t>
            </a:r>
          </a:p>
        </p:txBody>
      </p:sp>
    </p:spTree>
    <p:extLst>
      <p:ext uri="{BB962C8B-B14F-4D97-AF65-F5344CB8AC3E}">
        <p14:creationId xmlns:p14="http://schemas.microsoft.com/office/powerpoint/2010/main" val="3370720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latin typeface="+mn-lt"/>
              </a:rPr>
              <a:t>Impact Case Studies: Roadmap template</a:t>
            </a:r>
          </a:p>
        </p:txBody>
      </p:sp>
      <p:graphicFrame>
        <p:nvGraphicFramePr>
          <p:cNvPr id="13" name="Content Placeholder 1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0432273"/>
              </p:ext>
            </p:extLst>
          </p:nvPr>
        </p:nvGraphicFramePr>
        <p:xfrm>
          <a:off x="927100" y="1825625"/>
          <a:ext cx="10337800" cy="435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Document" r:id="rId3" imgW="9773073" imgH="4112977" progId="Word.Document.12">
                  <p:embed/>
                </p:oleObj>
              </mc:Choice>
              <mc:Fallback>
                <p:oleObj name="Document" r:id="rId3" imgW="9773073" imgH="411297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7100" y="1825625"/>
                        <a:ext cx="10337800" cy="4351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1325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AA84B-C092-442C-B872-6DF34B97A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+mn-lt"/>
              </a:rPr>
              <a:t>Preparations for REF 2016/27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69319-7D4B-4436-AF67-58C80AE0E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Institutional impact and definitions of impact</a:t>
            </a:r>
          </a:p>
          <a:p>
            <a:r>
              <a:rPr lang="en-GB" dirty="0"/>
              <a:t>Identification and development of impact case studies</a:t>
            </a:r>
          </a:p>
          <a:p>
            <a:r>
              <a:rPr lang="en-GB" dirty="0"/>
              <a:t>Interdisciplinary (NTU Strategic Research Themes)</a:t>
            </a:r>
          </a:p>
          <a:p>
            <a:r>
              <a:rPr lang="en-GB" dirty="0"/>
              <a:t>Internationalism – series of International Research Partnerships projects and symposia</a:t>
            </a:r>
          </a:p>
          <a:p>
            <a:r>
              <a:rPr lang="en-GB" dirty="0"/>
              <a:t>Student satisfaction</a:t>
            </a:r>
          </a:p>
          <a:p>
            <a:r>
              <a:rPr lang="en-GB" dirty="0"/>
              <a:t>Increasing Research Faculty</a:t>
            </a:r>
          </a:p>
        </p:txBody>
      </p:sp>
    </p:spTree>
    <p:extLst>
      <p:ext uri="{BB962C8B-B14F-4D97-AF65-F5344CB8AC3E}">
        <p14:creationId xmlns:p14="http://schemas.microsoft.com/office/powerpoint/2010/main" val="1835688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C094D04-329C-482D-9AFC-1124128424E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364973" y="957861"/>
            <a:ext cx="9362661" cy="5268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08933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2411</TotalTime>
  <Words>799</Words>
  <Application>Microsoft Office PowerPoint</Application>
  <PresentationFormat>Widescreen</PresentationFormat>
  <Paragraphs>144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1_Office Theme</vt:lpstr>
      <vt:lpstr>Document</vt:lpstr>
      <vt:lpstr>Edge Hill University Business School NBS preparations for the Research Excellence Framework 2021</vt:lpstr>
      <vt:lpstr>Research Leadership, Infrastructure and Internationalism  </vt:lpstr>
      <vt:lpstr>Nottingham Business School Strategic Leadership Team for Research</vt:lpstr>
      <vt:lpstr>NBS Research Objectives</vt:lpstr>
      <vt:lpstr>Where is the REF process going?</vt:lpstr>
      <vt:lpstr>2021 Research Excellence Framework  Preparations across Nottingham Trent University</vt:lpstr>
      <vt:lpstr>Nottingham Business School REF2021 ambitions and preparations</vt:lpstr>
      <vt:lpstr>Drivers and processes for delivery (NTU and NBS)</vt:lpstr>
      <vt:lpstr>Delivering and assuring individual outputs 6 monthly tranches of outputs</vt:lpstr>
      <vt:lpstr>Delivering and assuring impact case studies 6 monthly reviews and support from RAND</vt:lpstr>
      <vt:lpstr>Delivering and assuring an improved research environment </vt:lpstr>
      <vt:lpstr>Impact Case Studies: Roadmap template</vt:lpstr>
      <vt:lpstr>Preparations for REF 2016/27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Framework 2021</dc:title>
  <dc:creator>Peter Murphy</dc:creator>
  <cp:lastModifiedBy>Gallacher, Jonathan</cp:lastModifiedBy>
  <cp:revision>58</cp:revision>
  <dcterms:created xsi:type="dcterms:W3CDTF">2017-12-03T12:27:07Z</dcterms:created>
  <dcterms:modified xsi:type="dcterms:W3CDTF">2018-08-01T08:27:02Z</dcterms:modified>
</cp:coreProperties>
</file>