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9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19364-0AC3-4D03-8E30-79D845F6E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9D2ED49-4A6B-4DC7-970C-1A9F692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598E5B-62FE-4769-93DB-EBEB7287A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E2CA464-A91A-4F27-AFF2-94BDF125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F94919-5940-4C6F-99CD-4F67991C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19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F53C08-D664-4A8B-BC3D-7714E07D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A980DC-BF59-43F2-89A3-94E7EA2DA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55B244-E28A-4A17-8204-3EE20EA1D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043987A-D76C-4412-BDB3-2974D609D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996B41-B2DB-4F86-811A-07FDD88E2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667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40ACDD-14D8-4C55-A1E7-85BBC70EF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B1A6D2-2209-4E40-AFE2-99D5BB7BE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954A00-0154-4050-AE71-1FAA74A3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A1777D-0E87-42AF-9ECE-1C3186796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D7E55C-9B94-4425-8CA4-8393A3449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49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7316BC-8BD8-45A9-ADBF-53CFF839E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0EC30A-C4CD-4B3A-A20B-C076FE988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6447F48-DDF4-49F7-901C-920C3385F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3E1BF76-1364-4525-BF80-1C430EB4E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9A722C3-96D7-43BD-A8DF-B686BD3B4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162F26E-1DF2-42C4-A45C-88054D8F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0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7F93F6-CA08-442F-A2DF-7D9A03A6C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76C327C-55F1-43A8-B0D2-217DE8602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FA5EC76-1BA3-4A5C-984A-084EB5CE8D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3E03693-1310-4BA9-9065-A47E7E80F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34C47E8-E031-4FB6-B5F8-6D5C6BBCB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CEEC5A7-698E-45A9-AA8C-8465C0C5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939592E-69C0-474D-8D3A-BAE4516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00BE33D-2C6D-420A-915E-665B38E78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76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8122375-8A9B-47D3-B7BC-65C36516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809EEB9-9F0F-4530-90E6-BA809EA19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B0FCDA2-A16B-4F2D-A0BE-83BC5EDB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7693CC-E963-4250-BDA8-69A9967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65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97F191A-E2C4-4E75-B958-55EE37E5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6B8869A-5B57-4A2E-8E89-5CFA79CD0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602F23-1B14-4B70-8033-40679DFA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5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FAEE5C-3257-49D3-95A8-453AC30D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3248F9F-38C9-422B-BB10-FFF49AE82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685EAF4-14FE-424A-B3A7-AB395D969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6157FEA-78B4-4111-9C35-3B4CE778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17C2F55-3D72-4C91-B45D-8C45DDCD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380541-C30D-4292-923E-F86597012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956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47DAA6-4021-40BB-946D-90936E9A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03069FC-FD1C-4E86-869C-208E2C7229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1EFE54A-49D9-4B78-A2A1-43E4ECA6D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29B0738-271E-4566-81B6-CDC7A8F16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0C1FF9-1D7D-420E-B5C1-134FB84C0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75C0805-B504-43CD-B5EE-E38C92D2D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114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F22983-7376-4007-9B70-3691951C2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205518A-3539-40E1-A26D-B7A8C4E5DF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231DAE-F009-48EC-A0C5-8BF1A7C00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293536-0746-4D3D-AC94-21908F53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A4E099-8908-43C8-AB82-3DF89276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84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6410A56C-31F7-469D-AA94-2B073492F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C8D5362-C8EE-4C29-97A1-B5EBDDA16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1BE1C9-EFA0-491E-B511-F79B9E64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D2ED91-5D1B-4275-BDB8-38212FD95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607985-7574-4CE5-AEAB-AD40E08C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3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5C0469F-7674-4A80-B9C8-671B589A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96F814-B44D-4034-BC37-59FC68FC8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C1860E-5B06-46EB-A9D3-E910EBBF8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79EE1-6A5A-4AC6-B65F-50E2A6C7ADE1}" type="datetimeFigureOut">
              <a:rPr lang="en-GB" smtClean="0"/>
              <a:t>23/01/2018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1C01C48-E69A-4963-AC3E-7E56E2A78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8D2C43-FD28-4718-B346-BAEE0631D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786AD-F5F4-47BF-8BED-2BD5C50556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96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pringer.com/gb/book/9783319621531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D22074-F317-4CF0-8CFB-AFB24C845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823" y="810884"/>
            <a:ext cx="11064815" cy="3778370"/>
          </a:xfrm>
        </p:spPr>
        <p:txBody>
          <a:bodyPr>
            <a:normAutofit fontScale="90000"/>
          </a:bodyPr>
          <a:lstStyle/>
          <a:p>
            <a:r>
              <a:rPr lang="en-GB" sz="4000" b="1" dirty="0"/>
              <a:t>Public Policy Exchange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sz="3100" b="1" dirty="0">
                <a:solidFill>
                  <a:srgbClr val="7030A0"/>
                </a:solidFill>
                <a:latin typeface="+mn-lt"/>
              </a:rPr>
              <a:t>Role of </a:t>
            </a:r>
            <a:r>
              <a:rPr lang="en-GB" sz="3100" b="1" dirty="0" smtClean="0">
                <a:solidFill>
                  <a:srgbClr val="7030A0"/>
                </a:solidFill>
                <a:latin typeface="+mn-lt"/>
              </a:rPr>
              <a:t>Fire and Rescue Authorities </a:t>
            </a:r>
            <a:r>
              <a:rPr lang="en-GB" sz="3100" b="1" dirty="0">
                <a:solidFill>
                  <a:srgbClr val="7030A0"/>
                </a:solidFill>
                <a:latin typeface="+mn-lt"/>
              </a:rPr>
              <a:t>in ensuring public safety: Strengthening Collaboration, Driving Transformation and Enhancing Effectiveness </a:t>
            </a:r>
            <a:r>
              <a:rPr lang="en-GB" sz="3100" b="1" dirty="0"/>
              <a:t/>
            </a:r>
            <a:br>
              <a:rPr lang="en-GB" sz="3100" b="1" dirty="0"/>
            </a:br>
            <a:r>
              <a:rPr lang="en-GB" sz="3100" b="1" dirty="0"/>
              <a:t/>
            </a:r>
            <a:br>
              <a:rPr lang="en-GB" sz="3100" b="1" dirty="0"/>
            </a:br>
            <a:r>
              <a:rPr lang="en-GB" sz="3100" b="1" dirty="0"/>
              <a:t/>
            </a:r>
            <a:br>
              <a:rPr lang="en-GB" sz="3100" b="1" dirty="0"/>
            </a:br>
            <a:r>
              <a:rPr lang="en-GB" sz="2800" b="1" dirty="0">
                <a:solidFill>
                  <a:schemeClr val="accent5">
                    <a:lumMod val="50000"/>
                  </a:schemeClr>
                </a:solidFill>
              </a:rPr>
              <a:t>Audit, Assessment and Inspection: </a:t>
            </a:r>
            <a:br>
              <a:rPr lang="en-GB" sz="28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2800" b="1" dirty="0">
                <a:solidFill>
                  <a:schemeClr val="accent5">
                    <a:lumMod val="50000"/>
                  </a:schemeClr>
                </a:solidFill>
              </a:rPr>
              <a:t>Locally determined, robust and risk based </a:t>
            </a:r>
            <a:endParaRPr lang="en-GB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716D606-A635-4AD2-B7C1-88F558916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16106"/>
            <a:ext cx="9144000" cy="95465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GB" sz="1800" dirty="0"/>
              <a:t>Pete Murphy</a:t>
            </a:r>
          </a:p>
          <a:p>
            <a:pPr algn="l"/>
            <a:r>
              <a:rPr lang="en-GB" sz="1800" dirty="0"/>
              <a:t>Head of Research Nottingham Business School.</a:t>
            </a:r>
          </a:p>
          <a:p>
            <a:pPr algn="l"/>
            <a:r>
              <a:rPr lang="en-GB" sz="1800" dirty="0"/>
              <a:t>9th January 2018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783" y="4905783"/>
            <a:ext cx="1952217" cy="19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39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E067B1-9A5A-43EB-A720-8B69184CC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Fire Sector Federation Intranet</a:t>
            </a:r>
            <a:r>
              <a:rPr lang="en-GB" sz="3600" b="1" dirty="0"/>
              <a:t/>
            </a:r>
            <a:br>
              <a:rPr lang="en-GB" sz="3600" b="1" dirty="0"/>
            </a:br>
            <a:r>
              <a:rPr lang="en-GB" sz="3600" dirty="0"/>
              <a:t>(circa 22nd January 2018)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01C5A7-4B4B-456A-9CF0-B85ED1345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5871"/>
            <a:ext cx="10515600" cy="3911091"/>
          </a:xfrm>
        </p:spPr>
        <p:txBody>
          <a:bodyPr>
            <a:normAutofit/>
          </a:bodyPr>
          <a:lstStyle/>
          <a:p>
            <a:r>
              <a:rPr lang="en-GB" dirty="0"/>
              <a:t>Working Paper 2: Draft of NBS response to the </a:t>
            </a:r>
            <a:r>
              <a:rPr lang="en-GB" b="1" dirty="0">
                <a:solidFill>
                  <a:srgbClr val="7030A0"/>
                </a:solidFill>
              </a:rPr>
              <a:t>FRS National Framework</a:t>
            </a:r>
            <a:r>
              <a:rPr lang="en-GB" dirty="0"/>
              <a:t>: Government consultation</a:t>
            </a:r>
          </a:p>
          <a:p>
            <a:endParaRPr lang="en-GB" dirty="0"/>
          </a:p>
          <a:p>
            <a:r>
              <a:rPr lang="en-GB" dirty="0"/>
              <a:t>Working Paper 3: Draft of NBS response to the HMICFRS consultation:  </a:t>
            </a:r>
            <a:r>
              <a:rPr lang="en-GB" b="1" dirty="0">
                <a:solidFill>
                  <a:srgbClr val="7030A0"/>
                </a:solidFill>
              </a:rPr>
              <a:t>FRS Inspection programme and framework 2018/19</a:t>
            </a:r>
          </a:p>
          <a:p>
            <a:endParaRPr lang="en-GB" dirty="0"/>
          </a:p>
          <a:p>
            <a:r>
              <a:rPr lang="en-GB" dirty="0"/>
              <a:t>Working Paper 4: Draft of NBS response to the proposed new </a:t>
            </a:r>
            <a:r>
              <a:rPr lang="en-GB" b="1" dirty="0">
                <a:solidFill>
                  <a:srgbClr val="7030A0"/>
                </a:solidFill>
              </a:rPr>
              <a:t>Central Government Intervention Action for FRS </a:t>
            </a:r>
            <a:r>
              <a:rPr lang="en-GB" dirty="0"/>
              <a:t>(intervention protocol) </a:t>
            </a:r>
          </a:p>
        </p:txBody>
      </p:sp>
    </p:spTree>
    <p:extLst>
      <p:ext uri="{BB962C8B-B14F-4D97-AF65-F5344CB8AC3E}">
        <p14:creationId xmlns:p14="http://schemas.microsoft.com/office/powerpoint/2010/main" val="223977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C93C1B-C321-4297-AC88-F35357CFF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Fire and Rescue National Framework for England: Government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63A244-ECD1-4F25-BF85-728D2B1D2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Foreword, Introduction Context.  </a:t>
            </a:r>
          </a:p>
          <a:p>
            <a:r>
              <a:rPr lang="en-GB" sz="2400" dirty="0"/>
              <a:t>Delivery of Core Functions</a:t>
            </a:r>
          </a:p>
          <a:p>
            <a:r>
              <a:rPr lang="en-GB" sz="2400" dirty="0"/>
              <a:t>Governance</a:t>
            </a:r>
          </a:p>
          <a:p>
            <a:r>
              <a:rPr lang="en-GB" sz="2400" dirty="0"/>
              <a:t>Achieving Value for Money</a:t>
            </a:r>
          </a:p>
          <a:p>
            <a:r>
              <a:rPr lang="en-GB" sz="2400" dirty="0"/>
              <a:t>National Resilience</a:t>
            </a:r>
          </a:p>
          <a:p>
            <a:r>
              <a:rPr lang="en-GB" b="1" dirty="0">
                <a:solidFill>
                  <a:srgbClr val="7030A0"/>
                </a:solidFill>
              </a:rPr>
              <a:t>Inspection, Accountability and Assurance</a:t>
            </a:r>
          </a:p>
          <a:p>
            <a:endParaRPr lang="en-GB" b="1" dirty="0"/>
          </a:p>
          <a:p>
            <a:r>
              <a:rPr lang="en-GB" sz="2400" dirty="0"/>
              <a:t>Not covering – Workforce, the appendices notably the proposed Protocol on Assurance </a:t>
            </a:r>
          </a:p>
        </p:txBody>
      </p:sp>
    </p:spTree>
    <p:extLst>
      <p:ext uri="{BB962C8B-B14F-4D97-AF65-F5344CB8AC3E}">
        <p14:creationId xmlns:p14="http://schemas.microsoft.com/office/powerpoint/2010/main" val="380669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04096D-26B9-4893-9045-DC34A7C23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Context, Foreword and 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82AF03-8CBE-4CC5-B53E-51A3B9D91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514"/>
            <a:ext cx="10515600" cy="481874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Findings of the </a:t>
            </a:r>
            <a:r>
              <a:rPr lang="en-GB" b="1" dirty="0"/>
              <a:t>NAO/PAC Reports</a:t>
            </a:r>
            <a:r>
              <a:rPr lang="en-GB" dirty="0" smtClean="0"/>
              <a:t>?</a:t>
            </a:r>
          </a:p>
          <a:p>
            <a:endParaRPr lang="en-GB" sz="800" dirty="0"/>
          </a:p>
          <a:p>
            <a:r>
              <a:rPr lang="en-GB" dirty="0"/>
              <a:t>Significant long-term and planned </a:t>
            </a:r>
            <a:r>
              <a:rPr lang="en-GB" b="1" dirty="0"/>
              <a:t>reductions in </a:t>
            </a:r>
            <a:r>
              <a:rPr lang="en-GB" b="1" dirty="0" smtClean="0"/>
              <a:t>resources</a:t>
            </a:r>
          </a:p>
          <a:p>
            <a:endParaRPr lang="en-GB" sz="900" b="1" dirty="0"/>
          </a:p>
          <a:p>
            <a:r>
              <a:rPr lang="en-GB" dirty="0"/>
              <a:t>First contextual statement from minister – ‘old sore’ – “over the past decade we have witnessed a </a:t>
            </a:r>
            <a:r>
              <a:rPr lang="en-GB" b="1" dirty="0"/>
              <a:t>significant reduction in the number of fires</a:t>
            </a:r>
            <a:r>
              <a:rPr lang="en-GB" dirty="0"/>
              <a:t>” implying</a:t>
            </a:r>
            <a:r>
              <a:rPr lang="en-GB" dirty="0" smtClean="0"/>
              <a:t>…..</a:t>
            </a:r>
          </a:p>
          <a:p>
            <a:endParaRPr lang="en-GB" sz="900" dirty="0"/>
          </a:p>
          <a:p>
            <a:r>
              <a:rPr lang="en-GB" dirty="0"/>
              <a:t>Early statement in Introduction – The proposals are </a:t>
            </a:r>
            <a:r>
              <a:rPr lang="en-GB" b="1" dirty="0"/>
              <a:t>unlikely to lead to additional costs or savings </a:t>
            </a:r>
            <a:r>
              <a:rPr lang="en-GB" dirty="0"/>
              <a:t>for businesses, charities or the voluntary Sector or on the public sector………</a:t>
            </a:r>
          </a:p>
          <a:p>
            <a:endParaRPr lang="en-GB" dirty="0"/>
          </a:p>
          <a:p>
            <a:r>
              <a:rPr lang="en-GB" dirty="0"/>
              <a:t>………</a:t>
            </a:r>
            <a:r>
              <a:rPr lang="en-GB" b="1" dirty="0"/>
              <a:t>and pigs might fly! </a:t>
            </a:r>
          </a:p>
        </p:txBody>
      </p:sp>
    </p:spTree>
    <p:extLst>
      <p:ext uri="{BB962C8B-B14F-4D97-AF65-F5344CB8AC3E}">
        <p14:creationId xmlns:p14="http://schemas.microsoft.com/office/powerpoint/2010/main" val="293542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3A3F50-5A93-4982-BDC5-69DD57009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Delivery of Core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133545-1A97-443B-A6E5-4276E934A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‘Prevention is always better than cure’ – disproportionate reductions in preventative actions and strategies across public services since 2010 </a:t>
            </a:r>
          </a:p>
          <a:p>
            <a:endParaRPr lang="en-GB" dirty="0"/>
          </a:p>
          <a:p>
            <a:r>
              <a:rPr lang="en-GB" dirty="0"/>
              <a:t>‘Risk based proportionate fire inspections’ – what FRS inspect and how many - both narrowed and reduced significantly</a:t>
            </a:r>
          </a:p>
          <a:p>
            <a:endParaRPr lang="en-GB" dirty="0"/>
          </a:p>
          <a:p>
            <a:r>
              <a:rPr lang="en-GB" dirty="0"/>
              <a:t>Working with other should not be at the expense of core functions – and only pursue demonstrated to impact effectively and efficiently on risk reduction within their communities. </a:t>
            </a:r>
          </a:p>
        </p:txBody>
      </p:sp>
    </p:spTree>
    <p:extLst>
      <p:ext uri="{BB962C8B-B14F-4D97-AF65-F5344CB8AC3E}">
        <p14:creationId xmlns:p14="http://schemas.microsoft.com/office/powerpoint/2010/main" val="327869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765BDC-2440-4F5E-B54B-B9163B113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11F719-08E4-4D60-87D3-A291A422F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Managing the FRS – CFO: “The FRA should give due regard to the professional advice of the CFO when making decisions affecting the operation of the FRS – </a:t>
            </a:r>
            <a:r>
              <a:rPr lang="en-GB" b="1" dirty="0">
                <a:solidFill>
                  <a:srgbClr val="7030A0"/>
                </a:solidFill>
              </a:rPr>
              <a:t>Why is this not applicable to the PFCC? </a:t>
            </a:r>
          </a:p>
          <a:p>
            <a:endParaRPr lang="en-GB" b="1" dirty="0"/>
          </a:p>
          <a:p>
            <a:r>
              <a:rPr lang="en-GB" dirty="0"/>
              <a:t>No obligation to have any </a:t>
            </a:r>
            <a:r>
              <a:rPr lang="en-GB" b="1" dirty="0">
                <a:solidFill>
                  <a:srgbClr val="7030A0"/>
                </a:solidFill>
              </a:rPr>
              <a:t>fire and rescue expertise </a:t>
            </a:r>
            <a:r>
              <a:rPr lang="en-GB" dirty="0"/>
              <a:t>on the Police Fire  and Crime Panel (PFCP)</a:t>
            </a:r>
          </a:p>
          <a:p>
            <a:endParaRPr lang="en-GB" dirty="0"/>
          </a:p>
          <a:p>
            <a:r>
              <a:rPr lang="en-GB" dirty="0"/>
              <a:t>No mention of </a:t>
            </a:r>
            <a:r>
              <a:rPr lang="en-GB" b="1" dirty="0">
                <a:solidFill>
                  <a:srgbClr val="7030A0"/>
                </a:solidFill>
              </a:rPr>
              <a:t>inspection</a:t>
            </a:r>
            <a:r>
              <a:rPr lang="en-GB" dirty="0"/>
              <a:t> of the efficiency and effectiveness of the </a:t>
            </a:r>
            <a:r>
              <a:rPr lang="en-GB" b="1" dirty="0">
                <a:solidFill>
                  <a:srgbClr val="7030A0"/>
                </a:solidFill>
              </a:rPr>
              <a:t>scrutiny functions or the  PFCPs </a:t>
            </a:r>
            <a:r>
              <a:rPr lang="en-GB" dirty="0"/>
              <a:t>(here or in HMICFRS consultation)?</a:t>
            </a:r>
          </a:p>
        </p:txBody>
      </p:sp>
    </p:spTree>
    <p:extLst>
      <p:ext uri="{BB962C8B-B14F-4D97-AF65-F5344CB8AC3E}">
        <p14:creationId xmlns:p14="http://schemas.microsoft.com/office/powerpoint/2010/main" val="18034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7EAFA9-87F9-4D68-90A3-59AB10DC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Value for 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26228B-94E8-4A6F-83B1-798F2343E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Long term reductions and planned reductions of central government grant allied to a </a:t>
            </a:r>
            <a:r>
              <a:rPr lang="en-GB" b="1" dirty="0">
                <a:solidFill>
                  <a:srgbClr val="7030A0"/>
                </a:solidFill>
              </a:rPr>
              <a:t>continual cap on local revenue raising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All calculations are  short term calculations (even the  proposed reserves strategy!) with </a:t>
            </a:r>
            <a:r>
              <a:rPr lang="en-GB" b="1" dirty="0">
                <a:solidFill>
                  <a:srgbClr val="7030A0"/>
                </a:solidFill>
              </a:rPr>
              <a:t>no appreciation that different policies and their evaluation should be short, medium or long term appropriate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No acknowledgement as to when to utilize</a:t>
            </a:r>
          </a:p>
          <a:p>
            <a:pPr lvl="1"/>
            <a:r>
              <a:rPr lang="en-GB" b="1" dirty="0">
                <a:solidFill>
                  <a:srgbClr val="7030A0"/>
                </a:solidFill>
              </a:rPr>
              <a:t>Cost-benefit analysis</a:t>
            </a:r>
          </a:p>
          <a:p>
            <a:pPr lvl="1"/>
            <a:r>
              <a:rPr lang="en-GB" b="1" dirty="0">
                <a:solidFill>
                  <a:srgbClr val="7030A0"/>
                </a:solidFill>
              </a:rPr>
              <a:t>Financial Return on Investment Assessments</a:t>
            </a:r>
          </a:p>
          <a:p>
            <a:pPr lvl="1"/>
            <a:r>
              <a:rPr lang="en-GB" b="1" dirty="0">
                <a:solidFill>
                  <a:srgbClr val="7030A0"/>
                </a:solidFill>
              </a:rPr>
              <a:t>Multi Agency Return on Investment Assessments</a:t>
            </a:r>
          </a:p>
          <a:p>
            <a:pPr lvl="1"/>
            <a:r>
              <a:rPr lang="en-GB" b="1" dirty="0">
                <a:solidFill>
                  <a:srgbClr val="7030A0"/>
                </a:solidFill>
              </a:rPr>
              <a:t>Social Return on Investment Assessment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967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DFDC03-9AD9-4F8C-9512-5F2F6898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National Resilience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4C5AB5-12C9-42A6-AD1F-2D4A0BABD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</a:t>
            </a:r>
            <a:r>
              <a:rPr lang="en-GB" b="1" dirty="0"/>
              <a:t>new tasks and responsibilities </a:t>
            </a:r>
            <a:r>
              <a:rPr lang="en-GB" dirty="0"/>
              <a:t>(</a:t>
            </a:r>
            <a:r>
              <a:rPr lang="en-GB" dirty="0" err="1"/>
              <a:t>eg</a:t>
            </a:r>
            <a:r>
              <a:rPr lang="en-GB" dirty="0"/>
              <a:t>. Terrorist Attacks or Marauding Terrorist Attacks) but no new resources</a:t>
            </a:r>
          </a:p>
          <a:p>
            <a:endParaRPr lang="en-GB" dirty="0"/>
          </a:p>
          <a:p>
            <a:r>
              <a:rPr lang="en-GB" dirty="0"/>
              <a:t>Home Office will help FRAs in </a:t>
            </a:r>
            <a:r>
              <a:rPr lang="en-GB" b="1" dirty="0"/>
              <a:t>defining the ‘gap</a:t>
            </a:r>
            <a:r>
              <a:rPr lang="en-GB" dirty="0"/>
              <a:t>’ between existing capabilities and capacities ‘required to ensure national resilience’ – </a:t>
            </a:r>
            <a:r>
              <a:rPr lang="en-GB" b="1" dirty="0"/>
              <a:t>no commitment to supporting the reduction or closing of the gap!</a:t>
            </a:r>
          </a:p>
          <a:p>
            <a:endParaRPr lang="en-GB" b="1" dirty="0">
              <a:solidFill>
                <a:srgbClr val="7030A0"/>
              </a:solidFill>
            </a:endParaRPr>
          </a:p>
          <a:p>
            <a:r>
              <a:rPr lang="en-GB" dirty="0"/>
              <a:t>National Resilience Assurance has to provide assurance to government but </a:t>
            </a:r>
            <a:r>
              <a:rPr lang="en-GB" b="1" dirty="0"/>
              <a:t>no assurance to the public!</a:t>
            </a:r>
          </a:p>
        </p:txBody>
      </p:sp>
    </p:spTree>
    <p:extLst>
      <p:ext uri="{BB962C8B-B14F-4D97-AF65-F5344CB8AC3E}">
        <p14:creationId xmlns:p14="http://schemas.microsoft.com/office/powerpoint/2010/main" val="120722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EDC00B-446C-496B-A03F-509ECFF2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+mn-lt"/>
              </a:rPr>
              <a:t>Inspection, Accountability and Assurance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059173D-49C9-4578-AEE5-27BD962B6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The meaning of ‘</a:t>
            </a:r>
            <a:r>
              <a:rPr lang="en-GB" b="1" dirty="0"/>
              <a:t>Independence</a:t>
            </a:r>
            <a:r>
              <a:rPr lang="en-GB" dirty="0" smtClean="0"/>
              <a:t>’</a:t>
            </a:r>
          </a:p>
          <a:p>
            <a:endParaRPr lang="en-GB" dirty="0"/>
          </a:p>
          <a:p>
            <a:r>
              <a:rPr lang="en-GB" dirty="0"/>
              <a:t>MURPHY, P. and GREENHALGH, K., 2014. “Peer challenge needs an independent Fire Inspectorate”. , FIRE pp. 17-19. 2014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“I intend to bring forward proposals to establish a rigorous and independent inspection regime for fire and rescue services in England”</a:t>
            </a:r>
            <a:br>
              <a:rPr lang="en-GB" dirty="0"/>
            </a:br>
            <a:r>
              <a:rPr lang="en-GB" dirty="0" err="1"/>
              <a:t>Rt</a:t>
            </a:r>
            <a:r>
              <a:rPr lang="en-GB" dirty="0"/>
              <a:t> Hon Theresa May MP 24th May 2016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“We will also create a rigorous independent inspection regime”.</a:t>
            </a:r>
            <a:br>
              <a:rPr lang="en-GB" dirty="0"/>
            </a:br>
            <a:r>
              <a:rPr lang="en-GB" dirty="0" err="1"/>
              <a:t>Rt</a:t>
            </a:r>
            <a:r>
              <a:rPr lang="en-GB" dirty="0"/>
              <a:t> Hon Brandon Lewis MP 19 October 2016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MURPHY, P. “Independent inspectorate in danger of becoming Home Office handmaiden”. FIRE, 112 (1398), pp. 9-11 2017</a:t>
            </a:r>
          </a:p>
        </p:txBody>
      </p:sp>
    </p:spTree>
    <p:extLst>
      <p:ext uri="{BB962C8B-B14F-4D97-AF65-F5344CB8AC3E}">
        <p14:creationId xmlns:p14="http://schemas.microsoft.com/office/powerpoint/2010/main" val="219361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AB52CA-A80D-44CD-A75B-B489682B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3600" b="1" dirty="0">
                <a:solidFill>
                  <a:srgbClr val="7030A0"/>
                </a:solidFill>
                <a:latin typeface="Calibri" panose="020F0502020204030204"/>
              </a:rPr>
              <a:t>Inspection, Accountability and Assurance (</a:t>
            </a:r>
            <a:r>
              <a:rPr lang="en-GB" sz="3600" b="1" dirty="0" err="1">
                <a:solidFill>
                  <a:srgbClr val="7030A0"/>
                </a:solidFill>
                <a:latin typeface="Calibri" panose="020F0502020204030204"/>
              </a:rPr>
              <a:t>cont</a:t>
            </a:r>
            <a:r>
              <a:rPr lang="en-GB" sz="3600" b="1" dirty="0">
                <a:solidFill>
                  <a:srgbClr val="7030A0"/>
                </a:solidFill>
                <a:latin typeface="Calibri" panose="020F0502020204030204"/>
              </a:rPr>
              <a:t>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029EBE-E3C7-472F-B139-D3CFDFC7F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>
                <a:solidFill>
                  <a:prstClr val="black"/>
                </a:solidFill>
              </a:rPr>
              <a:t>Multiple cases of </a:t>
            </a:r>
            <a:r>
              <a:rPr lang="en-GB" b="1" dirty="0">
                <a:solidFill>
                  <a:prstClr val="black"/>
                </a:solidFill>
              </a:rPr>
              <a:t>dissonance and inconsistency </a:t>
            </a:r>
            <a:r>
              <a:rPr lang="en-GB" dirty="0">
                <a:solidFill>
                  <a:prstClr val="black"/>
                </a:solidFill>
              </a:rPr>
              <a:t>between the two consultation documents particularly in relation to multi agency working and it proposed inspection/evaluation.</a:t>
            </a:r>
          </a:p>
          <a:p>
            <a:pPr lvl="0"/>
            <a:endParaRPr lang="en-GB" dirty="0">
              <a:solidFill>
                <a:prstClr val="black"/>
              </a:solidFill>
            </a:endParaRPr>
          </a:p>
          <a:p>
            <a:pPr lvl="0"/>
            <a:r>
              <a:rPr lang="en-GB" dirty="0">
                <a:solidFill>
                  <a:prstClr val="black"/>
                </a:solidFill>
              </a:rPr>
              <a:t>HMICFRS refers to </a:t>
            </a:r>
            <a:r>
              <a:rPr lang="en-GB" b="1" dirty="0">
                <a:solidFill>
                  <a:prstClr val="black"/>
                </a:solidFill>
              </a:rPr>
              <a:t>Service and Corporate Inspections </a:t>
            </a:r>
            <a:r>
              <a:rPr lang="en-GB" dirty="0">
                <a:solidFill>
                  <a:prstClr val="black"/>
                </a:solidFill>
              </a:rPr>
              <a:t>– the Home Office also refer to other techniques (peer review; self assessments)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Service Inspections will be regular 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Corporate Inspections will be exceptions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HMICFRS emphasise they are not funded for thematic or special Inspections</a:t>
            </a:r>
          </a:p>
          <a:p>
            <a:pPr lvl="1"/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HMICFRS not clear on </a:t>
            </a:r>
            <a:r>
              <a:rPr lang="en-GB" b="1" dirty="0">
                <a:solidFill>
                  <a:prstClr val="black"/>
                </a:solidFill>
              </a:rPr>
              <a:t>non-FRS provided services </a:t>
            </a:r>
            <a:r>
              <a:rPr lang="en-GB" dirty="0">
                <a:solidFill>
                  <a:prstClr val="black"/>
                </a:solidFill>
              </a:rPr>
              <a:t>(i.e. contracted out services) or </a:t>
            </a:r>
            <a:r>
              <a:rPr lang="en-GB" b="1" dirty="0">
                <a:solidFill>
                  <a:prstClr val="black"/>
                </a:solidFill>
              </a:rPr>
              <a:t>jointly provided services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921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385260-A2D9-48FF-B808-AAE43551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7030A0"/>
                </a:solidFill>
                <a:latin typeface="Calibri" panose="020F0502020204030204"/>
              </a:rPr>
              <a:t>Inspection, Accountability and Assurance (</a:t>
            </a:r>
            <a:r>
              <a:rPr lang="en-GB" sz="3600" b="1" dirty="0" err="1" smtClean="0">
                <a:solidFill>
                  <a:srgbClr val="7030A0"/>
                </a:solidFill>
                <a:latin typeface="Calibri" panose="020F0502020204030204"/>
              </a:rPr>
              <a:t>cont</a:t>
            </a:r>
            <a:r>
              <a:rPr lang="en-GB" sz="3600" b="1" dirty="0" smtClean="0">
                <a:solidFill>
                  <a:srgbClr val="7030A0"/>
                </a:solidFill>
                <a:latin typeface="Calibri" panose="020F0502020204030204"/>
              </a:rPr>
              <a:t>’)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CF82E0-2FB7-45F9-AB46-C467F3E7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Accountability arrangements </a:t>
            </a:r>
            <a:r>
              <a:rPr lang="en-GB" dirty="0"/>
              <a:t>do not include scrutiny of PFCC by acknowledged fire expertise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Assurance</a:t>
            </a:r>
            <a:r>
              <a:rPr lang="en-GB" dirty="0"/>
              <a:t>: there is no acknowledgement of the inadequacy of the  current Statements of Assurance despite Home Office survey in 2016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Transparency</a:t>
            </a:r>
            <a:r>
              <a:rPr lang="en-GB" dirty="0"/>
              <a:t> – reliant on existing requirements - no acknowledgement of the inadequacy of the current evidence base or the official statistics or any proposals to improve it.</a:t>
            </a:r>
          </a:p>
        </p:txBody>
      </p:sp>
    </p:spTree>
    <p:extLst>
      <p:ext uri="{BB962C8B-B14F-4D97-AF65-F5344CB8AC3E}">
        <p14:creationId xmlns:p14="http://schemas.microsoft.com/office/powerpoint/2010/main" val="271690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7030A0"/>
                </a:solidFill>
                <a:latin typeface="+mn-lt"/>
              </a:rPr>
              <a:t>Help with the background?</a:t>
            </a:r>
            <a:endParaRPr lang="en-GB" sz="36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0352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Rhys Andrews and </a:t>
            </a:r>
            <a:r>
              <a:rPr lang="en-GB" b="1" dirty="0" smtClean="0"/>
              <a:t>Rachel Ashworth</a:t>
            </a:r>
          </a:p>
          <a:p>
            <a:pPr marL="0" indent="0">
              <a:buNone/>
            </a:pPr>
            <a:r>
              <a:rPr lang="en-GB" dirty="0" smtClean="0"/>
              <a:t>‘Management reform and workforce diversity in the English Fire Service’ (Chapter 10)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Catherine Farrell</a:t>
            </a:r>
          </a:p>
          <a:p>
            <a:pPr marL="0" indent="0">
              <a:buNone/>
            </a:pPr>
            <a:r>
              <a:rPr lang="en-GB" dirty="0" smtClean="0"/>
              <a:t>‘Governance Matters’ (Chapter 12)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www.springer.com/gb/book/9783319621531</a:t>
            </a:r>
            <a:r>
              <a:rPr lang="en-GB" dirty="0" smtClean="0"/>
              <a:t>  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22160" y="1690688"/>
            <a:ext cx="2971042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9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8AF969-8D4D-4D99-A914-E60FC8AE6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rgbClr val="7030A0"/>
                </a:solidFill>
                <a:latin typeface="+mn-lt"/>
              </a:rPr>
              <a:t>Questions ?</a:t>
            </a:r>
            <a:endParaRPr lang="en-GB" b="1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4866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756</Words>
  <Application>Microsoft Office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Public Policy Exchange  Role of Fire and Rescue Authorities in ensuring public safety: Strengthening Collaboration, Driving Transformation and Enhancing Effectiveness    Audit, Assessment and Inspection:  Locally determined, robust and risk based </vt:lpstr>
      <vt:lpstr>Fire Sector Federation Intranet (circa 22nd January 2018)</vt:lpstr>
      <vt:lpstr>Fire and Rescue National Framework for England: Government Consultation</vt:lpstr>
      <vt:lpstr>Context, Foreword and Introduction</vt:lpstr>
      <vt:lpstr>Delivery of Core Functions</vt:lpstr>
      <vt:lpstr>Governance</vt:lpstr>
      <vt:lpstr>Value for Money</vt:lpstr>
      <vt:lpstr>National Resilience</vt:lpstr>
      <vt:lpstr>Inspection, Accountability and Assurance</vt:lpstr>
      <vt:lpstr>Inspection, Accountability and Assurance (cont)</vt:lpstr>
      <vt:lpstr>Inspection, Accountability and Assurance (cont’)</vt:lpstr>
      <vt:lpstr>Help with the background?</vt:lpstr>
      <vt:lpstr> Questions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Policy Exchange  Role of FRA in ensuring public safety: Strengthening Collaboration, Driving Transformation and Enhancing Effectiveness   Audit, Assessment and Inspection: Locally determined, robust and risk based</dc:title>
  <dc:creator>Peter Murphy</dc:creator>
  <cp:lastModifiedBy>Sullivan, Linda</cp:lastModifiedBy>
  <cp:revision>19</cp:revision>
  <dcterms:created xsi:type="dcterms:W3CDTF">2018-01-07T12:14:49Z</dcterms:created>
  <dcterms:modified xsi:type="dcterms:W3CDTF">2018-01-23T14:48:05Z</dcterms:modified>
</cp:coreProperties>
</file>