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9" r:id="rId2"/>
    <p:sldId id="260" r:id="rId3"/>
    <p:sldId id="261" r:id="rId4"/>
    <p:sldId id="278" r:id="rId5"/>
    <p:sldId id="296" r:id="rId6"/>
    <p:sldId id="295" r:id="rId7"/>
    <p:sldId id="279" r:id="rId8"/>
    <p:sldId id="298" r:id="rId9"/>
    <p:sldId id="309" r:id="rId10"/>
    <p:sldId id="280" r:id="rId11"/>
    <p:sldId id="281" r:id="rId12"/>
    <p:sldId id="282" r:id="rId13"/>
    <p:sldId id="283" r:id="rId14"/>
    <p:sldId id="284" r:id="rId15"/>
    <p:sldId id="303" r:id="rId16"/>
    <p:sldId id="308" r:id="rId17"/>
    <p:sldId id="301" r:id="rId18"/>
    <p:sldId id="307" r:id="rId19"/>
    <p:sldId id="263" r:id="rId20"/>
    <p:sldId id="289" r:id="rId21"/>
    <p:sldId id="267" r:id="rId22"/>
    <p:sldId id="264" r:id="rId23"/>
    <p:sldId id="265" r:id="rId24"/>
    <p:sldId id="299" r:id="rId25"/>
    <p:sldId id="275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9" autoAdjust="0"/>
  </p:normalViewPr>
  <p:slideViewPr>
    <p:cSldViewPr>
      <p:cViewPr varScale="1">
        <p:scale>
          <a:sx n="87" d="100"/>
          <a:sy n="87" d="100"/>
        </p:scale>
        <p:origin x="49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867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2F9BD-0B80-4C03-942C-94981090E8F0}" type="datetimeFigureOut">
              <a:rPr lang="en-GB" smtClean="0"/>
              <a:t>10/02/2017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22FA71-333E-44A8-8EB6-1A45BEEFC4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4887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When I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22FA71-333E-44A8-8EB6-1A45BEEFC42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437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EBC1B-ED60-4E58-8679-991EC24E07D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183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F83076-30DA-46D5-A7BA-195C14450E12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953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F83076-30DA-46D5-A7BA-195C14450E12}" type="slidenum">
              <a:rPr lang="en-GB" smtClean="0"/>
              <a:pPr>
                <a:defRPr/>
              </a:pPr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5500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2"/>
          <p:cNvSpPr>
            <a:spLocks noChangeArrowheads="1"/>
          </p:cNvSpPr>
          <p:nvPr/>
        </p:nvSpPr>
        <p:spPr bwMode="auto">
          <a:xfrm>
            <a:off x="152400" y="1143000"/>
            <a:ext cx="8839200" cy="5562600"/>
          </a:xfrm>
          <a:prstGeom prst="rect">
            <a:avLst/>
          </a:prstGeom>
          <a:solidFill>
            <a:srgbClr val="004D7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latin typeface="Times" pitchFamily="48" charset="0"/>
              <a:cs typeface="Arial" pitchFamily="34" charset="0"/>
            </a:endParaRPr>
          </a:p>
        </p:txBody>
      </p:sp>
      <p:sp>
        <p:nvSpPr>
          <p:cNvPr id="3491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9906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 smtClean="0"/>
              <a:t>Click to edit Master title style</a:t>
            </a:r>
          </a:p>
        </p:txBody>
      </p:sp>
      <p:sp>
        <p:nvSpPr>
          <p:cNvPr id="3491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76600"/>
            <a:ext cx="7772400" cy="7620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 smtClean="0"/>
              <a:t>Click to edit Master subtitle style</a:t>
            </a:r>
          </a:p>
        </p:txBody>
      </p:sp>
      <p:pic>
        <p:nvPicPr>
          <p:cNvPr id="349189" name="Picture 5" descr="NTU logo RG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25" y="323850"/>
            <a:ext cx="2435225" cy="56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0158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026E08-299C-4CD3-BFC1-AE204EFA12E9}" type="datetime4">
              <a:rPr lang="en-GB" altLang="en-US">
                <a:solidFill>
                  <a:srgbClr val="000000"/>
                </a:solidFill>
              </a:rPr>
              <a:pPr/>
              <a:t>10 February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586CA68-4FB1-427B-BB86-91C02EACE322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245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2B1736-CDE6-41D1-8E38-B554BB0EEBF3}" type="datetime4">
              <a:rPr lang="en-GB" altLang="en-US">
                <a:solidFill>
                  <a:srgbClr val="000000"/>
                </a:solidFill>
              </a:rPr>
              <a:pPr/>
              <a:t>10 February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AC81774-4884-4C81-A39C-0A65195A017F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663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800"/>
            <a:ext cx="4076700" cy="14652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447800"/>
            <a:ext cx="4076700" cy="14652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51490F-1FAC-43C4-81F3-4977DEA9B404}" type="datetime4">
              <a:rPr lang="en-GB" altLang="en-US">
                <a:solidFill>
                  <a:srgbClr val="000000"/>
                </a:solidFill>
              </a:rPr>
              <a:pPr/>
              <a:t>10 February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99A82C7-F67C-48D3-A5D6-DA4F76878EE0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271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7EBD821-FFF8-48B0-9889-567B97D78316}" type="datetime4">
              <a:rPr lang="en-GB" altLang="en-US">
                <a:solidFill>
                  <a:srgbClr val="000000"/>
                </a:solidFill>
              </a:rPr>
              <a:pPr/>
              <a:t>10 February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CB27967-D0E4-43DE-9411-B443F773B956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050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DBEE02-EA38-4199-927C-E2AEA0948C6A}" type="datetime4">
              <a:rPr lang="en-GB" altLang="en-US">
                <a:solidFill>
                  <a:srgbClr val="000000"/>
                </a:solidFill>
              </a:rPr>
              <a:pPr/>
              <a:t>10 February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E6C05E7-DAEE-4713-9AF8-69F5BB6149FB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232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9740339-C47D-45F8-81C8-255DA1A97B86}" type="datetime4">
              <a:rPr lang="en-GB" altLang="en-US">
                <a:solidFill>
                  <a:srgbClr val="000000"/>
                </a:solidFill>
              </a:rPr>
              <a:pPr/>
              <a:t>10 February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3E2EA42-A00C-473A-ACCA-D95817948D3B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245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5DB7DC-ABA4-4E8B-9899-B2579B47A377}" type="datetime4">
              <a:rPr lang="en-GB" altLang="en-US">
                <a:solidFill>
                  <a:srgbClr val="000000"/>
                </a:solidFill>
              </a:rPr>
              <a:pPr/>
              <a:t>10 February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1679189-8039-43BB-9945-05CE2D35D451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2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3B211A-DE2D-4396-9984-853A2E3CCE4C}" type="datetime4">
              <a:rPr lang="en-GB" altLang="en-US">
                <a:solidFill>
                  <a:srgbClr val="000000"/>
                </a:solidFill>
              </a:rPr>
              <a:pPr/>
              <a:t>10 February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6B9C556-A627-476D-AFC0-4EE1DAECA792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507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EB4371-7CF3-46B8-9382-883D1EBE7A96}" type="datetime4">
              <a:rPr lang="en-GB" altLang="en-US">
                <a:solidFill>
                  <a:srgbClr val="000000"/>
                </a:solidFill>
              </a:rPr>
              <a:pPr/>
              <a:t>10 February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A741ECE-1100-4CC6-A58D-1D3792A8FAF1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859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81000"/>
            <a:ext cx="2076450" cy="25320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81000"/>
            <a:ext cx="6076950" cy="25320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D453E5-5E64-4DA0-91B2-BEF7B50944D4}" type="datetime4">
              <a:rPr lang="en-GB" altLang="en-US">
                <a:solidFill>
                  <a:srgbClr val="000000"/>
                </a:solidFill>
              </a:rPr>
              <a:pPr/>
              <a:t>10 February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E7C350C-8A37-45D2-A254-EA472DF096D0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192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30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3481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447800"/>
            <a:ext cx="83058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pic>
        <p:nvPicPr>
          <p:cNvPr id="348164" name="Picture 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219825"/>
            <a:ext cx="333375" cy="39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165" name="Line 5"/>
          <p:cNvSpPr>
            <a:spLocks noChangeShapeType="1"/>
          </p:cNvSpPr>
          <p:nvPr/>
        </p:nvSpPr>
        <p:spPr bwMode="auto">
          <a:xfrm flipH="1">
            <a:off x="457200" y="6019800"/>
            <a:ext cx="8229600" cy="0"/>
          </a:xfrm>
          <a:prstGeom prst="line">
            <a:avLst/>
          </a:prstGeom>
          <a:noFill/>
          <a:ln w="15875">
            <a:solidFill>
              <a:srgbClr val="B2C9D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800">
              <a:solidFill>
                <a:srgbClr val="004D75"/>
              </a:solidFill>
              <a:cs typeface="Arial" pitchFamily="34" charset="0"/>
            </a:endParaRPr>
          </a:p>
        </p:txBody>
      </p:sp>
      <p:sp>
        <p:nvSpPr>
          <p:cNvPr id="348166" name="Text Box 6"/>
          <p:cNvSpPr txBox="1">
            <a:spLocks noChangeArrowheads="1"/>
          </p:cNvSpPr>
          <p:nvPr/>
        </p:nvSpPr>
        <p:spPr bwMode="auto">
          <a:xfrm>
            <a:off x="395288" y="6165850"/>
            <a:ext cx="1008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latin typeface="Times" pitchFamily="48" charset="0"/>
              <a:cs typeface="Arial" pitchFamily="34" charset="0"/>
            </a:endParaRPr>
          </a:p>
        </p:txBody>
      </p:sp>
      <p:sp>
        <p:nvSpPr>
          <p:cNvPr id="34816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05538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4B50F14-5912-4D65-B0DE-9D42BBDB8D88}" type="datetime4">
              <a:rPr lang="en-GB" altLang="en-US" smtClean="0">
                <a:solidFill>
                  <a:srgbClr val="004D75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 February 2017</a:t>
            </a:fld>
            <a:endParaRPr lang="en-GB" altLang="en-US" smtClean="0">
              <a:solidFill>
                <a:srgbClr val="004D75"/>
              </a:solidFill>
              <a:cs typeface="Arial" pitchFamily="34" charset="0"/>
            </a:endParaRPr>
          </a:p>
        </p:txBody>
      </p:sp>
      <p:sp>
        <p:nvSpPr>
          <p:cNvPr id="34816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940425" y="6205538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D7182F-FC65-49CC-95BA-94112E5AF0DD}" type="slidenum">
              <a:rPr lang="en-GB" altLang="en-US" smtClean="0">
                <a:solidFill>
                  <a:srgbClr val="004D75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solidFill>
                <a:srgbClr val="004D75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63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9pPr>
    </p:titleStyle>
    <p:bodyStyle>
      <a:lvl1pPr marL="188913" indent="-188913" algn="l" rtl="0" fontAlgn="base">
        <a:lnSpc>
          <a:spcPct val="110000"/>
        </a:lnSpc>
        <a:spcBef>
          <a:spcPct val="30000"/>
        </a:spcBef>
        <a:spcAft>
          <a:spcPct val="20000"/>
        </a:spcAft>
        <a:buChar char="•"/>
        <a:defRPr>
          <a:solidFill>
            <a:srgbClr val="004D75"/>
          </a:solidFill>
          <a:latin typeface="+mn-lt"/>
          <a:ea typeface="+mn-ea"/>
          <a:cs typeface="+mn-cs"/>
        </a:defRPr>
      </a:lvl1pPr>
      <a:lvl2pPr marL="379413" indent="-188913" algn="l" rtl="0" fontAlgn="base">
        <a:lnSpc>
          <a:spcPct val="90000"/>
        </a:lnSpc>
        <a:spcBef>
          <a:spcPct val="20000"/>
        </a:spcBef>
        <a:spcAft>
          <a:spcPct val="10000"/>
        </a:spcAft>
        <a:buChar char="–"/>
        <a:defRPr sz="1500">
          <a:solidFill>
            <a:srgbClr val="004D75"/>
          </a:solidFill>
          <a:latin typeface="+mn-lt"/>
        </a:defRPr>
      </a:lvl2pPr>
      <a:lvl3pPr marL="530225" indent="-149225" algn="l" rtl="0" fontAlgn="base">
        <a:lnSpc>
          <a:spcPct val="90000"/>
        </a:lnSpc>
        <a:spcBef>
          <a:spcPct val="20000"/>
        </a:spcBef>
        <a:spcAft>
          <a:spcPct val="20000"/>
        </a:spcAft>
        <a:buChar char="•"/>
        <a:defRPr sz="1200">
          <a:solidFill>
            <a:srgbClr val="004D75"/>
          </a:solidFill>
          <a:latin typeface="+mn-lt"/>
        </a:defRPr>
      </a:lvl3pPr>
      <a:lvl4pPr marL="862013" indent="-141288" algn="l" rtl="0" fontAlgn="base">
        <a:lnSpc>
          <a:spcPct val="90000"/>
        </a:lnSpc>
        <a:spcBef>
          <a:spcPct val="20000"/>
        </a:spcBef>
        <a:spcAft>
          <a:spcPct val="20000"/>
        </a:spcAft>
        <a:buChar char="–"/>
        <a:defRPr sz="1200">
          <a:solidFill>
            <a:srgbClr val="004D75"/>
          </a:solidFill>
          <a:latin typeface="+mn-lt"/>
        </a:defRPr>
      </a:lvl4pPr>
      <a:lvl5pPr marL="12350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5pPr>
      <a:lvl6pPr marL="16922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6pPr>
      <a:lvl7pPr marL="21494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7pPr>
      <a:lvl8pPr marL="26066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8pPr>
      <a:lvl9pPr marL="30638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Karen.slade@ntu.ac.u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Karen.slade@ntu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51520" y="1484784"/>
            <a:ext cx="8712968" cy="1791816"/>
          </a:xfrm>
        </p:spPr>
        <p:txBody>
          <a:bodyPr/>
          <a:lstStyle/>
          <a:p>
            <a:r>
              <a:rPr lang="en-GB" altLang="en-US" sz="4400" dirty="0"/>
              <a:t/>
            </a:r>
            <a:br>
              <a:rPr lang="en-GB" altLang="en-US" sz="4400" dirty="0"/>
            </a:br>
            <a:r>
              <a:rPr lang="en-GB" altLang="en-US" sz="4400" dirty="0" smtClean="0"/>
              <a:t>Suicide: a whole prison approach</a:t>
            </a:r>
            <a:r>
              <a:rPr lang="en-GB" altLang="en-US" sz="4400" dirty="0"/>
              <a:t/>
            </a:r>
            <a:br>
              <a:rPr lang="en-GB" altLang="en-US" sz="4400" dirty="0"/>
            </a:br>
            <a:r>
              <a:rPr lang="en-GB" altLang="en-US" sz="4400" dirty="0"/>
              <a:t/>
            </a:r>
            <a:br>
              <a:rPr lang="en-GB" altLang="en-US" sz="4400" dirty="0"/>
            </a:br>
            <a:endParaRPr lang="en-US" altLang="en-US" sz="4400" dirty="0"/>
          </a:p>
        </p:txBody>
      </p:sp>
      <p:sp>
        <p:nvSpPr>
          <p:cNvPr id="35328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67544" y="3717032"/>
            <a:ext cx="7990656" cy="2862011"/>
          </a:xfrm>
        </p:spPr>
        <p:txBody>
          <a:bodyPr/>
          <a:lstStyle/>
          <a:p>
            <a:endParaRPr lang="en-US" altLang="en-US" dirty="0"/>
          </a:p>
          <a:p>
            <a:r>
              <a:rPr lang="en-US" altLang="en-US" sz="2800" dirty="0" err="1" smtClean="0"/>
              <a:t>Dr</a:t>
            </a:r>
            <a:r>
              <a:rPr lang="en-US" altLang="en-US" sz="2800" dirty="0" smtClean="0"/>
              <a:t> Karen Slade           </a:t>
            </a:r>
            <a:r>
              <a:rPr lang="en-US" altLang="en-US" dirty="0" smtClean="0"/>
              <a:t>email: </a:t>
            </a:r>
            <a:r>
              <a:rPr lang="en-US" altLang="en-US" dirty="0" smtClean="0">
                <a:hlinkClick r:id="rId2"/>
              </a:rPr>
              <a:t>Karen.slade@ntu.ac.uk</a:t>
            </a:r>
            <a:endParaRPr lang="en-US" altLang="en-US" dirty="0" smtClean="0"/>
          </a:p>
          <a:p>
            <a:endParaRPr lang="en-US" altLang="en-US" dirty="0"/>
          </a:p>
          <a:p>
            <a:r>
              <a:rPr lang="en-US" altLang="en-US" dirty="0" smtClean="0"/>
              <a:t>Senior Lecturer &amp; Forensic </a:t>
            </a:r>
            <a:r>
              <a:rPr lang="en-US" altLang="en-US" dirty="0"/>
              <a:t>P</a:t>
            </a:r>
            <a:r>
              <a:rPr lang="en-US" altLang="en-US" dirty="0" smtClean="0"/>
              <a:t>sychologist</a:t>
            </a:r>
          </a:p>
          <a:p>
            <a:r>
              <a:rPr lang="en-US" altLang="en-US" dirty="0" smtClean="0"/>
              <a:t>Nottingham Trent University</a:t>
            </a:r>
          </a:p>
          <a:p>
            <a:endParaRPr lang="en-US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1" y="0"/>
            <a:ext cx="3479159" cy="1988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958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68760"/>
            <a:ext cx="8305800" cy="4108817"/>
          </a:xfrm>
        </p:spPr>
        <p:txBody>
          <a:bodyPr/>
          <a:lstStyle/>
          <a:p>
            <a:r>
              <a:rPr lang="en-GB" dirty="0"/>
              <a:t>Organisational suicide prevention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Key </a:t>
            </a:r>
            <a:r>
              <a:rPr lang="en-GB" dirty="0"/>
              <a:t>elements of an effective organisational approach</a:t>
            </a:r>
          </a:p>
          <a:p>
            <a:r>
              <a:rPr lang="en-GB" dirty="0" smtClean="0"/>
              <a:t>Co-ordination and Integration</a:t>
            </a:r>
            <a:endParaRPr lang="en-GB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Integration of Services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/>
              <a:t>Integration of Theory and </a:t>
            </a:r>
            <a:r>
              <a:rPr lang="en-GB" dirty="0" smtClean="0"/>
              <a:t>Practice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Integration of Risk</a:t>
            </a:r>
            <a:endParaRPr lang="en-GB" dirty="0"/>
          </a:p>
          <a:p>
            <a:r>
              <a:rPr lang="en-GB" dirty="0"/>
              <a:t>Communication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Information sharing </a:t>
            </a:r>
          </a:p>
          <a:p>
            <a:r>
              <a:rPr lang="en-GB" dirty="0" err="1" smtClean="0"/>
              <a:t>Postvention</a:t>
            </a:r>
            <a:r>
              <a:rPr lang="en-GB" dirty="0" smtClean="0"/>
              <a:t>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What </a:t>
            </a:r>
            <a:r>
              <a:rPr lang="en-GB" dirty="0"/>
              <a:t>happens post-suicide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 smtClean="0"/>
              <a:t>Impact and caring for </a:t>
            </a:r>
            <a:r>
              <a:rPr lang="en-GB" dirty="0"/>
              <a:t>staff and prisoners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5294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Organisational Suicide Prevention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305800" cy="3203954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Key elements of an effective </a:t>
            </a:r>
            <a:r>
              <a:rPr lang="en-GB" dirty="0" smtClean="0"/>
              <a:t>whole prison approach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2400" b="1" dirty="0" smtClean="0"/>
              <a:t>“ Suicide is everyone’s concern” (HMIP, 1999)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 algn="ctr">
              <a:buNone/>
            </a:pPr>
            <a:r>
              <a:rPr lang="en-GB" dirty="0" smtClean="0"/>
              <a:t>NOMS guidance: PSO 64/2011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E08-299C-4CD3-BFC1-AE204EFA12E9}" type="datetime4">
              <a:rPr lang="en-GB" altLang="en-US" smtClean="0">
                <a:solidFill>
                  <a:srgbClr val="000000"/>
                </a:solidFill>
              </a:rPr>
              <a:pPr/>
              <a:t>10 February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86CA68-4FB1-427B-BB86-91C02EACE322}" type="slidenum">
              <a:rPr lang="en-GB" altLang="en-US" smtClean="0">
                <a:solidFill>
                  <a:srgbClr val="000000"/>
                </a:solidFill>
              </a:rPr>
              <a:pPr/>
              <a:t>3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274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History still relevant today.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5909310"/>
          </a:xfrm>
        </p:spPr>
        <p:txBody>
          <a:bodyPr/>
          <a:lstStyle/>
          <a:p>
            <a:pPr marL="0" indent="0">
              <a:buNone/>
            </a:pPr>
            <a:r>
              <a:rPr lang="en-GB" dirty="0" err="1" smtClean="0"/>
              <a:t>Liebling</a:t>
            </a:r>
            <a:r>
              <a:rPr lang="en-GB" dirty="0" smtClean="0"/>
              <a:t> (UK) and Howells (Australia) in the 1990s argued for the importance of an organisational and integrated approach.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Rather than an exclusive focus on the ‘vulnerable’ prisoner and silo working - it is important to focus on the regime, culture and atmosphere of the whole prison – promoting a healthy and protective environment.</a:t>
            </a: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/>
              <a:t>But also and most critically…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It can significantly reduce suicide even when no specialist </a:t>
            </a:r>
            <a:r>
              <a:rPr lang="en-GB" b="1" dirty="0" smtClean="0"/>
              <a:t>suicide prevention </a:t>
            </a:r>
            <a:r>
              <a:rPr lang="en-GB" b="1" dirty="0"/>
              <a:t>interventions are available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E08-299C-4CD3-BFC1-AE204EFA12E9}" type="datetime4">
              <a:rPr lang="en-GB" altLang="en-US" smtClean="0">
                <a:solidFill>
                  <a:srgbClr val="000000"/>
                </a:solidFill>
              </a:rPr>
              <a:pPr/>
              <a:t>10 February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86CA68-4FB1-427B-BB86-91C02EACE322}" type="slidenum">
              <a:rPr lang="en-GB" altLang="en-US" smtClean="0">
                <a:solidFill>
                  <a:srgbClr val="000000"/>
                </a:solidFill>
              </a:rPr>
              <a:pPr/>
              <a:t>4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49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Self-inflicted </a:t>
            </a:r>
            <a:r>
              <a:rPr lang="en-GB" dirty="0"/>
              <a:t>deaths in prison custody 2007-2009 </a:t>
            </a:r>
            <a:r>
              <a:rPr lang="en-GB" sz="1600" dirty="0" smtClean="0"/>
              <a:t>(PPO, 2011)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496944" cy="487979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Issues include:</a:t>
            </a:r>
            <a:endParaRPr lang="en-GB" dirty="0"/>
          </a:p>
          <a:p>
            <a:r>
              <a:rPr lang="en-GB" dirty="0" smtClean="0"/>
              <a:t>Do Not Attend (DNA) appointments</a:t>
            </a:r>
          </a:p>
          <a:p>
            <a:r>
              <a:rPr lang="en-GB" dirty="0" smtClean="0"/>
              <a:t>Prevalence of mental </a:t>
            </a:r>
            <a:r>
              <a:rPr lang="en-GB" dirty="0"/>
              <a:t>health </a:t>
            </a:r>
            <a:r>
              <a:rPr lang="en-GB" dirty="0" smtClean="0"/>
              <a:t>concerns: over </a:t>
            </a:r>
            <a:r>
              <a:rPr lang="en-GB" dirty="0"/>
              <a:t>half of SID prisoners were prescribed psychotropic drugs in the three months prior to death, including anti-depressant, anti-psychotic and mood stabilising medication (55% of cases</a:t>
            </a:r>
            <a:r>
              <a:rPr lang="en-GB" dirty="0" smtClean="0"/>
              <a:t>).</a:t>
            </a:r>
          </a:p>
          <a:p>
            <a:r>
              <a:rPr lang="en-GB" dirty="0" smtClean="0"/>
              <a:t>Non-compliance </a:t>
            </a:r>
            <a:r>
              <a:rPr lang="en-GB" dirty="0"/>
              <a:t>with </a:t>
            </a:r>
            <a:r>
              <a:rPr lang="en-GB" dirty="0" smtClean="0"/>
              <a:t>medication: nearly </a:t>
            </a:r>
            <a:r>
              <a:rPr lang="en-GB" dirty="0"/>
              <a:t>a third of these prisoners were not fully compliant with their prescription plan (31% of cases</a:t>
            </a:r>
            <a:r>
              <a:rPr lang="en-GB" dirty="0" smtClean="0"/>
              <a:t>).</a:t>
            </a:r>
          </a:p>
          <a:p>
            <a:r>
              <a:rPr lang="en-GB" dirty="0" smtClean="0"/>
              <a:t>Lack of clarity, </a:t>
            </a:r>
            <a:r>
              <a:rPr lang="en-GB" dirty="0"/>
              <a:t>s</a:t>
            </a:r>
            <a:r>
              <a:rPr lang="en-GB" dirty="0" smtClean="0"/>
              <a:t>topping (or not starting) prescriptions (e.g. delays in community GP  confirmations; or limited integration within prison health services)</a:t>
            </a:r>
          </a:p>
          <a:p>
            <a:r>
              <a:rPr lang="en-GB" dirty="0" smtClean="0"/>
              <a:t>Cynicism as to motives </a:t>
            </a:r>
          </a:p>
          <a:p>
            <a:pPr marL="0" indent="0">
              <a:buNone/>
            </a:pPr>
            <a:r>
              <a:rPr lang="en-GB" dirty="0" smtClean="0"/>
              <a:t>(later confidentiality, information sharing, communication)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E08-299C-4CD3-BFC1-AE204EFA12E9}" type="datetime4">
              <a:rPr lang="en-GB" altLang="en-US" smtClean="0">
                <a:solidFill>
                  <a:srgbClr val="000000"/>
                </a:solidFill>
              </a:rPr>
              <a:pPr/>
              <a:t>10 February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86CA68-4FB1-427B-BB86-91C02EACE322}" type="slidenum">
              <a:rPr lang="en-GB" altLang="en-US" smtClean="0">
                <a:solidFill>
                  <a:srgbClr val="000000"/>
                </a:solidFill>
              </a:rPr>
              <a:pPr/>
              <a:t>5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31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Whole Prison Integration: Issues and Options?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E08-299C-4CD3-BFC1-AE204EFA12E9}" type="datetime4">
              <a:rPr lang="en-GB" altLang="en-US" smtClean="0">
                <a:solidFill>
                  <a:srgbClr val="000000"/>
                </a:solidFill>
              </a:rPr>
              <a:pPr/>
              <a:t>10 February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86CA68-4FB1-427B-BB86-91C02EACE322}" type="slidenum">
              <a:rPr lang="en-GB" altLang="en-US" smtClean="0">
                <a:solidFill>
                  <a:srgbClr val="000000"/>
                </a:solidFill>
              </a:rPr>
              <a:pPr/>
              <a:t>6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754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</a:t>
            </a:r>
            <a:r>
              <a:rPr lang="en-GB" dirty="0" smtClean="0"/>
              <a:t>rison suicide reduction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40768"/>
            <a:ext cx="8496944" cy="5112568"/>
          </a:xfrm>
        </p:spPr>
        <p:txBody>
          <a:bodyPr>
            <a:normAutofit/>
          </a:bodyPr>
          <a:lstStyle/>
          <a:p>
            <a:r>
              <a:rPr lang="en-GB" dirty="0" smtClean="0"/>
              <a:t>A Remand prison devised and implemented a new and radical strategy to suicide prevention and experienced an exceptional sustained reduction in suicide </a:t>
            </a:r>
          </a:p>
          <a:p>
            <a:pPr marL="114300" indent="0">
              <a:buNone/>
            </a:pPr>
            <a:r>
              <a:rPr lang="en-GB" b="1" dirty="0" smtClean="0"/>
              <a:t>calculated at a 2 in 100,000 chance to occur by chance</a:t>
            </a:r>
            <a:r>
              <a:rPr lang="en-GB" dirty="0" smtClean="0"/>
              <a:t>.</a:t>
            </a:r>
          </a:p>
          <a:p>
            <a:pPr marL="114300" indent="0">
              <a:buNone/>
            </a:pPr>
            <a:endParaRPr lang="en-GB" dirty="0" smtClean="0"/>
          </a:p>
          <a:p>
            <a:r>
              <a:rPr lang="en-GB" dirty="0" smtClean="0"/>
              <a:t>The study retrospectively considered staff perceptions (and external opinions) on the vital ingredients for this outcome…</a:t>
            </a:r>
            <a:endParaRPr lang="en-GB" dirty="0"/>
          </a:p>
          <a:p>
            <a:r>
              <a:rPr lang="en-GB" dirty="0" smtClean="0"/>
              <a:t>The usual aspects were present…screening, good training, frequent and good quality assessment but with the </a:t>
            </a:r>
            <a:r>
              <a:rPr lang="en-GB" dirty="0"/>
              <a:t>strongest </a:t>
            </a:r>
            <a:r>
              <a:rPr lang="en-GB" dirty="0" smtClean="0"/>
              <a:t>elements being around </a:t>
            </a:r>
            <a:r>
              <a:rPr lang="en-GB" b="1" dirty="0" smtClean="0"/>
              <a:t>prison culture and integrated working</a:t>
            </a:r>
            <a:r>
              <a:rPr lang="en-GB" dirty="0" smtClean="0"/>
              <a:t>.</a:t>
            </a:r>
          </a:p>
          <a:p>
            <a:endParaRPr lang="en-GB" sz="1600" i="1" dirty="0" smtClean="0"/>
          </a:p>
          <a:p>
            <a:pPr marL="0" indent="0">
              <a:buNone/>
            </a:pPr>
            <a:r>
              <a:rPr lang="en-GB" sz="1400" i="1" dirty="0" smtClean="0"/>
              <a:t>SLADE</a:t>
            </a:r>
            <a:r>
              <a:rPr lang="en-GB" sz="1400" i="1" dirty="0"/>
              <a:t>, K. and FORRESTER, </a:t>
            </a:r>
            <a:r>
              <a:rPr lang="en-GB" sz="1400" i="1" dirty="0" smtClean="0"/>
              <a:t>A. (2015) </a:t>
            </a:r>
            <a:r>
              <a:rPr lang="en-GB" sz="1400" i="1" dirty="0"/>
              <a:t>Shifting the paradigm of prison suicide prevention through enhanced multi-agency integration and cultural change. The Journal of Forensic Psychiatry &amp; Psychology, 26 (6), pp. </a:t>
            </a:r>
            <a:r>
              <a:rPr lang="en-GB" sz="1400" i="1" dirty="0" smtClean="0"/>
              <a:t>737-758</a:t>
            </a:r>
            <a:r>
              <a:rPr lang="en-GB" sz="1400" i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3610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Integration of Services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96752"/>
            <a:ext cx="8583488" cy="3527119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Arguably much more difficult as beyond ‘information sharing’ but collaborating in strategic decisions and joint care. </a:t>
            </a:r>
            <a:endParaRPr lang="en-GB" dirty="0"/>
          </a:p>
          <a:p>
            <a:r>
              <a:rPr lang="en-GB" dirty="0" smtClean="0"/>
              <a:t>Coherence for patients and staff</a:t>
            </a:r>
          </a:p>
          <a:p>
            <a:r>
              <a:rPr lang="en-GB" dirty="0" smtClean="0"/>
              <a:t>Reduces ‘blame culture’ with joint care comes joint responsibility</a:t>
            </a:r>
          </a:p>
          <a:p>
            <a:r>
              <a:rPr lang="en-GB" dirty="0" smtClean="0"/>
              <a:t>Increases understanding of other professional needs and decision-making processes</a:t>
            </a:r>
          </a:p>
          <a:p>
            <a:r>
              <a:rPr lang="en-GB" dirty="0" smtClean="0"/>
              <a:t>Developmental opportunity </a:t>
            </a:r>
          </a:p>
          <a:p>
            <a:r>
              <a:rPr lang="en-GB" dirty="0" smtClean="0"/>
              <a:t>Can be empowering for staff (to not be undermined or contradicted without discussion!)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E08-299C-4CD3-BFC1-AE204EFA12E9}" type="datetime4">
              <a:rPr lang="en-GB" altLang="en-US" smtClean="0">
                <a:solidFill>
                  <a:srgbClr val="000000"/>
                </a:solidFill>
              </a:rPr>
              <a:pPr/>
              <a:t>10 February 2017</a:t>
            </a:fld>
            <a:endParaRPr lang="en-GB" alt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86CA68-4FB1-427B-BB86-91C02EACE322}" type="slidenum">
              <a:rPr lang="en-GB" altLang="en-US" smtClean="0">
                <a:solidFill>
                  <a:srgbClr val="000000"/>
                </a:solidFill>
              </a:rPr>
              <a:pPr/>
              <a:t>8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285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Considerations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52736"/>
            <a:ext cx="8305800" cy="5274862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Do you know how you fit with the wider prison strategy?</a:t>
            </a:r>
            <a:endParaRPr lang="en-GB" dirty="0"/>
          </a:p>
          <a:p>
            <a:r>
              <a:rPr lang="en-GB" dirty="0" smtClean="0"/>
              <a:t>Which </a:t>
            </a:r>
            <a:r>
              <a:rPr lang="en-GB" dirty="0"/>
              <a:t>integrated strategy OR practice OR individual care </a:t>
            </a:r>
            <a:r>
              <a:rPr lang="en-GB" dirty="0" smtClean="0"/>
              <a:t>approaches (meetings/data systems) </a:t>
            </a:r>
            <a:r>
              <a:rPr lang="en-GB" dirty="0"/>
              <a:t>are there </a:t>
            </a:r>
            <a:r>
              <a:rPr lang="en-GB" dirty="0" smtClean="0"/>
              <a:t>across and within </a:t>
            </a:r>
            <a:r>
              <a:rPr lang="en-GB" dirty="0"/>
              <a:t>health and </a:t>
            </a:r>
            <a:r>
              <a:rPr lang="en-GB" dirty="0" smtClean="0"/>
              <a:t>prison </a:t>
            </a:r>
            <a:r>
              <a:rPr lang="en-GB" dirty="0"/>
              <a:t>staff</a:t>
            </a:r>
            <a:r>
              <a:rPr lang="en-GB" dirty="0" smtClean="0"/>
              <a:t>?</a:t>
            </a:r>
          </a:p>
          <a:p>
            <a:r>
              <a:rPr lang="en-GB" dirty="0" smtClean="0"/>
              <a:t>What ‘level’ of management/front-line staff are those meetings held?</a:t>
            </a:r>
            <a:endParaRPr lang="en-GB" dirty="0"/>
          </a:p>
          <a:p>
            <a:r>
              <a:rPr lang="en-GB" dirty="0"/>
              <a:t>How effective are they at considering the broad picture of the prisoner </a:t>
            </a:r>
            <a:r>
              <a:rPr lang="en-GB" dirty="0" smtClean="0"/>
              <a:t>experience and breaking down the professional responsibilities?</a:t>
            </a:r>
          </a:p>
          <a:p>
            <a:r>
              <a:rPr lang="en-GB" dirty="0" smtClean="0"/>
              <a:t>Do they consider the effect (practical /emotional) on the range of staff necessary?</a:t>
            </a:r>
            <a:endParaRPr lang="en-GB" dirty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E08-299C-4CD3-BFC1-AE204EFA12E9}" type="datetime4">
              <a:rPr lang="en-GB" altLang="en-US" smtClean="0">
                <a:solidFill>
                  <a:srgbClr val="000000"/>
                </a:solidFill>
              </a:rPr>
              <a:pPr/>
              <a:t>10 February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86CA68-4FB1-427B-BB86-91C02EACE322}" type="slidenum">
              <a:rPr lang="en-GB" altLang="en-US" smtClean="0">
                <a:solidFill>
                  <a:srgbClr val="000000"/>
                </a:solidFill>
              </a:rPr>
              <a:pPr/>
              <a:t>9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06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46" y="38978"/>
            <a:ext cx="9123254" cy="1157773"/>
          </a:xfrm>
        </p:spPr>
        <p:txBody>
          <a:bodyPr>
            <a:normAutofit fontScale="90000"/>
          </a:bodyPr>
          <a:lstStyle/>
          <a:p>
            <a:r>
              <a:rPr lang="en-GB" sz="3600" b="1" dirty="0" smtClean="0"/>
              <a:t>Senior </a:t>
            </a:r>
            <a:r>
              <a:rPr lang="en-GB" sz="3600" b="1" dirty="0"/>
              <a:t>Management support for cultural change</a:t>
            </a:r>
            <a:r>
              <a:rPr lang="en-GB" sz="1800" dirty="0"/>
              <a:t/>
            </a:r>
            <a:br>
              <a:rPr lang="en-GB" sz="1800" dirty="0"/>
            </a:br>
            <a:endParaRPr lang="en-GB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5373216"/>
            <a:ext cx="7543801" cy="495878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208" y="1574353"/>
            <a:ext cx="2266950" cy="15049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256" y="657731"/>
            <a:ext cx="1837834" cy="2035234"/>
          </a:xfrm>
          <a:prstGeom prst="rect">
            <a:avLst/>
          </a:prstGeom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8" y="1675348"/>
            <a:ext cx="2695575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ight Arrow 12"/>
          <p:cNvSpPr/>
          <p:nvPr/>
        </p:nvSpPr>
        <p:spPr>
          <a:xfrm>
            <a:off x="2771800" y="180570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ight Arrow 13"/>
          <p:cNvSpPr/>
          <p:nvPr/>
        </p:nvSpPr>
        <p:spPr>
          <a:xfrm>
            <a:off x="5796136" y="156339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316" y="3861048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7248" y="3913893"/>
            <a:ext cx="2647950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9203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Specific examples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40768"/>
            <a:ext cx="8435280" cy="5328592"/>
          </a:xfrm>
        </p:spPr>
        <p:txBody>
          <a:bodyPr>
            <a:normAutofit fontScale="92500" lnSpcReduction="10000"/>
          </a:bodyPr>
          <a:lstStyle/>
          <a:p>
            <a:pPr marL="114300" indent="0">
              <a:buNone/>
            </a:pPr>
            <a:r>
              <a:rPr lang="en-GB" b="1" dirty="0" smtClean="0"/>
              <a:t>Underlying culture of integration </a:t>
            </a:r>
          </a:p>
          <a:p>
            <a:pPr marL="0" indent="0">
              <a:buNone/>
            </a:pPr>
            <a:r>
              <a:rPr lang="en-GB" dirty="0"/>
              <a:t>Shift from a security to a case management </a:t>
            </a:r>
            <a:r>
              <a:rPr lang="en-GB" dirty="0" smtClean="0"/>
              <a:t>focus including..</a:t>
            </a:r>
            <a:endParaRPr lang="en-GB" dirty="0"/>
          </a:p>
          <a:p>
            <a:r>
              <a:rPr lang="en-GB" dirty="0"/>
              <a:t>H</a:t>
            </a:r>
            <a:r>
              <a:rPr lang="en-GB" dirty="0" smtClean="0"/>
              <a:t>ighly limited use of segregation</a:t>
            </a:r>
          </a:p>
          <a:p>
            <a:r>
              <a:rPr lang="en-GB" dirty="0" smtClean="0"/>
              <a:t>Integration of suicide prevention as a central concern in all strategic decisions.</a:t>
            </a:r>
          </a:p>
          <a:p>
            <a:endParaRPr lang="en-GB" dirty="0" smtClean="0"/>
          </a:p>
          <a:p>
            <a:pPr marL="114300" indent="0">
              <a:buNone/>
            </a:pPr>
            <a:r>
              <a:rPr lang="en-GB" b="1" dirty="0" smtClean="0"/>
              <a:t>Management and leadership approach</a:t>
            </a:r>
          </a:p>
          <a:p>
            <a:r>
              <a:rPr lang="en-GB" dirty="0" smtClean="0"/>
              <a:t>Positive and optimistic attitude with clear prioritisation: ‘Suicide is not inevitable’</a:t>
            </a:r>
          </a:p>
          <a:p>
            <a:r>
              <a:rPr lang="en-GB" dirty="0" smtClean="0"/>
              <a:t>Supporting innovative approaches and individualised risk management</a:t>
            </a:r>
          </a:p>
          <a:p>
            <a:r>
              <a:rPr lang="en-GB" dirty="0" smtClean="0"/>
              <a:t>Swift, critical and wide-reaching learning from incidents</a:t>
            </a:r>
          </a:p>
          <a:p>
            <a:r>
              <a:rPr lang="en-GB" dirty="0" smtClean="0"/>
              <a:t>Clear expectations</a:t>
            </a:r>
          </a:p>
          <a:p>
            <a:r>
              <a:rPr lang="en-GB" dirty="0" smtClean="0"/>
              <a:t>Staff held accountable BUT only with constructive guidance, feedback and emotional support (not just issuing guidelines but personal and flexible).</a:t>
            </a:r>
          </a:p>
        </p:txBody>
      </p:sp>
    </p:spTree>
    <p:extLst>
      <p:ext uri="{BB962C8B-B14F-4D97-AF65-F5344CB8AC3E}">
        <p14:creationId xmlns:p14="http://schemas.microsoft.com/office/powerpoint/2010/main" val="521982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988419"/>
            <a:ext cx="8305800" cy="2744837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en-US" sz="6000" b="1" i="1" dirty="0" smtClean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 algn="ctr">
              <a:buNone/>
            </a:pPr>
            <a:r>
              <a:rPr lang="en-US" sz="6000" b="1" i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“</a:t>
            </a:r>
            <a:r>
              <a:rPr lang="en-US" sz="6000" b="1" i="1" dirty="0">
                <a:latin typeface="Angsana New" panose="02020603050405020304" pitchFamily="18" charset="-34"/>
                <a:cs typeface="Angsana New" panose="02020603050405020304" pitchFamily="18" charset="-34"/>
              </a:rPr>
              <a:t>Previously it had felt inevitable ….but [we] gave this prison hope that we could stop it”</a:t>
            </a:r>
            <a:endParaRPr lang="en-GB" sz="60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endParaRPr lang="en-GB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16632"/>
            <a:ext cx="5114925" cy="287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054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6605"/>
            <a:ext cx="9108504" cy="982156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b="1" dirty="0" smtClean="0"/>
              <a:t>Cross-professional collaborative working</a:t>
            </a:r>
            <a:endParaRPr lang="en-GB" sz="4000" b="1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76" y="1700808"/>
            <a:ext cx="2127688" cy="2005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048272"/>
            <a:ext cx="2017713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798" y="2420888"/>
            <a:ext cx="2444750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257425"/>
            <a:ext cx="2755900" cy="212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926" y="4378325"/>
            <a:ext cx="1500187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0140" y="4691207"/>
            <a:ext cx="2493963" cy="162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190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Specific examples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4573488"/>
          </a:xfrm>
        </p:spPr>
        <p:txBody>
          <a:bodyPr>
            <a:normAutofit fontScale="92500" lnSpcReduction="10000"/>
          </a:bodyPr>
          <a:lstStyle/>
          <a:p>
            <a:pPr marL="114300" indent="0">
              <a:buNone/>
            </a:pPr>
            <a:r>
              <a:rPr lang="en-GB" b="1" dirty="0" smtClean="0"/>
              <a:t>Communication and pro-active partnership working</a:t>
            </a:r>
          </a:p>
          <a:p>
            <a:r>
              <a:rPr lang="en-GB" dirty="0" smtClean="0"/>
              <a:t>Complex cases meeting and framework for wider integration</a:t>
            </a:r>
          </a:p>
          <a:p>
            <a:r>
              <a:rPr lang="en-GB" dirty="0" smtClean="0"/>
              <a:t>Joint and open case management system across services</a:t>
            </a:r>
          </a:p>
          <a:p>
            <a:endParaRPr lang="en-GB" dirty="0"/>
          </a:p>
          <a:p>
            <a:pPr marL="114300" indent="0">
              <a:buNone/>
            </a:pPr>
            <a:r>
              <a:rPr lang="en-GB" b="1" dirty="0" smtClean="0"/>
              <a:t>Specialist knowledge and experience for strategic management</a:t>
            </a:r>
          </a:p>
          <a:p>
            <a:r>
              <a:rPr lang="en-GB" dirty="0" smtClean="0"/>
              <a:t>Understanding of the nuances of the research; risk management; the environment, client group and the key services allowed for practical and effective strategy.</a:t>
            </a:r>
          </a:p>
          <a:p>
            <a:endParaRPr lang="en-GB" dirty="0" smtClean="0"/>
          </a:p>
          <a:p>
            <a:pPr marL="0" indent="0">
              <a:buNone/>
            </a:pPr>
            <a:r>
              <a:rPr lang="en-GB" b="1" dirty="0" smtClean="0"/>
              <a:t>Debriefing and learning from experience</a:t>
            </a:r>
          </a:p>
          <a:p>
            <a:r>
              <a:rPr lang="en-GB" dirty="0" smtClean="0"/>
              <a:t>Ongoing and regular staff support </a:t>
            </a:r>
            <a:r>
              <a:rPr lang="en-GB" dirty="0"/>
              <a:t>and </a:t>
            </a:r>
            <a:r>
              <a:rPr lang="en-GB" dirty="0" smtClean="0"/>
              <a:t>guidance system for </a:t>
            </a:r>
            <a:r>
              <a:rPr lang="en-GB" dirty="0"/>
              <a:t>staff in dealing </a:t>
            </a:r>
            <a:r>
              <a:rPr lang="en-GB" dirty="0" smtClean="0"/>
              <a:t>with prisoners at risk.  Support included </a:t>
            </a:r>
            <a:r>
              <a:rPr lang="en-GB" dirty="0"/>
              <a:t>professional, </a:t>
            </a:r>
            <a:r>
              <a:rPr lang="en-GB" dirty="0" smtClean="0"/>
              <a:t>emotional and </a:t>
            </a:r>
            <a:r>
              <a:rPr lang="en-GB" dirty="0"/>
              <a:t>practical </a:t>
            </a:r>
            <a:r>
              <a:rPr lang="en-GB" dirty="0" smtClean="0"/>
              <a:t>support.</a:t>
            </a:r>
            <a:endParaRPr lang="en-GB" dirty="0"/>
          </a:p>
          <a:p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307926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Integration of Theory and Practice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08720"/>
            <a:ext cx="8305800" cy="7295844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dirty="0" smtClean="0"/>
              <a:t>Suicidal </a:t>
            </a:r>
            <a:r>
              <a:rPr lang="en-GB" sz="2800" u="sng" dirty="0" smtClean="0"/>
              <a:t>behaviour</a:t>
            </a:r>
          </a:p>
          <a:p>
            <a:r>
              <a:rPr lang="en-GB" dirty="0" smtClean="0"/>
              <a:t>Behaviours are underpinned by a mix of psychology, biology, social influences, individual factors and </a:t>
            </a:r>
            <a:r>
              <a:rPr lang="en-GB" dirty="0"/>
              <a:t>context. </a:t>
            </a:r>
            <a:endParaRPr lang="en-GB" dirty="0" smtClean="0"/>
          </a:p>
          <a:p>
            <a:r>
              <a:rPr lang="en-GB" dirty="0" smtClean="0"/>
              <a:t>To predict and to manage the behaviour it is important to understand the detailed ‘Why’ someone is at risk.</a:t>
            </a:r>
          </a:p>
          <a:p>
            <a:endParaRPr lang="en-GB" dirty="0" smtClean="0"/>
          </a:p>
          <a:p>
            <a:r>
              <a:rPr lang="en-GB" dirty="0" smtClean="0"/>
              <a:t>The bad news…there are NO measures to predict suicidal behaviour</a:t>
            </a:r>
          </a:p>
          <a:p>
            <a:r>
              <a:rPr lang="en-GB" dirty="0" smtClean="0"/>
              <a:t>The (somewhat) good news…there are tools under development to help referral decisions to services.</a:t>
            </a:r>
          </a:p>
          <a:p>
            <a:r>
              <a:rPr lang="en-GB" b="1" dirty="0" smtClean="0"/>
              <a:t>Know the risk groups and factors but lists of ‘risk factors’ need to be understood for the individual within the story of a complex behaviour.  </a:t>
            </a:r>
            <a:endParaRPr lang="en-GB" dirty="0"/>
          </a:p>
          <a:p>
            <a:r>
              <a:rPr lang="en-GB" b="1" dirty="0"/>
              <a:t>Know who is on ACCT and </a:t>
            </a:r>
            <a:r>
              <a:rPr lang="en-GB" b="1" dirty="0" smtClean="0"/>
              <a:t>why </a:t>
            </a:r>
            <a:r>
              <a:rPr lang="en-GB" dirty="0" smtClean="0"/>
              <a:t>(who is tasked with recording that?)</a:t>
            </a:r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E08-299C-4CD3-BFC1-AE204EFA12E9}" type="datetime4">
              <a:rPr lang="en-GB" altLang="en-US" smtClean="0">
                <a:solidFill>
                  <a:srgbClr val="000000"/>
                </a:solidFill>
              </a:rPr>
              <a:pPr/>
              <a:t>10 February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86CA68-4FB1-427B-BB86-91C02EACE322}" type="slidenum">
              <a:rPr lang="en-GB" altLang="en-US" smtClean="0">
                <a:solidFill>
                  <a:srgbClr val="000000"/>
                </a:solidFill>
              </a:rPr>
              <a:pPr/>
              <a:t>15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68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Issues from Pre-custody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511480" cy="4853636"/>
          </a:xfrm>
        </p:spPr>
        <p:txBody>
          <a:bodyPr/>
          <a:lstStyle/>
          <a:p>
            <a:r>
              <a:rPr lang="en-GB" dirty="0" smtClean="0"/>
              <a:t>Suicide risk is under-considered in the current CJLD pathway services</a:t>
            </a:r>
            <a:endParaRPr lang="en-GB" dirty="0"/>
          </a:p>
          <a:p>
            <a:r>
              <a:rPr lang="en-GB" dirty="0" smtClean="0"/>
              <a:t>Suicide risk without mental health concerns (current symptoms or previous psychiatric care) does not trigger services or assessment </a:t>
            </a:r>
          </a:p>
          <a:p>
            <a:pPr marL="0" indent="0" algn="r">
              <a:buNone/>
            </a:pPr>
            <a:r>
              <a:rPr lang="en-GB" sz="1000" i="1" dirty="0" smtClean="0"/>
              <a:t>(Slade, et al. 2016)</a:t>
            </a:r>
            <a:endParaRPr lang="en-GB" sz="1000" i="1" dirty="0"/>
          </a:p>
          <a:p>
            <a:pPr marL="0" indent="0">
              <a:buNone/>
            </a:pPr>
            <a:r>
              <a:rPr lang="en-GB" i="1" dirty="0" smtClean="0"/>
              <a:t>Issues</a:t>
            </a:r>
          </a:p>
          <a:p>
            <a:r>
              <a:rPr lang="en-GB" i="1" dirty="0" smtClean="0"/>
              <a:t>Of those who become acute in first days of prison – high proportion (up to 50%) displayed clear suicide risk and behaviour without MH concerns in police custody</a:t>
            </a:r>
          </a:p>
          <a:p>
            <a:r>
              <a:rPr lang="en-GB" i="1" dirty="0" smtClean="0"/>
              <a:t>Reception health services had not seen police risk assessment and not in health records.</a:t>
            </a:r>
          </a:p>
          <a:p>
            <a:r>
              <a:rPr lang="en-GB" i="1" dirty="0" smtClean="0"/>
              <a:t>Prison services cannot rely on pre-custody services</a:t>
            </a:r>
          </a:p>
          <a:p>
            <a:pPr marL="0" indent="0">
              <a:buNone/>
            </a:pPr>
            <a:r>
              <a:rPr lang="en-GB" sz="800" i="1" dirty="0" smtClean="0"/>
              <a:t>Slade, Samele, </a:t>
            </a:r>
            <a:r>
              <a:rPr lang="en-GB" sz="800" i="1" dirty="0" err="1" smtClean="0"/>
              <a:t>Valmaggia</a:t>
            </a:r>
            <a:r>
              <a:rPr lang="en-GB" sz="800" i="1" dirty="0" smtClean="0"/>
              <a:t> and Forrester (2016) Pathways </a:t>
            </a:r>
            <a:r>
              <a:rPr lang="en-GB" sz="800" i="1" dirty="0"/>
              <a:t>through the criminal justice system for prisoners with </a:t>
            </a:r>
            <a:r>
              <a:rPr lang="en-GB" sz="800" i="1" dirty="0" smtClean="0"/>
              <a:t>acute and serious </a:t>
            </a:r>
            <a:r>
              <a:rPr lang="en-GB" sz="800" i="1" dirty="0"/>
              <a:t>mental illness, Journal of Forensic and Legal Medicine </a:t>
            </a:r>
            <a:r>
              <a:rPr lang="en-GB" sz="800" i="1" dirty="0" smtClean="0"/>
              <a:t>44, 162-168.</a:t>
            </a:r>
            <a:endParaRPr lang="en-GB" sz="800" i="1" dirty="0"/>
          </a:p>
          <a:p>
            <a:pPr marL="0" indent="0">
              <a:buNone/>
            </a:pPr>
            <a:endParaRPr lang="en-GB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E08-299C-4CD3-BFC1-AE204EFA12E9}" type="datetime4">
              <a:rPr lang="en-GB" altLang="en-US" smtClean="0">
                <a:solidFill>
                  <a:srgbClr val="000000"/>
                </a:solidFill>
              </a:rPr>
              <a:pPr/>
              <a:t>10 February 2017</a:t>
            </a:fld>
            <a:endParaRPr lang="en-GB" alt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86CA68-4FB1-427B-BB86-91C02EACE322}" type="slidenum">
              <a:rPr lang="en-GB" altLang="en-US" smtClean="0">
                <a:solidFill>
                  <a:srgbClr val="000000"/>
                </a:solidFill>
              </a:rPr>
              <a:pPr/>
              <a:t>16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15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Integration of Risk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5444567"/>
          </a:xfrm>
        </p:spPr>
        <p:txBody>
          <a:bodyPr/>
          <a:lstStyle/>
          <a:p>
            <a:pPr marL="0" indent="0" algn="ctr">
              <a:buNone/>
            </a:pPr>
            <a:r>
              <a:rPr lang="en-GB" b="1" dirty="0" smtClean="0"/>
              <a:t>Dual Harm: Harm to Self and Harm to Others</a:t>
            </a:r>
          </a:p>
          <a:p>
            <a:pPr marL="0" indent="0" algn="ctr">
              <a:buNone/>
            </a:pPr>
            <a:endParaRPr lang="en-GB" dirty="0" smtClean="0"/>
          </a:p>
          <a:p>
            <a:pPr marL="0" indent="0" algn="ctr">
              <a:buNone/>
            </a:pPr>
            <a:r>
              <a:rPr lang="en-GB" dirty="0" smtClean="0"/>
              <a:t>Community:  Exposure </a:t>
            </a:r>
            <a:r>
              <a:rPr lang="en-GB" dirty="0"/>
              <a:t>to violence increases risk of SH and suicide ideation (</a:t>
            </a:r>
            <a:r>
              <a:rPr lang="en-GB" dirty="0" err="1"/>
              <a:t>Vermeiren</a:t>
            </a:r>
            <a:r>
              <a:rPr lang="en-GB" dirty="0"/>
              <a:t>, et al. </a:t>
            </a:r>
            <a:r>
              <a:rPr lang="en-GB" dirty="0" smtClean="0"/>
              <a:t>2002)  BUT </a:t>
            </a:r>
            <a:r>
              <a:rPr lang="en-GB" u="sng" dirty="0"/>
              <a:t>conducting repeated violence </a:t>
            </a:r>
            <a:r>
              <a:rPr lang="en-GB" dirty="0"/>
              <a:t>is a stronger risk of suicidal behaviour (Jordan &amp; Samuelson, 2015</a:t>
            </a:r>
            <a:r>
              <a:rPr lang="en-GB" dirty="0" smtClean="0"/>
              <a:t>)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Prison: Between 28-60% of those engaging in violence in prison will </a:t>
            </a:r>
            <a:r>
              <a:rPr lang="en-GB" u="sng" dirty="0" smtClean="0"/>
              <a:t>also</a:t>
            </a:r>
            <a:r>
              <a:rPr lang="en-GB" dirty="0" smtClean="0"/>
              <a:t> harm themselves in prison (Slade, in press) and vice versa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Added to prison guidance that ‘Recent violence’ should be a risk factor</a:t>
            </a:r>
            <a:endParaRPr lang="en-GB" dirty="0"/>
          </a:p>
          <a:p>
            <a:pPr marL="0" indent="0" algn="ctr">
              <a:buNone/>
            </a:pPr>
            <a:r>
              <a:rPr lang="en-GB" sz="800" dirty="0" smtClean="0"/>
              <a:t>Jordan, J. and Samuelson, K (2016 Predicting </a:t>
            </a:r>
            <a:r>
              <a:rPr lang="en-GB" sz="800" dirty="0"/>
              <a:t>Suicide Intent: The Roles of Experiencing or Committing Violent Acts, </a:t>
            </a:r>
            <a:r>
              <a:rPr lang="en-GB" sz="800" dirty="0" smtClean="0"/>
              <a:t> </a:t>
            </a:r>
            <a:r>
              <a:rPr lang="en-GB" sz="800" dirty="0"/>
              <a:t>Suicide Life Threat </a:t>
            </a:r>
            <a:r>
              <a:rPr lang="en-GB" sz="800" dirty="0" err="1" smtClean="0"/>
              <a:t>Behav</a:t>
            </a:r>
            <a:r>
              <a:rPr lang="en-GB" sz="800" dirty="0" smtClean="0"/>
              <a:t>, Jun;46(3</a:t>
            </a:r>
            <a:r>
              <a:rPr lang="en-GB" sz="800" dirty="0"/>
              <a:t>):</a:t>
            </a:r>
            <a:r>
              <a:rPr lang="en-GB" sz="800" dirty="0" smtClean="0"/>
              <a:t>293-300</a:t>
            </a:r>
            <a:endParaRPr lang="en-GB" sz="800" dirty="0"/>
          </a:p>
          <a:p>
            <a:pPr marL="0" indent="0" algn="ctr">
              <a:buNone/>
            </a:pPr>
            <a:r>
              <a:rPr lang="en-GB" sz="800" dirty="0" smtClean="0"/>
              <a:t>Slade, K. (in press) </a:t>
            </a:r>
            <a:r>
              <a:rPr lang="en-GB" sz="800" dirty="0"/>
              <a:t>Dual </a:t>
            </a:r>
            <a:r>
              <a:rPr lang="en-GB" sz="800" dirty="0" smtClean="0"/>
              <a:t>Harm: Distinguishing </a:t>
            </a:r>
            <a:r>
              <a:rPr lang="en-GB" sz="800" dirty="0"/>
              <a:t>the characteristics for dual violence and self-harm in </a:t>
            </a:r>
            <a:r>
              <a:rPr lang="en-GB" sz="800" dirty="0" smtClean="0"/>
              <a:t>prison, Criminal Justice and </a:t>
            </a:r>
            <a:r>
              <a:rPr lang="en-GB" sz="800" dirty="0" err="1" smtClean="0"/>
              <a:t>Behavior</a:t>
            </a:r>
            <a:endParaRPr lang="en-GB" sz="800" dirty="0"/>
          </a:p>
          <a:p>
            <a:pPr marL="0" indent="0" algn="ctr">
              <a:buNone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E08-299C-4CD3-BFC1-AE204EFA12E9}" type="datetime4">
              <a:rPr lang="en-GB" altLang="en-US" smtClean="0">
                <a:solidFill>
                  <a:srgbClr val="000000"/>
                </a:solidFill>
              </a:rPr>
              <a:pPr/>
              <a:t>10 February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86CA68-4FB1-427B-BB86-91C02EACE322}" type="slidenum">
              <a:rPr lang="en-GB" altLang="en-US" smtClean="0">
                <a:solidFill>
                  <a:srgbClr val="000000"/>
                </a:solidFill>
              </a:rPr>
              <a:pPr/>
              <a:t>17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352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Service issue: </a:t>
            </a:r>
            <a:br>
              <a:rPr lang="en-GB" dirty="0" smtClean="0"/>
            </a:br>
            <a:r>
              <a:rPr lang="en-GB" b="1" dirty="0" smtClean="0"/>
              <a:t>Conflict</a:t>
            </a:r>
            <a:r>
              <a:rPr lang="en-GB" dirty="0" smtClean="0"/>
              <a:t> in underlying </a:t>
            </a:r>
            <a:r>
              <a:rPr lang="en-GB" dirty="0"/>
              <a:t>a</a:t>
            </a:r>
            <a:r>
              <a:rPr lang="en-GB" dirty="0" smtClean="0"/>
              <a:t>ssumptions and Response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-252536" y="2492896"/>
            <a:ext cx="4317876" cy="1089529"/>
          </a:xfrm>
        </p:spPr>
        <p:txBody>
          <a:bodyPr/>
          <a:lstStyle/>
          <a:p>
            <a:pPr algn="ctr"/>
            <a:r>
              <a:rPr lang="en-GB" dirty="0" smtClean="0"/>
              <a:t>Zero Tolerance</a:t>
            </a:r>
          </a:p>
          <a:p>
            <a:pPr algn="ctr"/>
            <a:r>
              <a:rPr lang="en-GB" dirty="0" smtClean="0"/>
              <a:t>Punishment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3717032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821820" y="2708920"/>
            <a:ext cx="4320480" cy="867097"/>
          </a:xfrm>
        </p:spPr>
        <p:txBody>
          <a:bodyPr/>
          <a:lstStyle/>
          <a:p>
            <a:pPr algn="ctr"/>
            <a:r>
              <a:rPr lang="en-GB" dirty="0" smtClean="0"/>
              <a:t>Individualised  Supportive Care </a:t>
            </a:r>
            <a:endParaRPr lang="en-GB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005064"/>
            <a:ext cx="2057350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189" y="4293096"/>
            <a:ext cx="2686050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59832" y="5998071"/>
            <a:ext cx="3323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Segregation or Care Suite?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610798"/>
            <a:ext cx="1470675" cy="1548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375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Communication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68760"/>
            <a:ext cx="8305800" cy="5022914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>
                <a:solidFill>
                  <a:srgbClr val="3E5556"/>
                </a:solidFill>
                <a:latin typeface="Proxima Nova"/>
              </a:rPr>
              <a:t>From Prison and Probation Ombudsmen Learning Lessons: Prisoner Mental Health</a:t>
            </a:r>
          </a:p>
          <a:p>
            <a:pPr marL="0" indent="0">
              <a:buNone/>
            </a:pPr>
            <a:endParaRPr lang="en-GB" b="1" dirty="0">
              <a:solidFill>
                <a:srgbClr val="3E5556"/>
              </a:solidFill>
              <a:latin typeface="Proxima Nova"/>
            </a:endParaRPr>
          </a:p>
          <a:p>
            <a:pPr marL="0" indent="0">
              <a:buNone/>
            </a:pPr>
            <a:r>
              <a:rPr lang="en-GB" b="1" dirty="0" smtClean="0">
                <a:solidFill>
                  <a:srgbClr val="3E5556"/>
                </a:solidFill>
                <a:latin typeface="Proxima Nova"/>
              </a:rPr>
              <a:t>Lesson </a:t>
            </a:r>
            <a:r>
              <a:rPr lang="en-GB" b="1" dirty="0">
                <a:solidFill>
                  <a:srgbClr val="3E5556"/>
                </a:solidFill>
                <a:latin typeface="Proxima Nova"/>
              </a:rPr>
              <a:t>17 </a:t>
            </a:r>
            <a:endParaRPr lang="en-GB" dirty="0">
              <a:solidFill>
                <a:srgbClr val="3E5556"/>
              </a:solidFill>
              <a:latin typeface="Proxima Nova"/>
            </a:endParaRPr>
          </a:p>
          <a:p>
            <a:pPr marL="0" indent="0">
              <a:buNone/>
            </a:pPr>
            <a:r>
              <a:rPr lang="en-GB" b="1" dirty="0">
                <a:solidFill>
                  <a:srgbClr val="3E5556"/>
                </a:solidFill>
                <a:latin typeface="Proxima Nova"/>
              </a:rPr>
              <a:t>All healthcare professionals have a responsibility to share with prison staff any information that might affect a prisoner’s safety, within the boundaries of medical confidentiality. </a:t>
            </a:r>
          </a:p>
          <a:p>
            <a:pPr marL="0" indent="0">
              <a:buNone/>
            </a:pPr>
            <a:r>
              <a:rPr lang="en-GB" b="1" dirty="0">
                <a:solidFill>
                  <a:srgbClr val="3E5556"/>
                </a:solidFill>
                <a:latin typeface="Proxima Nova"/>
              </a:rPr>
              <a:t>Lesson 18 </a:t>
            </a:r>
          </a:p>
          <a:p>
            <a:pPr marL="0" indent="0">
              <a:buNone/>
            </a:pPr>
            <a:r>
              <a:rPr lang="en-GB" b="1" dirty="0">
                <a:solidFill>
                  <a:srgbClr val="3E5556"/>
                </a:solidFill>
                <a:latin typeface="Proxima Nova"/>
              </a:rPr>
              <a:t>All healthcare teams involved in the care of a prisoner should communicate with each other and share information, to ensure consistency in diagnosis and a collaborative approach to </a:t>
            </a:r>
            <a:r>
              <a:rPr lang="en-GB" b="1" dirty="0" smtClean="0">
                <a:solidFill>
                  <a:srgbClr val="3E5556"/>
                </a:solidFill>
                <a:latin typeface="Proxima Nova"/>
              </a:rPr>
              <a:t>treatment</a:t>
            </a:r>
            <a:endParaRPr lang="en-GB" b="1" dirty="0">
              <a:solidFill>
                <a:srgbClr val="3E5556"/>
              </a:solidFill>
              <a:latin typeface="Proxima Nova"/>
            </a:endParaRPr>
          </a:p>
          <a:p>
            <a:pPr marL="0" indent="0">
              <a:buNone/>
            </a:pPr>
            <a:endParaRPr lang="en-GB" b="1" dirty="0">
              <a:solidFill>
                <a:srgbClr val="3E5556"/>
              </a:solidFill>
              <a:latin typeface="Proxima Nova"/>
            </a:endParaRPr>
          </a:p>
          <a:p>
            <a:pPr marL="0" indent="0">
              <a:buNone/>
            </a:pPr>
            <a:endParaRPr lang="en-GB" b="1" dirty="0" smtClean="0">
              <a:solidFill>
                <a:srgbClr val="3E5556"/>
              </a:solidFill>
              <a:latin typeface="Proxima Nova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E08-299C-4CD3-BFC1-AE204EFA12E9}" type="datetime4">
              <a:rPr lang="en-GB" altLang="en-US" smtClean="0">
                <a:solidFill>
                  <a:srgbClr val="000000"/>
                </a:solidFill>
              </a:rPr>
              <a:pPr/>
              <a:t>10 February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86CA68-4FB1-427B-BB86-91C02EACE322}" type="slidenum">
              <a:rPr lang="en-GB" altLang="en-US" smtClean="0">
                <a:solidFill>
                  <a:srgbClr val="000000"/>
                </a:solidFill>
              </a:rPr>
              <a:pPr/>
              <a:t>19</a:t>
            </a:fld>
            <a:endParaRPr lang="en-GB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71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Information sharing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68760"/>
            <a:ext cx="8305800" cy="4718215"/>
          </a:xfrm>
        </p:spPr>
        <p:txBody>
          <a:bodyPr/>
          <a:lstStyle/>
          <a:p>
            <a:r>
              <a:rPr lang="en-GB" dirty="0" smtClean="0"/>
              <a:t>Repeatedly, a critical issue for inquest or independent investigations </a:t>
            </a:r>
          </a:p>
          <a:p>
            <a:r>
              <a:rPr lang="en-GB" dirty="0" smtClean="0"/>
              <a:t>Ignorance is a limited defence if that information was available</a:t>
            </a:r>
            <a:endParaRPr lang="en-GB" dirty="0"/>
          </a:p>
          <a:p>
            <a:pPr marL="0" indent="0">
              <a:buNone/>
            </a:pPr>
            <a:r>
              <a:rPr lang="en-GB" b="1" dirty="0" smtClean="0"/>
              <a:t>Some of the problems</a:t>
            </a:r>
          </a:p>
          <a:p>
            <a:r>
              <a:rPr lang="en-GB" dirty="0" smtClean="0"/>
              <a:t>Assuming ‘someone will tell me if its important’ or ‘they already know’</a:t>
            </a:r>
          </a:p>
          <a:p>
            <a:r>
              <a:rPr lang="en-GB" dirty="0" smtClean="0"/>
              <a:t>Information sharing is overly restrictive</a:t>
            </a:r>
          </a:p>
          <a:p>
            <a:r>
              <a:rPr lang="en-GB" dirty="0" smtClean="0"/>
              <a:t>Structures or policies in place not operating well e.g. Delays in receiving suitable community GP records or poor record keeping </a:t>
            </a:r>
            <a:r>
              <a:rPr lang="en-GB" dirty="0"/>
              <a:t>(PPO, 2013) </a:t>
            </a:r>
            <a:endParaRPr lang="en-GB" dirty="0" smtClean="0"/>
          </a:p>
          <a:p>
            <a:r>
              <a:rPr lang="en-GB" dirty="0" smtClean="0"/>
              <a:t>Not understanding the information needed by other professions/held by them e.g. prison records which have health data </a:t>
            </a:r>
            <a:r>
              <a:rPr lang="en-GB" sz="1400" dirty="0" smtClean="0"/>
              <a:t>(Slade et al., 2016)</a:t>
            </a:r>
            <a:endParaRPr lang="en-GB" sz="1400" dirty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E08-299C-4CD3-BFC1-AE204EFA12E9}" type="datetime4">
              <a:rPr lang="en-GB" altLang="en-US" smtClean="0">
                <a:solidFill>
                  <a:srgbClr val="000000"/>
                </a:solidFill>
              </a:rPr>
              <a:pPr/>
              <a:t>10 February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86CA68-4FB1-427B-BB86-91C02EACE322}" type="slidenum">
              <a:rPr lang="en-GB" altLang="en-US" smtClean="0">
                <a:solidFill>
                  <a:srgbClr val="000000"/>
                </a:solidFill>
              </a:rPr>
              <a:pPr/>
              <a:t>20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024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Information sharing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3827202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Considerations:</a:t>
            </a:r>
          </a:p>
          <a:p>
            <a:r>
              <a:rPr lang="en-GB" dirty="0" smtClean="0"/>
              <a:t>Who is responsible for checking the prison information – and passing on the health information?</a:t>
            </a:r>
            <a:endParaRPr lang="en-GB" dirty="0"/>
          </a:p>
          <a:p>
            <a:r>
              <a:rPr lang="en-GB" dirty="0" smtClean="0"/>
              <a:t>Do </a:t>
            </a:r>
            <a:r>
              <a:rPr lang="en-GB" dirty="0"/>
              <a:t>you wait for information to arrive or are there proactive processes in place</a:t>
            </a:r>
            <a:r>
              <a:rPr lang="en-GB" dirty="0" smtClean="0"/>
              <a:t>?</a:t>
            </a:r>
          </a:p>
          <a:p>
            <a:r>
              <a:rPr lang="en-GB" dirty="0" smtClean="0"/>
              <a:t>What are the ‘terms’ which you apply or triggers for passing on information? Are they at the right level (or is it critical/imminent risk/expressions of suicide only)?</a:t>
            </a:r>
            <a:endParaRPr lang="en-GB" dirty="0"/>
          </a:p>
          <a:p>
            <a:r>
              <a:rPr lang="en-GB" dirty="0" smtClean="0"/>
              <a:t>How is that information shared and to whom (and when)?</a:t>
            </a: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E08-299C-4CD3-BFC1-AE204EFA12E9}" type="datetime4">
              <a:rPr lang="en-GB" altLang="en-US" smtClean="0">
                <a:solidFill>
                  <a:srgbClr val="000000"/>
                </a:solidFill>
              </a:rPr>
              <a:pPr/>
              <a:t>10 February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86CA68-4FB1-427B-BB86-91C02EACE322}" type="slidenum">
              <a:rPr lang="en-GB" altLang="en-US" smtClean="0">
                <a:solidFill>
                  <a:srgbClr val="000000"/>
                </a:solidFill>
              </a:rPr>
              <a:pPr/>
              <a:t>21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22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Postvention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84784"/>
            <a:ext cx="8305800" cy="4364272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The impact of a suicide or SID on professional health staff has been researched across many professions – although rarely in prisons.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Some of the known impacts include (e.g. Draper et al, 2014; </a:t>
            </a:r>
            <a:r>
              <a:rPr lang="en-GB" dirty="0" err="1" smtClean="0"/>
              <a:t>Faberow</a:t>
            </a:r>
            <a:r>
              <a:rPr lang="en-GB" dirty="0" smtClean="0"/>
              <a:t>, 1993):</a:t>
            </a:r>
          </a:p>
          <a:p>
            <a:pPr marL="0" indent="0">
              <a:buNone/>
            </a:pPr>
            <a:r>
              <a:rPr lang="en-GB" b="1" dirty="0" smtClean="0"/>
              <a:t>Professional Life: </a:t>
            </a:r>
            <a:r>
              <a:rPr lang="en-GB" dirty="0" smtClean="0"/>
              <a:t>Increased referrals to psychiatry, improving accuracy of medical records, prescribing more antidepressants. </a:t>
            </a:r>
          </a:p>
          <a:p>
            <a:pPr marL="0" indent="0">
              <a:buNone/>
            </a:pPr>
            <a:r>
              <a:rPr lang="en-GB" b="1" dirty="0" smtClean="0"/>
              <a:t>Personal Life</a:t>
            </a:r>
            <a:r>
              <a:rPr lang="en-GB" dirty="0" smtClean="0"/>
              <a:t>: feelings of guilt or inadequacy, self-doubt in competence, fears about professional reputation, disrupted sleep</a:t>
            </a:r>
          </a:p>
          <a:p>
            <a:pPr marL="0" indent="0">
              <a:buNone/>
            </a:pPr>
            <a:r>
              <a:rPr lang="en-GB" dirty="0" smtClean="0"/>
              <a:t>Suicide occurring within one week of last consult and &lt;5 years experience enhances effects (Draper et al, 2014).</a:t>
            </a:r>
          </a:p>
          <a:p>
            <a:pPr marL="0" indent="0">
              <a:buNone/>
            </a:pPr>
            <a:r>
              <a:rPr lang="en-GB" sz="800" dirty="0" smtClean="0"/>
              <a:t>Draper</a:t>
            </a:r>
            <a:r>
              <a:rPr lang="en-GB" sz="800" dirty="0"/>
              <a:t>, </a:t>
            </a:r>
            <a:r>
              <a:rPr lang="en-GB" sz="800" dirty="0" smtClean="0"/>
              <a:t>B (2014) The </a:t>
            </a:r>
            <a:r>
              <a:rPr lang="en-GB" sz="800" dirty="0"/>
              <a:t>impact of patient suicide and sudden death on health care </a:t>
            </a:r>
            <a:r>
              <a:rPr lang="en-GB" sz="800" dirty="0" smtClean="0"/>
              <a:t>professionals, General Hospital Psychiatry, 36 (6), 721-725</a:t>
            </a:r>
            <a:endParaRPr lang="en-GB" sz="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E08-299C-4CD3-BFC1-AE204EFA12E9}" type="datetime4">
              <a:rPr lang="en-GB" altLang="en-US" smtClean="0">
                <a:solidFill>
                  <a:srgbClr val="000000"/>
                </a:solidFill>
              </a:rPr>
              <a:pPr/>
              <a:t>10 February 2017</a:t>
            </a:fld>
            <a:endParaRPr lang="en-GB" alt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86CA68-4FB1-427B-BB86-91C02EACE322}" type="slidenum">
              <a:rPr lang="en-GB" altLang="en-US" smtClean="0">
                <a:solidFill>
                  <a:srgbClr val="000000"/>
                </a:solidFill>
              </a:rPr>
              <a:pPr/>
              <a:t>22</a:t>
            </a:fld>
            <a:endParaRPr lang="en-GB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6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Postvention</a:t>
            </a:r>
            <a:r>
              <a:rPr lang="en-GB" dirty="0" smtClean="0"/>
              <a:t> support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96752"/>
            <a:ext cx="8712968" cy="4878259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Usual first line</a:t>
            </a:r>
            <a:r>
              <a:rPr lang="en-GB" dirty="0"/>
              <a:t>:  Informal support from </a:t>
            </a:r>
            <a:r>
              <a:rPr lang="en-GB" dirty="0" smtClean="0"/>
              <a:t>colleagues.</a:t>
            </a:r>
          </a:p>
          <a:p>
            <a:pPr marL="0" indent="0">
              <a:buNone/>
            </a:pPr>
            <a:r>
              <a:rPr lang="en-GB" dirty="0" smtClean="0"/>
              <a:t>Most GPs report that they did not receive enough support: up to 20% gained support; with 62% saying they wanted it (</a:t>
            </a:r>
            <a:r>
              <a:rPr lang="en-GB" dirty="0" err="1" smtClean="0"/>
              <a:t>Halligan</a:t>
            </a:r>
            <a:r>
              <a:rPr lang="en-GB" dirty="0" smtClean="0"/>
              <a:t> &amp; Corcoran, 2001).</a:t>
            </a:r>
          </a:p>
          <a:p>
            <a:pPr marL="0" indent="0">
              <a:buNone/>
            </a:pPr>
            <a:r>
              <a:rPr lang="en-GB" sz="1600" b="1" dirty="0" smtClean="0"/>
              <a:t>Professional Support:  </a:t>
            </a:r>
          </a:p>
          <a:p>
            <a:r>
              <a:rPr lang="en-GB" sz="1600" dirty="0" smtClean="0"/>
              <a:t>reflective supervision with (prison) experienced colleague</a:t>
            </a:r>
          </a:p>
          <a:p>
            <a:r>
              <a:rPr lang="en-GB" sz="1600" dirty="0" smtClean="0"/>
              <a:t>meeting with safer custody lead and relevant clinical lead to understand the fuller story</a:t>
            </a:r>
            <a:r>
              <a:rPr lang="en-GB" sz="1600" dirty="0"/>
              <a:t> </a:t>
            </a:r>
            <a:r>
              <a:rPr lang="en-GB" sz="1600" dirty="0" smtClean="0"/>
              <a:t>and/or attend prison hot and cold debriefs.</a:t>
            </a:r>
          </a:p>
          <a:p>
            <a:r>
              <a:rPr lang="en-GB" sz="1600" dirty="0" smtClean="0"/>
              <a:t>Meeting with legal representatives to get advice</a:t>
            </a:r>
          </a:p>
          <a:p>
            <a:pPr marL="0" indent="0">
              <a:buNone/>
            </a:pPr>
            <a:r>
              <a:rPr lang="en-GB" sz="1600" b="1" dirty="0" smtClean="0"/>
              <a:t>Personal Support</a:t>
            </a:r>
            <a:r>
              <a:rPr lang="en-GB" sz="1600" dirty="0" smtClean="0"/>
              <a:t>: </a:t>
            </a:r>
          </a:p>
          <a:p>
            <a:r>
              <a:rPr lang="en-GB" sz="1600" dirty="0" smtClean="0"/>
              <a:t>A good friend or family member</a:t>
            </a:r>
          </a:p>
          <a:p>
            <a:r>
              <a:rPr lang="en-GB" sz="1600" dirty="0" smtClean="0"/>
              <a:t>prison care team</a:t>
            </a:r>
          </a:p>
          <a:p>
            <a:r>
              <a:rPr lang="en-GB" sz="1600" dirty="0" smtClean="0"/>
              <a:t>employee counselling services (rarely used)</a:t>
            </a:r>
            <a:endParaRPr lang="en-GB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E08-299C-4CD3-BFC1-AE204EFA12E9}" type="datetime4">
              <a:rPr lang="en-GB" altLang="en-US" smtClean="0">
                <a:solidFill>
                  <a:srgbClr val="000000"/>
                </a:solidFill>
              </a:rPr>
              <a:pPr/>
              <a:t>10 February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86CA68-4FB1-427B-BB86-91C02EACE322}" type="slidenum">
              <a:rPr lang="en-GB" altLang="en-US" smtClean="0">
                <a:solidFill>
                  <a:srgbClr val="000000"/>
                </a:solidFill>
              </a:rPr>
              <a:pPr/>
              <a:t>23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66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Postvention</a:t>
            </a:r>
            <a:r>
              <a:rPr lang="en-GB" dirty="0" smtClean="0"/>
              <a:t> support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2474524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Which options are available within your service/prison? How could they be better utilised?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What should be developed?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What could be developed?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E08-299C-4CD3-BFC1-AE204EFA12E9}" type="datetime4">
              <a:rPr lang="en-GB" altLang="en-US" smtClean="0">
                <a:solidFill>
                  <a:srgbClr val="000000"/>
                </a:solidFill>
              </a:rPr>
              <a:pPr/>
              <a:t>10 February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86CA68-4FB1-427B-BB86-91C02EACE322}" type="slidenum">
              <a:rPr lang="en-GB" altLang="en-US" smtClean="0">
                <a:solidFill>
                  <a:srgbClr val="000000"/>
                </a:solidFill>
              </a:rPr>
              <a:pPr/>
              <a:t>24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05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22960" y="286605"/>
            <a:ext cx="7543800" cy="602271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E5DE86B-48D6-4531-8A5B-5279969B20BF}" type="slidenum">
              <a:rPr lang="en-GB" smtClean="0"/>
              <a:pPr>
                <a:defRPr/>
              </a:pPr>
              <a:t>25</a:t>
            </a:fld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3203848" y="4005064"/>
            <a:ext cx="28661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Dr Karen Slade</a:t>
            </a:r>
          </a:p>
          <a:p>
            <a:r>
              <a:rPr lang="en-GB" dirty="0" smtClean="0">
                <a:solidFill>
                  <a:schemeClr val="bg1"/>
                </a:solidFill>
                <a:hlinkClick r:id="rId4"/>
              </a:rPr>
              <a:t>Karen.slade@ntu.ac.uk</a:t>
            </a:r>
            <a:endParaRPr lang="en-GB" dirty="0" smtClean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0115 848 5589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41957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800" b="0" i="0" u="none" strike="noStrike" cap="none" normalizeH="0" baseline="0" smtClean="0">
            <a:ln>
              <a:noFill/>
            </a:ln>
            <a:solidFill>
              <a:srgbClr val="004D75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800" b="0" i="0" u="none" strike="noStrike" cap="none" normalizeH="0" baseline="0" smtClean="0">
            <a:ln>
              <a:noFill/>
            </a:ln>
            <a:solidFill>
              <a:srgbClr val="004D75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</TotalTime>
  <Words>1748</Words>
  <Application>Microsoft Office PowerPoint</Application>
  <PresentationFormat>On-screen Show (4:3)</PresentationFormat>
  <Paragraphs>211</Paragraphs>
  <Slides>25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Proxima Nova</vt:lpstr>
      <vt:lpstr>Angsana New</vt:lpstr>
      <vt:lpstr>Arial</vt:lpstr>
      <vt:lpstr>Calibri</vt:lpstr>
      <vt:lpstr>Times</vt:lpstr>
      <vt:lpstr>Verdana</vt:lpstr>
      <vt:lpstr>Wingdings</vt:lpstr>
      <vt:lpstr>blank</vt:lpstr>
      <vt:lpstr> Suicide: a whole prison approach  </vt:lpstr>
      <vt:lpstr>Overview</vt:lpstr>
      <vt:lpstr>Organisational Suicide Prevention</vt:lpstr>
      <vt:lpstr>History still relevant today.</vt:lpstr>
      <vt:lpstr>Self-inflicted deaths in prison custody 2007-2009 (PPO, 2011) </vt:lpstr>
      <vt:lpstr>Whole Prison Integration: Issues and Options?</vt:lpstr>
      <vt:lpstr>Prison suicide reduction</vt:lpstr>
      <vt:lpstr>Integration of Services</vt:lpstr>
      <vt:lpstr>Considerations </vt:lpstr>
      <vt:lpstr>Senior Management support for cultural change </vt:lpstr>
      <vt:lpstr>Specific examples</vt:lpstr>
      <vt:lpstr>PowerPoint Presentation</vt:lpstr>
      <vt:lpstr>Cross-professional collaborative working</vt:lpstr>
      <vt:lpstr>Specific examples</vt:lpstr>
      <vt:lpstr>Integration of Theory and Practice</vt:lpstr>
      <vt:lpstr>Issues from Pre-custody</vt:lpstr>
      <vt:lpstr>Integration of Risk </vt:lpstr>
      <vt:lpstr>Service issue:  Conflict in underlying assumptions and Response</vt:lpstr>
      <vt:lpstr>Communication</vt:lpstr>
      <vt:lpstr>Information sharing</vt:lpstr>
      <vt:lpstr>Information sharing</vt:lpstr>
      <vt:lpstr>Postvention</vt:lpstr>
      <vt:lpstr>Postvention support</vt:lpstr>
      <vt:lpstr>Postvention support</vt:lpstr>
      <vt:lpstr>PowerPoint Presentation</vt:lpstr>
    </vt:vector>
  </TitlesOfParts>
  <Company>Nottingham Trent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Suicide: a whole prison approach</dc:title>
  <dc:creator>Slade, Karen 02</dc:creator>
  <cp:lastModifiedBy>Sullivan, Linda</cp:lastModifiedBy>
  <cp:revision>53</cp:revision>
  <dcterms:created xsi:type="dcterms:W3CDTF">2017-01-04T13:35:55Z</dcterms:created>
  <dcterms:modified xsi:type="dcterms:W3CDTF">2017-02-10T12:20:32Z</dcterms:modified>
</cp:coreProperties>
</file>