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9"/>
  </p:notesMasterIdLst>
  <p:sldIdLst>
    <p:sldId id="257" r:id="rId3"/>
    <p:sldId id="258" r:id="rId4"/>
    <p:sldId id="259" r:id="rId5"/>
    <p:sldId id="267" r:id="rId6"/>
    <p:sldId id="269" r:id="rId7"/>
    <p:sldId id="268" r:id="rId8"/>
    <p:sldId id="260" r:id="rId9"/>
    <p:sldId id="266" r:id="rId10"/>
    <p:sldId id="261" r:id="rId11"/>
    <p:sldId id="270" r:id="rId12"/>
    <p:sldId id="262" r:id="rId13"/>
    <p:sldId id="263" r:id="rId14"/>
    <p:sldId id="272" r:id="rId15"/>
    <p:sldId id="271" r:id="rId16"/>
    <p:sldId id="264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101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56A16-2C43-4D52-9739-30F911486BFF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7FE3A0C-8325-4DDD-B76A-42A3BE00FE9F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Assault</a:t>
          </a:r>
          <a:endParaRPr lang="en-GB" dirty="0">
            <a:solidFill>
              <a:schemeClr val="tx1"/>
            </a:solidFill>
          </a:endParaRPr>
        </a:p>
      </dgm:t>
    </dgm:pt>
    <dgm:pt modelId="{9EA7BF2B-8BAD-4B2F-85BE-1E3D098B8AFA}" type="parTrans" cxnId="{8E129CD9-0BE6-44A9-AE1E-87F6BB38B42A}">
      <dgm:prSet/>
      <dgm:spPr/>
      <dgm:t>
        <a:bodyPr/>
        <a:lstStyle/>
        <a:p>
          <a:endParaRPr lang="en-GB"/>
        </a:p>
      </dgm:t>
    </dgm:pt>
    <dgm:pt modelId="{61A112E5-6479-4168-A634-411E56E51DD2}" type="sibTrans" cxnId="{8E129CD9-0BE6-44A9-AE1E-87F6BB38B42A}">
      <dgm:prSet/>
      <dgm:spPr/>
      <dgm:t>
        <a:bodyPr/>
        <a:lstStyle/>
        <a:p>
          <a:endParaRPr lang="en-GB"/>
        </a:p>
      </dgm:t>
    </dgm:pt>
    <dgm:pt modelId="{7A45ADF3-8E98-43A2-B179-3FB4B30BB9FC}">
      <dgm:prSet phldrT="[Text]"/>
      <dgm:spPr/>
      <dgm:t>
        <a:bodyPr/>
        <a:lstStyle/>
        <a:p>
          <a:r>
            <a:rPr lang="en-GB" dirty="0" smtClean="0"/>
            <a:t>Nothing?</a:t>
          </a:r>
          <a:endParaRPr lang="en-GB" dirty="0"/>
        </a:p>
      </dgm:t>
    </dgm:pt>
    <dgm:pt modelId="{EE6605E6-3FAC-4A73-9E36-14AD9F276D60}" type="parTrans" cxnId="{D4AB1F61-FB12-4719-8A94-2C54826412DC}">
      <dgm:prSet/>
      <dgm:spPr/>
      <dgm:t>
        <a:bodyPr/>
        <a:lstStyle/>
        <a:p>
          <a:endParaRPr lang="en-GB"/>
        </a:p>
      </dgm:t>
    </dgm:pt>
    <dgm:pt modelId="{B53F0DCB-308E-466C-A29A-71CBD739B847}" type="sibTrans" cxnId="{D4AB1F61-FB12-4719-8A94-2C54826412DC}">
      <dgm:prSet/>
      <dgm:spPr/>
      <dgm:t>
        <a:bodyPr/>
        <a:lstStyle/>
        <a:p>
          <a:endParaRPr lang="en-GB"/>
        </a:p>
      </dgm:t>
    </dgm:pt>
    <dgm:pt modelId="{28B8CDE2-7E4F-41CD-8E64-803249F97CF8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Assault?</a:t>
          </a:r>
          <a:endParaRPr lang="en-GB" dirty="0">
            <a:solidFill>
              <a:schemeClr val="tx1"/>
            </a:solidFill>
          </a:endParaRPr>
        </a:p>
      </dgm:t>
    </dgm:pt>
    <dgm:pt modelId="{DB95C0C8-5010-4E1A-B855-5A649D230B30}" type="parTrans" cxnId="{FB29E6F0-17CE-489E-9BFC-B0356D22ECAA}">
      <dgm:prSet/>
      <dgm:spPr/>
      <dgm:t>
        <a:bodyPr/>
        <a:lstStyle/>
        <a:p>
          <a:endParaRPr lang="en-GB"/>
        </a:p>
      </dgm:t>
    </dgm:pt>
    <dgm:pt modelId="{F65BE9CA-3B36-4517-9DEB-10C102BF90F7}" type="sibTrans" cxnId="{FB29E6F0-17CE-489E-9BFC-B0356D22ECAA}">
      <dgm:prSet/>
      <dgm:spPr/>
      <dgm:t>
        <a:bodyPr/>
        <a:lstStyle/>
        <a:p>
          <a:endParaRPr lang="en-GB"/>
        </a:p>
      </dgm:t>
    </dgm:pt>
    <dgm:pt modelId="{6491212B-78A0-4A2C-BBFE-E0FC8A4E2318}">
      <dgm:prSet phldrT="[Text]"/>
      <dgm:spPr>
        <a:solidFill>
          <a:schemeClr val="tx1"/>
        </a:solidFill>
      </dgm:spPr>
      <dgm:t>
        <a:bodyPr/>
        <a:lstStyle/>
        <a:p>
          <a:r>
            <a:rPr lang="en-GB" dirty="0" smtClean="0"/>
            <a:t>Self-harm?</a:t>
          </a:r>
          <a:endParaRPr lang="en-GB" dirty="0"/>
        </a:p>
      </dgm:t>
    </dgm:pt>
    <dgm:pt modelId="{1BF0A852-A53F-4892-8BB5-22E2FD6F8A78}" type="parTrans" cxnId="{1EAEB34F-3500-481C-81C2-1131F6A93517}">
      <dgm:prSet/>
      <dgm:spPr/>
      <dgm:t>
        <a:bodyPr/>
        <a:lstStyle/>
        <a:p>
          <a:endParaRPr lang="en-GB"/>
        </a:p>
      </dgm:t>
    </dgm:pt>
    <dgm:pt modelId="{4C912981-CE8A-4CBF-B766-697F806CEE29}" type="sibTrans" cxnId="{1EAEB34F-3500-481C-81C2-1131F6A93517}">
      <dgm:prSet/>
      <dgm:spPr/>
      <dgm:t>
        <a:bodyPr/>
        <a:lstStyle/>
        <a:p>
          <a:endParaRPr lang="en-GB"/>
        </a:p>
      </dgm:t>
    </dgm:pt>
    <dgm:pt modelId="{0BE106DB-888E-4D1A-8973-3257FB5336BE}" type="pres">
      <dgm:prSet presAssocID="{C0556A16-2C43-4D52-9739-30F911486BF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60C00F58-07AF-49BA-9180-19882EA128D4}" type="pres">
      <dgm:prSet presAssocID="{A7FE3A0C-8325-4DDD-B76A-42A3BE00FE9F}" presName="singleCycle" presStyleCnt="0"/>
      <dgm:spPr/>
    </dgm:pt>
    <dgm:pt modelId="{A52C34F2-1698-45A4-840E-84E841583E0E}" type="pres">
      <dgm:prSet presAssocID="{A7FE3A0C-8325-4DDD-B76A-42A3BE00FE9F}" presName="singleCenter" presStyleLbl="node1" presStyleIdx="0" presStyleCnt="4">
        <dgm:presLayoutVars>
          <dgm:chMax val="7"/>
          <dgm:chPref val="7"/>
        </dgm:presLayoutVars>
      </dgm:prSet>
      <dgm:spPr/>
      <dgm:t>
        <a:bodyPr/>
        <a:lstStyle/>
        <a:p>
          <a:endParaRPr lang="en-GB"/>
        </a:p>
      </dgm:t>
    </dgm:pt>
    <dgm:pt modelId="{BAFE1B4B-0D8E-45F1-BCAB-D38910B3ABBB}" type="pres">
      <dgm:prSet presAssocID="{EE6605E6-3FAC-4A73-9E36-14AD9F276D60}" presName="Name56" presStyleLbl="parChTrans1D2" presStyleIdx="0" presStyleCnt="3"/>
      <dgm:spPr/>
      <dgm:t>
        <a:bodyPr/>
        <a:lstStyle/>
        <a:p>
          <a:endParaRPr lang="en-GB"/>
        </a:p>
      </dgm:t>
    </dgm:pt>
    <dgm:pt modelId="{BD5B70EE-9831-4A70-93B6-2971547691DC}" type="pres">
      <dgm:prSet presAssocID="{7A45ADF3-8E98-43A2-B179-3FB4B30BB9FC}" presName="text0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7140A7E-916D-4F6B-A52E-22A548345B69}" type="pres">
      <dgm:prSet presAssocID="{DB95C0C8-5010-4E1A-B855-5A649D230B30}" presName="Name56" presStyleLbl="parChTrans1D2" presStyleIdx="1" presStyleCnt="3"/>
      <dgm:spPr/>
      <dgm:t>
        <a:bodyPr/>
        <a:lstStyle/>
        <a:p>
          <a:endParaRPr lang="en-GB"/>
        </a:p>
      </dgm:t>
    </dgm:pt>
    <dgm:pt modelId="{87F1397A-C55C-4DE3-A0E6-6A2C2480156D}" type="pres">
      <dgm:prSet presAssocID="{28B8CDE2-7E4F-41CD-8E64-803249F97CF8}" presName="text0" presStyleLbl="node1" presStyleIdx="2" presStyleCnt="4" custScaleX="177503" custScaleY="12123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1266ACC-1C1E-47D4-9C8B-2008F0624026}" type="pres">
      <dgm:prSet presAssocID="{1BF0A852-A53F-4892-8BB5-22E2FD6F8A78}" presName="Name56" presStyleLbl="parChTrans1D2" presStyleIdx="2" presStyleCnt="3"/>
      <dgm:spPr/>
      <dgm:t>
        <a:bodyPr/>
        <a:lstStyle/>
        <a:p>
          <a:endParaRPr lang="en-GB"/>
        </a:p>
      </dgm:t>
    </dgm:pt>
    <dgm:pt modelId="{DD688279-CC13-4295-93C1-FAF249480669}" type="pres">
      <dgm:prSet presAssocID="{6491212B-78A0-4A2C-BBFE-E0FC8A4E2318}" presName="text0" presStyleLbl="node1" presStyleIdx="3" presStyleCnt="4" custScaleX="156879" custScaleY="11250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B29E6F0-17CE-489E-9BFC-B0356D22ECAA}" srcId="{A7FE3A0C-8325-4DDD-B76A-42A3BE00FE9F}" destId="{28B8CDE2-7E4F-41CD-8E64-803249F97CF8}" srcOrd="1" destOrd="0" parTransId="{DB95C0C8-5010-4E1A-B855-5A649D230B30}" sibTransId="{F65BE9CA-3B36-4517-9DEB-10C102BF90F7}"/>
    <dgm:cxn modelId="{8E129CD9-0BE6-44A9-AE1E-87F6BB38B42A}" srcId="{C0556A16-2C43-4D52-9739-30F911486BFF}" destId="{A7FE3A0C-8325-4DDD-B76A-42A3BE00FE9F}" srcOrd="0" destOrd="0" parTransId="{9EA7BF2B-8BAD-4B2F-85BE-1E3D098B8AFA}" sibTransId="{61A112E5-6479-4168-A634-411E56E51DD2}"/>
    <dgm:cxn modelId="{1EAEB34F-3500-481C-81C2-1131F6A93517}" srcId="{A7FE3A0C-8325-4DDD-B76A-42A3BE00FE9F}" destId="{6491212B-78A0-4A2C-BBFE-E0FC8A4E2318}" srcOrd="2" destOrd="0" parTransId="{1BF0A852-A53F-4892-8BB5-22E2FD6F8A78}" sibTransId="{4C912981-CE8A-4CBF-B766-697F806CEE29}"/>
    <dgm:cxn modelId="{CC2DAE81-9CC1-460F-A183-05D57F45A2CB}" type="presOf" srcId="{1BF0A852-A53F-4892-8BB5-22E2FD6F8A78}" destId="{C1266ACC-1C1E-47D4-9C8B-2008F0624026}" srcOrd="0" destOrd="0" presId="urn:microsoft.com/office/officeart/2008/layout/RadialCluster"/>
    <dgm:cxn modelId="{D979A0A5-4B5B-443E-B327-D262D913D9A4}" type="presOf" srcId="{7A45ADF3-8E98-43A2-B179-3FB4B30BB9FC}" destId="{BD5B70EE-9831-4A70-93B6-2971547691DC}" srcOrd="0" destOrd="0" presId="urn:microsoft.com/office/officeart/2008/layout/RadialCluster"/>
    <dgm:cxn modelId="{D4AB1F61-FB12-4719-8A94-2C54826412DC}" srcId="{A7FE3A0C-8325-4DDD-B76A-42A3BE00FE9F}" destId="{7A45ADF3-8E98-43A2-B179-3FB4B30BB9FC}" srcOrd="0" destOrd="0" parTransId="{EE6605E6-3FAC-4A73-9E36-14AD9F276D60}" sibTransId="{B53F0DCB-308E-466C-A29A-71CBD739B847}"/>
    <dgm:cxn modelId="{2B898118-4027-4E18-86BE-64A1D90DAB79}" type="presOf" srcId="{C0556A16-2C43-4D52-9739-30F911486BFF}" destId="{0BE106DB-888E-4D1A-8973-3257FB5336BE}" srcOrd="0" destOrd="0" presId="urn:microsoft.com/office/officeart/2008/layout/RadialCluster"/>
    <dgm:cxn modelId="{E3417B16-5DB9-4C90-8452-3C262D004F5B}" type="presOf" srcId="{28B8CDE2-7E4F-41CD-8E64-803249F97CF8}" destId="{87F1397A-C55C-4DE3-A0E6-6A2C2480156D}" srcOrd="0" destOrd="0" presId="urn:microsoft.com/office/officeart/2008/layout/RadialCluster"/>
    <dgm:cxn modelId="{649BB0D8-BE0F-47E1-BF4F-BA355ED4B5FC}" type="presOf" srcId="{6491212B-78A0-4A2C-BBFE-E0FC8A4E2318}" destId="{DD688279-CC13-4295-93C1-FAF249480669}" srcOrd="0" destOrd="0" presId="urn:microsoft.com/office/officeart/2008/layout/RadialCluster"/>
    <dgm:cxn modelId="{9C10721B-AF62-44DB-A2E8-6CC5BAB987AE}" type="presOf" srcId="{EE6605E6-3FAC-4A73-9E36-14AD9F276D60}" destId="{BAFE1B4B-0D8E-45F1-BCAB-D38910B3ABBB}" srcOrd="0" destOrd="0" presId="urn:microsoft.com/office/officeart/2008/layout/RadialCluster"/>
    <dgm:cxn modelId="{2958C89E-D859-42DE-A8B5-E52EDCE3383B}" type="presOf" srcId="{A7FE3A0C-8325-4DDD-B76A-42A3BE00FE9F}" destId="{A52C34F2-1698-45A4-840E-84E841583E0E}" srcOrd="0" destOrd="0" presId="urn:microsoft.com/office/officeart/2008/layout/RadialCluster"/>
    <dgm:cxn modelId="{5137251A-9109-4449-8DFD-4A40AA66B438}" type="presOf" srcId="{DB95C0C8-5010-4E1A-B855-5A649D230B30}" destId="{37140A7E-916D-4F6B-A52E-22A548345B69}" srcOrd="0" destOrd="0" presId="urn:microsoft.com/office/officeart/2008/layout/RadialCluster"/>
    <dgm:cxn modelId="{3EB29DC1-8CFB-4886-B29A-EE9AF08D44B2}" type="presParOf" srcId="{0BE106DB-888E-4D1A-8973-3257FB5336BE}" destId="{60C00F58-07AF-49BA-9180-19882EA128D4}" srcOrd="0" destOrd="0" presId="urn:microsoft.com/office/officeart/2008/layout/RadialCluster"/>
    <dgm:cxn modelId="{1F71A8C0-CC53-47CD-92B2-9039BB6958B1}" type="presParOf" srcId="{60C00F58-07AF-49BA-9180-19882EA128D4}" destId="{A52C34F2-1698-45A4-840E-84E841583E0E}" srcOrd="0" destOrd="0" presId="urn:microsoft.com/office/officeart/2008/layout/RadialCluster"/>
    <dgm:cxn modelId="{E535615E-6E50-4AC1-AB0C-7C464ACF8672}" type="presParOf" srcId="{60C00F58-07AF-49BA-9180-19882EA128D4}" destId="{BAFE1B4B-0D8E-45F1-BCAB-D38910B3ABBB}" srcOrd="1" destOrd="0" presId="urn:microsoft.com/office/officeart/2008/layout/RadialCluster"/>
    <dgm:cxn modelId="{FF2C0899-717C-4F4A-8A58-536F7F16715E}" type="presParOf" srcId="{60C00F58-07AF-49BA-9180-19882EA128D4}" destId="{BD5B70EE-9831-4A70-93B6-2971547691DC}" srcOrd="2" destOrd="0" presId="urn:microsoft.com/office/officeart/2008/layout/RadialCluster"/>
    <dgm:cxn modelId="{07E08D95-776B-4920-9C45-2768C04CFAD7}" type="presParOf" srcId="{60C00F58-07AF-49BA-9180-19882EA128D4}" destId="{37140A7E-916D-4F6B-A52E-22A548345B69}" srcOrd="3" destOrd="0" presId="urn:microsoft.com/office/officeart/2008/layout/RadialCluster"/>
    <dgm:cxn modelId="{75F250C0-4F59-450A-B5EF-FC0F34C4A166}" type="presParOf" srcId="{60C00F58-07AF-49BA-9180-19882EA128D4}" destId="{87F1397A-C55C-4DE3-A0E6-6A2C2480156D}" srcOrd="4" destOrd="0" presId="urn:microsoft.com/office/officeart/2008/layout/RadialCluster"/>
    <dgm:cxn modelId="{44C2233E-5FB5-43A7-9833-40F3007E023D}" type="presParOf" srcId="{60C00F58-07AF-49BA-9180-19882EA128D4}" destId="{C1266ACC-1C1E-47D4-9C8B-2008F0624026}" srcOrd="5" destOrd="0" presId="urn:microsoft.com/office/officeart/2008/layout/RadialCluster"/>
    <dgm:cxn modelId="{28F484EA-5202-41BF-BC3B-807094E0A96F}" type="presParOf" srcId="{60C00F58-07AF-49BA-9180-19882EA128D4}" destId="{DD688279-CC13-4295-93C1-FAF249480669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54B4F9-4CE5-463F-8216-D967E14D6BB3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15066055-10C4-46CD-8BE6-7B5782A2B665}">
      <dgm:prSet phldrT="[Text]"/>
      <dgm:spPr>
        <a:solidFill>
          <a:schemeClr val="bg2">
            <a:lumMod val="10000"/>
          </a:schemeClr>
        </a:solidFill>
      </dgm:spPr>
      <dgm:t>
        <a:bodyPr/>
        <a:lstStyle/>
        <a:p>
          <a:r>
            <a:rPr lang="en-GB" dirty="0" smtClean="0"/>
            <a:t>Self-harm</a:t>
          </a:r>
          <a:endParaRPr lang="en-GB" dirty="0"/>
        </a:p>
      </dgm:t>
    </dgm:pt>
    <dgm:pt modelId="{FA598177-A80A-45D5-9000-CA9179BE9F91}" type="parTrans" cxnId="{D1FCBAF0-48D5-4D10-A5BC-A3112C694E2C}">
      <dgm:prSet/>
      <dgm:spPr/>
      <dgm:t>
        <a:bodyPr/>
        <a:lstStyle/>
        <a:p>
          <a:endParaRPr lang="en-GB"/>
        </a:p>
      </dgm:t>
    </dgm:pt>
    <dgm:pt modelId="{0A623334-E797-47A1-8E36-37816F6CDBB3}" type="sibTrans" cxnId="{D1FCBAF0-48D5-4D10-A5BC-A3112C694E2C}">
      <dgm:prSet/>
      <dgm:spPr/>
      <dgm:t>
        <a:bodyPr/>
        <a:lstStyle/>
        <a:p>
          <a:endParaRPr lang="en-GB"/>
        </a:p>
      </dgm:t>
    </dgm:pt>
    <dgm:pt modelId="{7BBF74F6-C1AB-453A-B95B-0612B95C35BF}">
      <dgm:prSet phldrT="[Text]"/>
      <dgm:spPr/>
      <dgm:t>
        <a:bodyPr/>
        <a:lstStyle/>
        <a:p>
          <a:r>
            <a:rPr lang="en-GB" dirty="0" smtClean="0"/>
            <a:t>Nothing?</a:t>
          </a:r>
          <a:endParaRPr lang="en-GB" dirty="0"/>
        </a:p>
      </dgm:t>
    </dgm:pt>
    <dgm:pt modelId="{4BAB181C-D966-4793-971B-2FE1C1775272}" type="parTrans" cxnId="{42A07DC3-F79A-454F-8008-B9F5EF9B44DA}">
      <dgm:prSet/>
      <dgm:spPr/>
      <dgm:t>
        <a:bodyPr/>
        <a:lstStyle/>
        <a:p>
          <a:endParaRPr lang="en-GB"/>
        </a:p>
      </dgm:t>
    </dgm:pt>
    <dgm:pt modelId="{CEA8EB33-745E-430E-96A1-153F1E62665D}" type="sibTrans" cxnId="{42A07DC3-F79A-454F-8008-B9F5EF9B44DA}">
      <dgm:prSet/>
      <dgm:spPr/>
      <dgm:t>
        <a:bodyPr/>
        <a:lstStyle/>
        <a:p>
          <a:endParaRPr lang="en-GB"/>
        </a:p>
      </dgm:t>
    </dgm:pt>
    <dgm:pt modelId="{F030BC04-5C29-4254-B3DF-27823A46C694}">
      <dgm:prSet phldrT="[Text]"/>
      <dgm:spPr/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Assault?</a:t>
          </a:r>
          <a:endParaRPr lang="en-GB" dirty="0">
            <a:solidFill>
              <a:schemeClr val="tx1"/>
            </a:solidFill>
          </a:endParaRPr>
        </a:p>
      </dgm:t>
    </dgm:pt>
    <dgm:pt modelId="{066A990E-B1B7-492A-A1E5-BA3A99EADA40}" type="parTrans" cxnId="{9FFD90ED-8E07-4715-A4CA-8154B7427DAA}">
      <dgm:prSet/>
      <dgm:spPr/>
      <dgm:t>
        <a:bodyPr/>
        <a:lstStyle/>
        <a:p>
          <a:endParaRPr lang="en-GB"/>
        </a:p>
      </dgm:t>
    </dgm:pt>
    <dgm:pt modelId="{47996728-6CA4-42C4-9398-8135D396E379}" type="sibTrans" cxnId="{9FFD90ED-8E07-4715-A4CA-8154B7427DAA}">
      <dgm:prSet/>
      <dgm:spPr/>
      <dgm:t>
        <a:bodyPr/>
        <a:lstStyle/>
        <a:p>
          <a:endParaRPr lang="en-GB"/>
        </a:p>
      </dgm:t>
    </dgm:pt>
    <dgm:pt modelId="{9E696914-6C52-48BA-B43A-04A3EA238F4B}">
      <dgm:prSet phldrT="[Text]"/>
      <dgm:spPr>
        <a:solidFill>
          <a:schemeClr val="tx1"/>
        </a:solidFill>
      </dgm:spPr>
      <dgm:t>
        <a:bodyPr/>
        <a:lstStyle/>
        <a:p>
          <a:r>
            <a:rPr lang="en-GB" dirty="0" smtClean="0"/>
            <a:t>Self-harm?</a:t>
          </a:r>
          <a:endParaRPr lang="en-GB" dirty="0"/>
        </a:p>
      </dgm:t>
    </dgm:pt>
    <dgm:pt modelId="{81D1CD0F-CD8D-4256-9FA3-F4291BAEF8B1}" type="parTrans" cxnId="{B369EDF8-C4DB-4F96-95A4-43C454754254}">
      <dgm:prSet/>
      <dgm:spPr/>
      <dgm:t>
        <a:bodyPr/>
        <a:lstStyle/>
        <a:p>
          <a:endParaRPr lang="en-GB"/>
        </a:p>
      </dgm:t>
    </dgm:pt>
    <dgm:pt modelId="{B1352B55-E9E6-4799-9FA9-9A35FB634477}" type="sibTrans" cxnId="{B369EDF8-C4DB-4F96-95A4-43C454754254}">
      <dgm:prSet/>
      <dgm:spPr/>
      <dgm:t>
        <a:bodyPr/>
        <a:lstStyle/>
        <a:p>
          <a:endParaRPr lang="en-GB"/>
        </a:p>
      </dgm:t>
    </dgm:pt>
    <dgm:pt modelId="{7C9AFEB6-C0B5-4979-9648-A251AB6053D6}" type="pres">
      <dgm:prSet presAssocID="{6954B4F9-4CE5-463F-8216-D967E14D6BB3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2305C50C-3987-4414-9538-A2544AF41A60}" type="pres">
      <dgm:prSet presAssocID="{15066055-10C4-46CD-8BE6-7B5782A2B665}" presName="singleCycle" presStyleCnt="0"/>
      <dgm:spPr/>
    </dgm:pt>
    <dgm:pt modelId="{51F7E2C9-6B89-4AE9-8D05-15E5FA29151D}" type="pres">
      <dgm:prSet presAssocID="{15066055-10C4-46CD-8BE6-7B5782A2B665}" presName="singleCenter" presStyleLbl="node1" presStyleIdx="0" presStyleCnt="4">
        <dgm:presLayoutVars>
          <dgm:chMax val="7"/>
          <dgm:chPref val="7"/>
        </dgm:presLayoutVars>
      </dgm:prSet>
      <dgm:spPr/>
      <dgm:t>
        <a:bodyPr/>
        <a:lstStyle/>
        <a:p>
          <a:endParaRPr lang="en-GB"/>
        </a:p>
      </dgm:t>
    </dgm:pt>
    <dgm:pt modelId="{A3B7F8A0-2220-4042-B306-5C0569C45086}" type="pres">
      <dgm:prSet presAssocID="{4BAB181C-D966-4793-971B-2FE1C1775272}" presName="Name56" presStyleLbl="parChTrans1D2" presStyleIdx="0" presStyleCnt="3"/>
      <dgm:spPr/>
      <dgm:t>
        <a:bodyPr/>
        <a:lstStyle/>
        <a:p>
          <a:endParaRPr lang="en-GB"/>
        </a:p>
      </dgm:t>
    </dgm:pt>
    <dgm:pt modelId="{0552ACC4-EDDF-4503-9D76-5F5EB09C2829}" type="pres">
      <dgm:prSet presAssocID="{7BBF74F6-C1AB-453A-B95B-0612B95C35BF}" presName="text0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8D07A5A-85E4-4D7E-827F-A24949C74794}" type="pres">
      <dgm:prSet presAssocID="{066A990E-B1B7-492A-A1E5-BA3A99EADA40}" presName="Name56" presStyleLbl="parChTrans1D2" presStyleIdx="1" presStyleCnt="3"/>
      <dgm:spPr/>
      <dgm:t>
        <a:bodyPr/>
        <a:lstStyle/>
        <a:p>
          <a:endParaRPr lang="en-GB"/>
        </a:p>
      </dgm:t>
    </dgm:pt>
    <dgm:pt modelId="{CF1C0E87-62B4-426A-91F0-B55ABF944701}" type="pres">
      <dgm:prSet presAssocID="{F030BC04-5C29-4254-B3DF-27823A46C694}" presName="text0" presStyleLbl="node1" presStyleIdx="2" presStyleCnt="4" custScaleX="159255" custScaleY="12182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7D5710C-A00C-4565-9A32-6813D97A4E9B}" type="pres">
      <dgm:prSet presAssocID="{81D1CD0F-CD8D-4256-9FA3-F4291BAEF8B1}" presName="Name56" presStyleLbl="parChTrans1D2" presStyleIdx="2" presStyleCnt="3"/>
      <dgm:spPr/>
      <dgm:t>
        <a:bodyPr/>
        <a:lstStyle/>
        <a:p>
          <a:endParaRPr lang="en-GB"/>
        </a:p>
      </dgm:t>
    </dgm:pt>
    <dgm:pt modelId="{FEDAD102-B350-4D7D-B684-B87A4B8034E0}" type="pres">
      <dgm:prSet presAssocID="{9E696914-6C52-48BA-B43A-04A3EA238F4B}" presName="text0" presStyleLbl="node1" presStyleIdx="3" presStyleCnt="4" custScaleX="200270" custScaleY="11337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83BD21A-94C3-43A8-9B92-07CF5FAB58F3}" type="presOf" srcId="{F030BC04-5C29-4254-B3DF-27823A46C694}" destId="{CF1C0E87-62B4-426A-91F0-B55ABF944701}" srcOrd="0" destOrd="0" presId="urn:microsoft.com/office/officeart/2008/layout/RadialCluster"/>
    <dgm:cxn modelId="{009E4291-BAB3-4E3D-BA17-508CA662024E}" type="presOf" srcId="{7BBF74F6-C1AB-453A-B95B-0612B95C35BF}" destId="{0552ACC4-EDDF-4503-9D76-5F5EB09C2829}" srcOrd="0" destOrd="0" presId="urn:microsoft.com/office/officeart/2008/layout/RadialCluster"/>
    <dgm:cxn modelId="{931D4BB9-EE9B-450F-9AF7-EC2888482B88}" type="presOf" srcId="{4BAB181C-D966-4793-971B-2FE1C1775272}" destId="{A3B7F8A0-2220-4042-B306-5C0569C45086}" srcOrd="0" destOrd="0" presId="urn:microsoft.com/office/officeart/2008/layout/RadialCluster"/>
    <dgm:cxn modelId="{B369EDF8-C4DB-4F96-95A4-43C454754254}" srcId="{15066055-10C4-46CD-8BE6-7B5782A2B665}" destId="{9E696914-6C52-48BA-B43A-04A3EA238F4B}" srcOrd="2" destOrd="0" parTransId="{81D1CD0F-CD8D-4256-9FA3-F4291BAEF8B1}" sibTransId="{B1352B55-E9E6-4799-9FA9-9A35FB634477}"/>
    <dgm:cxn modelId="{7CC8D61C-46A0-493C-9CFA-4C8E73070B38}" type="presOf" srcId="{6954B4F9-4CE5-463F-8216-D967E14D6BB3}" destId="{7C9AFEB6-C0B5-4979-9648-A251AB6053D6}" srcOrd="0" destOrd="0" presId="urn:microsoft.com/office/officeart/2008/layout/RadialCluster"/>
    <dgm:cxn modelId="{42A07DC3-F79A-454F-8008-B9F5EF9B44DA}" srcId="{15066055-10C4-46CD-8BE6-7B5782A2B665}" destId="{7BBF74F6-C1AB-453A-B95B-0612B95C35BF}" srcOrd="0" destOrd="0" parTransId="{4BAB181C-D966-4793-971B-2FE1C1775272}" sibTransId="{CEA8EB33-745E-430E-96A1-153F1E62665D}"/>
    <dgm:cxn modelId="{B55452D8-02CC-4EF2-8EC0-CB5E39298C6D}" type="presOf" srcId="{066A990E-B1B7-492A-A1E5-BA3A99EADA40}" destId="{D8D07A5A-85E4-4D7E-827F-A24949C74794}" srcOrd="0" destOrd="0" presId="urn:microsoft.com/office/officeart/2008/layout/RadialCluster"/>
    <dgm:cxn modelId="{D1FCBAF0-48D5-4D10-A5BC-A3112C694E2C}" srcId="{6954B4F9-4CE5-463F-8216-D967E14D6BB3}" destId="{15066055-10C4-46CD-8BE6-7B5782A2B665}" srcOrd="0" destOrd="0" parTransId="{FA598177-A80A-45D5-9000-CA9179BE9F91}" sibTransId="{0A623334-E797-47A1-8E36-37816F6CDBB3}"/>
    <dgm:cxn modelId="{4D20AD52-78AB-419D-BB44-71F4966F3E43}" type="presOf" srcId="{9E696914-6C52-48BA-B43A-04A3EA238F4B}" destId="{FEDAD102-B350-4D7D-B684-B87A4B8034E0}" srcOrd="0" destOrd="0" presId="urn:microsoft.com/office/officeart/2008/layout/RadialCluster"/>
    <dgm:cxn modelId="{795989B7-B436-45F6-B9CE-BB07351BD9FC}" type="presOf" srcId="{81D1CD0F-CD8D-4256-9FA3-F4291BAEF8B1}" destId="{E7D5710C-A00C-4565-9A32-6813D97A4E9B}" srcOrd="0" destOrd="0" presId="urn:microsoft.com/office/officeart/2008/layout/RadialCluster"/>
    <dgm:cxn modelId="{9FFD90ED-8E07-4715-A4CA-8154B7427DAA}" srcId="{15066055-10C4-46CD-8BE6-7B5782A2B665}" destId="{F030BC04-5C29-4254-B3DF-27823A46C694}" srcOrd="1" destOrd="0" parTransId="{066A990E-B1B7-492A-A1E5-BA3A99EADA40}" sibTransId="{47996728-6CA4-42C4-9398-8135D396E379}"/>
    <dgm:cxn modelId="{383731E8-D6FE-4BB9-A9DA-C5E6F39F5179}" type="presOf" srcId="{15066055-10C4-46CD-8BE6-7B5782A2B665}" destId="{51F7E2C9-6B89-4AE9-8D05-15E5FA29151D}" srcOrd="0" destOrd="0" presId="urn:microsoft.com/office/officeart/2008/layout/RadialCluster"/>
    <dgm:cxn modelId="{437C3175-A5E4-46B3-ABAC-5901B57985D7}" type="presParOf" srcId="{7C9AFEB6-C0B5-4979-9648-A251AB6053D6}" destId="{2305C50C-3987-4414-9538-A2544AF41A60}" srcOrd="0" destOrd="0" presId="urn:microsoft.com/office/officeart/2008/layout/RadialCluster"/>
    <dgm:cxn modelId="{8F3F67DD-9CBB-460B-B141-FDE52AF0F4FA}" type="presParOf" srcId="{2305C50C-3987-4414-9538-A2544AF41A60}" destId="{51F7E2C9-6B89-4AE9-8D05-15E5FA29151D}" srcOrd="0" destOrd="0" presId="urn:microsoft.com/office/officeart/2008/layout/RadialCluster"/>
    <dgm:cxn modelId="{01149300-1FAF-4B1C-A5A3-240D063F066B}" type="presParOf" srcId="{2305C50C-3987-4414-9538-A2544AF41A60}" destId="{A3B7F8A0-2220-4042-B306-5C0569C45086}" srcOrd="1" destOrd="0" presId="urn:microsoft.com/office/officeart/2008/layout/RadialCluster"/>
    <dgm:cxn modelId="{574D92BE-60E2-4D8D-86E0-D0BDC5537EB0}" type="presParOf" srcId="{2305C50C-3987-4414-9538-A2544AF41A60}" destId="{0552ACC4-EDDF-4503-9D76-5F5EB09C2829}" srcOrd="2" destOrd="0" presId="urn:microsoft.com/office/officeart/2008/layout/RadialCluster"/>
    <dgm:cxn modelId="{547E309B-A092-45D5-96D2-0CDAA6690863}" type="presParOf" srcId="{2305C50C-3987-4414-9538-A2544AF41A60}" destId="{D8D07A5A-85E4-4D7E-827F-A24949C74794}" srcOrd="3" destOrd="0" presId="urn:microsoft.com/office/officeart/2008/layout/RadialCluster"/>
    <dgm:cxn modelId="{DB0C5968-17F0-4340-9B55-1E0DD95477BF}" type="presParOf" srcId="{2305C50C-3987-4414-9538-A2544AF41A60}" destId="{CF1C0E87-62B4-426A-91F0-B55ABF944701}" srcOrd="4" destOrd="0" presId="urn:microsoft.com/office/officeart/2008/layout/RadialCluster"/>
    <dgm:cxn modelId="{FE4EACF8-55E6-4095-9691-BDC3832F4886}" type="presParOf" srcId="{2305C50C-3987-4414-9538-A2544AF41A60}" destId="{E7D5710C-A00C-4565-9A32-6813D97A4E9B}" srcOrd="5" destOrd="0" presId="urn:microsoft.com/office/officeart/2008/layout/RadialCluster"/>
    <dgm:cxn modelId="{96D04EAC-3A6A-4633-928B-0CE69F229B83}" type="presParOf" srcId="{2305C50C-3987-4414-9538-A2544AF41A60}" destId="{FEDAD102-B350-4D7D-B684-B87A4B8034E0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0C49AA-47DE-4AFF-A8B4-857AC34FD6F9}" type="datetimeFigureOut">
              <a:rPr lang="en-GB" smtClean="0"/>
              <a:t>25/01/2017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A6B723-EE0A-4586-8967-5186F36B21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705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F83076-30DA-46D5-A7BA-195C14450E12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640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F83076-30DA-46D5-A7BA-195C14450E12}" type="slidenum">
              <a:rPr lang="en-GB" sz="1800" kern="0" smtClean="0">
                <a:solidFill>
                  <a:sysClr val="windowText" lastClr="000000"/>
                </a:solidFill>
              </a:rPr>
              <a:pPr>
                <a:defRPr/>
              </a:pPr>
              <a:t>3</a:t>
            </a:fld>
            <a:endParaRPr lang="en-GB" sz="1800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562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CE27DA-6AE1-4803-ADE2-1539F2DFC07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917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CE27DA-6AE1-4803-ADE2-1539F2DFC07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670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CE27DA-6AE1-4803-ADE2-1539F2DFC07F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078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CE27DA-6AE1-4803-ADE2-1539F2DFC07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793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ChangeArrowheads="1"/>
          </p:cNvSpPr>
          <p:nvPr/>
        </p:nvSpPr>
        <p:spPr bwMode="auto">
          <a:xfrm>
            <a:off x="152400" y="1143000"/>
            <a:ext cx="8839200" cy="5562600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latin typeface="Times" pitchFamily="48" charset="0"/>
              <a:cs typeface="Arial" pitchFamily="34" charset="0"/>
            </a:endParaRP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title style</a:t>
            </a:r>
          </a:p>
        </p:txBody>
      </p:sp>
      <p:sp>
        <p:nvSpPr>
          <p:cNvPr id="3491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7620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 smtClean="0"/>
              <a:t>Click to edit Master subtitle style</a:t>
            </a:r>
          </a:p>
        </p:txBody>
      </p:sp>
      <p:pic>
        <p:nvPicPr>
          <p:cNvPr id="349189" name="Picture 5" descr="NTU logo RG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5" y="323850"/>
            <a:ext cx="2435225" cy="56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2599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026E08-299C-4CD3-BFC1-AE204EFA12E9}" type="datetime4">
              <a:rPr lang="en-GB" altLang="en-US">
                <a:solidFill>
                  <a:srgbClr val="000000"/>
                </a:solidFill>
              </a:rPr>
              <a:pPr/>
              <a:t>25 January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586CA68-4FB1-427B-BB86-91C02EACE322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73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2B1736-CDE6-41D1-8E38-B554BB0EEBF3}" type="datetime4">
              <a:rPr lang="en-GB" altLang="en-US">
                <a:solidFill>
                  <a:srgbClr val="000000"/>
                </a:solidFill>
              </a:rPr>
              <a:pPr/>
              <a:t>25 January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AC81774-4884-4C81-A39C-0A65195A017F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211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4076700" cy="14652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447800"/>
            <a:ext cx="4076700" cy="14652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51490F-1FAC-43C4-81F3-4977DEA9B404}" type="datetime4">
              <a:rPr lang="en-GB" altLang="en-US">
                <a:solidFill>
                  <a:srgbClr val="000000"/>
                </a:solidFill>
              </a:rPr>
              <a:pPr/>
              <a:t>25 January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9A82C7-F67C-48D3-A5D6-DA4F76878EE0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57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EBD821-FFF8-48B0-9889-567B97D78316}" type="datetime4">
              <a:rPr lang="en-GB" altLang="en-US">
                <a:solidFill>
                  <a:srgbClr val="000000"/>
                </a:solidFill>
              </a:rPr>
              <a:pPr/>
              <a:t>25 January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B27967-D0E4-43DE-9411-B443F773B956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101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DBEE02-EA38-4199-927C-E2AEA0948C6A}" type="datetime4">
              <a:rPr lang="en-GB" altLang="en-US">
                <a:solidFill>
                  <a:srgbClr val="000000"/>
                </a:solidFill>
              </a:rPr>
              <a:pPr/>
              <a:t>25 January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6C05E7-DAEE-4713-9AF8-69F5BB6149FB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505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9740339-C47D-45F8-81C8-255DA1A97B86}" type="datetime4">
              <a:rPr lang="en-GB" altLang="en-US">
                <a:solidFill>
                  <a:srgbClr val="000000"/>
                </a:solidFill>
              </a:rPr>
              <a:pPr/>
              <a:t>25 January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3E2EA42-A00C-473A-ACCA-D95817948D3B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54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5DB7DC-ABA4-4E8B-9899-B2579B47A377}" type="datetime4">
              <a:rPr lang="en-GB" altLang="en-US">
                <a:solidFill>
                  <a:srgbClr val="000000"/>
                </a:solidFill>
              </a:rPr>
              <a:pPr/>
              <a:t>25 January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1679189-8039-43BB-9945-05CE2D35D451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850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3B211A-DE2D-4396-9984-853A2E3CCE4C}" type="datetime4">
              <a:rPr lang="en-GB" altLang="en-US">
                <a:solidFill>
                  <a:srgbClr val="000000"/>
                </a:solidFill>
              </a:rPr>
              <a:pPr/>
              <a:t>25 January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6B9C556-A627-476D-AFC0-4EE1DAECA792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678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EB4371-7CF3-46B8-9382-883D1EBE7A96}" type="datetime4">
              <a:rPr lang="en-GB" altLang="en-US">
                <a:solidFill>
                  <a:srgbClr val="000000"/>
                </a:solidFill>
              </a:rPr>
              <a:pPr/>
              <a:t>25 January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A741ECE-1100-4CC6-A58D-1D3792A8FAF1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4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81000"/>
            <a:ext cx="2076450" cy="25320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0"/>
            <a:ext cx="6076950" cy="25320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D453E5-5E64-4DA0-91B2-BEF7B50944D4}" type="datetime4">
              <a:rPr lang="en-GB" altLang="en-US">
                <a:solidFill>
                  <a:srgbClr val="000000"/>
                </a:solidFill>
              </a:rPr>
              <a:pPr/>
              <a:t>25 January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E7C350C-8A37-45D2-A254-EA472DF096D0}" type="slidenum">
              <a:rPr lang="en-GB" altLang="en-US">
                <a:solidFill>
                  <a:srgbClr val="000000"/>
                </a:solidFill>
              </a:rPr>
              <a:pPr/>
              <a:t>‹#›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933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9144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2404534"/>
            <a:ext cx="5825202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4050834"/>
            <a:ext cx="5825202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9D20-4642-42C1-8377-A11954EDEB0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25/01/2017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1534-780F-4948-B3EA-0FDBF03F0B5A}" type="slidenum">
              <a:rPr lang="en-GB" smtClean="0">
                <a:solidFill>
                  <a:srgbClr val="90C226"/>
                </a:solidFill>
              </a:rPr>
              <a:pPr/>
              <a:t>‹#›</a:t>
            </a:fld>
            <a:endParaRPr lang="en-GB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75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9D20-4642-42C1-8377-A11954EDEB0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25/01/2017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1534-780F-4948-B3EA-0FDBF03F0B5A}" type="slidenum">
              <a:rPr lang="en-GB" smtClean="0">
                <a:solidFill>
                  <a:srgbClr val="90C226"/>
                </a:solidFill>
              </a:rPr>
              <a:pPr/>
              <a:t>‹#›</a:t>
            </a:fld>
            <a:endParaRPr lang="en-GB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517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700868"/>
            <a:ext cx="6447501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9D20-4642-42C1-8377-A11954EDEB0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25/01/2017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1534-780F-4948-B3EA-0FDBF03F0B5A}" type="slidenum">
              <a:rPr lang="en-GB" smtClean="0">
                <a:solidFill>
                  <a:srgbClr val="90C226"/>
                </a:solidFill>
              </a:rPr>
              <a:pPr/>
              <a:t>‹#›</a:t>
            </a:fld>
            <a:endParaRPr lang="en-GB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918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2160589"/>
            <a:ext cx="3138026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2160590"/>
            <a:ext cx="3138026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9D20-4642-42C1-8377-A11954EDEB0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25/01/2017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1534-780F-4948-B3EA-0FDBF03F0B5A}" type="slidenum">
              <a:rPr lang="en-GB" smtClean="0">
                <a:solidFill>
                  <a:srgbClr val="90C226"/>
                </a:solidFill>
              </a:rPr>
              <a:pPr/>
              <a:t>‹#›</a:t>
            </a:fld>
            <a:endParaRPr lang="en-GB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681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2160983"/>
            <a:ext cx="313921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737246"/>
            <a:ext cx="31392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2160983"/>
            <a:ext cx="313921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737246"/>
            <a:ext cx="313921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9D20-4642-42C1-8377-A11954EDEB0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25/01/2017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1534-780F-4948-B3EA-0FDBF03F0B5A}" type="slidenum">
              <a:rPr lang="en-GB" smtClean="0">
                <a:solidFill>
                  <a:srgbClr val="90C226"/>
                </a:solidFill>
              </a:rPr>
              <a:pPr/>
              <a:t>‹#›</a:t>
            </a:fld>
            <a:endParaRPr lang="en-GB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6182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6447501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9D20-4642-42C1-8377-A11954EDEB0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25/01/2017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1534-780F-4948-B3EA-0FDBF03F0B5A}" type="slidenum">
              <a:rPr lang="en-GB" smtClean="0">
                <a:solidFill>
                  <a:srgbClr val="90C226"/>
                </a:solidFill>
              </a:rPr>
              <a:pPr/>
              <a:t>‹#›</a:t>
            </a:fld>
            <a:endParaRPr lang="en-GB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5889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9D20-4642-42C1-8377-A11954EDEB0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25/01/2017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1534-780F-4948-B3EA-0FDBF03F0B5A}" type="slidenum">
              <a:rPr lang="en-GB" smtClean="0">
                <a:solidFill>
                  <a:srgbClr val="90C226"/>
                </a:solidFill>
              </a:rPr>
              <a:pPr/>
              <a:t>‹#›</a:t>
            </a:fld>
            <a:endParaRPr lang="en-GB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3971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98604"/>
            <a:ext cx="2890896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514925"/>
            <a:ext cx="3385156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777069"/>
            <a:ext cx="2890896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9D20-4642-42C1-8377-A11954EDEB0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25/01/2017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1534-780F-4948-B3EA-0FDBF03F0B5A}" type="slidenum">
              <a:rPr lang="en-GB" smtClean="0">
                <a:solidFill>
                  <a:srgbClr val="90C226"/>
                </a:solidFill>
              </a:rPr>
              <a:pPr/>
              <a:t>‹#›</a:t>
            </a:fld>
            <a:endParaRPr lang="en-GB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5705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800600"/>
            <a:ext cx="64475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609600"/>
            <a:ext cx="6447501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5367338"/>
            <a:ext cx="6447500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9D20-4642-42C1-8377-A11954EDEB0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25/01/2017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1534-780F-4948-B3EA-0FDBF03F0B5A}" type="slidenum">
              <a:rPr lang="en-GB" smtClean="0">
                <a:solidFill>
                  <a:srgbClr val="90C226"/>
                </a:solidFill>
              </a:rPr>
              <a:pPr/>
              <a:t>‹#›</a:t>
            </a:fld>
            <a:endParaRPr lang="en-GB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284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6447501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470400"/>
            <a:ext cx="6447501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9D20-4642-42C1-8377-A11954EDEB0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25/01/2017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1534-780F-4948-B3EA-0FDBF03F0B5A}" type="slidenum">
              <a:rPr lang="en-GB" smtClean="0">
                <a:solidFill>
                  <a:srgbClr val="90C226"/>
                </a:solidFill>
              </a:rPr>
              <a:pPr/>
              <a:t>‹#›</a:t>
            </a:fld>
            <a:endParaRPr lang="en-GB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581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609600"/>
            <a:ext cx="6070601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3632200"/>
            <a:ext cx="5418393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470400"/>
            <a:ext cx="6447501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9D20-4642-42C1-8377-A11954EDEB0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25/01/2017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1534-780F-4948-B3EA-0FDBF03F0B5A}" type="slidenum">
              <a:rPr lang="en-GB" smtClean="0">
                <a:solidFill>
                  <a:srgbClr val="90C226"/>
                </a:solidFill>
              </a:rPr>
              <a:pPr/>
              <a:t>‹#›</a:t>
            </a:fld>
            <a:endParaRPr lang="en-GB">
              <a:solidFill>
                <a:srgbClr val="90C226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6403" y="79037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88655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”</a:t>
            </a:r>
            <a:endParaRPr lang="en-US" dirty="0">
              <a:solidFill>
                <a:srgbClr val="90C226">
                  <a:lumMod val="60000"/>
                  <a:lumOff val="40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11705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931988"/>
            <a:ext cx="6447501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9D20-4642-42C1-8377-A11954EDEB0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25/01/2017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1534-780F-4948-B3EA-0FDBF03F0B5A}" type="slidenum">
              <a:rPr lang="en-GB" smtClean="0">
                <a:solidFill>
                  <a:srgbClr val="90C226"/>
                </a:solidFill>
              </a:rPr>
              <a:pPr/>
              <a:t>‹#›</a:t>
            </a:fld>
            <a:endParaRPr lang="en-GB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2389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609600"/>
            <a:ext cx="6070601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4013200"/>
            <a:ext cx="644750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9D20-4642-42C1-8377-A11954EDEB0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25/01/2017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1534-780F-4948-B3EA-0FDBF03F0B5A}" type="slidenum">
              <a:rPr lang="en-GB" smtClean="0">
                <a:solidFill>
                  <a:srgbClr val="90C226"/>
                </a:solidFill>
              </a:rPr>
              <a:pPr/>
              <a:t>‹#›</a:t>
            </a:fld>
            <a:endParaRPr lang="en-GB">
              <a:solidFill>
                <a:srgbClr val="90C226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6403" y="79037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88655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90C226">
                    <a:lumMod val="60000"/>
                    <a:lumOff val="40000"/>
                  </a:srgbClr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85847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609600"/>
            <a:ext cx="644115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4013200"/>
            <a:ext cx="6447502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4527448"/>
            <a:ext cx="6447501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9D20-4642-42C1-8377-A11954EDEB0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25/01/2017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1534-780F-4948-B3EA-0FDBF03F0B5A}" type="slidenum">
              <a:rPr lang="en-GB" smtClean="0">
                <a:solidFill>
                  <a:srgbClr val="90C226"/>
                </a:solidFill>
              </a:rPr>
              <a:pPr/>
              <a:t>‹#›</a:t>
            </a:fld>
            <a:endParaRPr lang="en-GB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9447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9D20-4642-42C1-8377-A11954EDEB0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25/01/2017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1534-780F-4948-B3EA-0FDBF03F0B5A}" type="slidenum">
              <a:rPr lang="en-GB" smtClean="0">
                <a:solidFill>
                  <a:srgbClr val="90C226"/>
                </a:solidFill>
              </a:rPr>
              <a:pPr/>
              <a:t>‹#›</a:t>
            </a:fld>
            <a:endParaRPr lang="en-GB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3689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609600"/>
            <a:ext cx="978557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609600"/>
            <a:ext cx="5295113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09D20-4642-42C1-8377-A11954EDEB0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25/01/2017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91534-780F-4948-B3EA-0FDBF03F0B5A}" type="slidenum">
              <a:rPr lang="en-GB" smtClean="0">
                <a:solidFill>
                  <a:srgbClr val="90C226"/>
                </a:solidFill>
              </a:rPr>
              <a:pPr/>
              <a:t>‹#›</a:t>
            </a:fld>
            <a:endParaRPr lang="en-GB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918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3058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pic>
        <p:nvPicPr>
          <p:cNvPr id="348164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219825"/>
            <a:ext cx="333375" cy="39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48165" name="Line 5"/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800">
              <a:solidFill>
                <a:srgbClr val="004D75"/>
              </a:solidFill>
              <a:cs typeface="Arial" pitchFamily="34" charset="0"/>
            </a:endParaRPr>
          </a:p>
        </p:txBody>
      </p:sp>
      <p:sp>
        <p:nvSpPr>
          <p:cNvPr id="348166" name="Text Box 6"/>
          <p:cNvSpPr txBox="1">
            <a:spLocks noChangeArrowheads="1"/>
          </p:cNvSpPr>
          <p:nvPr/>
        </p:nvSpPr>
        <p:spPr bwMode="auto">
          <a:xfrm>
            <a:off x="395288" y="6165850"/>
            <a:ext cx="1008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altLang="en-US" sz="2400">
              <a:solidFill>
                <a:srgbClr val="000000"/>
              </a:solidFill>
              <a:latin typeface="Times" pitchFamily="48" charset="0"/>
              <a:cs typeface="Arial" pitchFamily="34" charset="0"/>
            </a:endParaRPr>
          </a:p>
        </p:txBody>
      </p:sp>
      <p:sp>
        <p:nvSpPr>
          <p:cNvPr id="34816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055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B50F14-5912-4D65-B0DE-9D42BBDB8D88}" type="datetime4">
              <a:rPr lang="en-GB" altLang="en-US" smtClean="0">
                <a:solidFill>
                  <a:srgbClr val="004D75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 January 2017</a:t>
            </a:fld>
            <a:endParaRPr lang="en-GB" altLang="en-US" smtClean="0">
              <a:solidFill>
                <a:srgbClr val="004D75"/>
              </a:solidFill>
              <a:cs typeface="Arial" pitchFamily="34" charset="0"/>
            </a:endParaRPr>
          </a:p>
        </p:txBody>
      </p:sp>
      <p:sp>
        <p:nvSpPr>
          <p:cNvPr id="34816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940425" y="62055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D7182F-FC65-49CC-95BA-94112E5AF0DD}" type="slidenum">
              <a:rPr lang="en-GB" altLang="en-US" smtClean="0">
                <a:solidFill>
                  <a:srgbClr val="004D75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altLang="en-US" smtClean="0">
              <a:solidFill>
                <a:srgbClr val="004D75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13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9pPr>
    </p:titleStyle>
    <p:bodyStyle>
      <a:lvl1pPr marL="188913" indent="-188913" algn="l" rtl="0" fontAlgn="base">
        <a:lnSpc>
          <a:spcPct val="110000"/>
        </a:lnSpc>
        <a:spcBef>
          <a:spcPct val="30000"/>
        </a:spcBef>
        <a:spcAft>
          <a:spcPct val="20000"/>
        </a:spcAft>
        <a:buChar char="•"/>
        <a:defRPr>
          <a:solidFill>
            <a:srgbClr val="004D75"/>
          </a:solidFill>
          <a:latin typeface="+mn-lt"/>
          <a:ea typeface="+mn-ea"/>
          <a:cs typeface="+mn-cs"/>
        </a:defRPr>
      </a:lvl1pPr>
      <a:lvl2pPr marL="379413" indent="-188913" algn="l" rtl="0" fontAlgn="base">
        <a:lnSpc>
          <a:spcPct val="90000"/>
        </a:lnSpc>
        <a:spcBef>
          <a:spcPct val="20000"/>
        </a:spcBef>
        <a:spcAft>
          <a:spcPct val="10000"/>
        </a:spcAft>
        <a:buChar char="–"/>
        <a:defRPr sz="1500">
          <a:solidFill>
            <a:srgbClr val="004D75"/>
          </a:solidFill>
          <a:latin typeface="+mn-lt"/>
        </a:defRPr>
      </a:lvl2pPr>
      <a:lvl3pPr marL="530225" indent="-149225" algn="l" rtl="0" fontAlgn="base">
        <a:lnSpc>
          <a:spcPct val="90000"/>
        </a:lnSpc>
        <a:spcBef>
          <a:spcPct val="20000"/>
        </a:spcBef>
        <a:spcAft>
          <a:spcPct val="20000"/>
        </a:spcAft>
        <a:buChar char="•"/>
        <a:defRPr sz="1200">
          <a:solidFill>
            <a:srgbClr val="004D75"/>
          </a:solidFill>
          <a:latin typeface="+mn-lt"/>
        </a:defRPr>
      </a:lvl3pPr>
      <a:lvl4pPr marL="862013" indent="-141288" algn="l" rtl="0" fontAlgn="base">
        <a:lnSpc>
          <a:spcPct val="90000"/>
        </a:lnSpc>
        <a:spcBef>
          <a:spcPct val="20000"/>
        </a:spcBef>
        <a:spcAft>
          <a:spcPct val="20000"/>
        </a:spcAft>
        <a:buChar char="–"/>
        <a:defRPr sz="1200">
          <a:solidFill>
            <a:srgbClr val="004D75"/>
          </a:solidFill>
          <a:latin typeface="+mn-lt"/>
        </a:defRPr>
      </a:lvl4pPr>
      <a:lvl5pPr marL="12350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5pPr>
      <a:lvl6pPr marL="16922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6pPr>
      <a:lvl7pPr marL="21494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7pPr>
      <a:lvl8pPr marL="26066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8pPr>
      <a:lvl9pPr marL="30638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9144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609600"/>
            <a:ext cx="6447501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2160590"/>
            <a:ext cx="6447501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6041363"/>
            <a:ext cx="6839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09D20-4642-42C1-8377-A11954EDEB0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25/01/2017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6041363"/>
            <a:ext cx="47232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6041363"/>
            <a:ext cx="5125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7E91534-780F-4948-B3EA-0FDBF03F0B5A}" type="slidenum">
              <a:rPr lang="en-GB" smtClean="0">
                <a:solidFill>
                  <a:srgbClr val="90C226"/>
                </a:solidFill>
              </a:rPr>
              <a:pPr/>
              <a:t>‹#›</a:t>
            </a:fld>
            <a:endParaRPr lang="en-GB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38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Karen.slade@ntu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51520" y="1988840"/>
            <a:ext cx="8712968" cy="1287760"/>
          </a:xfrm>
        </p:spPr>
        <p:txBody>
          <a:bodyPr/>
          <a:lstStyle/>
          <a:p>
            <a:r>
              <a:rPr lang="en-GB" altLang="en-US" sz="4400" dirty="0" smtClean="0"/>
              <a:t>Violence and self-harm:</a:t>
            </a:r>
            <a:br>
              <a:rPr lang="en-GB" altLang="en-US" sz="4400" dirty="0" smtClean="0"/>
            </a:br>
            <a:r>
              <a:rPr lang="en-GB" altLang="en-US" sz="4400" dirty="0" smtClean="0"/>
              <a:t>recent research developments</a:t>
            </a:r>
            <a:endParaRPr lang="en-US" altLang="en-US" sz="4400" dirty="0"/>
          </a:p>
        </p:txBody>
      </p:sp>
      <p:sp>
        <p:nvSpPr>
          <p:cNvPr id="35328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67544" y="3717032"/>
            <a:ext cx="7990656" cy="2862011"/>
          </a:xfrm>
        </p:spPr>
        <p:txBody>
          <a:bodyPr/>
          <a:lstStyle/>
          <a:p>
            <a:endParaRPr lang="en-US" altLang="en-US" dirty="0"/>
          </a:p>
          <a:p>
            <a:r>
              <a:rPr lang="en-US" altLang="en-US" sz="2800" dirty="0" err="1" smtClean="0"/>
              <a:t>Dr</a:t>
            </a:r>
            <a:r>
              <a:rPr lang="en-US" altLang="en-US" sz="2800" dirty="0" smtClean="0"/>
              <a:t> Karen Slade           </a:t>
            </a:r>
            <a:r>
              <a:rPr lang="en-US" altLang="en-US" dirty="0" smtClean="0"/>
              <a:t>email: </a:t>
            </a:r>
            <a:r>
              <a:rPr lang="en-US" altLang="en-US" dirty="0" smtClean="0">
                <a:hlinkClick r:id="rId2"/>
              </a:rPr>
              <a:t>Karen.slade@ntu.ac.uk</a:t>
            </a:r>
            <a:endParaRPr lang="en-US" altLang="en-US" dirty="0" smtClean="0"/>
          </a:p>
          <a:p>
            <a:endParaRPr lang="en-US" altLang="en-US" dirty="0"/>
          </a:p>
          <a:p>
            <a:r>
              <a:rPr lang="en-US" altLang="en-US" dirty="0" smtClean="0"/>
              <a:t>Forensic </a:t>
            </a:r>
            <a:r>
              <a:rPr lang="en-US" altLang="en-US" dirty="0"/>
              <a:t>P</a:t>
            </a:r>
            <a:r>
              <a:rPr lang="en-US" altLang="en-US" dirty="0" smtClean="0"/>
              <a:t>sychologist</a:t>
            </a:r>
          </a:p>
          <a:p>
            <a:r>
              <a:rPr lang="en-US" altLang="en-US" dirty="0" smtClean="0"/>
              <a:t>Nottingham Trent University</a:t>
            </a:r>
          </a:p>
          <a:p>
            <a:endParaRPr lang="en-US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90"/>
            <a:ext cx="2852737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888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800600"/>
            <a:ext cx="7992888" cy="1292696"/>
          </a:xfrm>
        </p:spPr>
        <p:txBody>
          <a:bodyPr/>
          <a:lstStyle/>
          <a:p>
            <a:pPr algn="ctr"/>
            <a:r>
              <a:rPr lang="en-GB" sz="6000" dirty="0" smtClean="0"/>
              <a:t>Harm to self </a:t>
            </a:r>
            <a:r>
              <a:rPr lang="en-GB" sz="6000" dirty="0" smtClean="0">
                <a:solidFill>
                  <a:srgbClr val="FF0000"/>
                </a:solidFill>
              </a:rPr>
              <a:t>and</a:t>
            </a:r>
            <a:r>
              <a:rPr lang="en-GB" sz="6000" dirty="0" smtClean="0"/>
              <a:t> others</a:t>
            </a:r>
            <a:endParaRPr lang="en-GB" sz="6000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6" r="5636"/>
          <a:stretch>
            <a:fillRect/>
          </a:stretch>
        </p:blipFill>
        <p:spPr>
          <a:xfrm>
            <a:off x="1792288" y="612775"/>
            <a:ext cx="5486400" cy="353630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520" y="3573016"/>
            <a:ext cx="8352928" cy="1375048"/>
          </a:xfrm>
        </p:spPr>
        <p:txBody>
          <a:bodyPr>
            <a:noAutofit/>
          </a:bodyPr>
          <a:lstStyle/>
          <a:p>
            <a:pPr algn="ctr"/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50747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 smtClean="0"/>
              <a:t>The link between violence and self-harm or suicidal behaviour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23528" y="1845734"/>
            <a:ext cx="4202752" cy="4391578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GB" b="1" dirty="0"/>
              <a:t>Community Violence</a:t>
            </a:r>
            <a:endParaRPr lang="en-GB" dirty="0"/>
          </a:p>
          <a:p>
            <a:r>
              <a:rPr lang="en-GB" dirty="0" smtClean="0"/>
              <a:t>Exposure </a:t>
            </a:r>
            <a:r>
              <a:rPr lang="en-GB" dirty="0"/>
              <a:t>to violence </a:t>
            </a:r>
            <a:r>
              <a:rPr lang="en-GB" dirty="0" smtClean="0"/>
              <a:t>increases </a:t>
            </a:r>
            <a:r>
              <a:rPr lang="en-GB" dirty="0"/>
              <a:t>risk of </a:t>
            </a:r>
            <a:r>
              <a:rPr lang="en-GB" dirty="0" smtClean="0"/>
              <a:t>SH </a:t>
            </a:r>
            <a:r>
              <a:rPr lang="en-GB" dirty="0"/>
              <a:t>and suicide ideation (</a:t>
            </a:r>
            <a:r>
              <a:rPr lang="en-GB" dirty="0" err="1"/>
              <a:t>Vermeiren</a:t>
            </a:r>
            <a:r>
              <a:rPr lang="en-GB" dirty="0"/>
              <a:t>, et al. 2002)</a:t>
            </a:r>
          </a:p>
          <a:p>
            <a:r>
              <a:rPr lang="en-GB" dirty="0"/>
              <a:t>BUT </a:t>
            </a:r>
            <a:r>
              <a:rPr lang="en-GB" b="1" dirty="0"/>
              <a:t>conducting</a:t>
            </a:r>
            <a:r>
              <a:rPr lang="en-GB" dirty="0"/>
              <a:t> repeated violence is a stronger risk of suicidal behaviour (Jordan &amp; Samuelson, 2015)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4301048" cy="4535592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GB" b="1" dirty="0" smtClean="0"/>
              <a:t>Prison </a:t>
            </a:r>
            <a:r>
              <a:rPr lang="en-GB" b="1" dirty="0"/>
              <a:t>Violence</a:t>
            </a:r>
            <a:endParaRPr lang="en-GB" dirty="0"/>
          </a:p>
          <a:p>
            <a:r>
              <a:rPr lang="en-GB" dirty="0"/>
              <a:t>Those who engage in institutional physical violence </a:t>
            </a:r>
            <a:r>
              <a:rPr lang="en-GB" dirty="0" smtClean="0"/>
              <a:t>has been demonstrated to </a:t>
            </a:r>
            <a:r>
              <a:rPr lang="en-GB" dirty="0"/>
              <a:t>be linked with suicide and self-harm behaviour (e.g. lifetime link: Mann et al., 1999</a:t>
            </a:r>
            <a:r>
              <a:rPr lang="en-GB" dirty="0" smtClean="0"/>
              <a:t>)</a:t>
            </a:r>
            <a:endParaRPr lang="en-GB" dirty="0"/>
          </a:p>
          <a:p>
            <a:r>
              <a:rPr lang="en-GB" dirty="0" smtClean="0"/>
              <a:t>USA study (Young et al, 2006) suggested that prisoners in healthcare units who self-harmed were 8 times more likely to assault a staff member.</a:t>
            </a:r>
          </a:p>
          <a:p>
            <a:r>
              <a:rPr lang="en-GB" dirty="0" smtClean="0"/>
              <a:t>USA again…Lanes (2011) demonstrated that prisoners who self-harm were more likely to be violent and be in segregation. </a:t>
            </a:r>
            <a:endParaRPr lang="en-GB" dirty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14035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007103" cy="49710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Aims:</a:t>
            </a:r>
          </a:p>
          <a:p>
            <a:pPr marL="0" indent="0">
              <a:buNone/>
            </a:pPr>
            <a:r>
              <a:rPr lang="en-US" dirty="0" smtClean="0"/>
              <a:t>1. To identify if there are demographic, incident style &amp; post-incident management differences between prisoners who engage in single or repetitive incidents of: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Violence (physical harm to another or ‘assault’)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Self-harm (physical harm to self)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Both violence and self-harm (‘Dual Harm’)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2. Are prisoners who engage in dual harm </a:t>
            </a:r>
            <a:r>
              <a:rPr lang="en-US" dirty="0" err="1" smtClean="0"/>
              <a:t>behaviour</a:t>
            </a:r>
            <a:r>
              <a:rPr lang="en-US" dirty="0" smtClean="0"/>
              <a:t> similar or different from those who engage in only one type of harm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88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5299912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Utilising data from a range of PNOMIS (prison computer system) reports </a:t>
            </a:r>
          </a:p>
          <a:p>
            <a:pPr marL="0" indent="0">
              <a:buNone/>
            </a:pPr>
            <a:r>
              <a:rPr lang="en-GB" dirty="0" smtClean="0"/>
              <a:t>Identified a range of individual and incident context variables</a:t>
            </a:r>
          </a:p>
          <a:p>
            <a:pPr marL="0" indent="0">
              <a:buNone/>
            </a:pPr>
            <a:r>
              <a:rPr lang="en-GB" dirty="0" smtClean="0"/>
              <a:t>For this study key variables were:</a:t>
            </a:r>
          </a:p>
          <a:p>
            <a:r>
              <a:rPr lang="en-GB" dirty="0" smtClean="0"/>
              <a:t>Details of all incidents committed in any prison since 2010- dates and type.</a:t>
            </a:r>
          </a:p>
          <a:p>
            <a:r>
              <a:rPr lang="en-GB" dirty="0" smtClean="0"/>
              <a:t>Dates in and out of prison (to calculate prison time minus community time)</a:t>
            </a:r>
          </a:p>
          <a:p>
            <a:r>
              <a:rPr lang="en-GB" dirty="0" smtClean="0"/>
              <a:t>Adjudications received</a:t>
            </a:r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E08-299C-4CD3-BFC1-AE204EFA12E9}" type="datetime4">
              <a:rPr lang="en-GB" altLang="en-US" smtClean="0">
                <a:solidFill>
                  <a:srgbClr val="000000"/>
                </a:solidFill>
              </a:rPr>
              <a:pPr/>
              <a:t>25 January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6CA68-4FB1-427B-BB86-91C02EACE322}" type="slidenum">
              <a:rPr lang="en-GB" altLang="en-US" smtClean="0">
                <a:solidFill>
                  <a:srgbClr val="000000"/>
                </a:solidFill>
              </a:rPr>
              <a:pPr/>
              <a:t>5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636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Sample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1700808"/>
            <a:ext cx="4392488" cy="5609665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Prison A</a:t>
            </a:r>
          </a:p>
          <a:p>
            <a:pPr marL="0" indent="0">
              <a:buNone/>
            </a:pPr>
            <a:r>
              <a:rPr lang="en-GB" sz="1600" dirty="0" smtClean="0">
                <a:solidFill>
                  <a:srgbClr val="002060"/>
                </a:solidFill>
              </a:rPr>
              <a:t>Cat </a:t>
            </a:r>
            <a:r>
              <a:rPr lang="en-GB" sz="1600" dirty="0">
                <a:solidFill>
                  <a:srgbClr val="002060"/>
                </a:solidFill>
              </a:rPr>
              <a:t>B Local (April 2010- May 2012) &amp; Cat C Resettlement (May 2012- Dec 2014</a:t>
            </a:r>
            <a:r>
              <a:rPr lang="en-GB" sz="1600" dirty="0" smtClean="0">
                <a:solidFill>
                  <a:srgbClr val="002060"/>
                </a:solidFill>
              </a:rPr>
              <a:t>).</a:t>
            </a:r>
          </a:p>
          <a:p>
            <a:pPr marL="0" indent="0">
              <a:buNone/>
            </a:pPr>
            <a:r>
              <a:rPr lang="en-US" sz="1600" b="1" dirty="0" smtClean="0">
                <a:solidFill>
                  <a:srgbClr val="002060"/>
                </a:solidFill>
              </a:rPr>
              <a:t>Sample</a:t>
            </a:r>
            <a:r>
              <a:rPr lang="en-US" sz="1600" dirty="0" smtClean="0">
                <a:solidFill>
                  <a:srgbClr val="002060"/>
                </a:solidFill>
              </a:rPr>
              <a:t>: All </a:t>
            </a:r>
            <a:r>
              <a:rPr lang="en-US" sz="1600" dirty="0">
                <a:solidFill>
                  <a:srgbClr val="002060"/>
                </a:solidFill>
              </a:rPr>
              <a:t>with record of repeated incidents at Prison since 2010: </a:t>
            </a:r>
            <a:r>
              <a:rPr lang="en-GB" sz="1600" dirty="0">
                <a:solidFill>
                  <a:srgbClr val="002060"/>
                </a:solidFill>
              </a:rPr>
              <a:t>n = 117</a:t>
            </a:r>
          </a:p>
          <a:p>
            <a:pPr marL="0" indent="0">
              <a:buNone/>
            </a:pPr>
            <a:r>
              <a:rPr lang="en-GB" sz="1600" dirty="0">
                <a:solidFill>
                  <a:srgbClr val="002060"/>
                </a:solidFill>
              </a:rPr>
              <a:t>111 had 1+ assault incident	</a:t>
            </a:r>
            <a:endParaRPr lang="en-GB" sz="16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GB" sz="1600" dirty="0" smtClean="0">
                <a:solidFill>
                  <a:srgbClr val="002060"/>
                </a:solidFill>
              </a:rPr>
              <a:t>107 </a:t>
            </a:r>
            <a:r>
              <a:rPr lang="en-GB" sz="1600" dirty="0">
                <a:solidFill>
                  <a:srgbClr val="002060"/>
                </a:solidFill>
              </a:rPr>
              <a:t>had 1+ self-harm incident</a:t>
            </a:r>
          </a:p>
          <a:p>
            <a:pPr marL="0" indent="0">
              <a:buNone/>
            </a:pPr>
            <a:endParaRPr lang="en-GB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28800"/>
            <a:ext cx="4426396" cy="4122465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Prison B</a:t>
            </a:r>
          </a:p>
          <a:p>
            <a:pPr marL="0" lvl="0" indent="0">
              <a:buNone/>
            </a:pPr>
            <a:r>
              <a:rPr lang="en-US" sz="1800" dirty="0">
                <a:solidFill>
                  <a:srgbClr val="002060"/>
                </a:solidFill>
              </a:rPr>
              <a:t>Cat B Trainer with focus on violent offenders with sentenced 4+ years</a:t>
            </a:r>
          </a:p>
          <a:p>
            <a:pPr marL="0" lvl="0" indent="0">
              <a:buNone/>
            </a:pPr>
            <a:r>
              <a:rPr lang="en-US" sz="1800" b="1" dirty="0" smtClean="0">
                <a:solidFill>
                  <a:srgbClr val="002060"/>
                </a:solidFill>
              </a:rPr>
              <a:t>Sample</a:t>
            </a:r>
            <a:r>
              <a:rPr lang="en-US" sz="1800" dirty="0" smtClean="0">
                <a:solidFill>
                  <a:srgbClr val="002060"/>
                </a:solidFill>
              </a:rPr>
              <a:t>: </a:t>
            </a:r>
          </a:p>
          <a:p>
            <a:pPr marL="0" lvl="0" indent="0">
              <a:buNone/>
            </a:pPr>
            <a:r>
              <a:rPr lang="en-US" sz="1800" dirty="0" smtClean="0">
                <a:solidFill>
                  <a:srgbClr val="002060"/>
                </a:solidFill>
              </a:rPr>
              <a:t>All </a:t>
            </a:r>
            <a:r>
              <a:rPr lang="en-US" sz="1800" dirty="0">
                <a:solidFill>
                  <a:srgbClr val="002060"/>
                </a:solidFill>
              </a:rPr>
              <a:t>with a record of assault in 2014-15 (n = 156)</a:t>
            </a:r>
          </a:p>
          <a:p>
            <a:pPr marL="0" lvl="0" indent="0">
              <a:buNone/>
            </a:pPr>
            <a:r>
              <a:rPr lang="en-US" sz="1800" dirty="0">
                <a:solidFill>
                  <a:srgbClr val="002060"/>
                </a:solidFill>
              </a:rPr>
              <a:t>Assault Only: 112 		</a:t>
            </a:r>
            <a:endParaRPr lang="en-US" sz="1800" dirty="0" smtClean="0">
              <a:solidFill>
                <a:srgbClr val="002060"/>
              </a:solidFill>
            </a:endParaRPr>
          </a:p>
          <a:p>
            <a:pPr marL="0" lvl="0" indent="0">
              <a:buNone/>
            </a:pPr>
            <a:r>
              <a:rPr lang="en-US" sz="1800" dirty="0" smtClean="0">
                <a:solidFill>
                  <a:srgbClr val="002060"/>
                </a:solidFill>
              </a:rPr>
              <a:t>Dual </a:t>
            </a:r>
            <a:r>
              <a:rPr lang="en-US" sz="1800" dirty="0" err="1">
                <a:solidFill>
                  <a:srgbClr val="002060"/>
                </a:solidFill>
              </a:rPr>
              <a:t>behaviour</a:t>
            </a:r>
            <a:r>
              <a:rPr lang="en-US" sz="1800" dirty="0">
                <a:solidFill>
                  <a:srgbClr val="002060"/>
                </a:solidFill>
              </a:rPr>
              <a:t>: 44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1490F-1FAC-43C4-81F3-4977DEA9B404}" type="datetime4">
              <a:rPr lang="en-GB" altLang="en-US" smtClean="0">
                <a:solidFill>
                  <a:srgbClr val="000000"/>
                </a:solidFill>
              </a:rPr>
              <a:pPr/>
              <a:t>25 January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9A82C7-F67C-48D3-A5D6-DA4F76878EE0}" type="slidenum">
              <a:rPr lang="en-GB" altLang="en-US" smtClean="0">
                <a:solidFill>
                  <a:srgbClr val="000000"/>
                </a:solidFill>
              </a:rPr>
              <a:pPr/>
              <a:t>6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325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381000"/>
            <a:ext cx="9001000" cy="743744"/>
          </a:xfrm>
        </p:spPr>
        <p:txBody>
          <a:bodyPr/>
          <a:lstStyle/>
          <a:p>
            <a:pPr algn="ctr"/>
            <a:r>
              <a:rPr lang="en-GB" dirty="0"/>
              <a:t>Recent in-prison research: violence &amp; self-harm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640959" cy="5544617"/>
          </a:xfrm>
        </p:spPr>
        <p:txBody>
          <a:bodyPr>
            <a:normAutofit/>
          </a:bodyPr>
          <a:lstStyle/>
          <a:p>
            <a:pPr algn="ctr"/>
            <a:endParaRPr lang="en-GB" sz="2400" b="1" dirty="0"/>
          </a:p>
          <a:p>
            <a:pPr algn="ctr"/>
            <a:endParaRPr lang="en-GB" sz="2400" b="1" dirty="0" smtClean="0"/>
          </a:p>
          <a:p>
            <a:pPr algn="ctr"/>
            <a:endParaRPr lang="en-GB" sz="2400" b="1" dirty="0"/>
          </a:p>
          <a:p>
            <a:pPr>
              <a:buFont typeface="Wingdings" panose="05000000000000000000" pitchFamily="2" charset="2"/>
              <a:buChar char="Ø"/>
            </a:pPr>
            <a:endParaRPr lang="en-GB" sz="2400" dirty="0" smtClean="0"/>
          </a:p>
          <a:p>
            <a:pPr>
              <a:buFont typeface="Wingdings" panose="05000000000000000000" pitchFamily="2" charset="2"/>
              <a:buChar char="Ø"/>
            </a:pPr>
            <a:endParaRPr lang="en-GB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 smtClean="0"/>
              <a:t>So, if have assaulted in prison, there is between 28-60% chance they will (or have) self-harmed in prison</a:t>
            </a:r>
          </a:p>
          <a:p>
            <a:pPr marL="0" indent="0">
              <a:buNone/>
            </a:pPr>
            <a:r>
              <a:rPr lang="en-GB" i="1" dirty="0" smtClean="0">
                <a:solidFill>
                  <a:schemeClr val="tx1"/>
                </a:solidFill>
              </a:rPr>
              <a:t>* within the last 4 years only</a:t>
            </a:r>
          </a:p>
          <a:p>
            <a:r>
              <a:rPr lang="en-GB" i="1" dirty="0" smtClean="0">
                <a:solidFill>
                  <a:schemeClr val="bg1"/>
                </a:solidFill>
              </a:rPr>
              <a:t>Slade </a:t>
            </a:r>
            <a:r>
              <a:rPr lang="en-GB" i="1" dirty="0">
                <a:solidFill>
                  <a:schemeClr val="bg1"/>
                </a:solidFill>
              </a:rPr>
              <a:t>(under review) Reconsidering the landscape of dual risk management in prison</a:t>
            </a: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5441950" y="1846263"/>
            <a:ext cx="3702050" cy="646112"/>
          </a:xfrm>
        </p:spPr>
        <p:txBody>
          <a:bodyPr>
            <a:normAutofit/>
          </a:bodyPr>
          <a:lstStyle/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9800515"/>
              </p:ext>
            </p:extLst>
          </p:nvPr>
        </p:nvGraphicFramePr>
        <p:xfrm>
          <a:off x="323528" y="1484784"/>
          <a:ext cx="8424935" cy="2376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/>
                <a:gridCol w="2808312"/>
                <a:gridCol w="1584176"/>
                <a:gridCol w="1440160"/>
                <a:gridCol w="1368151"/>
              </a:tblGrid>
              <a:tr h="921259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Dual Harm</a:t>
                      </a:r>
                      <a:endParaRPr lang="en-GB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Assault only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SH only</a:t>
                      </a:r>
                      <a:endParaRPr lang="en-GB" dirty="0"/>
                    </a:p>
                  </a:txBody>
                  <a:tcPr/>
                </a:tc>
              </a:tr>
              <a:tr h="921259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7030A0"/>
                          </a:solidFill>
                        </a:rPr>
                        <a:t>Prison A</a:t>
                      </a:r>
                      <a:endParaRPr lang="en-GB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 incidents of either Assault &amp; SH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41%</a:t>
                      </a:r>
                      <a:endParaRPr lang="en-GB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31%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28%</a:t>
                      </a:r>
                      <a:endParaRPr lang="en-GB" dirty="0"/>
                    </a:p>
                  </a:txBody>
                  <a:tcPr/>
                </a:tc>
              </a:tr>
              <a:tr h="533746">
                <a:tc>
                  <a:txBody>
                    <a:bodyPr/>
                    <a:lstStyle/>
                    <a:p>
                      <a:r>
                        <a:rPr lang="en-GB" dirty="0" smtClean="0">
                          <a:solidFill>
                            <a:srgbClr val="00B050"/>
                          </a:solidFill>
                        </a:rPr>
                        <a:t>Prison B</a:t>
                      </a:r>
                      <a:endParaRPr lang="en-GB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Assaulters only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 smtClean="0"/>
                        <a:t>28%*</a:t>
                      </a:r>
                      <a:endParaRPr lang="en-GB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72%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n/a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19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First to future behaviour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91005359"/>
              </p:ext>
            </p:extLst>
          </p:nvPr>
        </p:nvGraphicFramePr>
        <p:xfrm>
          <a:off x="827584" y="1124744"/>
          <a:ext cx="3703638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55155226"/>
              </p:ext>
            </p:extLst>
          </p:nvPr>
        </p:nvGraphicFramePr>
        <p:xfrm>
          <a:off x="5076056" y="1196752"/>
          <a:ext cx="370205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5090493"/>
            <a:ext cx="9144000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8913" lvl="0" indent="-188913" fontAlgn="base">
              <a:lnSpc>
                <a:spcPct val="110000"/>
              </a:lnSpc>
              <a:spcBef>
                <a:spcPct val="30000"/>
              </a:spcBef>
              <a:spcAft>
                <a:spcPct val="20000"/>
              </a:spcAft>
              <a:buFont typeface="Wingdings" panose="05000000000000000000" pitchFamily="2" charset="2"/>
              <a:buChar char="Ø"/>
            </a:pPr>
            <a:r>
              <a:rPr lang="en-GB" sz="2400" kern="0" dirty="0">
                <a:solidFill>
                  <a:srgbClr val="004D75"/>
                </a:solidFill>
              </a:rPr>
              <a:t>No difference in whether started with assault or self-harm.</a:t>
            </a:r>
            <a:endParaRPr lang="en-GB" sz="2400" b="1" i="1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45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Wider prison behaviour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916832"/>
            <a:ext cx="4525963" cy="2858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075" y="1916832"/>
            <a:ext cx="4479925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36298" y="4797152"/>
            <a:ext cx="8807701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</a:pPr>
            <a:r>
              <a:rPr lang="en-GB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Dual-harm prisoners, in both settings, had a much higher number of wider prison incidents (2x), especially deliberate damage to prison property and fires.</a:t>
            </a:r>
          </a:p>
        </p:txBody>
      </p:sp>
      <p:sp>
        <p:nvSpPr>
          <p:cNvPr id="7" name="Oval 6"/>
          <p:cNvSpPr/>
          <p:nvPr/>
        </p:nvSpPr>
        <p:spPr>
          <a:xfrm>
            <a:off x="3347864" y="2339121"/>
            <a:ext cx="648072" cy="1584176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7668344" y="2132857"/>
            <a:ext cx="648072" cy="151216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93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" y="692696"/>
            <a:ext cx="4655711" cy="61653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5714" y="692696"/>
            <a:ext cx="4488287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19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Adjudication by Group</a:t>
            </a:r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1446536"/>
              </p:ext>
            </p:extLst>
          </p:nvPr>
        </p:nvGraphicFramePr>
        <p:xfrm>
          <a:off x="179511" y="1412776"/>
          <a:ext cx="8856985" cy="384048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671018"/>
                <a:gridCol w="2544836"/>
                <a:gridCol w="2624906"/>
                <a:gridCol w="2016225"/>
              </a:tblGrid>
              <a:tr h="50310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Placed on </a:t>
                      </a:r>
                      <a:r>
                        <a:rPr lang="en-US" sz="1800" dirty="0" smtClean="0">
                          <a:effectLst/>
                        </a:rPr>
                        <a:t>Report (Mean,</a:t>
                      </a:r>
                      <a:r>
                        <a:rPr lang="en-US" sz="1800" baseline="0" dirty="0" smtClean="0">
                          <a:effectLst/>
                        </a:rPr>
                        <a:t> </a:t>
                      </a:r>
                      <a:r>
                        <a:rPr lang="en-US" sz="1800" dirty="0" smtClean="0">
                          <a:effectLst/>
                        </a:rPr>
                        <a:t>SD)</a:t>
                      </a:r>
                      <a:endParaRPr lang="en-GB" sz="18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Guilty </a:t>
                      </a:r>
                      <a:r>
                        <a:rPr lang="en-US" sz="1800" dirty="0" smtClean="0">
                          <a:effectLst/>
                        </a:rPr>
                        <a:t>verdict (Mean,</a:t>
                      </a:r>
                      <a:r>
                        <a:rPr lang="en-US" sz="1800" baseline="0" dirty="0" smtClean="0">
                          <a:effectLst/>
                        </a:rPr>
                        <a:t> SD)</a:t>
                      </a:r>
                      <a:endParaRPr lang="en-GB" sz="18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0310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Prison A</a:t>
                      </a:r>
                      <a:endParaRPr lang="en-GB" sz="18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Repeated self-harm</a:t>
                      </a:r>
                      <a:endParaRPr lang="en-GB" sz="18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6.9 </a:t>
                      </a:r>
                      <a:r>
                        <a:rPr lang="en-US" sz="1800" dirty="0" smtClean="0">
                          <a:effectLst/>
                        </a:rPr>
                        <a:t> (</a:t>
                      </a:r>
                      <a:r>
                        <a:rPr lang="en-US" sz="1800" dirty="0">
                          <a:effectLst/>
                        </a:rPr>
                        <a:t>13.7)</a:t>
                      </a:r>
                      <a:endParaRPr lang="en-GB" sz="18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4.2 (2.2)</a:t>
                      </a:r>
                      <a:endParaRPr lang="en-GB" sz="18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0310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Repeated Assault</a:t>
                      </a:r>
                      <a:endParaRPr lang="en-GB" sz="18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15.9 (20.1)</a:t>
                      </a:r>
                      <a:endParaRPr lang="en-GB" sz="18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7.5 (2.1)</a:t>
                      </a:r>
                      <a:endParaRPr lang="en-GB" sz="18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0310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Dual Harm </a:t>
                      </a:r>
                      <a:r>
                        <a:rPr lang="en-US" sz="1800" baseline="300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en-GB" sz="1800" dirty="0">
                        <a:solidFill>
                          <a:srgbClr val="FF0000"/>
                        </a:solidFill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25.2 (29.4)</a:t>
                      </a:r>
                      <a:endParaRPr lang="en-GB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13 (1.8)</a:t>
                      </a:r>
                      <a:endParaRPr lang="en-GB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0310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Prison B</a:t>
                      </a:r>
                      <a:endParaRPr lang="en-GB" sz="18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Any Assault</a:t>
                      </a:r>
                      <a:endParaRPr lang="en-GB" sz="18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24.5 (20.7)</a:t>
                      </a:r>
                      <a:endParaRPr lang="en-GB" sz="18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16.7 (13.8)</a:t>
                      </a:r>
                      <a:endParaRPr lang="en-GB" sz="1800" dirty="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0310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GB" sz="1800"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FF0000"/>
                          </a:solidFill>
                          <a:effectLst/>
                        </a:rPr>
                        <a:t>Dual Harm</a:t>
                      </a:r>
                      <a:r>
                        <a:rPr lang="en-US" sz="1800" baseline="300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en-GB" sz="1800" dirty="0">
                        <a:solidFill>
                          <a:srgbClr val="FF0000"/>
                        </a:solidFill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50 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44.8)</a:t>
                      </a:r>
                      <a:endParaRPr lang="en-GB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SimSun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32.8 (32.2</a:t>
                      </a:r>
                      <a:r>
                        <a:rPr lang="en-US" sz="1800" dirty="0" smtClean="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en-US" sz="1800" b="1" dirty="0" smtClean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7504" y="5342014"/>
            <a:ext cx="8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Conclusion:  Dual harm prisoners will have twice as many adjudications than assault prisoners and 4 times than self-harm only prisoners.  </a:t>
            </a:r>
          </a:p>
        </p:txBody>
      </p:sp>
      <p:sp>
        <p:nvSpPr>
          <p:cNvPr id="8" name="Rectangle 7"/>
          <p:cNvSpPr/>
          <p:nvPr/>
        </p:nvSpPr>
        <p:spPr>
          <a:xfrm>
            <a:off x="4957798" y="3187824"/>
            <a:ext cx="648072" cy="9144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93098" y="4274807"/>
            <a:ext cx="648072" cy="9144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66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Time from single to dual harm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8496944" cy="3713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51520" y="4899669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spc="-50" dirty="0">
                <a:solidFill>
                  <a:srgbClr val="000000">
                    <a:lumMod val="75000"/>
                    <a:lumOff val="25000"/>
                  </a:srgbClr>
                </a:solidFill>
                <a:latin typeface="Calibri Light"/>
              </a:rPr>
              <a:t>In Local prison: within 3 months of first incident</a:t>
            </a:r>
          </a:p>
          <a:p>
            <a:r>
              <a:rPr lang="en-GB" sz="2400" spc="-50" dirty="0">
                <a:solidFill>
                  <a:srgbClr val="000000">
                    <a:lumMod val="75000"/>
                    <a:lumOff val="25000"/>
                  </a:srgbClr>
                </a:solidFill>
                <a:latin typeface="Calibri Light"/>
              </a:rPr>
              <a:t>Across both prisons almost every ‘Dual’ behaviour was within 420 days of first incident.</a:t>
            </a:r>
          </a:p>
        </p:txBody>
      </p:sp>
      <p:sp>
        <p:nvSpPr>
          <p:cNvPr id="2" name="Up Arrow 1"/>
          <p:cNvSpPr/>
          <p:nvPr/>
        </p:nvSpPr>
        <p:spPr>
          <a:xfrm>
            <a:off x="1835696" y="4437112"/>
            <a:ext cx="314324" cy="462557"/>
          </a:xfrm>
          <a:prstGeom prst="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70C0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2627784" y="3284984"/>
            <a:ext cx="340616" cy="762384"/>
          </a:xfrm>
          <a:prstGeom prst="downArrow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85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Index Offence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80728"/>
            <a:ext cx="8655496" cy="594008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Chi-square </a:t>
            </a:r>
            <a:r>
              <a:rPr lang="en-GB" dirty="0"/>
              <a:t>analysis </a:t>
            </a:r>
            <a:r>
              <a:rPr lang="en-GB" dirty="0" smtClean="0"/>
              <a:t>to </a:t>
            </a:r>
            <a:r>
              <a:rPr lang="en-GB" dirty="0"/>
              <a:t>compare each of the </a:t>
            </a:r>
            <a:r>
              <a:rPr lang="en-GB" dirty="0" smtClean="0"/>
              <a:t>groups </a:t>
            </a:r>
            <a:r>
              <a:rPr lang="en-GB" dirty="0"/>
              <a:t>on the prevalence of offence type on their current (index) offences. </a:t>
            </a:r>
          </a:p>
          <a:p>
            <a:pPr marL="0" indent="0">
              <a:buNone/>
            </a:pPr>
            <a:r>
              <a:rPr lang="en-GB" dirty="0"/>
              <a:t>All index offences were coded into the following variables:  </a:t>
            </a: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sz="1000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Prison A:  No significant differences between the 3 groups</a:t>
            </a:r>
          </a:p>
          <a:p>
            <a:pPr marL="0" indent="0">
              <a:buNone/>
            </a:pPr>
            <a:r>
              <a:rPr lang="en-GB" dirty="0" smtClean="0"/>
              <a:t>Prison B: </a:t>
            </a:r>
            <a:r>
              <a:rPr lang="en-GB" dirty="0"/>
              <a:t>Dual group presenting </a:t>
            </a:r>
            <a:r>
              <a:rPr lang="en-GB" dirty="0" smtClean="0">
                <a:solidFill>
                  <a:srgbClr val="FF0000"/>
                </a:solidFill>
              </a:rPr>
              <a:t>higher </a:t>
            </a:r>
            <a:r>
              <a:rPr lang="en-GB" dirty="0">
                <a:solidFill>
                  <a:srgbClr val="FF0000"/>
                </a:solidFill>
              </a:rPr>
              <a:t>likelihood of minor violence</a:t>
            </a:r>
            <a:r>
              <a:rPr lang="en-GB" dirty="0"/>
              <a:t> </a:t>
            </a:r>
            <a:r>
              <a:rPr lang="en-GB" sz="1400" dirty="0"/>
              <a:t>(36.4% vs 18.2%), X</a:t>
            </a:r>
            <a:r>
              <a:rPr lang="en-GB" sz="1400" baseline="30000" dirty="0"/>
              <a:t>2 </a:t>
            </a:r>
            <a:r>
              <a:rPr lang="en-GB" sz="1400" dirty="0"/>
              <a:t>(1, </a:t>
            </a:r>
            <a:r>
              <a:rPr lang="en-GB" sz="1400" i="1" dirty="0"/>
              <a:t>N</a:t>
            </a:r>
            <a:r>
              <a:rPr lang="en-GB" sz="1400" dirty="0"/>
              <a:t> = 156) = 4.79, </a:t>
            </a:r>
            <a:r>
              <a:rPr lang="en-GB" sz="1400" i="1" dirty="0"/>
              <a:t>p</a:t>
            </a:r>
            <a:r>
              <a:rPr lang="en-GB" sz="1400" dirty="0"/>
              <a:t> = .026; Wilson 95% CI of the difference: 1 - 35.9%; </a:t>
            </a:r>
            <a:r>
              <a:rPr lang="en-GB" dirty="0"/>
              <a:t>and a </a:t>
            </a:r>
            <a:r>
              <a:rPr lang="en-GB" dirty="0">
                <a:solidFill>
                  <a:srgbClr val="FF0000"/>
                </a:solidFill>
              </a:rPr>
              <a:t>lower likelihood of drug supply</a:t>
            </a:r>
            <a:r>
              <a:rPr lang="en-GB" dirty="0"/>
              <a:t> </a:t>
            </a:r>
            <a:r>
              <a:rPr lang="en-GB" sz="1400" dirty="0"/>
              <a:t>(4.5% vs 19.1%), X</a:t>
            </a:r>
            <a:r>
              <a:rPr lang="en-GB" sz="1400" baseline="30000" dirty="0"/>
              <a:t>2 </a:t>
            </a:r>
            <a:r>
              <a:rPr lang="en-GB" sz="1400" dirty="0"/>
              <a:t>(1, </a:t>
            </a:r>
            <a:r>
              <a:rPr lang="en-GB" sz="1400" i="1" dirty="0"/>
              <a:t>N</a:t>
            </a:r>
            <a:r>
              <a:rPr lang="en-GB" sz="1400" dirty="0"/>
              <a:t> = 156) = 5.07, </a:t>
            </a:r>
            <a:r>
              <a:rPr lang="en-GB" sz="1400" i="1" dirty="0"/>
              <a:t>p</a:t>
            </a:r>
            <a:r>
              <a:rPr lang="en-GB" sz="1400" dirty="0"/>
              <a:t> = .017; Wilson 95% CI of the difference: 3.1 - 25.3%. </a:t>
            </a:r>
            <a:r>
              <a:rPr lang="en-GB" sz="1400" dirty="0" smtClean="0"/>
              <a:t>Not sig at .01 level and no other significant differences between assaulters who self-harmed and those who did not.</a:t>
            </a:r>
            <a:endParaRPr lang="en-GB" sz="1400" dirty="0"/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E08-299C-4CD3-BFC1-AE204EFA12E9}" type="datetime4">
              <a:rPr lang="en-GB" altLang="en-US" smtClean="0">
                <a:solidFill>
                  <a:srgbClr val="000000"/>
                </a:solidFill>
              </a:rPr>
              <a:pPr/>
              <a:t>25 January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6CA68-4FB1-427B-BB86-91C02EACE322}" type="slidenum">
              <a:rPr lang="en-GB" altLang="en-US" smtClean="0">
                <a:solidFill>
                  <a:srgbClr val="000000"/>
                </a:solidFill>
              </a:rPr>
              <a:pPr/>
              <a:t>13</a:t>
            </a:fld>
            <a:endParaRPr lang="en-GB" altLang="en-US">
              <a:solidFill>
                <a:srgbClr val="0000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890236"/>
              </p:ext>
            </p:extLst>
          </p:nvPr>
        </p:nvGraphicFramePr>
        <p:xfrm>
          <a:off x="395536" y="2492896"/>
          <a:ext cx="8352927" cy="173736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816424"/>
                <a:gridCol w="1752194"/>
                <a:gridCol w="2784309"/>
              </a:tblGrid>
              <a:tr h="5760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Serious violent offences (e.g. GBH, Manslaughter, Wounding or Murder), 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 smtClean="0"/>
                        <a:t>Sexual offences 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Drug offences (possession or supply)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</a:tr>
              <a:tr h="3874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/>
                        <a:t>Minor violent offences (e.g. ABH, Common Assault, Assault a constable) </a:t>
                      </a:r>
                    </a:p>
                    <a:p>
                      <a:endParaRPr lang="en-GB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 smtClean="0"/>
                        <a:t>Threatening</a:t>
                      </a:r>
                    </a:p>
                    <a:p>
                      <a:endParaRPr lang="en-GB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 smtClean="0"/>
                        <a:t>Immigration </a:t>
                      </a:r>
                    </a:p>
                    <a:p>
                      <a:endParaRPr lang="en-GB" sz="1200" b="1" dirty="0"/>
                    </a:p>
                  </a:txBody>
                  <a:tcPr/>
                </a:tc>
              </a:tr>
              <a:tr h="1413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/>
                        <a:t>Weapons</a:t>
                      </a:r>
                    </a:p>
                    <a:p>
                      <a:endParaRPr lang="en-GB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 smtClean="0"/>
                        <a:t>Acquisitive</a:t>
                      </a:r>
                    </a:p>
                    <a:p>
                      <a:endParaRPr lang="en-GB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 smtClean="0"/>
                        <a:t>Robbery</a:t>
                      </a:r>
                    </a:p>
                    <a:p>
                      <a:endParaRPr lang="en-GB" sz="12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5121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86604"/>
            <a:ext cx="7899216" cy="1198179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84784"/>
            <a:ext cx="8725458" cy="4508800"/>
          </a:xfrm>
        </p:spPr>
        <p:txBody>
          <a:bodyPr>
            <a:normAutofit/>
          </a:bodyPr>
          <a:lstStyle/>
          <a:p>
            <a:r>
              <a:rPr lang="en-US" b="1" dirty="0" smtClean="0"/>
              <a:t>There is a large ‘dual’ group who have differences to single </a:t>
            </a:r>
            <a:r>
              <a:rPr lang="en-US" b="1" dirty="0" err="1" smtClean="0"/>
              <a:t>behaviour</a:t>
            </a:r>
            <a:r>
              <a:rPr lang="en-US" b="1" dirty="0" smtClean="0"/>
              <a:t> groups.</a:t>
            </a:r>
          </a:p>
          <a:p>
            <a:r>
              <a:rPr lang="en-US" dirty="0" smtClean="0"/>
              <a:t>General </a:t>
            </a:r>
            <a:r>
              <a:rPr lang="en-US" dirty="0"/>
              <a:t>rule-breaking in–prison </a:t>
            </a:r>
            <a:r>
              <a:rPr lang="en-US" dirty="0" err="1"/>
              <a:t>behaviour</a:t>
            </a:r>
            <a:r>
              <a:rPr lang="en-US" dirty="0"/>
              <a:t> may indicate raised risk for both self-harm and </a:t>
            </a:r>
            <a:r>
              <a:rPr lang="en-US" dirty="0" smtClean="0"/>
              <a:t>assaults and </a:t>
            </a:r>
            <a:r>
              <a:rPr lang="en-GB" dirty="0" smtClean="0"/>
              <a:t>could </a:t>
            </a:r>
            <a:r>
              <a:rPr lang="en-GB" dirty="0"/>
              <a:t>indicate a general maladjustment to </a:t>
            </a:r>
            <a:r>
              <a:rPr lang="en-GB" dirty="0" smtClean="0"/>
              <a:t>prison - especially for damage to property and </a:t>
            </a:r>
            <a:r>
              <a:rPr lang="en-GB" dirty="0" err="1" smtClean="0"/>
              <a:t>firesetting</a:t>
            </a:r>
            <a:r>
              <a:rPr lang="en-GB" dirty="0" smtClean="0"/>
              <a:t>.</a:t>
            </a:r>
            <a:endParaRPr lang="en-US" dirty="0" smtClean="0"/>
          </a:p>
          <a:p>
            <a:r>
              <a:rPr lang="en-US" dirty="0" smtClean="0"/>
              <a:t>Most likely to ‘cross-over’ to dual harm within first 3 months after first harmful incident.</a:t>
            </a:r>
          </a:p>
          <a:p>
            <a:r>
              <a:rPr lang="en-US" dirty="0" smtClean="0"/>
              <a:t>No clear link between risk of dual harm and current offences.</a:t>
            </a:r>
          </a:p>
          <a:p>
            <a:r>
              <a:rPr lang="en-US" dirty="0" smtClean="0"/>
              <a:t>There is no set pattern with either self-harm or assault coming first.</a:t>
            </a:r>
            <a:endParaRPr lang="en-US" dirty="0"/>
          </a:p>
          <a:p>
            <a:r>
              <a:rPr lang="en-US" dirty="0" smtClean="0"/>
              <a:t>Consider the impact of sanctions on risk of engaging in a different </a:t>
            </a:r>
            <a:r>
              <a:rPr lang="en-US" dirty="0" err="1" smtClean="0"/>
              <a:t>behaviour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31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069520" cy="1450757"/>
          </a:xfrm>
        </p:spPr>
        <p:txBody>
          <a:bodyPr/>
          <a:lstStyle/>
          <a:p>
            <a:r>
              <a:rPr lang="en-GB" dirty="0" smtClean="0"/>
              <a:t>Recommendations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24744"/>
            <a:ext cx="8280919" cy="4968552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1900" dirty="0"/>
              <a:t> </a:t>
            </a:r>
            <a:r>
              <a:rPr lang="en-GB" sz="1900" b="1" dirty="0" smtClean="0"/>
              <a:t>Violence in prison is a prominent behaviour in a large number of prisoners who self-harm and attempt suicide in prisons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1900" b="1" dirty="0" smtClean="0"/>
              <a:t>Dual-harm often means multiple destructive behaviours; with methods of management having underlying conflicts:</a:t>
            </a:r>
          </a:p>
          <a:p>
            <a:pPr marL="0" indent="0">
              <a:buNone/>
            </a:pPr>
            <a:r>
              <a:rPr lang="en-GB" sz="1900" dirty="0" smtClean="0"/>
              <a:t> i.e. ‘Zero tolerance’ for violence conflicts with ‘care in custody’ for suicide risk.  </a:t>
            </a:r>
          </a:p>
          <a:p>
            <a:pPr marL="0" indent="0">
              <a:buNone/>
            </a:pPr>
            <a:r>
              <a:rPr lang="en-GB" sz="1900" dirty="0" smtClean="0"/>
              <a:t> Critically – there is no current guidance on how to manage dual risks effectively.  Therefore, </a:t>
            </a:r>
          </a:p>
          <a:p>
            <a:r>
              <a:rPr lang="en-GB" sz="1900" b="1" dirty="0" smtClean="0"/>
              <a:t>We </a:t>
            </a:r>
            <a:r>
              <a:rPr lang="en-GB" sz="1900" b="1" dirty="0"/>
              <a:t>should include recent violence in our research to understand suicide risk in male offenders</a:t>
            </a:r>
            <a:r>
              <a:rPr lang="en-GB" sz="1900" dirty="0"/>
              <a:t>; especially since recent self-harm is one of the strongest indicators for suicide in prison</a:t>
            </a:r>
            <a:r>
              <a:rPr lang="en-GB" sz="1900" dirty="0" smtClean="0"/>
              <a:t>.</a:t>
            </a:r>
          </a:p>
          <a:p>
            <a:r>
              <a:rPr lang="en-US" sz="1900" b="1" dirty="0"/>
              <a:t>Consider assessing for both types of </a:t>
            </a:r>
            <a:r>
              <a:rPr lang="en-US" sz="1900" b="1" dirty="0" err="1" smtClean="0"/>
              <a:t>behaviour</a:t>
            </a:r>
            <a:r>
              <a:rPr lang="en-US" sz="1900" b="1" dirty="0" smtClean="0"/>
              <a:t> with a </a:t>
            </a:r>
            <a:r>
              <a:rPr lang="en-US" sz="1900" b="1" dirty="0"/>
              <a:t>single case management approach to manage both risks.</a:t>
            </a:r>
          </a:p>
          <a:p>
            <a:r>
              <a:rPr lang="en-GB" sz="1900" b="1" dirty="0" smtClean="0"/>
              <a:t>We need to understand the underlying mechanics, risks and develop effective and useful guidance for staff managing dual risks. </a:t>
            </a:r>
            <a:endParaRPr lang="en-GB" sz="1900" b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7067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Screen Shot 2016-06-15 at 08.42.13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7993" r="-167993"/>
          <a:stretch>
            <a:fillRect/>
          </a:stretch>
        </p:blipFill>
        <p:spPr>
          <a:xfrm>
            <a:off x="-8317432" y="0"/>
            <a:ext cx="22250472" cy="6525344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26E08-299C-4CD3-BFC1-AE204EFA12E9}" type="datetime4">
              <a:rPr lang="en-GB" altLang="en-US" smtClean="0">
                <a:solidFill>
                  <a:srgbClr val="000000"/>
                </a:solidFill>
              </a:rPr>
              <a:pPr/>
              <a:t>25 January 2017</a:t>
            </a:fld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86CA68-4FB1-427B-BB86-91C02EACE322}" type="slidenum">
              <a:rPr lang="en-GB" altLang="en-US" smtClean="0">
                <a:solidFill>
                  <a:srgbClr val="000000"/>
                </a:solidFill>
              </a:rPr>
              <a:pPr/>
              <a:t>16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10087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8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8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1087</Words>
  <Application>Microsoft Office PowerPoint</Application>
  <PresentationFormat>On-screen Show (4:3)</PresentationFormat>
  <Paragraphs>161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SimSun</vt:lpstr>
      <vt:lpstr>Arial</vt:lpstr>
      <vt:lpstr>Calibri</vt:lpstr>
      <vt:lpstr>Calibri Light</vt:lpstr>
      <vt:lpstr>Times</vt:lpstr>
      <vt:lpstr>Trebuchet MS</vt:lpstr>
      <vt:lpstr>Verdana</vt:lpstr>
      <vt:lpstr>Wingdings</vt:lpstr>
      <vt:lpstr>Wingdings 3</vt:lpstr>
      <vt:lpstr>blank</vt:lpstr>
      <vt:lpstr>Facet</vt:lpstr>
      <vt:lpstr>Violence and self-harm: recent research developments</vt:lpstr>
      <vt:lpstr>Harm to self and others</vt:lpstr>
      <vt:lpstr>The link between violence and self-harm or suicidal behaviour</vt:lpstr>
      <vt:lpstr>Studies</vt:lpstr>
      <vt:lpstr>Method</vt:lpstr>
      <vt:lpstr>Sample</vt:lpstr>
      <vt:lpstr>Recent in-prison research: violence &amp; self-harm</vt:lpstr>
      <vt:lpstr>First to future behaviour</vt:lpstr>
      <vt:lpstr>Wider prison behaviour</vt:lpstr>
      <vt:lpstr>PowerPoint Presentation</vt:lpstr>
      <vt:lpstr>Adjudication by Group</vt:lpstr>
      <vt:lpstr>Time from single to dual harm</vt:lpstr>
      <vt:lpstr>Index Offence</vt:lpstr>
      <vt:lpstr>Conclusions</vt:lpstr>
      <vt:lpstr>Recommendations</vt:lpstr>
      <vt:lpstr>PowerPoint Presentation</vt:lpstr>
    </vt:vector>
  </TitlesOfParts>
  <Company>Nottingham Trent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Violence and self-harm: recent research developments</dc:title>
  <dc:creator>Slade, Karen 02</dc:creator>
  <cp:lastModifiedBy>Gallacher, Jonathan</cp:lastModifiedBy>
  <cp:revision>7</cp:revision>
  <dcterms:created xsi:type="dcterms:W3CDTF">2016-06-09T08:38:20Z</dcterms:created>
  <dcterms:modified xsi:type="dcterms:W3CDTF">2017-01-25T10:42:49Z</dcterms:modified>
</cp:coreProperties>
</file>