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5" r:id="rId1"/>
  </p:sldMasterIdLst>
  <p:notesMasterIdLst>
    <p:notesMasterId r:id="rId24"/>
  </p:notesMasterIdLst>
  <p:handoutMasterIdLst>
    <p:handoutMasterId r:id="rId25"/>
  </p:handoutMasterIdLst>
  <p:sldIdLst>
    <p:sldId id="256" r:id="rId2"/>
    <p:sldId id="534" r:id="rId3"/>
    <p:sldId id="535" r:id="rId4"/>
    <p:sldId id="484" r:id="rId5"/>
    <p:sldId id="506" r:id="rId6"/>
    <p:sldId id="510" r:id="rId7"/>
    <p:sldId id="529" r:id="rId8"/>
    <p:sldId id="504" r:id="rId9"/>
    <p:sldId id="527" r:id="rId10"/>
    <p:sldId id="523" r:id="rId11"/>
    <p:sldId id="524" r:id="rId12"/>
    <p:sldId id="525" r:id="rId13"/>
    <p:sldId id="533" r:id="rId14"/>
    <p:sldId id="531" r:id="rId15"/>
    <p:sldId id="509" r:id="rId16"/>
    <p:sldId id="526" r:id="rId17"/>
    <p:sldId id="521" r:id="rId18"/>
    <p:sldId id="513" r:id="rId19"/>
    <p:sldId id="517" r:id="rId20"/>
    <p:sldId id="482" r:id="rId21"/>
    <p:sldId id="444" r:id="rId22"/>
    <p:sldId id="329" r:id="rId23"/>
  </p:sldIdLst>
  <p:sldSz cx="9144000" cy="6858000" type="screen4x3"/>
  <p:notesSz cx="6794500" cy="9906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600" kern="1200">
        <a:solidFill>
          <a:srgbClr val="004D75"/>
        </a:solidFill>
        <a:latin typeface="Verdana" panose="020B060403050404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1600" kern="1200">
        <a:solidFill>
          <a:srgbClr val="004D75"/>
        </a:solidFill>
        <a:latin typeface="Verdana" panose="020B060403050404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1600" kern="1200">
        <a:solidFill>
          <a:srgbClr val="004D75"/>
        </a:solidFill>
        <a:latin typeface="Verdana" panose="020B060403050404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1600" kern="1200">
        <a:solidFill>
          <a:srgbClr val="004D75"/>
        </a:solidFill>
        <a:latin typeface="Verdana" panose="020B060403050404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1600" kern="1200">
        <a:solidFill>
          <a:srgbClr val="004D75"/>
        </a:solidFill>
        <a:latin typeface="Verdana" panose="020B060403050404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600" kern="1200">
        <a:solidFill>
          <a:srgbClr val="004D75"/>
        </a:solidFill>
        <a:latin typeface="Verdana" panose="020B060403050404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1600" kern="1200">
        <a:solidFill>
          <a:srgbClr val="004D75"/>
        </a:solidFill>
        <a:latin typeface="Verdana" panose="020B060403050404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1600" kern="1200">
        <a:solidFill>
          <a:srgbClr val="004D75"/>
        </a:solidFill>
        <a:latin typeface="Verdana" panose="020B060403050404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1600" kern="1200">
        <a:solidFill>
          <a:srgbClr val="004D75"/>
        </a:solidFill>
        <a:latin typeface="Verdana" panose="020B060403050404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CC"/>
    <a:srgbClr val="FF3300"/>
    <a:srgbClr val="FF6600"/>
    <a:srgbClr val="FF66CC"/>
    <a:srgbClr val="CC0000"/>
    <a:srgbClr val="11B0FF"/>
    <a:srgbClr val="61154D"/>
    <a:srgbClr val="23BF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809" autoAdjust="0"/>
    <p:restoredTop sz="78748" autoAdjust="0"/>
  </p:normalViewPr>
  <p:slideViewPr>
    <p:cSldViewPr>
      <p:cViewPr varScale="1">
        <p:scale>
          <a:sx n="92" d="100"/>
          <a:sy n="92" d="100"/>
        </p:scale>
        <p:origin x="720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3225" cy="49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910" tIns="46454" rIns="92910" bIns="46454" numCol="1" anchor="t" anchorCtr="0" compatLnSpc="1">
            <a:prstTxWarp prst="textNoShape">
              <a:avLst/>
            </a:prstTxWarp>
          </a:bodyPr>
          <a:lstStyle>
            <a:lvl1pPr defTabSz="928688" eaLnBrk="1" hangingPunct="1">
              <a:defRPr sz="1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0"/>
            <a:ext cx="2943225" cy="49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910" tIns="46454" rIns="92910" bIns="46454" numCol="1" anchor="t" anchorCtr="0" compatLnSpc="1">
            <a:prstTxWarp prst="textNoShape">
              <a:avLst/>
            </a:prstTxWarp>
          </a:bodyPr>
          <a:lstStyle>
            <a:lvl1pPr algn="r" defTabSz="928688" eaLnBrk="1" hangingPunct="1">
              <a:defRPr sz="1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194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07525"/>
            <a:ext cx="2943225" cy="49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910" tIns="46454" rIns="92910" bIns="46454" numCol="1" anchor="b" anchorCtr="0" compatLnSpc="1">
            <a:prstTxWarp prst="textNoShape">
              <a:avLst/>
            </a:prstTxWarp>
          </a:bodyPr>
          <a:lstStyle>
            <a:lvl1pPr defTabSz="928688" eaLnBrk="1" hangingPunct="1">
              <a:defRPr sz="1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194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407525"/>
            <a:ext cx="2943225" cy="49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910" tIns="46454" rIns="92910" bIns="46454" numCol="1" anchor="b" anchorCtr="0" compatLnSpc="1">
            <a:prstTxWarp prst="textNoShape">
              <a:avLst/>
            </a:prstTxWarp>
          </a:bodyPr>
          <a:lstStyle>
            <a:lvl1pPr algn="r" defTabSz="928688" eaLnBrk="1" hangingPunct="1"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B2FA84BB-23BF-4D22-BD3F-B3EEDCF92367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787217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3225" cy="49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910" tIns="46454" rIns="92910" bIns="46454" numCol="1" anchor="t" anchorCtr="0" compatLnSpc="1">
            <a:prstTxWarp prst="textNoShape">
              <a:avLst/>
            </a:prstTxWarp>
          </a:bodyPr>
          <a:lstStyle>
            <a:lvl1pPr defTabSz="928688" eaLnBrk="1" hangingPunct="1">
              <a:defRPr sz="1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5" y="0"/>
            <a:ext cx="2943225" cy="49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910" tIns="46454" rIns="92910" bIns="46454" numCol="1" anchor="t" anchorCtr="0" compatLnSpc="1">
            <a:prstTxWarp prst="textNoShape">
              <a:avLst/>
            </a:prstTxWarp>
          </a:bodyPr>
          <a:lstStyle>
            <a:lvl1pPr algn="r" defTabSz="928688" eaLnBrk="1" hangingPunct="1">
              <a:defRPr sz="1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5513" y="742950"/>
            <a:ext cx="4948237" cy="3711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4875" y="4703763"/>
            <a:ext cx="4984750" cy="4459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910" tIns="46454" rIns="92910" bIns="4645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07525"/>
            <a:ext cx="2943225" cy="49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910" tIns="46454" rIns="92910" bIns="46454" numCol="1" anchor="b" anchorCtr="0" compatLnSpc="1">
            <a:prstTxWarp prst="textNoShape">
              <a:avLst/>
            </a:prstTxWarp>
          </a:bodyPr>
          <a:lstStyle>
            <a:lvl1pPr defTabSz="928688" eaLnBrk="1" hangingPunct="1">
              <a:defRPr sz="1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5" y="9407525"/>
            <a:ext cx="2943225" cy="49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910" tIns="46454" rIns="92910" bIns="46454" numCol="1" anchor="b" anchorCtr="0" compatLnSpc="1">
            <a:prstTxWarp prst="textNoShape">
              <a:avLst/>
            </a:prstTxWarp>
          </a:bodyPr>
          <a:lstStyle>
            <a:lvl1pPr algn="r" defTabSz="928688" eaLnBrk="1" hangingPunct="1"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D813B6AF-492F-40EB-AD6D-D5E66CAEAC91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942300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71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28663" indent="-279400" defTabSz="928688"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22363" indent="-223838" defTabSz="928688"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570038" indent="-223838" defTabSz="928688"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19300" indent="-223838" defTabSz="928688"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476500" indent="-223838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33700" indent="-223838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390900" indent="-223838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48100" indent="-223838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fld id="{D3E0B4C8-B7AB-4138-96A2-BC106AF251F8}" type="slidenum">
              <a:rPr lang="en-GB" altLang="en-US" sz="1200" smtClean="0">
                <a:solidFill>
                  <a:schemeClr val="tx1"/>
                </a:solidFill>
                <a:latin typeface="Garamond" panose="02020404030301010803" pitchFamily="18" charset="0"/>
                <a:ea typeface="MS PGothic" panose="020B0600070205080204" pitchFamily="34" charset="-128"/>
              </a:rPr>
              <a:pPr/>
              <a:t>2</a:t>
            </a:fld>
            <a:endParaRPr lang="en-GB" altLang="en-US" sz="1200" smtClean="0">
              <a:solidFill>
                <a:schemeClr val="tx1"/>
              </a:solidFill>
              <a:latin typeface="Garamond" panose="02020404030301010803" pitchFamily="18" charset="0"/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70045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52400" y="1143000"/>
            <a:ext cx="8839200" cy="5562600"/>
          </a:xfrm>
          <a:prstGeom prst="rect">
            <a:avLst/>
          </a:prstGeom>
          <a:solidFill>
            <a:srgbClr val="004D7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600">
                <a:solidFill>
                  <a:srgbClr val="004D75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 sz="1600">
                <a:solidFill>
                  <a:srgbClr val="004D75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 sz="1600">
                <a:solidFill>
                  <a:srgbClr val="004D75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 sz="1600">
                <a:solidFill>
                  <a:srgbClr val="004D75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 sz="1600">
                <a:solidFill>
                  <a:srgbClr val="004D75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4D75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4D75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4D75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4D75"/>
                </a:solidFill>
                <a:latin typeface="Verdana" pitchFamily="34" charset="0"/>
                <a:cs typeface="Arial" charset="0"/>
              </a:defRPr>
            </a:lvl9pPr>
          </a:lstStyle>
          <a:p>
            <a:pPr algn="ctr">
              <a:defRPr/>
            </a:pPr>
            <a:endParaRPr lang="en-GB" altLang="en-US" sz="2400" smtClean="0">
              <a:solidFill>
                <a:schemeClr val="tx1"/>
              </a:solidFill>
              <a:latin typeface="Times" pitchFamily="18" charset="0"/>
            </a:endParaRPr>
          </a:p>
        </p:txBody>
      </p:sp>
      <p:pic>
        <p:nvPicPr>
          <p:cNvPr id="5" name="Picture 5" descr="NTU logo RG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0325" y="323850"/>
            <a:ext cx="2435225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990600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 smtClean="0"/>
              <a:t>Click to edit Master title style</a:t>
            </a:r>
          </a:p>
        </p:txBody>
      </p:sp>
      <p:sp>
        <p:nvSpPr>
          <p:cNvPr id="4403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276600"/>
            <a:ext cx="7772400" cy="762000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041235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E9A900-26A5-4E59-9F88-014996CF1A36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72719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B6A787-72FE-4864-AF1B-F7FEF3870577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651261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447800"/>
            <a:ext cx="4076700" cy="14652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447800"/>
            <a:ext cx="4076700" cy="14652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B927C7-CFAD-4E1D-A232-4237891C087C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421623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9FDC75-4F8E-45E2-8A0E-17F13AD8C24F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257944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B82A46-430E-46DE-BB6D-F5D6BFE10641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2499822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F8086A-B03D-425A-ADD9-20B69F7FF45F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8760291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D6940A-FF99-469A-91AC-B285A2CA930A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024542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BCED5D-061E-47DE-86B7-54081824A5F5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801872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A39DCA-68BC-4699-927F-3B173B1B99AE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461471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0350" y="381000"/>
            <a:ext cx="2076450" cy="25320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381000"/>
            <a:ext cx="6076950" cy="25320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190796-1FB2-4EAF-A77B-880D034FC0D8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365136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81000"/>
            <a:ext cx="83058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381000" y="1447800"/>
            <a:ext cx="4076700" cy="1465263"/>
          </a:xfrm>
        </p:spPr>
        <p:txBody>
          <a:bodyPr/>
          <a:lstStyle/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0" y="1447800"/>
            <a:ext cx="4076700" cy="14652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144B31-BEB1-4BC9-9D3C-C22CA0EB201E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680981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381000"/>
            <a:ext cx="83058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447800"/>
            <a:ext cx="8305800" cy="1465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GB" altLang="en-US" smtClean="0"/>
              <a:t>Click to edit Master text styles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</a:t>
            </a:r>
          </a:p>
          <a:p>
            <a:pPr lvl="3"/>
            <a:r>
              <a:rPr lang="en-GB" altLang="en-US" smtClean="0"/>
              <a:t>Fourth level</a:t>
            </a:r>
          </a:p>
          <a:p>
            <a:pPr lvl="4"/>
            <a:r>
              <a:rPr lang="en-GB" altLang="en-US" smtClean="0"/>
              <a:t>Fifth level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6219825"/>
            <a:ext cx="3333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9" name="Line 5"/>
          <p:cNvSpPr>
            <a:spLocks noChangeShapeType="1"/>
          </p:cNvSpPr>
          <p:nvPr/>
        </p:nvSpPr>
        <p:spPr bwMode="auto">
          <a:xfrm flipH="1">
            <a:off x="457200" y="6019800"/>
            <a:ext cx="8229600" cy="0"/>
          </a:xfrm>
          <a:prstGeom prst="line">
            <a:avLst/>
          </a:prstGeom>
          <a:noFill/>
          <a:ln w="15875">
            <a:solidFill>
              <a:srgbClr val="B2C9D5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030" name="Text Box 6"/>
          <p:cNvSpPr txBox="1">
            <a:spLocks noChangeArrowheads="1"/>
          </p:cNvSpPr>
          <p:nvPr/>
        </p:nvSpPr>
        <p:spPr bwMode="auto">
          <a:xfrm>
            <a:off x="395288" y="6165850"/>
            <a:ext cx="10080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rgbClr val="004D75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 sz="1600">
                <a:solidFill>
                  <a:srgbClr val="004D75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 sz="1600">
                <a:solidFill>
                  <a:srgbClr val="004D75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 sz="1600">
                <a:solidFill>
                  <a:srgbClr val="004D75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 sz="1600">
                <a:solidFill>
                  <a:srgbClr val="004D75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4D75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4D75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4D75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4D75"/>
                </a:solidFill>
                <a:latin typeface="Verdana" pitchFamily="34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endParaRPr lang="en-GB" altLang="en-US" sz="240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43015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05538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43016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940425" y="6205538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2CE16D9C-AEA3-4DC0-84EA-031B6E4E3034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12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  <p:sldLayoutId id="2147483820" r:id="rId10"/>
    <p:sldLayoutId id="2147483821" r:id="rId11"/>
    <p:sldLayoutId id="2147483822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4D75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4D75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4D75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4D75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4D75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rgbClr val="004D75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rgbClr val="004D75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rgbClr val="004D75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rgbClr val="004D75"/>
          </a:solidFill>
          <a:latin typeface="Verdana" pitchFamily="34" charset="0"/>
        </a:defRPr>
      </a:lvl9pPr>
    </p:titleStyle>
    <p:bodyStyle>
      <a:lvl1pPr marL="188913" indent="-188913" algn="l" rtl="0" eaLnBrk="0" fontAlgn="base" hangingPunct="0">
        <a:lnSpc>
          <a:spcPct val="110000"/>
        </a:lnSpc>
        <a:spcBef>
          <a:spcPct val="30000"/>
        </a:spcBef>
        <a:spcAft>
          <a:spcPct val="20000"/>
        </a:spcAft>
        <a:buChar char="•"/>
        <a:defRPr>
          <a:solidFill>
            <a:srgbClr val="004D75"/>
          </a:solidFill>
          <a:latin typeface="+mn-lt"/>
          <a:ea typeface="+mn-ea"/>
          <a:cs typeface="+mn-cs"/>
        </a:defRPr>
      </a:lvl1pPr>
      <a:lvl2pPr marL="379413" indent="-188913" algn="l" rtl="0" eaLnBrk="0" fontAlgn="base" hangingPunct="0">
        <a:lnSpc>
          <a:spcPct val="90000"/>
        </a:lnSpc>
        <a:spcBef>
          <a:spcPct val="20000"/>
        </a:spcBef>
        <a:spcAft>
          <a:spcPct val="10000"/>
        </a:spcAft>
        <a:buChar char="–"/>
        <a:defRPr sz="1500">
          <a:solidFill>
            <a:srgbClr val="004D75"/>
          </a:solidFill>
          <a:latin typeface="+mn-lt"/>
        </a:defRPr>
      </a:lvl2pPr>
      <a:lvl3pPr marL="530225" indent="-149225" algn="l" rtl="0" eaLnBrk="0" fontAlgn="base" hangingPunct="0">
        <a:lnSpc>
          <a:spcPct val="90000"/>
        </a:lnSpc>
        <a:spcBef>
          <a:spcPct val="20000"/>
        </a:spcBef>
        <a:spcAft>
          <a:spcPct val="20000"/>
        </a:spcAft>
        <a:buChar char="•"/>
        <a:defRPr sz="1200">
          <a:solidFill>
            <a:srgbClr val="004D75"/>
          </a:solidFill>
          <a:latin typeface="+mn-lt"/>
        </a:defRPr>
      </a:lvl3pPr>
      <a:lvl4pPr marL="862013" indent="-141288" algn="l" rtl="0" eaLnBrk="0" fontAlgn="base" hangingPunct="0">
        <a:lnSpc>
          <a:spcPct val="90000"/>
        </a:lnSpc>
        <a:spcBef>
          <a:spcPct val="20000"/>
        </a:spcBef>
        <a:spcAft>
          <a:spcPct val="20000"/>
        </a:spcAft>
        <a:buChar char="–"/>
        <a:defRPr sz="1200">
          <a:solidFill>
            <a:srgbClr val="004D75"/>
          </a:solidFill>
          <a:latin typeface="+mn-lt"/>
        </a:defRPr>
      </a:lvl4pPr>
      <a:lvl5pPr marL="1235075" indent="-182563" algn="l" rtl="0" eaLnBrk="0" fontAlgn="base" hangingPunct="0">
        <a:lnSpc>
          <a:spcPct val="90000"/>
        </a:lnSpc>
        <a:spcBef>
          <a:spcPct val="20000"/>
        </a:spcBef>
        <a:spcAft>
          <a:spcPct val="20000"/>
        </a:spcAft>
        <a:buChar char="»"/>
        <a:defRPr sz="1200">
          <a:solidFill>
            <a:srgbClr val="004D75"/>
          </a:solidFill>
          <a:latin typeface="+mn-lt"/>
        </a:defRPr>
      </a:lvl5pPr>
      <a:lvl6pPr marL="1692275" indent="-182563" algn="l" rtl="0" fontAlgn="base">
        <a:lnSpc>
          <a:spcPct val="90000"/>
        </a:lnSpc>
        <a:spcBef>
          <a:spcPct val="20000"/>
        </a:spcBef>
        <a:spcAft>
          <a:spcPct val="20000"/>
        </a:spcAft>
        <a:buChar char="»"/>
        <a:defRPr sz="1200">
          <a:solidFill>
            <a:srgbClr val="004D75"/>
          </a:solidFill>
          <a:latin typeface="+mn-lt"/>
        </a:defRPr>
      </a:lvl6pPr>
      <a:lvl7pPr marL="2149475" indent="-182563" algn="l" rtl="0" fontAlgn="base">
        <a:lnSpc>
          <a:spcPct val="90000"/>
        </a:lnSpc>
        <a:spcBef>
          <a:spcPct val="20000"/>
        </a:spcBef>
        <a:spcAft>
          <a:spcPct val="20000"/>
        </a:spcAft>
        <a:buChar char="»"/>
        <a:defRPr sz="1200">
          <a:solidFill>
            <a:srgbClr val="004D75"/>
          </a:solidFill>
          <a:latin typeface="+mn-lt"/>
        </a:defRPr>
      </a:lvl7pPr>
      <a:lvl8pPr marL="2606675" indent="-182563" algn="l" rtl="0" fontAlgn="base">
        <a:lnSpc>
          <a:spcPct val="90000"/>
        </a:lnSpc>
        <a:spcBef>
          <a:spcPct val="20000"/>
        </a:spcBef>
        <a:spcAft>
          <a:spcPct val="20000"/>
        </a:spcAft>
        <a:buChar char="»"/>
        <a:defRPr sz="1200">
          <a:solidFill>
            <a:srgbClr val="004D75"/>
          </a:solidFill>
          <a:latin typeface="+mn-lt"/>
        </a:defRPr>
      </a:lvl8pPr>
      <a:lvl9pPr marL="3063875" indent="-182563" algn="l" rtl="0" fontAlgn="base">
        <a:lnSpc>
          <a:spcPct val="90000"/>
        </a:lnSpc>
        <a:spcBef>
          <a:spcPct val="20000"/>
        </a:spcBef>
        <a:spcAft>
          <a:spcPct val="20000"/>
        </a:spcAft>
        <a:buChar char="»"/>
        <a:defRPr sz="1200">
          <a:solidFill>
            <a:srgbClr val="004D75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wmf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tu.ac.uk/ipresearch" TargetMode="Externa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://eprints.nottingham.ac.uk/30743/" TargetMode="Externa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92100" y="0"/>
            <a:ext cx="8851900" cy="1739900"/>
          </a:xfrm>
        </p:spPr>
        <p:txBody>
          <a:bodyPr/>
          <a:lstStyle/>
          <a:p>
            <a:pPr algn="ctr" eaLnBrk="1" hangingPunct="1"/>
            <a:r>
              <a:rPr lang="en-GB" altLang="en-US" b="1" smtClean="0"/>
              <a:t/>
            </a:r>
            <a:br>
              <a:rPr lang="en-GB" altLang="en-US" b="1" smtClean="0"/>
            </a:br>
            <a:r>
              <a:rPr lang="en-US" altLang="en-US" sz="2400" b="1" smtClean="0"/>
              <a:t>True and fair intellectual property information: </a:t>
            </a:r>
            <a:br>
              <a:rPr lang="en-US" altLang="en-US" sz="2400" b="1" smtClean="0"/>
            </a:br>
            <a:r>
              <a:rPr lang="en-US" altLang="en-US" sz="2400" b="1" smtClean="0"/>
              <a:t>a corporate governance issue </a:t>
            </a:r>
            <a:r>
              <a:rPr lang="en-GB" altLang="en-US" b="1" smtClean="0"/>
              <a:t/>
            </a:r>
            <a:br>
              <a:rPr lang="en-GB" altLang="en-US" b="1" smtClean="0"/>
            </a:br>
            <a:r>
              <a:rPr lang="en-GB" altLang="en-US" smtClean="0"/>
              <a:t/>
            </a:r>
            <a:br>
              <a:rPr lang="en-GB" altLang="en-US" smtClean="0"/>
            </a:br>
            <a:endParaRPr lang="en-GB" altLang="en-US" b="1" smtClean="0">
              <a:solidFill>
                <a:srgbClr val="7030A0"/>
              </a:solidFill>
            </a:endParaRPr>
          </a:p>
        </p:txBody>
      </p:sp>
      <p:sp>
        <p:nvSpPr>
          <p:cNvPr id="3075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219075" y="4495800"/>
            <a:ext cx="8713788" cy="2468563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r>
              <a:rPr lang="en-GB" altLang="en-US" sz="2400" b="1" dirty="0" smtClean="0">
                <a:solidFill>
                  <a:schemeClr val="accent6">
                    <a:lumMod val="75000"/>
                  </a:schemeClr>
                </a:solidFill>
              </a:rPr>
              <a:t>Dr Janice </a:t>
            </a:r>
            <a:r>
              <a:rPr lang="en-GB" altLang="en-US" sz="2400" b="1" dirty="0" err="1" smtClean="0">
                <a:solidFill>
                  <a:schemeClr val="accent6">
                    <a:lumMod val="75000"/>
                  </a:schemeClr>
                </a:solidFill>
              </a:rPr>
              <a:t>Denoncourt</a:t>
            </a:r>
            <a:endParaRPr lang="en-GB" altLang="en-US" sz="2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0" indent="0" algn="ctr">
              <a:lnSpc>
                <a:spcPct val="100000"/>
              </a:lnSpc>
              <a:buFontTx/>
              <a:buNone/>
              <a:defRPr/>
            </a:pPr>
            <a:r>
              <a:rPr lang="fr-FR" sz="1000" b="1" dirty="0" smtClean="0">
                <a:solidFill>
                  <a:srgbClr val="002060"/>
                </a:solidFill>
              </a:rPr>
              <a:t>LE PILOTAGE COMPTABLE DE L’INNOVATION</a:t>
            </a:r>
            <a:endParaRPr lang="en-GB" sz="1000" dirty="0" smtClean="0">
              <a:solidFill>
                <a:srgbClr val="002060"/>
              </a:solidFill>
            </a:endParaRPr>
          </a:p>
          <a:p>
            <a:pPr marL="0" indent="0" algn="ctr">
              <a:lnSpc>
                <a:spcPct val="100000"/>
              </a:lnSpc>
              <a:buFontTx/>
              <a:buNone/>
              <a:defRPr/>
            </a:pPr>
            <a:r>
              <a:rPr lang="fr-FR" sz="1000" b="1" dirty="0" smtClean="0">
                <a:solidFill>
                  <a:srgbClr val="002060"/>
                </a:solidFill>
              </a:rPr>
              <a:t>Workshop de la Chaire Innovation &amp; Brevet, 7-8 juillet 2016</a:t>
            </a:r>
            <a:endParaRPr lang="en-GB" sz="1000" dirty="0" smtClean="0">
              <a:solidFill>
                <a:srgbClr val="002060"/>
              </a:solidFill>
            </a:endParaRPr>
          </a:p>
          <a:p>
            <a:pPr marL="0" indent="0" algn="ctr">
              <a:lnSpc>
                <a:spcPct val="100000"/>
              </a:lnSpc>
              <a:buFontTx/>
              <a:buNone/>
              <a:defRPr/>
            </a:pPr>
            <a:r>
              <a:rPr lang="fr-FR" sz="1000" b="1" dirty="0" smtClean="0">
                <a:solidFill>
                  <a:srgbClr val="002060"/>
                </a:solidFill>
              </a:rPr>
              <a:t>Faculté de droit et de science politique, Aix-Marseille Université</a:t>
            </a:r>
            <a:endParaRPr lang="en-GB" sz="1000" dirty="0" smtClean="0">
              <a:solidFill>
                <a:srgbClr val="002060"/>
              </a:solidFill>
            </a:endParaRPr>
          </a:p>
          <a:p>
            <a:pPr marL="0" indent="0" algn="ctr">
              <a:lnSpc>
                <a:spcPct val="100000"/>
              </a:lnSpc>
              <a:buFontTx/>
              <a:buNone/>
              <a:defRPr/>
            </a:pPr>
            <a:r>
              <a:rPr lang="fr-FR" sz="1000" b="1" dirty="0" smtClean="0">
                <a:solidFill>
                  <a:srgbClr val="002060"/>
                </a:solidFill>
              </a:rPr>
              <a:t>3 avenue Robert Schuman</a:t>
            </a:r>
            <a:r>
              <a:rPr lang="en-GB" sz="1000" dirty="0" smtClean="0">
                <a:solidFill>
                  <a:srgbClr val="002060"/>
                </a:solidFill>
              </a:rPr>
              <a:t>, </a:t>
            </a:r>
            <a:r>
              <a:rPr lang="fr-FR" sz="1000" b="1" dirty="0" smtClean="0">
                <a:solidFill>
                  <a:srgbClr val="002060"/>
                </a:solidFill>
              </a:rPr>
              <a:t>130100 Aix en Provence, France</a:t>
            </a:r>
            <a:endParaRPr lang="en-GB" sz="1000" dirty="0" smtClean="0">
              <a:solidFill>
                <a:srgbClr val="002060"/>
              </a:solidFill>
            </a:endParaRPr>
          </a:p>
          <a:p>
            <a:pPr marL="0" indent="0">
              <a:buFontTx/>
              <a:buNone/>
              <a:defRPr/>
            </a:pPr>
            <a:r>
              <a:rPr lang="fr-FR" sz="1000" b="1" dirty="0"/>
              <a:t> </a:t>
            </a:r>
            <a:endParaRPr lang="en-GB" sz="1000" dirty="0"/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n-GB" altLang="en-US" sz="2000" dirty="0" smtClean="0">
              <a:solidFill>
                <a:srgbClr val="6600CC"/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n-GB" altLang="en-US" sz="2000" dirty="0" smtClean="0"/>
          </a:p>
        </p:txBody>
      </p:sp>
      <p:sp>
        <p:nvSpPr>
          <p:cNvPr id="5124" name="Rectangle 5"/>
          <p:cNvSpPr>
            <a:spLocks noChangeArrowheads="1"/>
          </p:cNvSpPr>
          <p:nvPr/>
        </p:nvSpPr>
        <p:spPr bwMode="auto">
          <a:xfrm>
            <a:off x="385763" y="6149975"/>
            <a:ext cx="18049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200"/>
              <a:t>©J Denoncourt 2016</a:t>
            </a:r>
          </a:p>
        </p:txBody>
      </p:sp>
      <p:pic>
        <p:nvPicPr>
          <p:cNvPr id="5125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3238" y="1182688"/>
            <a:ext cx="285750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3088" y="1366838"/>
            <a:ext cx="3503612" cy="156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7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1988" y="2697163"/>
            <a:ext cx="3351212" cy="1779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395288" y="620713"/>
            <a:ext cx="6248400" cy="1143000"/>
          </a:xfrm>
        </p:spPr>
        <p:txBody>
          <a:bodyPr/>
          <a:lstStyle/>
          <a:p>
            <a:pPr eaLnBrk="1" hangingPunct="1"/>
            <a:r>
              <a:rPr lang="en-GB" altLang="en-US" b="1" smtClean="0"/>
              <a:t>About me…Janice Denoncourt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457200" y="1268413"/>
            <a:ext cx="6275388" cy="460851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GB" altLang="en-US" sz="2000" smtClean="0"/>
              <a:t>BA, Grad Dip Bus, LLB, LLM, PhD </a:t>
            </a:r>
          </a:p>
          <a:p>
            <a:pPr eaLnBrk="1" hangingPunct="1">
              <a:buFontTx/>
              <a:buNone/>
            </a:pPr>
            <a:r>
              <a:rPr lang="en-GB" altLang="en-US" sz="2000" smtClean="0"/>
              <a:t>Senior Lecturer in Law</a:t>
            </a:r>
          </a:p>
          <a:p>
            <a:pPr eaLnBrk="1" hangingPunct="1">
              <a:spcAft>
                <a:spcPts val="600"/>
              </a:spcAft>
              <a:buFontTx/>
              <a:buNone/>
            </a:pPr>
            <a:r>
              <a:rPr lang="en-GB" altLang="en-US" sz="2000" smtClean="0"/>
              <a:t>1996 Australian Barrister &amp;  Solicitor</a:t>
            </a:r>
          </a:p>
          <a:p>
            <a:pPr eaLnBrk="1" hangingPunct="1">
              <a:spcAft>
                <a:spcPts val="600"/>
              </a:spcAft>
              <a:buFontTx/>
              <a:buNone/>
            </a:pPr>
            <a:r>
              <a:rPr lang="en-GB" altLang="en-US" sz="2000" smtClean="0"/>
              <a:t>1998 In-house Counsel Australian plc</a:t>
            </a:r>
          </a:p>
          <a:p>
            <a:pPr eaLnBrk="1" hangingPunct="1">
              <a:spcAft>
                <a:spcPts val="600"/>
              </a:spcAft>
              <a:buFontTx/>
              <a:buNone/>
            </a:pPr>
            <a:r>
              <a:rPr lang="en-GB" altLang="en-US" sz="2000" smtClean="0"/>
              <a:t>2001 Senior Associate Minter Ellison, Western 	Australia</a:t>
            </a:r>
          </a:p>
          <a:p>
            <a:pPr eaLnBrk="1" hangingPunct="1">
              <a:spcAft>
                <a:spcPts val="600"/>
              </a:spcAft>
              <a:buFontTx/>
              <a:buNone/>
            </a:pPr>
            <a:r>
              <a:rPr lang="en-GB" altLang="en-US" sz="2000" smtClean="0"/>
              <a:t>2003 Legal Affairs Manager, large private UK 	company </a:t>
            </a:r>
          </a:p>
          <a:p>
            <a:pPr eaLnBrk="1" hangingPunct="1">
              <a:spcAft>
                <a:spcPts val="600"/>
              </a:spcAft>
              <a:buFontTx/>
              <a:buNone/>
            </a:pPr>
            <a:r>
              <a:rPr lang="en-GB" altLang="en-US" sz="2000" smtClean="0"/>
              <a:t>2006 Solicitor England &amp; Wales</a:t>
            </a:r>
          </a:p>
          <a:p>
            <a:pPr eaLnBrk="1" hangingPunct="1">
              <a:spcAft>
                <a:spcPts val="600"/>
              </a:spcAft>
              <a:buFontTx/>
              <a:buNone/>
            </a:pPr>
            <a:r>
              <a:rPr lang="en-GB" altLang="en-US" sz="2000" smtClean="0"/>
              <a:t>2008 Law Academic / Researcher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altLang="en-US" sz="2400" smtClean="0"/>
          </a:p>
          <a:p>
            <a:pPr eaLnBrk="1" hangingPunct="1">
              <a:lnSpc>
                <a:spcPct val="90000"/>
              </a:lnSpc>
              <a:buFont typeface="Wingdings 2" panose="05020102010507070707" pitchFamily="18" charset="2"/>
              <a:buNone/>
            </a:pPr>
            <a:endParaRPr lang="en-GB" altLang="en-US" sz="2800" smtClean="0"/>
          </a:p>
          <a:p>
            <a:pPr eaLnBrk="1" hangingPunct="1">
              <a:lnSpc>
                <a:spcPct val="90000"/>
              </a:lnSpc>
            </a:pPr>
            <a:endParaRPr lang="en-GB" altLang="en-US" smtClean="0"/>
          </a:p>
        </p:txBody>
      </p:sp>
      <p:pic>
        <p:nvPicPr>
          <p:cNvPr id="6148" name="Picture 8" descr="C:\Documents and Settings\ALS3DENONJ\Local Settings\Temporary Internet Files\Content.IE5\AHR9UPWJ\MC900001200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5038" y="2889250"/>
            <a:ext cx="1285875" cy="78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6" descr="C:\Documents and Settings\ALS3DENONJ\Local Settings\Temporary Internet Files\Content.IE5\M13ABFCD\MP900362608[1]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3613" y="3806825"/>
            <a:ext cx="1292225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Picture 7" descr="C:\Documents and Settings\ALS3DENONJ\Local Settings\Temporary Internet Files\Content.IE5\4DYEPE0J\MC900018839[1].wm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4725" y="4724400"/>
            <a:ext cx="1270000" cy="655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1" name="Picture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2638" y="1166813"/>
            <a:ext cx="1590675" cy="159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381000" y="381000"/>
            <a:ext cx="8305800" cy="625475"/>
          </a:xfrm>
        </p:spPr>
        <p:txBody>
          <a:bodyPr/>
          <a:lstStyle/>
          <a:p>
            <a:r>
              <a:rPr lang="en-GB" altLang="en-US" sz="2400" b="1" smtClean="0"/>
              <a:t>Intellectual Property Research Group</a:t>
            </a:r>
            <a:br>
              <a:rPr lang="en-GB" altLang="en-US" sz="2400" b="1" smtClean="0"/>
            </a:br>
            <a:endParaRPr lang="en-GB" altLang="en-US" sz="2400" b="1" smtClean="0"/>
          </a:p>
        </p:txBody>
      </p:sp>
      <p:pic>
        <p:nvPicPr>
          <p:cNvPr id="8195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467850" y="1530350"/>
            <a:ext cx="1962150" cy="1465263"/>
          </a:xfrm>
        </p:spPr>
      </p:pic>
      <p:sp>
        <p:nvSpPr>
          <p:cNvPr id="8196" name="Rectangle 5"/>
          <p:cNvSpPr>
            <a:spLocks noChangeArrowheads="1"/>
          </p:cNvSpPr>
          <p:nvPr/>
        </p:nvSpPr>
        <p:spPr bwMode="auto">
          <a:xfrm>
            <a:off x="2286000" y="-18161000"/>
            <a:ext cx="4572000" cy="2554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Font typeface="Wingdings 3" panose="05040102010807070707" pitchFamily="18" charset="2"/>
              <a:buChar char=""/>
            </a:pPr>
            <a:r>
              <a:rPr lang="en-GB" altLang="en-US" sz="2000">
                <a:solidFill>
                  <a:srgbClr val="404040"/>
                </a:solidFill>
              </a:rPr>
              <a:t>lead IP research within the East Midlands region and focusses on:</a:t>
            </a:r>
          </a:p>
          <a:p>
            <a:pPr eaLnBrk="1" hangingPunct="1">
              <a:buFont typeface="Wingdings 3" panose="05040102010807070707" pitchFamily="18" charset="2"/>
              <a:buChar char=""/>
            </a:pPr>
            <a:endParaRPr lang="en-GB" altLang="en-US" sz="2000">
              <a:solidFill>
                <a:srgbClr val="404040"/>
              </a:solidFill>
            </a:endParaRPr>
          </a:p>
          <a:p>
            <a:pPr eaLnBrk="1" hangingPunct="1">
              <a:buFont typeface="Wingdings 3" panose="05040102010807070707" pitchFamily="18" charset="2"/>
              <a:buNone/>
            </a:pPr>
            <a:r>
              <a:rPr lang="en-GB" altLang="en-US" sz="2000">
                <a:solidFill>
                  <a:srgbClr val="404040"/>
                </a:solidFill>
              </a:rPr>
              <a:t>IP law and practice</a:t>
            </a:r>
          </a:p>
          <a:p>
            <a:pPr eaLnBrk="1" hangingPunct="1">
              <a:buFont typeface="Wingdings 3" panose="05040102010807070707" pitchFamily="18" charset="2"/>
              <a:buNone/>
            </a:pPr>
            <a:r>
              <a:rPr lang="en-GB" altLang="en-US" sz="2000">
                <a:solidFill>
                  <a:srgbClr val="404040"/>
                </a:solidFill>
              </a:rPr>
              <a:t>IP law education</a:t>
            </a:r>
          </a:p>
          <a:p>
            <a:pPr eaLnBrk="1" hangingPunct="1">
              <a:buFont typeface="Wingdings 3" panose="05040102010807070707" pitchFamily="18" charset="2"/>
              <a:buNone/>
            </a:pPr>
            <a:r>
              <a:rPr lang="en-GB" altLang="en-US" sz="2000">
                <a:solidFill>
                  <a:srgbClr val="404040"/>
                </a:solidFill>
              </a:rPr>
              <a:t>IP commercialisation</a:t>
            </a:r>
          </a:p>
          <a:p>
            <a:pPr>
              <a:buFont typeface="Wingdings 3" panose="05040102010807070707" pitchFamily="18" charset="2"/>
              <a:buNone/>
            </a:pPr>
            <a:r>
              <a:rPr lang="en-GB" altLang="en-US" sz="2000"/>
              <a:t> </a:t>
            </a:r>
          </a:p>
          <a:p>
            <a:r>
              <a:rPr lang="en-GB" altLang="en-US" sz="2000" u="sng">
                <a:hlinkClick r:id="rId3"/>
              </a:rPr>
              <a:t>www.ntu.ac.uk/ipresearch</a:t>
            </a:r>
            <a:endParaRPr lang="en-GB" altLang="en-US" sz="2000">
              <a:solidFill>
                <a:srgbClr val="404040"/>
              </a:solidFill>
            </a:endParaRPr>
          </a:p>
        </p:txBody>
      </p:sp>
      <p:sp>
        <p:nvSpPr>
          <p:cNvPr id="8197" name="TextBox 6"/>
          <p:cNvSpPr txBox="1">
            <a:spLocks noChangeArrowheads="1"/>
          </p:cNvSpPr>
          <p:nvPr/>
        </p:nvSpPr>
        <p:spPr bwMode="auto">
          <a:xfrm>
            <a:off x="179388" y="1504950"/>
            <a:ext cx="6999287" cy="193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2400"/>
              <a:t>  IP law and practice</a:t>
            </a:r>
          </a:p>
          <a:p>
            <a:r>
              <a:rPr lang="en-GB" altLang="en-US" sz="2400"/>
              <a:t>  IP law education</a:t>
            </a:r>
          </a:p>
          <a:p>
            <a:r>
              <a:rPr lang="it-IT" altLang="en-US" sz="2400"/>
              <a:t>  IP commercialisation</a:t>
            </a:r>
            <a:endParaRPr lang="en-GB" altLang="en-US" sz="2400"/>
          </a:p>
          <a:p>
            <a:r>
              <a:rPr lang="it-IT" altLang="en-US" sz="2400"/>
              <a:t> </a:t>
            </a:r>
            <a:endParaRPr lang="en-GB" altLang="en-US" sz="2400"/>
          </a:p>
          <a:p>
            <a:r>
              <a:rPr lang="it-IT" altLang="en-US" sz="2400" u="sng">
                <a:hlinkClick r:id="rId3"/>
              </a:rPr>
              <a:t>www.ntu.ac.uk/ipresearch</a:t>
            </a:r>
            <a:endParaRPr lang="en-GB" altLang="en-US" sz="2400"/>
          </a:p>
        </p:txBody>
      </p:sp>
      <p:pic>
        <p:nvPicPr>
          <p:cNvPr id="8198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4375" y="1435100"/>
            <a:ext cx="4260850" cy="283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9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575" y="3933825"/>
            <a:ext cx="3071813" cy="2039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0" name="Picture 8" descr="Z:\BUSINESS DEVELOPMENT OFFICE\IPO\Project Delivery\WP5 - Marketing &amp; Comm\Logos\NLS_logo (2)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163" y="4695825"/>
            <a:ext cx="2808287" cy="1163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404813"/>
            <a:ext cx="8305800" cy="1066800"/>
          </a:xfrm>
        </p:spPr>
        <p:txBody>
          <a:bodyPr/>
          <a:lstStyle/>
          <a:p>
            <a:pPr eaLnBrk="1" hangingPunct="1"/>
            <a:r>
              <a:rPr lang="en-GB" altLang="en-US" sz="2400" b="1" smtClean="0">
                <a:solidFill>
                  <a:srgbClr val="002060"/>
                </a:solidFill>
              </a:rPr>
              <a:t>True and Fair Intellectual Property Information: A Corporate Governance Issue</a:t>
            </a:r>
          </a:p>
        </p:txBody>
      </p:sp>
      <p:sp>
        <p:nvSpPr>
          <p:cNvPr id="8195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3362325" y="1833563"/>
            <a:ext cx="5781675" cy="3000375"/>
          </a:xfrm>
        </p:spPr>
        <p:txBody>
          <a:bodyPr/>
          <a:lstStyle/>
          <a:p>
            <a:pPr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GB" altLang="en-US" sz="2000" dirty="0"/>
              <a:t>Accounting for intangibles</a:t>
            </a:r>
          </a:p>
          <a:p>
            <a:pPr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GB" altLang="en-US" sz="2000" dirty="0" smtClean="0"/>
              <a:t>Historiographic tour of accounting </a:t>
            </a:r>
          </a:p>
          <a:p>
            <a:pPr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GB" altLang="en-US" sz="2000" dirty="0" smtClean="0"/>
              <a:t>Corporate financial accounts</a:t>
            </a:r>
          </a:p>
          <a:p>
            <a:pPr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GB" altLang="en-US" sz="2000" dirty="0" smtClean="0"/>
              <a:t>IAS 38 intangibles</a:t>
            </a:r>
          </a:p>
          <a:p>
            <a:pPr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GB" altLang="en-US" sz="2000" dirty="0" smtClean="0"/>
              <a:t>The </a:t>
            </a:r>
            <a:r>
              <a:rPr lang="en-GB" altLang="en-US" sz="2000" dirty="0"/>
              <a:t>missing </a:t>
            </a:r>
            <a:r>
              <a:rPr lang="en-GB" altLang="en-US" sz="2000" dirty="0" smtClean="0"/>
              <a:t>link: </a:t>
            </a:r>
            <a:r>
              <a:rPr lang="en-GB" altLang="en-US" sz="2000" dirty="0"/>
              <a:t>c</a:t>
            </a:r>
            <a:r>
              <a:rPr lang="en-GB" altLang="en-US" sz="2000" dirty="0" smtClean="0"/>
              <a:t>orporate narrative disclosure? </a:t>
            </a:r>
          </a:p>
          <a:p>
            <a:pPr marL="0" indent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GB" altLang="en-US" sz="2400" dirty="0" smtClean="0"/>
              <a:t>         </a:t>
            </a:r>
          </a:p>
        </p:txBody>
      </p:sp>
      <p:sp>
        <p:nvSpPr>
          <p:cNvPr id="9220" name="Rectangle 1"/>
          <p:cNvSpPr>
            <a:spLocks noChangeArrowheads="1"/>
          </p:cNvSpPr>
          <p:nvPr/>
        </p:nvSpPr>
        <p:spPr bwMode="auto">
          <a:xfrm>
            <a:off x="252413" y="6165850"/>
            <a:ext cx="18049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200"/>
              <a:t>©J Denoncourt 2016</a:t>
            </a:r>
          </a:p>
        </p:txBody>
      </p:sp>
      <p:pic>
        <p:nvPicPr>
          <p:cNvPr id="9221" name="Picture 6" descr="MPj04441420000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773238"/>
            <a:ext cx="2947987" cy="313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81000"/>
            <a:ext cx="8305800" cy="600075"/>
          </a:xfrm>
        </p:spPr>
        <p:txBody>
          <a:bodyPr/>
          <a:lstStyle/>
          <a:p>
            <a:pPr eaLnBrk="1" hangingPunct="1">
              <a:defRPr/>
            </a:pPr>
            <a:r>
              <a:rPr lang="en-GB" altLang="en-US" sz="2400" b="1" dirty="0" smtClean="0">
                <a:solidFill>
                  <a:schemeClr val="accent6">
                    <a:lumMod val="75000"/>
                  </a:schemeClr>
                </a:solidFill>
              </a:rPr>
              <a:t>Multidisciplinary</a:t>
            </a:r>
            <a:r>
              <a:rPr lang="en-GB" altLang="en-US" sz="3200" dirty="0" smtClean="0">
                <a:solidFill>
                  <a:srgbClr val="0070C0"/>
                </a:solidFill>
              </a:rPr>
              <a:t/>
            </a:r>
            <a:br>
              <a:rPr lang="en-GB" altLang="en-US" sz="3200" dirty="0" smtClean="0">
                <a:solidFill>
                  <a:srgbClr val="0070C0"/>
                </a:solidFill>
              </a:rPr>
            </a:br>
            <a:endParaRPr lang="en-GB" altLang="en-US" sz="3200" b="1" dirty="0" smtClean="0">
              <a:solidFill>
                <a:srgbClr val="7030A0"/>
              </a:solidFill>
            </a:endParaRPr>
          </a:p>
        </p:txBody>
      </p:sp>
      <p:sp>
        <p:nvSpPr>
          <p:cNvPr id="10243" name="Rectangle 1"/>
          <p:cNvSpPr>
            <a:spLocks noChangeArrowheads="1"/>
          </p:cNvSpPr>
          <p:nvPr/>
        </p:nvSpPr>
        <p:spPr bwMode="auto">
          <a:xfrm>
            <a:off x="252413" y="6165850"/>
            <a:ext cx="18049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200"/>
              <a:t>©J Denoncourt 2016</a:t>
            </a:r>
          </a:p>
        </p:txBody>
      </p:sp>
      <p:pic>
        <p:nvPicPr>
          <p:cNvPr id="10244" name="Picture 2" descr="Janice Denoncourt's photo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338" y="1196975"/>
            <a:ext cx="8207375" cy="475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GB" altLang="en-US" b="1" dirty="0" smtClean="0">
                <a:solidFill>
                  <a:schemeClr val="accent6">
                    <a:lumMod val="75000"/>
                  </a:schemeClr>
                </a:solidFill>
              </a:rPr>
              <a:t>Corporate value of intangible assets</a:t>
            </a:r>
          </a:p>
        </p:txBody>
      </p:sp>
      <p:sp>
        <p:nvSpPr>
          <p:cNvPr id="11267" name="Rectangle 1"/>
          <p:cNvSpPr>
            <a:spLocks noChangeArrowheads="1"/>
          </p:cNvSpPr>
          <p:nvPr/>
        </p:nvSpPr>
        <p:spPr bwMode="auto">
          <a:xfrm>
            <a:off x="395288" y="6237288"/>
            <a:ext cx="18049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200"/>
              <a:t>©J Denoncourt 2016</a:t>
            </a:r>
          </a:p>
        </p:txBody>
      </p:sp>
      <p:sp>
        <p:nvSpPr>
          <p:cNvPr id="11268" name="Rectangle 1"/>
          <p:cNvSpPr>
            <a:spLocks noChangeArrowheads="1"/>
          </p:cNvSpPr>
          <p:nvPr/>
        </p:nvSpPr>
        <p:spPr bwMode="auto">
          <a:xfrm>
            <a:off x="688975" y="3219450"/>
            <a:ext cx="5992813" cy="206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endParaRPr lang="en-GB" altLang="en-US"/>
          </a:p>
          <a:p>
            <a:endParaRPr lang="en-GB" altLang="en-US" b="1"/>
          </a:p>
          <a:p>
            <a:endParaRPr lang="en-GB" altLang="en-US" b="1"/>
          </a:p>
          <a:p>
            <a:r>
              <a:rPr lang="en-GB" altLang="en-US" b="1"/>
              <a:t>Banking on IP? </a:t>
            </a:r>
            <a:endParaRPr lang="en-GB" altLang="en-US"/>
          </a:p>
          <a:p>
            <a:r>
              <a:rPr lang="en-US" altLang="en-US"/>
              <a:t>The role of intellectual property and intangible assets in facilitating business finance </a:t>
            </a:r>
          </a:p>
          <a:p>
            <a:r>
              <a:rPr lang="en-GB" altLang="en-US"/>
              <a:t>Final report 2013</a:t>
            </a:r>
          </a:p>
          <a:p>
            <a:endParaRPr lang="en-GB" altLang="zh-CN">
              <a:ea typeface="宋体" panose="02010600030101010101" pitchFamily="2" charset="-122"/>
            </a:endParaRPr>
          </a:p>
        </p:txBody>
      </p:sp>
      <p:pic>
        <p:nvPicPr>
          <p:cNvPr id="11269" name="Picture 3" descr="C:\Documents and Settings\Janice Denoncourt\Local Settings\Temporary Internet Files\Content.IE5\8MRJVAZC\MP900362858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5813" y="4000500"/>
            <a:ext cx="1612900" cy="903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Picture 2" descr="http://upload.wikimedia.org/wikipedia/en/1/1f/Intellectual_Property_Offic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5" y="3429000"/>
            <a:ext cx="4706938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1" name="Rectangle 2"/>
          <p:cNvSpPr>
            <a:spLocks noChangeArrowheads="1"/>
          </p:cNvSpPr>
          <p:nvPr/>
        </p:nvSpPr>
        <p:spPr bwMode="auto">
          <a:xfrm>
            <a:off x="714375" y="5060950"/>
            <a:ext cx="60706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b="1"/>
              <a:t>Final Report from the Expert Group on Intellectual Property Valuation</a:t>
            </a:r>
          </a:p>
          <a:p>
            <a:r>
              <a:rPr lang="en-GB" altLang="en-US"/>
              <a:t>European Commission, 2013</a:t>
            </a:r>
            <a:endParaRPr lang="en-US" altLang="en-US"/>
          </a:p>
        </p:txBody>
      </p:sp>
      <p:pic>
        <p:nvPicPr>
          <p:cNvPr id="11272" name="Picture 2" descr="C:\Documents and Settings\Janice Denoncourt\Local Settings\Temporary Internet Files\Content.IE5\WVWBHUVK\MC900440392[1]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4213" y="4903788"/>
            <a:ext cx="1814512" cy="1144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3" name="TextBox 4"/>
          <p:cNvSpPr txBox="1">
            <a:spLocks noChangeArrowheads="1"/>
          </p:cNvSpPr>
          <p:nvPr/>
        </p:nvSpPr>
        <p:spPr bwMode="auto">
          <a:xfrm>
            <a:off x="1979613" y="1341438"/>
            <a:ext cx="5324475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GB" altLang="en-US" sz="2400"/>
              <a:t>Intangible assets are now estimated to represent </a:t>
            </a:r>
          </a:p>
          <a:p>
            <a:pPr algn="ctr"/>
            <a:r>
              <a:rPr lang="en-GB" altLang="en-US" sz="2400" b="1">
                <a:solidFill>
                  <a:srgbClr val="7030A0"/>
                </a:solidFill>
              </a:rPr>
              <a:t>70-80%</a:t>
            </a:r>
            <a:r>
              <a:rPr lang="en-GB" altLang="en-US" sz="2400"/>
              <a:t>  </a:t>
            </a:r>
          </a:p>
          <a:p>
            <a:pPr algn="ctr"/>
            <a:r>
              <a:rPr lang="en-GB" altLang="en-US" sz="2400"/>
              <a:t>of the value of UK companies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GB" altLang="en-US" b="1" dirty="0" smtClean="0">
                <a:solidFill>
                  <a:schemeClr val="accent6">
                    <a:lumMod val="75000"/>
                  </a:schemeClr>
                </a:solidFill>
              </a:rPr>
              <a:t>Intangible assets (goodwill, IC &amp; IP)</a:t>
            </a:r>
            <a:br>
              <a:rPr lang="en-GB" altLang="en-US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GB" altLang="en-US" b="1" dirty="0" smtClean="0">
                <a:solidFill>
                  <a:schemeClr val="accent6">
                    <a:lumMod val="75000"/>
                  </a:schemeClr>
                </a:solidFill>
              </a:rPr>
              <a:t>value uncertainty + legal risks</a:t>
            </a:r>
            <a:br>
              <a:rPr lang="en-GB" altLang="en-US" b="1" dirty="0" smtClean="0">
                <a:solidFill>
                  <a:schemeClr val="accent6">
                    <a:lumMod val="75000"/>
                  </a:schemeClr>
                </a:solidFill>
              </a:rPr>
            </a:br>
            <a:endParaRPr lang="en-GB" altLang="en-US" b="1" dirty="0" smtClean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2291" name="Rectangle 1"/>
          <p:cNvSpPr>
            <a:spLocks noChangeArrowheads="1"/>
          </p:cNvSpPr>
          <p:nvPr/>
        </p:nvSpPr>
        <p:spPr bwMode="auto">
          <a:xfrm>
            <a:off x="395288" y="6237288"/>
            <a:ext cx="18049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200"/>
              <a:t>©J Denoncourt 2016</a:t>
            </a:r>
          </a:p>
        </p:txBody>
      </p:sp>
      <p:pic>
        <p:nvPicPr>
          <p:cNvPr id="12292" name="Picture 6" descr="MPj04236070000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050" y="1447800"/>
            <a:ext cx="5329238" cy="4357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81000"/>
            <a:ext cx="8583613" cy="960438"/>
          </a:xfrm>
        </p:spPr>
        <p:txBody>
          <a:bodyPr/>
          <a:lstStyle/>
          <a:p>
            <a:pPr algn="ctr" eaLnBrk="1" hangingPunct="1">
              <a:defRPr/>
            </a:pPr>
            <a:r>
              <a:rPr lang="en-GB" altLang="en-US" sz="2400" b="1" dirty="0" smtClean="0">
                <a:solidFill>
                  <a:schemeClr val="accent6">
                    <a:lumMod val="75000"/>
                  </a:schemeClr>
                </a:solidFill>
              </a:rPr>
              <a:t>Imperative need </a:t>
            </a:r>
            <a:r>
              <a:rPr lang="en-GB" altLang="en-US" sz="2400" b="1" dirty="0">
                <a:solidFill>
                  <a:schemeClr val="accent6">
                    <a:lumMod val="75000"/>
                  </a:schemeClr>
                </a:solidFill>
              </a:rPr>
              <a:t>to measure </a:t>
            </a:r>
            <a:r>
              <a:rPr lang="en-GB" altLang="en-US" sz="24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br>
              <a:rPr lang="en-GB" altLang="en-US" sz="2400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GB" altLang="en-US" sz="2400" b="1" u="sng" dirty="0" smtClean="0">
                <a:solidFill>
                  <a:schemeClr val="accent6">
                    <a:lumMod val="75000"/>
                  </a:schemeClr>
                </a:solidFill>
              </a:rPr>
              <a:t>objective </a:t>
            </a:r>
            <a:r>
              <a:rPr lang="en-GB" altLang="en-US" sz="2400" b="1" u="sng" dirty="0">
                <a:solidFill>
                  <a:schemeClr val="accent6">
                    <a:lumMod val="75000"/>
                  </a:schemeClr>
                </a:solidFill>
              </a:rPr>
              <a:t>value </a:t>
            </a:r>
            <a:r>
              <a:rPr lang="en-GB" altLang="en-US" sz="2400" b="1" dirty="0" smtClean="0">
                <a:solidFill>
                  <a:schemeClr val="accent6">
                    <a:lumMod val="75000"/>
                  </a:schemeClr>
                </a:solidFill>
              </a:rPr>
              <a:t>&amp; </a:t>
            </a:r>
            <a:r>
              <a:rPr lang="en-GB" altLang="en-US" sz="2400" b="1" u="sng" dirty="0" smtClean="0">
                <a:solidFill>
                  <a:schemeClr val="accent6">
                    <a:lumMod val="75000"/>
                  </a:schemeClr>
                </a:solidFill>
              </a:rPr>
              <a:t>subjective </a:t>
            </a:r>
            <a:r>
              <a:rPr lang="en-GB" altLang="en-US" sz="2400" b="1" u="sng" dirty="0">
                <a:solidFill>
                  <a:schemeClr val="accent6">
                    <a:lumMod val="75000"/>
                  </a:schemeClr>
                </a:solidFill>
              </a:rPr>
              <a:t>quality </a:t>
            </a:r>
            <a:r>
              <a:rPr lang="en-GB" altLang="en-US" sz="2400" b="1" dirty="0">
                <a:solidFill>
                  <a:schemeClr val="accent6">
                    <a:lumMod val="75000"/>
                  </a:schemeClr>
                </a:solidFill>
              </a:rPr>
              <a:t>of IP </a:t>
            </a:r>
            <a:r>
              <a:rPr lang="en-GB" altLang="en-US" sz="2400" b="1" dirty="0" smtClean="0">
                <a:solidFill>
                  <a:schemeClr val="accent6">
                    <a:lumMod val="75000"/>
                  </a:schemeClr>
                </a:solidFill>
              </a:rPr>
              <a:t>assets </a:t>
            </a:r>
            <a:r>
              <a:rPr lang="en-GB" altLang="en-US" sz="3200" dirty="0"/>
              <a:t/>
            </a:r>
            <a:br>
              <a:rPr lang="en-GB" altLang="en-US" sz="3200" dirty="0"/>
            </a:br>
            <a:r>
              <a:rPr lang="en-GB" altLang="en-US" sz="3200" dirty="0" smtClean="0">
                <a:solidFill>
                  <a:srgbClr val="0070C0"/>
                </a:solidFill>
              </a:rPr>
              <a:t/>
            </a:r>
            <a:br>
              <a:rPr lang="en-GB" altLang="en-US" sz="3200" dirty="0" smtClean="0">
                <a:solidFill>
                  <a:srgbClr val="0070C0"/>
                </a:solidFill>
              </a:rPr>
            </a:br>
            <a:endParaRPr lang="en-GB" altLang="en-US" sz="3200" b="1" dirty="0" smtClean="0">
              <a:solidFill>
                <a:srgbClr val="7030A0"/>
              </a:solidFill>
            </a:endParaRPr>
          </a:p>
        </p:txBody>
      </p:sp>
      <p:sp>
        <p:nvSpPr>
          <p:cNvPr id="13315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84188" y="1989138"/>
            <a:ext cx="8353425" cy="1773237"/>
          </a:xfrm>
        </p:spPr>
        <p:txBody>
          <a:bodyPr/>
          <a:lstStyle/>
          <a:p>
            <a:pPr marL="0" indent="0" algn="ctr" eaLnBrk="1" hangingPunct="1">
              <a:buFontTx/>
              <a:buNone/>
            </a:pPr>
            <a:r>
              <a:rPr lang="en-GB" altLang="en-US" sz="2800" b="1" smtClean="0">
                <a:solidFill>
                  <a:srgbClr val="6600CC"/>
                </a:solidFill>
              </a:rPr>
              <a:t>ACCOUNTING DOMINATES </a:t>
            </a:r>
          </a:p>
          <a:p>
            <a:pPr marL="0" indent="0" algn="ctr" eaLnBrk="1" hangingPunct="1">
              <a:buFontTx/>
              <a:buNone/>
            </a:pPr>
            <a:r>
              <a:rPr lang="en-GB" altLang="en-US" sz="2800" b="1" smtClean="0">
                <a:solidFill>
                  <a:srgbClr val="6600CC"/>
                </a:solidFill>
              </a:rPr>
              <a:t>IP ASSET VALUATION</a:t>
            </a:r>
            <a:endParaRPr lang="en-GB" altLang="en-US" sz="2000" smtClean="0"/>
          </a:p>
          <a:p>
            <a:pPr marL="0" indent="0" eaLnBrk="1" hangingPunct="1">
              <a:buFontTx/>
              <a:buNone/>
            </a:pPr>
            <a:endParaRPr lang="en-GB" altLang="en-US" sz="2000" smtClean="0"/>
          </a:p>
        </p:txBody>
      </p:sp>
      <p:sp>
        <p:nvSpPr>
          <p:cNvPr id="13316" name="Rectangle 1"/>
          <p:cNvSpPr>
            <a:spLocks noChangeArrowheads="1"/>
          </p:cNvSpPr>
          <p:nvPr/>
        </p:nvSpPr>
        <p:spPr bwMode="auto">
          <a:xfrm>
            <a:off x="252413" y="6165850"/>
            <a:ext cx="18049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200"/>
              <a:t>©J Denoncourt 2016</a:t>
            </a:r>
          </a:p>
        </p:txBody>
      </p:sp>
      <p:pic>
        <p:nvPicPr>
          <p:cNvPr id="13317" name="Picture 6" descr="C:\Users\home\AppData\Local\Microsoft\Windows\INetCache\IE\9YO174U2\numbers-colorful-clip-art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2850" y="4006850"/>
            <a:ext cx="908050" cy="912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8" name="Picture 6" descr="C:\Users\home\AppData\Local\Microsoft\Windows\INetCache\IE\9YO174U2\numbers-colorful-clip-art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0900" y="4033838"/>
            <a:ext cx="909638" cy="912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9" name="Picture 6" descr="C:\Users\home\AppData\Local\Microsoft\Windows\INetCache\IE\9YO174U2\numbers-colorful-clip-art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8788" y="4051300"/>
            <a:ext cx="908050" cy="912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0" name="Picture 6" descr="C:\Users\home\AppData\Local\Microsoft\Windows\INetCache\IE\9YO174U2\numbers-colorful-clip-art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6838" y="4033838"/>
            <a:ext cx="908050" cy="912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1" name="Picture 6" descr="C:\Users\home\AppData\Local\Microsoft\Windows\INetCache\IE\9YO174U2\numbers-colorful-clip-art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775" y="4006850"/>
            <a:ext cx="908050" cy="912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2" name="Picture 6" descr="C:\Users\home\AppData\Local\Microsoft\Windows\INetCache\IE\9YO174U2\numbers-colorful-clip-art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100" y="4006850"/>
            <a:ext cx="908050" cy="912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3" name="Picture 6" descr="C:\Users\home\AppData\Local\Microsoft\Windows\INetCache\IE\9YO174U2\numbers-colorful-clip-art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413" y="3987800"/>
            <a:ext cx="908050" cy="912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4" name="Picture 6" descr="C:\Users\home\AppData\Local\Microsoft\Windows\INetCache\IE\9YO174U2\numbers-colorful-clip-art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8" y="4051300"/>
            <a:ext cx="909637" cy="912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25" name="Rectangle 1"/>
          <p:cNvSpPr>
            <a:spLocks noChangeArrowheads="1"/>
          </p:cNvSpPr>
          <p:nvPr/>
        </p:nvSpPr>
        <p:spPr bwMode="auto">
          <a:xfrm>
            <a:off x="663575" y="5514975"/>
            <a:ext cx="799306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b="1"/>
              <a:t>Accounting standards affect valuation and recording of IP assets.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233363" y="404813"/>
            <a:ext cx="8731250" cy="1439862"/>
          </a:xfrm>
        </p:spPr>
        <p:txBody>
          <a:bodyPr/>
          <a:lstStyle/>
          <a:p>
            <a:pPr algn="ctr" eaLnBrk="1" hangingPunct="1">
              <a:defRPr/>
            </a:pPr>
            <a:r>
              <a:rPr lang="en-GB" altLang="en-US" b="1" dirty="0" smtClean="0">
                <a:solidFill>
                  <a:schemeClr val="accent6">
                    <a:lumMod val="75000"/>
                  </a:schemeClr>
                </a:solidFill>
              </a:rPr>
              <a:t>IP assets fall within ‘intangible assets’ and are virtually invisible </a:t>
            </a:r>
            <a:br>
              <a:rPr lang="en-GB" altLang="en-US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GB" altLang="en-US" b="1" dirty="0" smtClean="0">
                <a:solidFill>
                  <a:schemeClr val="accent6">
                    <a:lumMod val="75000"/>
                  </a:schemeClr>
                </a:solidFill>
              </a:rPr>
              <a:t>in traditional financial accounts</a:t>
            </a:r>
          </a:p>
        </p:txBody>
      </p:sp>
      <p:sp>
        <p:nvSpPr>
          <p:cNvPr id="14339" name="Rectangle 1"/>
          <p:cNvSpPr>
            <a:spLocks noChangeArrowheads="1"/>
          </p:cNvSpPr>
          <p:nvPr/>
        </p:nvSpPr>
        <p:spPr bwMode="auto">
          <a:xfrm>
            <a:off x="233363" y="6165850"/>
            <a:ext cx="234156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/>
              <a:t>©J Denoncourt 2016</a:t>
            </a:r>
          </a:p>
        </p:txBody>
      </p:sp>
      <p:pic>
        <p:nvPicPr>
          <p:cNvPr id="14340" name="Picture 2" descr="C:\Users\home\AppData\Local\Microsoft\Windows\INetCache\IE\WSLL224M\invisible-man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5563" y="2060575"/>
            <a:ext cx="3744912" cy="288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1" name="TextBox 1"/>
          <p:cNvSpPr txBox="1">
            <a:spLocks noChangeArrowheads="1"/>
          </p:cNvSpPr>
          <p:nvPr/>
        </p:nvSpPr>
        <p:spPr bwMode="auto">
          <a:xfrm>
            <a:off x="531813" y="5229225"/>
            <a:ext cx="8351837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GB" altLang="en-US" sz="2400" b="1"/>
              <a:t>Under IAS 38 internally developed IP is an expense and ‘off balance sheet’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81000"/>
            <a:ext cx="8583613" cy="1176338"/>
          </a:xfrm>
        </p:spPr>
        <p:txBody>
          <a:bodyPr/>
          <a:lstStyle/>
          <a:p>
            <a:pPr algn="ctr" eaLnBrk="1" hangingPunct="1">
              <a:defRPr/>
            </a:pPr>
            <a:r>
              <a:rPr lang="en-GB" altLang="en-US" b="1" dirty="0" smtClean="0">
                <a:solidFill>
                  <a:schemeClr val="accent6">
                    <a:lumMod val="75000"/>
                  </a:schemeClr>
                </a:solidFill>
              </a:rPr>
              <a:t>Transforming money</a:t>
            </a:r>
            <a:br>
              <a:rPr lang="en-GB" altLang="en-US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GB" altLang="en-US" b="1" dirty="0" smtClean="0">
                <a:solidFill>
                  <a:schemeClr val="accent6">
                    <a:lumMod val="75000"/>
                  </a:schemeClr>
                </a:solidFill>
              </a:rPr>
              <a:t>The Money Lender and his Wife (1514)</a:t>
            </a:r>
            <a:r>
              <a:rPr lang="en-GB" altLang="en-US" b="1" dirty="0" smtClean="0">
                <a:solidFill>
                  <a:schemeClr val="accent6"/>
                </a:solidFill>
              </a:rPr>
              <a:t/>
            </a:r>
            <a:br>
              <a:rPr lang="en-GB" altLang="en-US" b="1" dirty="0" smtClean="0">
                <a:solidFill>
                  <a:schemeClr val="accent6"/>
                </a:solidFill>
              </a:rPr>
            </a:br>
            <a:endParaRPr lang="en-GB" altLang="en-US" b="1" dirty="0" smtClean="0">
              <a:solidFill>
                <a:schemeClr val="accent6"/>
              </a:solidFill>
            </a:endParaRPr>
          </a:p>
        </p:txBody>
      </p:sp>
      <p:sp>
        <p:nvSpPr>
          <p:cNvPr id="15363" name="Rectangle 1"/>
          <p:cNvSpPr>
            <a:spLocks noChangeArrowheads="1"/>
          </p:cNvSpPr>
          <p:nvPr/>
        </p:nvSpPr>
        <p:spPr bwMode="auto">
          <a:xfrm>
            <a:off x="252413" y="6165850"/>
            <a:ext cx="234156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/>
              <a:t>©J Denoncourt 2016</a:t>
            </a:r>
          </a:p>
        </p:txBody>
      </p:sp>
      <p:pic>
        <p:nvPicPr>
          <p:cNvPr id="1536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413" y="1557338"/>
            <a:ext cx="6770687" cy="427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5" name="Rectangle 4"/>
          <p:cNvSpPr>
            <a:spLocks noChangeArrowheads="1"/>
          </p:cNvSpPr>
          <p:nvPr/>
        </p:nvSpPr>
        <p:spPr bwMode="auto">
          <a:xfrm>
            <a:off x="7151688" y="1557338"/>
            <a:ext cx="1992312" cy="427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GB" altLang="en-US" b="1">
                <a:solidFill>
                  <a:srgbClr val="344B2B"/>
                </a:solidFill>
              </a:rPr>
              <a:t>Quentin Massys (1465-1530) Flemish Northern Renaissance</a:t>
            </a:r>
            <a:br>
              <a:rPr lang="en-GB" altLang="en-US" b="1">
                <a:solidFill>
                  <a:srgbClr val="344B2B"/>
                </a:solidFill>
              </a:rPr>
            </a:br>
            <a:r>
              <a:rPr lang="en-GB" altLang="en-US" b="1">
                <a:solidFill>
                  <a:srgbClr val="344B2B"/>
                </a:solidFill>
              </a:rPr>
              <a:t>Musee du Louvre, Paris</a:t>
            </a:r>
          </a:p>
          <a:p>
            <a:endParaRPr lang="en-GB" altLang="en-US" b="1">
              <a:solidFill>
                <a:srgbClr val="344B2B"/>
              </a:solidFill>
            </a:endParaRPr>
          </a:p>
          <a:p>
            <a:pPr algn="ctr"/>
            <a:r>
              <a:rPr lang="en-US" altLang="en-US">
                <a:solidFill>
                  <a:srgbClr val="B38F59"/>
                </a:solidFill>
              </a:rPr>
              <a:t>  The painting    depicts the epoch of the commercial revolution in Antwerp, Europe.</a:t>
            </a:r>
          </a:p>
          <a:p>
            <a:r>
              <a:rPr lang="en-GB" altLang="en-US" b="1">
                <a:solidFill>
                  <a:srgbClr val="344B2B"/>
                </a:solidFill>
              </a:rPr>
              <a:t/>
            </a:r>
            <a:br>
              <a:rPr lang="en-GB" altLang="en-US" b="1">
                <a:solidFill>
                  <a:srgbClr val="344B2B"/>
                </a:solidFill>
              </a:rPr>
            </a:br>
            <a:endParaRPr lang="en-GB" altLang="en-US">
              <a:solidFill>
                <a:srgbClr val="344B2B"/>
              </a:solidFill>
            </a:endParaRPr>
          </a:p>
          <a:p>
            <a:pPr algn="ctr"/>
            <a:endParaRPr lang="en-GB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81000"/>
            <a:ext cx="8305800" cy="1176338"/>
          </a:xfrm>
        </p:spPr>
        <p:txBody>
          <a:bodyPr/>
          <a:lstStyle/>
          <a:p>
            <a:pPr algn="ctr" eaLnBrk="1" hangingPunct="1">
              <a:defRPr/>
            </a:pPr>
            <a:r>
              <a:rPr lang="en-GB" altLang="en-US" b="1" dirty="0" smtClean="0">
                <a:solidFill>
                  <a:schemeClr val="accent6">
                    <a:lumMod val="75000"/>
                  </a:schemeClr>
                </a:solidFill>
              </a:rPr>
              <a:t>Updated in 1539 to highlight the emerging ‘accounting’ discipline  </a:t>
            </a:r>
          </a:p>
        </p:txBody>
      </p:sp>
      <p:sp>
        <p:nvSpPr>
          <p:cNvPr id="16387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7308850" y="1700213"/>
            <a:ext cx="1835150" cy="3465512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GB" altLang="en-US" sz="1600" smtClean="0"/>
              <a:t>Shows the counting house of a banker of the period.  </a:t>
            </a:r>
          </a:p>
          <a:p>
            <a:pPr marL="0" indent="0" eaLnBrk="1" hangingPunct="1">
              <a:buFontTx/>
              <a:buNone/>
            </a:pPr>
            <a:r>
              <a:rPr lang="en-GB" altLang="en-US" sz="1600" smtClean="0"/>
              <a:t>Note the abacus the banker has at his right on the table and the accounts book which the wife is holding. </a:t>
            </a:r>
          </a:p>
        </p:txBody>
      </p:sp>
      <p:sp>
        <p:nvSpPr>
          <p:cNvPr id="16388" name="Rectangle 1"/>
          <p:cNvSpPr>
            <a:spLocks noChangeArrowheads="1"/>
          </p:cNvSpPr>
          <p:nvPr/>
        </p:nvSpPr>
        <p:spPr bwMode="auto">
          <a:xfrm>
            <a:off x="252413" y="6165850"/>
            <a:ext cx="234156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/>
              <a:t>©J Denoncourt 2016</a:t>
            </a:r>
          </a:p>
        </p:txBody>
      </p:sp>
      <p:sp>
        <p:nvSpPr>
          <p:cNvPr id="16389" name="Rectangle 4"/>
          <p:cNvSpPr>
            <a:spLocks noChangeArrowheads="1"/>
          </p:cNvSpPr>
          <p:nvPr/>
        </p:nvSpPr>
        <p:spPr bwMode="auto">
          <a:xfrm>
            <a:off x="611188" y="5453063"/>
            <a:ext cx="7345362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b="1"/>
              <a:t>Marinus van Reymerswaele, Museo del Prado, Madrid</a:t>
            </a:r>
            <a:r>
              <a:rPr lang="en-GB" altLang="en-US" b="1">
                <a:solidFill>
                  <a:srgbClr val="7030A0"/>
                </a:solidFill>
              </a:rPr>
              <a:t> </a:t>
            </a:r>
            <a:endParaRPr lang="en-GB" altLang="en-US" b="1"/>
          </a:p>
        </p:txBody>
      </p:sp>
      <p:pic>
        <p:nvPicPr>
          <p:cNvPr id="16390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413" y="1557338"/>
            <a:ext cx="6911975" cy="368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376238" y="188913"/>
            <a:ext cx="8588375" cy="1066800"/>
          </a:xfrm>
        </p:spPr>
        <p:txBody>
          <a:bodyPr/>
          <a:lstStyle/>
          <a:p>
            <a:pPr algn="ctr"/>
            <a:r>
              <a:rPr lang="en-GB" altLang="en-US" b="1" smtClean="0"/>
              <a:t>Men of Progress - 19 American inventors</a:t>
            </a:r>
          </a:p>
        </p:txBody>
      </p:sp>
      <p:pic>
        <p:nvPicPr>
          <p:cNvPr id="17411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19250" y="908050"/>
            <a:ext cx="6386513" cy="3760788"/>
          </a:xfrm>
        </p:spPr>
      </p:pic>
      <p:sp>
        <p:nvSpPr>
          <p:cNvPr id="17412" name="Rectangle 3"/>
          <p:cNvSpPr>
            <a:spLocks noChangeArrowheads="1"/>
          </p:cNvSpPr>
          <p:nvPr/>
        </p:nvSpPr>
        <p:spPr bwMode="auto">
          <a:xfrm>
            <a:off x="1476375" y="4892675"/>
            <a:ext cx="71993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/>
              <a:t>Christian Schussele (1824 -1879) American National Portrait Gallery</a:t>
            </a:r>
          </a:p>
        </p:txBody>
      </p:sp>
      <p:sp>
        <p:nvSpPr>
          <p:cNvPr id="3" name="Rectangle 2"/>
          <p:cNvSpPr/>
          <p:nvPr/>
        </p:nvSpPr>
        <p:spPr>
          <a:xfrm>
            <a:off x="468313" y="5324475"/>
            <a:ext cx="8424862" cy="5857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GB" b="1" dirty="0">
                <a:solidFill>
                  <a:schemeClr val="accent6">
                    <a:lumMod val="75000"/>
                  </a:schemeClr>
                </a:solidFill>
                <a:cs typeface="Arial" charset="0"/>
              </a:rPr>
              <a:t>Illustrates that the rewards of commercialization </a:t>
            </a:r>
          </a:p>
          <a:p>
            <a:pPr algn="ctr">
              <a:defRPr/>
            </a:pPr>
            <a:r>
              <a:rPr lang="en-GB" b="1" dirty="0">
                <a:solidFill>
                  <a:schemeClr val="accent6">
                    <a:lumMod val="75000"/>
                  </a:schemeClr>
                </a:solidFill>
                <a:cs typeface="Arial" charset="0"/>
              </a:rPr>
              <a:t>were more accessible to aspiring </a:t>
            </a:r>
            <a:r>
              <a:rPr lang="en-GB" b="1" i="1" dirty="0">
                <a:solidFill>
                  <a:schemeClr val="accent6">
                    <a:lumMod val="75000"/>
                  </a:schemeClr>
                </a:solidFill>
                <a:cs typeface="Arial" charset="0"/>
              </a:rPr>
              <a:t>inventor</a:t>
            </a:r>
            <a:r>
              <a:rPr lang="en-GB" b="1" dirty="0">
                <a:solidFill>
                  <a:schemeClr val="accent6">
                    <a:lumMod val="75000"/>
                  </a:schemeClr>
                </a:solidFill>
                <a:cs typeface="Arial" charset="0"/>
              </a:rPr>
              <a:t>-capitalists.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81000"/>
            <a:ext cx="8439150" cy="671513"/>
          </a:xfrm>
        </p:spPr>
        <p:txBody>
          <a:bodyPr/>
          <a:lstStyle/>
          <a:p>
            <a:pPr eaLnBrk="1" hangingPunct="1"/>
            <a:r>
              <a:rPr lang="en-GB" altLang="en-US" sz="2400" b="1" smtClean="0"/>
              <a:t>Behavioural finance</a:t>
            </a:r>
          </a:p>
        </p:txBody>
      </p:sp>
      <p:sp>
        <p:nvSpPr>
          <p:cNvPr id="18435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0375" y="1341438"/>
            <a:ext cx="8280400" cy="4524375"/>
          </a:xfrm>
        </p:spPr>
        <p:txBody>
          <a:bodyPr/>
          <a:lstStyle/>
          <a:p>
            <a:pPr marL="0" indent="0" algn="ctr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GB" altLang="en-US" sz="2400" b="1" smtClean="0">
              <a:solidFill>
                <a:srgbClr val="7030A0"/>
              </a:solidFill>
            </a:endParaRPr>
          </a:p>
          <a:p>
            <a:pPr marL="0" indent="0" algn="ctr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2400" b="1" smtClean="0">
                <a:solidFill>
                  <a:srgbClr val="7030A0"/>
                </a:solidFill>
              </a:rPr>
              <a:t>We blur </a:t>
            </a:r>
            <a:r>
              <a:rPr lang="en-GB" altLang="en-US" sz="2400" b="1" u="sng" smtClean="0">
                <a:solidFill>
                  <a:srgbClr val="7030A0"/>
                </a:solidFill>
              </a:rPr>
              <a:t>perception</a:t>
            </a:r>
            <a:r>
              <a:rPr lang="en-GB" altLang="en-US" sz="2400" b="1" smtClean="0">
                <a:solidFill>
                  <a:srgbClr val="7030A0"/>
                </a:solidFill>
              </a:rPr>
              <a:t> of IP value</a:t>
            </a:r>
          </a:p>
          <a:p>
            <a:pPr marL="0" indent="0" algn="ctr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GB" altLang="en-US" sz="2400" b="1" smtClean="0">
              <a:solidFill>
                <a:srgbClr val="7030A0"/>
              </a:solidFill>
            </a:endParaRPr>
          </a:p>
          <a:p>
            <a:pPr marL="0" indent="0" algn="ctr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2400" b="1" smtClean="0">
                <a:solidFill>
                  <a:srgbClr val="7030A0"/>
                </a:solidFill>
              </a:rPr>
              <a:t>obscured in corporate financial statements</a:t>
            </a:r>
          </a:p>
          <a:p>
            <a:pPr marL="0" indent="0" algn="ctr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2400" b="1" smtClean="0">
                <a:solidFill>
                  <a:srgbClr val="7030A0"/>
                </a:solidFill>
              </a:rPr>
              <a:t> </a:t>
            </a:r>
          </a:p>
          <a:p>
            <a:pPr marL="0" indent="0" algn="ctr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2400" b="1" smtClean="0">
                <a:solidFill>
                  <a:srgbClr val="7030A0"/>
                </a:solidFill>
              </a:rPr>
              <a:t>with future prediction</a:t>
            </a:r>
          </a:p>
          <a:p>
            <a:pPr marL="0" indent="0" eaLnBrk="1" hangingPunct="1">
              <a:buFontTx/>
              <a:buNone/>
            </a:pPr>
            <a:endParaRPr lang="fr-CA" altLang="en-US" sz="2000" smtClean="0"/>
          </a:p>
          <a:p>
            <a:pPr marL="0" indent="0" eaLnBrk="1" hangingPunct="1">
              <a:buFontTx/>
              <a:buNone/>
            </a:pPr>
            <a:endParaRPr lang="en-GB" altLang="en-US" sz="2000" smtClean="0"/>
          </a:p>
          <a:p>
            <a:pPr marL="0" indent="0" eaLnBrk="1" hangingPunct="1">
              <a:buFontTx/>
              <a:buNone/>
            </a:pPr>
            <a:r>
              <a:rPr lang="en-GB" altLang="en-US" sz="2000" smtClean="0"/>
              <a:t>Relying on accounting figures alone does not give an accurate picture of corporate IP value.</a:t>
            </a:r>
          </a:p>
          <a:p>
            <a:pPr marL="0" indent="0" eaLnBrk="1" hangingPunct="1">
              <a:buFontTx/>
              <a:buNone/>
            </a:pPr>
            <a:endParaRPr lang="en-GB" altLang="en-US" sz="2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233363" y="404813"/>
            <a:ext cx="8731250" cy="1152525"/>
          </a:xfrm>
        </p:spPr>
        <p:txBody>
          <a:bodyPr/>
          <a:lstStyle/>
          <a:p>
            <a:pPr algn="ctr" eaLnBrk="1" hangingPunct="1">
              <a:defRPr/>
            </a:pPr>
            <a:r>
              <a:rPr lang="en-GB" altLang="en-US" b="1" dirty="0" smtClean="0">
                <a:solidFill>
                  <a:schemeClr val="accent6">
                    <a:lumMod val="75000"/>
                  </a:schemeClr>
                </a:solidFill>
              </a:rPr>
              <a:t>Leaving IP ‘off balance’ sheet is not a justifiable proposition</a:t>
            </a:r>
          </a:p>
        </p:txBody>
      </p:sp>
      <p:sp>
        <p:nvSpPr>
          <p:cNvPr id="19459" name="Rectangle 1"/>
          <p:cNvSpPr>
            <a:spLocks noChangeArrowheads="1"/>
          </p:cNvSpPr>
          <p:nvPr/>
        </p:nvSpPr>
        <p:spPr bwMode="auto">
          <a:xfrm>
            <a:off x="233363" y="6165850"/>
            <a:ext cx="18049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200"/>
              <a:t>©J Denoncourt 2016</a:t>
            </a:r>
          </a:p>
        </p:txBody>
      </p:sp>
      <p:sp>
        <p:nvSpPr>
          <p:cNvPr id="3" name="Rectangle 2"/>
          <p:cNvSpPr/>
          <p:nvPr/>
        </p:nvSpPr>
        <p:spPr>
          <a:xfrm>
            <a:off x="433388" y="1484313"/>
            <a:ext cx="8521700" cy="3786187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sz="2000" dirty="0">
                <a:cs typeface="Arial" charset="0"/>
              </a:rPr>
              <a:t>Corporate value is now closely linked to the IP. </a:t>
            </a:r>
          </a:p>
          <a:p>
            <a:pPr>
              <a:defRPr/>
            </a:pPr>
            <a:endParaRPr lang="en-GB" sz="2000" dirty="0">
              <a:cs typeface="Arial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sz="2000" dirty="0">
                <a:cs typeface="Arial" charset="0"/>
              </a:rPr>
              <a:t>Directors and investors get a distorted view of corporate strengths and weaknesses, inhibiting deciding and judging strategy. 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en-GB" sz="2000" dirty="0">
              <a:cs typeface="Arial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sz="2000" dirty="0">
                <a:cs typeface="Arial" charset="0"/>
              </a:rPr>
              <a:t>Shareholders and other stakeholders seek more relevant, accurate and timely information about corporate IP assets – the type of information known to internal management. 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en-GB" sz="2000" dirty="0">
              <a:cs typeface="Arial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sz="2000" dirty="0">
                <a:cs typeface="Arial" charset="0"/>
              </a:rPr>
              <a:t>At the same time, public disclosure of IP information and strategy invites both accountability and competitive exposure. </a:t>
            </a:r>
          </a:p>
        </p:txBody>
      </p:sp>
      <p:pic>
        <p:nvPicPr>
          <p:cNvPr id="19461" name="Picture 3" descr="C:\Users\home\AppData\Local\Microsoft\Windows\INetCache\IE\WSLL224M\patent_pending_02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5395913"/>
            <a:ext cx="1905000" cy="133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2" name="Picture 4" descr="C:\Users\home\AppData\Local\Microsoft\Windows\INetCache\IE\9YO174U2\200px-RegisteredTM.svg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4300" y="5557838"/>
            <a:ext cx="925513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3" name="Picture 5" descr="C:\Users\home\AppData\Local\Microsoft\Windows\INetCache\IE\HG09QOHB\Top%20Secret[1]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5557838"/>
            <a:ext cx="100330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461963" y="2781300"/>
            <a:ext cx="8137525" cy="2314575"/>
          </a:xfrm>
        </p:spPr>
        <p:txBody>
          <a:bodyPr/>
          <a:lstStyle/>
          <a:p>
            <a:pPr marL="0" indent="0" algn="ctr" eaLnBrk="1" hangingPunct="1">
              <a:buFontTx/>
              <a:buNone/>
              <a:defRPr/>
            </a:pPr>
            <a:r>
              <a:rPr lang="en-GB" altLang="en-US" sz="2000" b="1" dirty="0" smtClean="0">
                <a:solidFill>
                  <a:schemeClr val="accent6">
                    <a:lumMod val="75000"/>
                  </a:schemeClr>
                </a:solidFill>
              </a:rPr>
              <a:t>Should the LAW take the lead over </a:t>
            </a:r>
          </a:p>
          <a:p>
            <a:pPr marL="0" indent="0" algn="ctr" eaLnBrk="1" hangingPunct="1">
              <a:buFontTx/>
              <a:buNone/>
              <a:defRPr/>
            </a:pPr>
            <a:r>
              <a:rPr lang="en-GB" altLang="en-US" sz="2000" b="1" dirty="0" smtClean="0">
                <a:solidFill>
                  <a:schemeClr val="accent6">
                    <a:lumMod val="75000"/>
                  </a:schemeClr>
                </a:solidFill>
              </a:rPr>
              <a:t>accounting practice in order to provide </a:t>
            </a:r>
          </a:p>
          <a:p>
            <a:pPr marL="0" indent="0" algn="ctr" eaLnBrk="1" hangingPunct="1">
              <a:buFontTx/>
              <a:buNone/>
              <a:defRPr/>
            </a:pPr>
            <a:r>
              <a:rPr lang="en-GB" altLang="en-US" sz="2000" b="1" dirty="0" smtClean="0">
                <a:solidFill>
                  <a:schemeClr val="accent6">
                    <a:lumMod val="75000"/>
                  </a:schemeClr>
                </a:solidFill>
              </a:rPr>
              <a:t>a ‘true and fair’ view </a:t>
            </a:r>
          </a:p>
          <a:p>
            <a:pPr marL="0" indent="0" algn="ctr" eaLnBrk="1" hangingPunct="1">
              <a:buFontTx/>
              <a:buNone/>
              <a:defRPr/>
            </a:pPr>
            <a:r>
              <a:rPr lang="en-GB" altLang="en-US" sz="2000" b="1" dirty="0" smtClean="0">
                <a:solidFill>
                  <a:schemeClr val="accent6">
                    <a:lumMod val="75000"/>
                  </a:schemeClr>
                </a:solidFill>
              </a:rPr>
              <a:t>of IP assets? </a:t>
            </a:r>
            <a:r>
              <a:rPr lang="en-GB" altLang="en-US" sz="2400" dirty="0" smtClean="0">
                <a:solidFill>
                  <a:srgbClr val="00B0F0"/>
                </a:solidFill>
              </a:rPr>
              <a:t/>
            </a:r>
            <a:br>
              <a:rPr lang="en-GB" altLang="en-US" sz="2400" dirty="0" smtClean="0">
                <a:solidFill>
                  <a:srgbClr val="00B0F0"/>
                </a:solidFill>
              </a:rPr>
            </a:br>
            <a:endParaRPr lang="en-GB" altLang="en-US" sz="2400" dirty="0" smtClean="0">
              <a:solidFill>
                <a:srgbClr val="00B0F0"/>
              </a:solidFill>
            </a:endParaRPr>
          </a:p>
        </p:txBody>
      </p:sp>
      <p:sp>
        <p:nvSpPr>
          <p:cNvPr id="20483" name="Rectangle 1"/>
          <p:cNvSpPr>
            <a:spLocks noChangeArrowheads="1"/>
          </p:cNvSpPr>
          <p:nvPr/>
        </p:nvSpPr>
        <p:spPr bwMode="auto">
          <a:xfrm>
            <a:off x="395288" y="6208713"/>
            <a:ext cx="20716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/>
              <a:t>©J Denoncourt 2016</a:t>
            </a:r>
          </a:p>
        </p:txBody>
      </p:sp>
      <p:pic>
        <p:nvPicPr>
          <p:cNvPr id="20484" name="Picture 2" descr="C:\Users\home\AppData\Local\Microsoft\Windows\INetCache\IE\WSLL224M\law-school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675" y="620713"/>
            <a:ext cx="3086100" cy="158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395288" y="404813"/>
            <a:ext cx="8569325" cy="887412"/>
          </a:xfrm>
        </p:spPr>
        <p:txBody>
          <a:bodyPr/>
          <a:lstStyle/>
          <a:p>
            <a:pPr eaLnBrk="1" hangingPunct="1">
              <a:defRPr/>
            </a:pPr>
            <a:r>
              <a:rPr lang="en-GB" altLang="en-US" b="1" dirty="0" smtClean="0">
                <a:solidFill>
                  <a:schemeClr val="accent6">
                    <a:lumMod val="75000"/>
                  </a:schemeClr>
                </a:solidFill>
              </a:rPr>
              <a:t>Section 396 Companies Act 2006 (UK)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877888" y="1484313"/>
            <a:ext cx="7294562" cy="2400300"/>
          </a:xfrm>
        </p:spPr>
        <p:txBody>
          <a:bodyPr/>
          <a:lstStyle/>
          <a:p>
            <a:pPr marL="0" indent="0" algn="ctr" eaLnBrk="1" hangingPunct="1">
              <a:buFontTx/>
              <a:buNone/>
              <a:defRPr/>
            </a:pPr>
            <a:endParaRPr lang="en-GB" altLang="en-US" sz="2000" b="1" dirty="0" smtClean="0">
              <a:solidFill>
                <a:schemeClr val="accent6"/>
              </a:solidFill>
            </a:endParaRPr>
          </a:p>
          <a:p>
            <a:pPr marL="0" indent="0" algn="ctr" eaLnBrk="1" hangingPunct="1">
              <a:buFontTx/>
              <a:buNone/>
              <a:defRPr/>
            </a:pPr>
            <a:endParaRPr lang="en-GB" altLang="en-US" sz="2000" b="1" dirty="0">
              <a:solidFill>
                <a:schemeClr val="accent6"/>
              </a:solidFill>
            </a:endParaRPr>
          </a:p>
          <a:p>
            <a:pPr marL="0" indent="0" algn="ctr" eaLnBrk="1" hangingPunct="1">
              <a:buFontTx/>
              <a:buNone/>
              <a:defRPr/>
            </a:pPr>
            <a:r>
              <a:rPr lang="en-GB" altLang="en-US" sz="2000" b="1" dirty="0" smtClean="0">
                <a:solidFill>
                  <a:schemeClr val="accent6"/>
                </a:solidFill>
              </a:rPr>
              <a:t>The account MUST provide </a:t>
            </a:r>
          </a:p>
          <a:p>
            <a:pPr marL="0" indent="0" algn="ctr" eaLnBrk="1" hangingPunct="1">
              <a:buFontTx/>
              <a:buNone/>
              <a:defRPr/>
            </a:pPr>
            <a:r>
              <a:rPr lang="en-GB" altLang="en-US" sz="2000" b="1" dirty="0">
                <a:solidFill>
                  <a:schemeClr val="accent6"/>
                </a:solidFill>
              </a:rPr>
              <a:t>a</a:t>
            </a:r>
            <a:r>
              <a:rPr lang="en-GB" altLang="en-US" sz="2000" b="1" dirty="0" smtClean="0">
                <a:solidFill>
                  <a:schemeClr val="accent6"/>
                </a:solidFill>
              </a:rPr>
              <a:t> ‘true and fair’ view </a:t>
            </a:r>
          </a:p>
          <a:p>
            <a:pPr marL="0" indent="0" algn="ctr" eaLnBrk="1" hangingPunct="1">
              <a:buFontTx/>
              <a:buNone/>
              <a:defRPr/>
            </a:pPr>
            <a:r>
              <a:rPr lang="en-GB" altLang="en-US" sz="2000" b="1" dirty="0" smtClean="0">
                <a:solidFill>
                  <a:schemeClr val="accent6"/>
                </a:solidFill>
              </a:rPr>
              <a:t>= overarching LEGAL standard</a:t>
            </a:r>
            <a:r>
              <a:rPr lang="en-GB" altLang="en-US" sz="2000" dirty="0" smtClean="0">
                <a:solidFill>
                  <a:schemeClr val="accent6"/>
                </a:solidFill>
              </a:rPr>
              <a:t> </a:t>
            </a:r>
          </a:p>
        </p:txBody>
      </p:sp>
      <p:sp>
        <p:nvSpPr>
          <p:cNvPr id="21508" name="Rectangle 1"/>
          <p:cNvSpPr>
            <a:spLocks noChangeArrowheads="1"/>
          </p:cNvSpPr>
          <p:nvPr/>
        </p:nvSpPr>
        <p:spPr bwMode="auto">
          <a:xfrm>
            <a:off x="323850" y="6165850"/>
            <a:ext cx="20716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400"/>
              <a:t>©J Denoncourt 2016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81000"/>
            <a:ext cx="8439150" cy="671513"/>
          </a:xfrm>
        </p:spPr>
        <p:txBody>
          <a:bodyPr/>
          <a:lstStyle/>
          <a:p>
            <a:pPr eaLnBrk="1" hangingPunct="1"/>
            <a:r>
              <a:rPr lang="en-GB" altLang="en-US" sz="2400" b="1" smtClean="0"/>
              <a:t>True and fair view of corporate performance</a:t>
            </a:r>
          </a:p>
        </p:txBody>
      </p:sp>
      <p:sp>
        <p:nvSpPr>
          <p:cNvPr id="22531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395288" y="1341438"/>
            <a:ext cx="8280400" cy="1138237"/>
          </a:xfrm>
        </p:spPr>
        <p:txBody>
          <a:bodyPr/>
          <a:lstStyle/>
          <a:p>
            <a:pPr marL="0" indent="0" algn="ctr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2000" smtClean="0"/>
              <a:t>Triangulate financial performance </a:t>
            </a:r>
          </a:p>
          <a:p>
            <a:pPr marL="0" indent="0" algn="ctr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2000" smtClean="0"/>
              <a:t>with narrative legal and strategic information.</a:t>
            </a:r>
          </a:p>
          <a:p>
            <a:pPr marL="0" indent="0" eaLnBrk="1" hangingPunct="1">
              <a:buFontTx/>
              <a:buNone/>
            </a:pPr>
            <a:endParaRPr lang="en-GB" altLang="en-US" sz="2000" smtClean="0"/>
          </a:p>
        </p:txBody>
      </p:sp>
      <p:pic>
        <p:nvPicPr>
          <p:cNvPr id="22532" name="Picture 2" descr="C:\Users\home\AppData\Local\Microsoft\Windows\INetCache\IE\Q9SAKK1K\sivvus-impossible-triangle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023007">
            <a:off x="3132137" y="2524126"/>
            <a:ext cx="2519363" cy="234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3" name="Rectangle 1"/>
          <p:cNvSpPr>
            <a:spLocks noChangeArrowheads="1"/>
          </p:cNvSpPr>
          <p:nvPr/>
        </p:nvSpPr>
        <p:spPr bwMode="auto">
          <a:xfrm>
            <a:off x="611188" y="4767263"/>
            <a:ext cx="8208962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GB" altLang="en-US" sz="2000"/>
              <a:t>Triangulation is a powerful technique that </a:t>
            </a:r>
          </a:p>
          <a:p>
            <a:pPr algn="ctr"/>
            <a:r>
              <a:rPr lang="en-GB" altLang="en-US" sz="2000"/>
              <a:t>facilitates validation of data through </a:t>
            </a:r>
          </a:p>
          <a:p>
            <a:pPr algn="ctr"/>
            <a:r>
              <a:rPr lang="en-GB" altLang="en-US" sz="2000"/>
              <a:t>cross verification from two or more sources.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81000"/>
            <a:ext cx="8763000" cy="1066800"/>
          </a:xfrm>
        </p:spPr>
        <p:txBody>
          <a:bodyPr/>
          <a:lstStyle/>
          <a:p>
            <a:pPr algn="ctr" eaLnBrk="1" hangingPunct="1"/>
            <a:r>
              <a:rPr lang="en-GB" altLang="en-US" sz="2400" b="1" smtClean="0"/>
              <a:t>The Missing Link? </a:t>
            </a:r>
            <a:br>
              <a:rPr lang="en-GB" altLang="en-US" sz="2400" b="1" smtClean="0"/>
            </a:br>
            <a:r>
              <a:rPr lang="en-GB" altLang="en-US" sz="2400" b="1" smtClean="0"/>
              <a:t>Narrative corporate disclosure of IP assets</a:t>
            </a:r>
          </a:p>
        </p:txBody>
      </p:sp>
      <p:sp>
        <p:nvSpPr>
          <p:cNvPr id="23555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200025" y="1336675"/>
            <a:ext cx="6459538" cy="3994150"/>
          </a:xfrm>
        </p:spPr>
        <p:txBody>
          <a:bodyPr/>
          <a:lstStyle/>
          <a:p>
            <a:pPr eaLnBrk="1" hangingPunct="1"/>
            <a:endParaRPr lang="en-GB" altLang="en-US" sz="2000" smtClean="0"/>
          </a:p>
          <a:p>
            <a:pPr eaLnBrk="1" hangingPunct="1"/>
            <a:r>
              <a:rPr lang="en-GB" altLang="en-US" sz="2000" smtClean="0"/>
              <a:t>Improve public information about corporate IP.</a:t>
            </a:r>
          </a:p>
          <a:p>
            <a:pPr eaLnBrk="1" hangingPunct="1"/>
            <a:r>
              <a:rPr lang="en-GB" altLang="en-US" sz="2000" smtClean="0"/>
              <a:t>Enhance transparency and shareholder/investor protection.</a:t>
            </a:r>
          </a:p>
          <a:p>
            <a:pPr eaLnBrk="1" hangingPunct="1"/>
            <a:r>
              <a:rPr lang="en-GB" altLang="en-US" sz="2000" smtClean="0"/>
              <a:t>Create more “certainty” </a:t>
            </a:r>
          </a:p>
          <a:p>
            <a:pPr eaLnBrk="1" hangingPunct="1"/>
            <a:r>
              <a:rPr lang="en-GB" altLang="en-US" sz="2000" smtClean="0"/>
              <a:t>Improve potential to access debt &amp; equity finance by providing timely, relevant and accurate information about IP assets.</a:t>
            </a:r>
          </a:p>
          <a:p>
            <a:pPr eaLnBrk="1" hangingPunct="1"/>
            <a:endParaRPr lang="en-GB" altLang="en-US" sz="2400" smtClean="0"/>
          </a:p>
        </p:txBody>
      </p:sp>
      <p:pic>
        <p:nvPicPr>
          <p:cNvPr id="23556" name="Picture 4" descr="C:\Users\home\AppData\Local\Microsoft\Windows\INetCache\IE\Q9SAKK1K\link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8" y="1989138"/>
            <a:ext cx="2232025" cy="266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81000"/>
            <a:ext cx="8486775" cy="887413"/>
          </a:xfrm>
        </p:spPr>
        <p:txBody>
          <a:bodyPr/>
          <a:lstStyle/>
          <a:p>
            <a:pPr algn="ctr" eaLnBrk="1" hangingPunct="1"/>
            <a:r>
              <a:rPr lang="en-GB" altLang="en-US" sz="2400" b="1" smtClean="0"/>
              <a:t>No bespoke regulatory guidance for </a:t>
            </a:r>
            <a:br>
              <a:rPr lang="en-GB" altLang="en-US" sz="2400" b="1" smtClean="0"/>
            </a:br>
            <a:r>
              <a:rPr lang="en-GB" altLang="en-US" sz="2400" b="1" smtClean="0"/>
              <a:t>IP asset &amp; strategy disclosure</a:t>
            </a:r>
          </a:p>
        </p:txBody>
      </p:sp>
      <p:sp>
        <p:nvSpPr>
          <p:cNvPr id="10243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395288" y="2216150"/>
            <a:ext cx="5545137" cy="5429250"/>
          </a:xfrm>
        </p:spPr>
        <p:txBody>
          <a:bodyPr/>
          <a:lstStyle/>
          <a:p>
            <a:pPr eaLnBrk="1" hangingPunct="1">
              <a:defRPr/>
            </a:pPr>
            <a:r>
              <a:rPr lang="en-GB" altLang="en-US" sz="2000" dirty="0" smtClean="0"/>
              <a:t>Corporate regulator publishes guidance for corporate disclosure BUT no bespoke guidance for IP assets.</a:t>
            </a:r>
          </a:p>
          <a:p>
            <a:pPr eaLnBrk="1" hangingPunct="1">
              <a:defRPr/>
            </a:pPr>
            <a:r>
              <a:rPr lang="en-GB" altLang="en-US" sz="2000" dirty="0" smtClean="0"/>
              <a:t>Intellectual capital statements model</a:t>
            </a:r>
          </a:p>
          <a:p>
            <a:pPr eaLnBrk="1" hangingPunct="1">
              <a:defRPr/>
            </a:pPr>
            <a:r>
              <a:rPr lang="en-GB" altLang="en-US" sz="2000" dirty="0" smtClean="0"/>
              <a:t>Undertake a pilot study</a:t>
            </a:r>
          </a:p>
          <a:p>
            <a:pPr eaLnBrk="1" hangingPunct="1">
              <a:defRPr/>
            </a:pPr>
            <a:r>
              <a:rPr lang="en-GB" altLang="en-US" sz="2000" dirty="0" smtClean="0"/>
              <a:t>Examine best practice principles</a:t>
            </a:r>
          </a:p>
          <a:p>
            <a:pPr marL="0" indent="0" eaLnBrk="1" hangingPunct="1">
              <a:buFontTx/>
              <a:buNone/>
              <a:defRPr/>
            </a:pPr>
            <a:endParaRPr lang="en-GB" altLang="en-US" sz="2000" dirty="0" smtClean="0"/>
          </a:p>
          <a:p>
            <a:pPr marL="0" indent="0" eaLnBrk="1" hangingPunct="1">
              <a:buFontTx/>
              <a:buNone/>
              <a:defRPr/>
            </a:pPr>
            <a:endParaRPr lang="en-GB" altLang="en-US" sz="2000" dirty="0" smtClean="0"/>
          </a:p>
          <a:p>
            <a:pPr marL="0" indent="0" eaLnBrk="1" hangingPunct="1">
              <a:buFontTx/>
              <a:buNone/>
              <a:defRPr/>
            </a:pPr>
            <a:endParaRPr lang="en-GB" altLang="en-US" sz="2000" dirty="0" smtClean="0"/>
          </a:p>
          <a:p>
            <a:pPr marL="0" indent="0" eaLnBrk="1" hangingPunct="1">
              <a:buFontTx/>
              <a:buNone/>
              <a:defRPr/>
            </a:pPr>
            <a:r>
              <a:rPr lang="en-GB" altLang="en-US" sz="1200" dirty="0"/>
              <a:t>©J </a:t>
            </a:r>
            <a:r>
              <a:rPr lang="en-GB" altLang="en-US" sz="1200" dirty="0" err="1"/>
              <a:t>Denoncourt</a:t>
            </a:r>
            <a:r>
              <a:rPr lang="en-GB" altLang="en-US" sz="1200" dirty="0"/>
              <a:t> </a:t>
            </a:r>
            <a:r>
              <a:rPr lang="en-GB" altLang="en-US" sz="1200" dirty="0" smtClean="0"/>
              <a:t>2016</a:t>
            </a:r>
            <a:endParaRPr lang="en-GB" altLang="en-US" sz="1200" dirty="0"/>
          </a:p>
          <a:p>
            <a:pPr marL="0" indent="0" eaLnBrk="1" hangingPunct="1">
              <a:buFontTx/>
              <a:buNone/>
              <a:defRPr/>
            </a:pPr>
            <a:endParaRPr lang="en-GB" altLang="en-US" sz="2000" dirty="0" smtClean="0"/>
          </a:p>
          <a:p>
            <a:pPr marL="0" indent="0" eaLnBrk="1" hangingPunct="1">
              <a:buFontTx/>
              <a:buNone/>
              <a:defRPr/>
            </a:pPr>
            <a:endParaRPr lang="en-GB" altLang="en-US" sz="2400" dirty="0" smtClean="0"/>
          </a:p>
        </p:txBody>
      </p:sp>
      <p:pic>
        <p:nvPicPr>
          <p:cNvPr id="24580" name="Picture 2" descr="C:\Users\home\AppData\Local\Microsoft\Windows\INetCache\IE\Q9SAKK1K\Garanti_Bank,_Annual_Report_2012.pdf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8225" y="1844675"/>
            <a:ext cx="2773363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81000"/>
            <a:ext cx="8439150" cy="1066800"/>
          </a:xfrm>
        </p:spPr>
        <p:txBody>
          <a:bodyPr/>
          <a:lstStyle/>
          <a:p>
            <a:pPr algn="ctr" eaLnBrk="1" hangingPunct="1"/>
            <a:r>
              <a:rPr lang="en-GB" altLang="en-US" sz="2400" b="1" smtClean="0"/>
              <a:t>We get the innovations, companies and </a:t>
            </a:r>
            <a:br>
              <a:rPr lang="en-GB" altLang="en-US" sz="2400" b="1" smtClean="0"/>
            </a:br>
            <a:r>
              <a:rPr lang="en-GB" altLang="en-US" sz="2400" b="1" smtClean="0"/>
              <a:t>the world we deserve</a:t>
            </a:r>
          </a:p>
        </p:txBody>
      </p:sp>
      <p:pic>
        <p:nvPicPr>
          <p:cNvPr id="25603" name="Picture 7" descr="C:\Users\home\AppData\Local\Microsoft\Windows\INetCache\IE\Q9SAKK1K\gold-frame-vintage-clipart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412875"/>
            <a:ext cx="8064500" cy="444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4" name="Rectangle 1"/>
          <p:cNvSpPr>
            <a:spLocks noChangeArrowheads="1"/>
          </p:cNvSpPr>
          <p:nvPr/>
        </p:nvSpPr>
        <p:spPr bwMode="auto">
          <a:xfrm>
            <a:off x="438150" y="6237288"/>
            <a:ext cx="180498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sz="1200"/>
              <a:t>©J Denoncourt 2016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382588" y="96838"/>
            <a:ext cx="8439150" cy="744537"/>
          </a:xfrm>
        </p:spPr>
        <p:txBody>
          <a:bodyPr/>
          <a:lstStyle/>
          <a:p>
            <a:pPr algn="ctr" eaLnBrk="1" hangingPunct="1"/>
            <a:r>
              <a:rPr lang="en-GB" altLang="en-US" sz="2400" b="1" smtClean="0"/>
              <a:t>Publications</a:t>
            </a:r>
          </a:p>
        </p:txBody>
      </p:sp>
      <p:sp>
        <p:nvSpPr>
          <p:cNvPr id="26627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382588" y="620713"/>
            <a:ext cx="8305800" cy="6121400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GB" altLang="en-US" sz="1600" b="1" smtClean="0"/>
              <a:t>Denoncourt, J. </a:t>
            </a:r>
            <a:r>
              <a:rPr lang="en-GB" altLang="en-US" sz="1600" smtClean="0"/>
              <a:t>‘True and Fair Intellectual Property Information: A Corporate Governance Issue’ (2015) </a:t>
            </a:r>
            <a:r>
              <a:rPr lang="en-GB" altLang="en-US" sz="1600" i="1" smtClean="0"/>
              <a:t>Journal of Business Law, </a:t>
            </a:r>
            <a:r>
              <a:rPr lang="en-GB" altLang="en-US" sz="1600" smtClean="0"/>
              <a:t>Issue 1, pp47-72</a:t>
            </a:r>
          </a:p>
          <a:p>
            <a:pPr marL="0" indent="0">
              <a:buFontTx/>
              <a:buNone/>
            </a:pPr>
            <a:r>
              <a:rPr lang="en-GB" altLang="en-US" sz="1600" b="1" smtClean="0"/>
              <a:t>Denoncourt, J. </a:t>
            </a:r>
            <a:r>
              <a:rPr lang="en-GB" altLang="en-US" sz="1600" i="1" smtClean="0"/>
              <a:t>Patent-backed Debt Finance: Should Company Law Take the Lead to Provide a ‘True and Fair’ View of SME Patent Assets? </a:t>
            </a:r>
            <a:r>
              <a:rPr lang="en-GB" altLang="en-US" sz="1600" smtClean="0"/>
              <a:t>(2015 PhD Thesis) available at: </a:t>
            </a:r>
            <a:r>
              <a:rPr lang="en-GB" altLang="en-US" sz="1600" smtClean="0">
                <a:hlinkClick r:id="rId2"/>
              </a:rPr>
              <a:t>http://eprints.nottingham.ac.uk/30743/</a:t>
            </a:r>
            <a:endParaRPr lang="en-GB" altLang="en-US" sz="1600" smtClean="0"/>
          </a:p>
          <a:p>
            <a:pPr marL="0" indent="0">
              <a:buFontTx/>
              <a:buNone/>
            </a:pPr>
            <a:r>
              <a:rPr lang="en-US" altLang="en-US" sz="1600" b="1" smtClean="0"/>
              <a:t>Denoncourt, J. </a:t>
            </a:r>
            <a:r>
              <a:rPr lang="en-US" altLang="en-US" sz="1600" smtClean="0"/>
              <a:t>Chartered Institute of Patent Attorneys (CIPA) Webinar Series Report, ‘Patent Attorneys IPO due diligence’ (April 2016) </a:t>
            </a:r>
            <a:r>
              <a:rPr lang="en-US" altLang="en-US" sz="1600" i="1" smtClean="0"/>
              <a:t>CIPA Journal,</a:t>
            </a:r>
            <a:r>
              <a:rPr lang="en-US" altLang="en-US" sz="1600" smtClean="0"/>
              <a:t> Vol. 45, No. 4 pp 52-54</a:t>
            </a:r>
            <a:endParaRPr lang="en-GB" altLang="en-US" sz="1600" smtClean="0"/>
          </a:p>
          <a:p>
            <a:pPr marL="0" indent="0">
              <a:buFontTx/>
              <a:buNone/>
            </a:pPr>
            <a:r>
              <a:rPr lang="en-GB" altLang="en-US" sz="1600" b="1" smtClean="0"/>
              <a:t>Denoncourt, J. </a:t>
            </a:r>
            <a:r>
              <a:rPr lang="en-GB" altLang="en-US" sz="1600" smtClean="0"/>
              <a:t>Chapter 2 ‘IP Debt Finance and SMEs: Trends and Initiatives from Around the World’ in Toshiyuki Kono  (Ed.) </a:t>
            </a:r>
            <a:r>
              <a:rPr lang="en-GB" altLang="en-US" sz="1600" i="1" smtClean="0"/>
              <a:t>Security Interests in Intellectual Property in a Global Context</a:t>
            </a:r>
            <a:r>
              <a:rPr lang="en-GB" altLang="en-US" sz="1600" smtClean="0"/>
              <a:t> (2016) Springer Verlang</a:t>
            </a:r>
          </a:p>
          <a:p>
            <a:pPr marL="0" indent="0">
              <a:buFontTx/>
              <a:buNone/>
            </a:pPr>
            <a:r>
              <a:rPr lang="en-GB" altLang="en-US" sz="1600" b="1" smtClean="0"/>
              <a:t>Denoncourt, J. </a:t>
            </a:r>
            <a:r>
              <a:rPr lang="en-GB" altLang="en-US" sz="1600" i="1" smtClean="0"/>
              <a:t>Intellectual Property Assets: Corporate Reporting &amp; Disclosure</a:t>
            </a:r>
            <a:r>
              <a:rPr lang="en-GB" altLang="en-US" sz="1600" smtClean="0"/>
              <a:t> (2016) Routledge Research in IP Monograph Series (forthcoming)</a:t>
            </a:r>
          </a:p>
          <a:p>
            <a:pPr marL="0" indent="0">
              <a:buFontTx/>
              <a:buNone/>
            </a:pPr>
            <a:r>
              <a:rPr lang="en-GB" altLang="en-US" sz="1600" b="1" smtClean="0"/>
              <a:t>Denoncourt, J</a:t>
            </a:r>
            <a:r>
              <a:rPr lang="en-GB" altLang="en-US" sz="1600" smtClean="0"/>
              <a:t>. ‘Financing technological innovation:  Analysis of WIPO’s IP Advantage Database’ submitted to the </a:t>
            </a:r>
            <a:r>
              <a:rPr lang="en-GB" altLang="en-US" sz="1600" i="1" smtClean="0"/>
              <a:t>International Journal of Intellectual Property Management</a:t>
            </a:r>
            <a:r>
              <a:rPr lang="en-GB" altLang="en-US" sz="1600" smtClean="0"/>
              <a:t>, Inderscience</a:t>
            </a:r>
          </a:p>
          <a:p>
            <a:pPr marL="0" indent="0">
              <a:buFontTx/>
              <a:buNone/>
            </a:pPr>
            <a:r>
              <a:rPr lang="en-GB" altLang="en-US" sz="1600" b="1" smtClean="0"/>
              <a:t>Denoncourt, J.</a:t>
            </a:r>
            <a:r>
              <a:rPr lang="en-GB" altLang="en-US" sz="1600" smtClean="0"/>
              <a:t>   ‘Corporate Disclosure of Intellectual Property Assets: A Comparative  System Analysis of the UK, EU and US’ accepted paper at the Society of Legal Scholars (SLS) 2016 Annual Conference, Company Law Section. </a:t>
            </a:r>
            <a:endParaRPr lang="en-GB" altLang="en-US" sz="2000" smtClean="0"/>
          </a:p>
          <a:p>
            <a:pPr marL="0" indent="0" eaLnBrk="1" hangingPunct="1">
              <a:buFontTx/>
              <a:buNone/>
            </a:pPr>
            <a:endParaRPr lang="en-GB" altLang="en-US" sz="12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z="4000" b="1" smtClean="0"/>
              <a:t>THANK YOU</a:t>
            </a:r>
            <a:br>
              <a:rPr lang="en-GB" altLang="en-US" sz="4000" b="1" smtClean="0"/>
            </a:br>
            <a:endParaRPr lang="en-GB" altLang="en-US" sz="4000" b="1" smtClean="0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447800"/>
            <a:ext cx="8305800" cy="889000"/>
          </a:xfrm>
        </p:spPr>
        <p:txBody>
          <a:bodyPr/>
          <a:lstStyle/>
          <a:p>
            <a:pPr eaLnBrk="1" hangingPunct="1"/>
            <a:endParaRPr lang="en-GB" altLang="en-US" smtClean="0"/>
          </a:p>
          <a:p>
            <a:pPr eaLnBrk="1" hangingPunct="1"/>
            <a:endParaRPr lang="en-GB" altLang="en-US" smtClean="0"/>
          </a:p>
        </p:txBody>
      </p:sp>
      <p:pic>
        <p:nvPicPr>
          <p:cNvPr id="27652" name="Picture 4" descr="MPj04387660000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484313"/>
            <a:ext cx="8328025" cy="432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1_blank">
  <a:themeElements>
    <a:clrScheme name="1_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blank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rgbClr val="004D75"/>
            </a:solidFill>
            <a:effectLst/>
            <a:latin typeface="Verdana" pitchFamily="34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rgbClr val="004D75"/>
            </a:solidFill>
            <a:effectLst/>
            <a:latin typeface="Verdana" pitchFamily="34" charset="0"/>
            <a:cs typeface="Arial" charset="0"/>
          </a:defRPr>
        </a:defPPr>
      </a:lstStyle>
    </a:lnDef>
  </a:objectDefaults>
  <a:extraClrSchemeLst>
    <a:extraClrScheme>
      <a:clrScheme name="1_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PowerPoint_template</Template>
  <TotalTime>4121</TotalTime>
  <Words>934</Words>
  <Application>Microsoft Office PowerPoint</Application>
  <PresentationFormat>On-screen Show (4:3)</PresentationFormat>
  <Paragraphs>143</Paragraphs>
  <Slides>22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2" baseType="lpstr">
      <vt:lpstr>Verdana</vt:lpstr>
      <vt:lpstr>Arial</vt:lpstr>
      <vt:lpstr>Times New Roman</vt:lpstr>
      <vt:lpstr>Times</vt:lpstr>
      <vt:lpstr>Wingdings 2</vt:lpstr>
      <vt:lpstr>Wingdings 3</vt:lpstr>
      <vt:lpstr>宋体</vt:lpstr>
      <vt:lpstr>Garamond</vt:lpstr>
      <vt:lpstr>MS PGothic</vt:lpstr>
      <vt:lpstr>1_blank</vt:lpstr>
      <vt:lpstr> True and fair intellectual property information:  a corporate governance issue   </vt:lpstr>
      <vt:lpstr>About me…Janice Denoncourt</vt:lpstr>
      <vt:lpstr>Intellectual Property Research Group </vt:lpstr>
      <vt:lpstr>True and Fair Intellectual Property Information: A Corporate Governance Issue</vt:lpstr>
      <vt:lpstr>Multidisciplinary </vt:lpstr>
      <vt:lpstr>Corporate value of intangible assets</vt:lpstr>
      <vt:lpstr>Intangible assets (goodwill, IC &amp; IP) value uncertainty + legal risks </vt:lpstr>
      <vt:lpstr>Imperative need to measure   objective value &amp; subjective quality of IP assets   </vt:lpstr>
      <vt:lpstr>IP assets fall within ‘intangible assets’ and are virtually invisible  in traditional financial accounts</vt:lpstr>
      <vt:lpstr>Transforming money The Money Lender and his Wife (1514) </vt:lpstr>
      <vt:lpstr>Updated in 1539 to highlight the emerging ‘accounting’ discipline  </vt:lpstr>
      <vt:lpstr>Men of Progress - 19 American inventors</vt:lpstr>
      <vt:lpstr>Behavioural finance</vt:lpstr>
      <vt:lpstr>Leaving IP ‘off balance’ sheet is not a justifiable proposition</vt:lpstr>
      <vt:lpstr>PowerPoint Presentation</vt:lpstr>
      <vt:lpstr>Section 396 Companies Act 2006 (UK)</vt:lpstr>
      <vt:lpstr>True and fair view of corporate performance</vt:lpstr>
      <vt:lpstr>The Missing Link?  Narrative corporate disclosure of IP assets</vt:lpstr>
      <vt:lpstr>No bespoke regulatory guidance for  IP asset &amp; strategy disclosure</vt:lpstr>
      <vt:lpstr>We get the innovations, companies and  the world we deserve</vt:lpstr>
      <vt:lpstr>Publications</vt:lpstr>
      <vt:lpstr>THANK YOU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Denoncourt, Janice</dc:creator>
  <cp:lastModifiedBy>Sullivan, Linda</cp:lastModifiedBy>
  <cp:revision>697</cp:revision>
  <cp:lastPrinted>2015-08-24T11:50:06Z</cp:lastPrinted>
  <dcterms:created xsi:type="dcterms:W3CDTF">1601-01-01T00:00:00Z</dcterms:created>
  <dcterms:modified xsi:type="dcterms:W3CDTF">2016-10-12T15:00:37Z</dcterms:modified>
</cp:coreProperties>
</file>