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5" r:id="rId1"/>
  </p:sldMasterIdLst>
  <p:notesMasterIdLst>
    <p:notesMasterId r:id="rId29"/>
  </p:notesMasterIdLst>
  <p:handoutMasterIdLst>
    <p:handoutMasterId r:id="rId30"/>
  </p:handoutMasterIdLst>
  <p:sldIdLst>
    <p:sldId id="256" r:id="rId2"/>
    <p:sldId id="534" r:id="rId3"/>
    <p:sldId id="484" r:id="rId4"/>
    <p:sldId id="506" r:id="rId5"/>
    <p:sldId id="510" r:id="rId6"/>
    <p:sldId id="548" r:id="rId7"/>
    <p:sldId id="529" r:id="rId8"/>
    <p:sldId id="504" r:id="rId9"/>
    <p:sldId id="541" r:id="rId10"/>
    <p:sldId id="533" r:id="rId11"/>
    <p:sldId id="544" r:id="rId12"/>
    <p:sldId id="543" r:id="rId13"/>
    <p:sldId id="550" r:id="rId14"/>
    <p:sldId id="549" r:id="rId15"/>
    <p:sldId id="554" r:id="rId16"/>
    <p:sldId id="531" r:id="rId17"/>
    <p:sldId id="513" r:id="rId18"/>
    <p:sldId id="521" r:id="rId19"/>
    <p:sldId id="553" r:id="rId20"/>
    <p:sldId id="542" r:id="rId21"/>
    <p:sldId id="545" r:id="rId22"/>
    <p:sldId id="538" r:id="rId23"/>
    <p:sldId id="539" r:id="rId24"/>
    <p:sldId id="546" r:id="rId25"/>
    <p:sldId id="444" r:id="rId26"/>
    <p:sldId id="540" r:id="rId27"/>
    <p:sldId id="329" r:id="rId28"/>
  </p:sldIdLst>
  <p:sldSz cx="9144000" cy="6858000" type="screen4x3"/>
  <p:notesSz cx="6794500" cy="9906000"/>
  <p:defaultTextStyle>
    <a:defPPr>
      <a:defRPr lang="en-US"/>
    </a:defPPr>
    <a:lvl1pPr algn="l" rtl="0" eaLnBrk="0" fontAlgn="base" hangingPunct="0">
      <a:spcBef>
        <a:spcPct val="0"/>
      </a:spcBef>
      <a:spcAft>
        <a:spcPct val="0"/>
      </a:spcAft>
      <a:defRPr sz="1600" kern="1200">
        <a:solidFill>
          <a:srgbClr val="004D75"/>
        </a:solidFill>
        <a:latin typeface="Verdana" panose="020B0604030504040204" pitchFamily="34" charset="0"/>
        <a:ea typeface="+mn-ea"/>
        <a:cs typeface="Arial" panose="020B0604020202020204" pitchFamily="34" charset="0"/>
      </a:defRPr>
    </a:lvl1pPr>
    <a:lvl2pPr marL="457200" algn="l" rtl="0" eaLnBrk="0" fontAlgn="base" hangingPunct="0">
      <a:spcBef>
        <a:spcPct val="0"/>
      </a:spcBef>
      <a:spcAft>
        <a:spcPct val="0"/>
      </a:spcAft>
      <a:defRPr sz="1600" kern="1200">
        <a:solidFill>
          <a:srgbClr val="004D75"/>
        </a:solidFill>
        <a:latin typeface="Verdana" panose="020B0604030504040204" pitchFamily="34" charset="0"/>
        <a:ea typeface="+mn-ea"/>
        <a:cs typeface="Arial" panose="020B0604020202020204" pitchFamily="34" charset="0"/>
      </a:defRPr>
    </a:lvl2pPr>
    <a:lvl3pPr marL="914400" algn="l" rtl="0" eaLnBrk="0" fontAlgn="base" hangingPunct="0">
      <a:spcBef>
        <a:spcPct val="0"/>
      </a:spcBef>
      <a:spcAft>
        <a:spcPct val="0"/>
      </a:spcAft>
      <a:defRPr sz="1600" kern="1200">
        <a:solidFill>
          <a:srgbClr val="004D75"/>
        </a:solidFill>
        <a:latin typeface="Verdana" panose="020B0604030504040204" pitchFamily="34" charset="0"/>
        <a:ea typeface="+mn-ea"/>
        <a:cs typeface="Arial" panose="020B0604020202020204" pitchFamily="34" charset="0"/>
      </a:defRPr>
    </a:lvl3pPr>
    <a:lvl4pPr marL="1371600" algn="l" rtl="0" eaLnBrk="0" fontAlgn="base" hangingPunct="0">
      <a:spcBef>
        <a:spcPct val="0"/>
      </a:spcBef>
      <a:spcAft>
        <a:spcPct val="0"/>
      </a:spcAft>
      <a:defRPr sz="1600" kern="1200">
        <a:solidFill>
          <a:srgbClr val="004D75"/>
        </a:solidFill>
        <a:latin typeface="Verdana" panose="020B0604030504040204" pitchFamily="34" charset="0"/>
        <a:ea typeface="+mn-ea"/>
        <a:cs typeface="Arial" panose="020B0604020202020204" pitchFamily="34" charset="0"/>
      </a:defRPr>
    </a:lvl4pPr>
    <a:lvl5pPr marL="1828800" algn="l" rtl="0" eaLnBrk="0" fontAlgn="base" hangingPunct="0">
      <a:spcBef>
        <a:spcPct val="0"/>
      </a:spcBef>
      <a:spcAft>
        <a:spcPct val="0"/>
      </a:spcAft>
      <a:defRPr sz="1600" kern="1200">
        <a:solidFill>
          <a:srgbClr val="004D75"/>
        </a:solidFill>
        <a:latin typeface="Verdana" panose="020B0604030504040204" pitchFamily="34" charset="0"/>
        <a:ea typeface="+mn-ea"/>
        <a:cs typeface="Arial" panose="020B0604020202020204" pitchFamily="34" charset="0"/>
      </a:defRPr>
    </a:lvl5pPr>
    <a:lvl6pPr marL="2286000" algn="l" defTabSz="914400" rtl="0" eaLnBrk="1" latinLnBrk="0" hangingPunct="1">
      <a:defRPr sz="1600" kern="1200">
        <a:solidFill>
          <a:srgbClr val="004D75"/>
        </a:solidFill>
        <a:latin typeface="Verdana" panose="020B0604030504040204" pitchFamily="34" charset="0"/>
        <a:ea typeface="+mn-ea"/>
        <a:cs typeface="Arial" panose="020B0604020202020204" pitchFamily="34" charset="0"/>
      </a:defRPr>
    </a:lvl6pPr>
    <a:lvl7pPr marL="2743200" algn="l" defTabSz="914400" rtl="0" eaLnBrk="1" latinLnBrk="0" hangingPunct="1">
      <a:defRPr sz="1600" kern="1200">
        <a:solidFill>
          <a:srgbClr val="004D75"/>
        </a:solidFill>
        <a:latin typeface="Verdana" panose="020B0604030504040204" pitchFamily="34" charset="0"/>
        <a:ea typeface="+mn-ea"/>
        <a:cs typeface="Arial" panose="020B0604020202020204" pitchFamily="34" charset="0"/>
      </a:defRPr>
    </a:lvl7pPr>
    <a:lvl8pPr marL="3200400" algn="l" defTabSz="914400" rtl="0" eaLnBrk="1" latinLnBrk="0" hangingPunct="1">
      <a:defRPr sz="1600" kern="1200">
        <a:solidFill>
          <a:srgbClr val="004D75"/>
        </a:solidFill>
        <a:latin typeface="Verdana" panose="020B0604030504040204" pitchFamily="34" charset="0"/>
        <a:ea typeface="+mn-ea"/>
        <a:cs typeface="Arial" panose="020B0604020202020204" pitchFamily="34" charset="0"/>
      </a:defRPr>
    </a:lvl8pPr>
    <a:lvl9pPr marL="3657600" algn="l" defTabSz="914400" rtl="0" eaLnBrk="1" latinLnBrk="0" hangingPunct="1">
      <a:defRPr sz="1600" kern="1200">
        <a:solidFill>
          <a:srgbClr val="004D75"/>
        </a:solidFill>
        <a:latin typeface="Verdana" panose="020B060403050404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600CC"/>
    <a:srgbClr val="CC0000"/>
    <a:srgbClr val="FF3300"/>
    <a:srgbClr val="FF6600"/>
    <a:srgbClr val="FF66CC"/>
    <a:srgbClr val="11B0FF"/>
    <a:srgbClr val="61154D"/>
    <a:srgbClr val="23BF3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139" autoAdjust="0"/>
    <p:restoredTop sz="78748" autoAdjust="0"/>
  </p:normalViewPr>
  <p:slideViewPr>
    <p:cSldViewPr>
      <p:cViewPr varScale="1">
        <p:scale>
          <a:sx n="97" d="100"/>
          <a:sy n="97" d="100"/>
        </p:scale>
        <p:origin x="642"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458" name="Rectangle 2"/>
          <p:cNvSpPr>
            <a:spLocks noGrp="1" noChangeArrowheads="1"/>
          </p:cNvSpPr>
          <p:nvPr>
            <p:ph type="hdr" sz="quarter"/>
          </p:nvPr>
        </p:nvSpPr>
        <p:spPr bwMode="auto">
          <a:xfrm>
            <a:off x="0" y="0"/>
            <a:ext cx="2943225" cy="498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910" tIns="46454" rIns="92910" bIns="46454" numCol="1" anchor="t" anchorCtr="0" compatLnSpc="1">
            <a:prstTxWarp prst="textNoShape">
              <a:avLst/>
            </a:prstTxWarp>
          </a:bodyPr>
          <a:lstStyle>
            <a:lvl1pPr defTabSz="928688" eaLnBrk="1" hangingPunct="1">
              <a:defRPr sz="1200" smtClean="0">
                <a:solidFill>
                  <a:schemeClr val="tx1"/>
                </a:solidFill>
                <a:latin typeface="Times New Roman" pitchFamily="18" charset="0"/>
                <a:cs typeface="Arial" charset="0"/>
              </a:defRPr>
            </a:lvl1pPr>
          </a:lstStyle>
          <a:p>
            <a:pPr>
              <a:defRPr/>
            </a:pPr>
            <a:endParaRPr lang="en-GB" altLang="en-US"/>
          </a:p>
        </p:txBody>
      </p:sp>
      <p:sp>
        <p:nvSpPr>
          <p:cNvPr id="19459" name="Rectangle 3"/>
          <p:cNvSpPr>
            <a:spLocks noGrp="1" noChangeArrowheads="1"/>
          </p:cNvSpPr>
          <p:nvPr>
            <p:ph type="dt" sz="quarter" idx="1"/>
          </p:nvPr>
        </p:nvSpPr>
        <p:spPr bwMode="auto">
          <a:xfrm>
            <a:off x="3851275" y="0"/>
            <a:ext cx="2943225" cy="498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910" tIns="46454" rIns="92910" bIns="46454" numCol="1" anchor="t" anchorCtr="0" compatLnSpc="1">
            <a:prstTxWarp prst="textNoShape">
              <a:avLst/>
            </a:prstTxWarp>
          </a:bodyPr>
          <a:lstStyle>
            <a:lvl1pPr algn="r" defTabSz="928688" eaLnBrk="1" hangingPunct="1">
              <a:defRPr sz="1200" smtClean="0">
                <a:solidFill>
                  <a:schemeClr val="tx1"/>
                </a:solidFill>
                <a:latin typeface="Times New Roman" pitchFamily="18" charset="0"/>
                <a:cs typeface="Arial" charset="0"/>
              </a:defRPr>
            </a:lvl1pPr>
          </a:lstStyle>
          <a:p>
            <a:pPr>
              <a:defRPr/>
            </a:pPr>
            <a:endParaRPr lang="en-GB" altLang="en-US"/>
          </a:p>
        </p:txBody>
      </p:sp>
      <p:sp>
        <p:nvSpPr>
          <p:cNvPr id="19460" name="Rectangle 4"/>
          <p:cNvSpPr>
            <a:spLocks noGrp="1" noChangeArrowheads="1"/>
          </p:cNvSpPr>
          <p:nvPr>
            <p:ph type="ftr" sz="quarter" idx="2"/>
          </p:nvPr>
        </p:nvSpPr>
        <p:spPr bwMode="auto">
          <a:xfrm>
            <a:off x="0" y="9407525"/>
            <a:ext cx="2943225" cy="498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910" tIns="46454" rIns="92910" bIns="46454" numCol="1" anchor="b" anchorCtr="0" compatLnSpc="1">
            <a:prstTxWarp prst="textNoShape">
              <a:avLst/>
            </a:prstTxWarp>
          </a:bodyPr>
          <a:lstStyle>
            <a:lvl1pPr defTabSz="928688" eaLnBrk="1" hangingPunct="1">
              <a:defRPr sz="1200" smtClean="0">
                <a:solidFill>
                  <a:schemeClr val="tx1"/>
                </a:solidFill>
                <a:latin typeface="Times New Roman" pitchFamily="18" charset="0"/>
                <a:cs typeface="Arial" charset="0"/>
              </a:defRPr>
            </a:lvl1pPr>
          </a:lstStyle>
          <a:p>
            <a:pPr>
              <a:defRPr/>
            </a:pPr>
            <a:endParaRPr lang="en-GB" altLang="en-US"/>
          </a:p>
        </p:txBody>
      </p:sp>
      <p:sp>
        <p:nvSpPr>
          <p:cNvPr id="19461" name="Rectangle 5"/>
          <p:cNvSpPr>
            <a:spLocks noGrp="1" noChangeArrowheads="1"/>
          </p:cNvSpPr>
          <p:nvPr>
            <p:ph type="sldNum" sz="quarter" idx="3"/>
          </p:nvPr>
        </p:nvSpPr>
        <p:spPr bwMode="auto">
          <a:xfrm>
            <a:off x="3851275" y="9407525"/>
            <a:ext cx="2943225" cy="498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910" tIns="46454" rIns="92910" bIns="46454" numCol="1" anchor="b" anchorCtr="0" compatLnSpc="1">
            <a:prstTxWarp prst="textNoShape">
              <a:avLst/>
            </a:prstTxWarp>
          </a:bodyPr>
          <a:lstStyle>
            <a:lvl1pPr algn="r" defTabSz="928688" eaLnBrk="1" hangingPunct="1">
              <a:defRPr sz="1200">
                <a:solidFill>
                  <a:schemeClr val="tx1"/>
                </a:solidFill>
                <a:latin typeface="Times New Roman" panose="02020603050405020304" pitchFamily="18" charset="0"/>
              </a:defRPr>
            </a:lvl1pPr>
          </a:lstStyle>
          <a:p>
            <a:fld id="{A8E7F8E6-17C2-45E7-AFA8-9BA29816CD18}" type="slidenum">
              <a:rPr lang="en-GB" altLang="en-US"/>
              <a:pPr/>
              <a:t>‹#›</a:t>
            </a:fld>
            <a:endParaRPr lang="en-GB" altLang="en-US"/>
          </a:p>
        </p:txBody>
      </p:sp>
    </p:spTree>
    <p:extLst>
      <p:ext uri="{BB962C8B-B14F-4D97-AF65-F5344CB8AC3E}">
        <p14:creationId xmlns:p14="http://schemas.microsoft.com/office/powerpoint/2010/main" val="230049674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hdr" sz="quarter"/>
          </p:nvPr>
        </p:nvSpPr>
        <p:spPr bwMode="auto">
          <a:xfrm>
            <a:off x="0" y="0"/>
            <a:ext cx="2943225" cy="498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910" tIns="46454" rIns="92910" bIns="46454" numCol="1" anchor="t" anchorCtr="0" compatLnSpc="1">
            <a:prstTxWarp prst="textNoShape">
              <a:avLst/>
            </a:prstTxWarp>
          </a:bodyPr>
          <a:lstStyle>
            <a:lvl1pPr defTabSz="928688" eaLnBrk="1" hangingPunct="1">
              <a:defRPr sz="1200" smtClean="0">
                <a:solidFill>
                  <a:schemeClr val="tx1"/>
                </a:solidFill>
                <a:latin typeface="Times New Roman" pitchFamily="18" charset="0"/>
                <a:cs typeface="Arial" charset="0"/>
              </a:defRPr>
            </a:lvl1pPr>
          </a:lstStyle>
          <a:p>
            <a:pPr>
              <a:defRPr/>
            </a:pPr>
            <a:endParaRPr lang="en-GB" altLang="en-US"/>
          </a:p>
        </p:txBody>
      </p:sp>
      <p:sp>
        <p:nvSpPr>
          <p:cNvPr id="8195" name="Rectangle 3"/>
          <p:cNvSpPr>
            <a:spLocks noGrp="1" noChangeArrowheads="1"/>
          </p:cNvSpPr>
          <p:nvPr>
            <p:ph type="dt" idx="1"/>
          </p:nvPr>
        </p:nvSpPr>
        <p:spPr bwMode="auto">
          <a:xfrm>
            <a:off x="3851275" y="0"/>
            <a:ext cx="2943225" cy="498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910" tIns="46454" rIns="92910" bIns="46454" numCol="1" anchor="t" anchorCtr="0" compatLnSpc="1">
            <a:prstTxWarp prst="textNoShape">
              <a:avLst/>
            </a:prstTxWarp>
          </a:bodyPr>
          <a:lstStyle>
            <a:lvl1pPr algn="r" defTabSz="928688" eaLnBrk="1" hangingPunct="1">
              <a:defRPr sz="1200" smtClean="0">
                <a:solidFill>
                  <a:schemeClr val="tx1"/>
                </a:solidFill>
                <a:latin typeface="Times New Roman" pitchFamily="18" charset="0"/>
                <a:cs typeface="Arial" charset="0"/>
              </a:defRPr>
            </a:lvl1pPr>
          </a:lstStyle>
          <a:p>
            <a:pPr>
              <a:defRPr/>
            </a:pPr>
            <a:endParaRPr lang="en-GB" altLang="en-US"/>
          </a:p>
        </p:txBody>
      </p:sp>
      <p:sp>
        <p:nvSpPr>
          <p:cNvPr id="30724" name="Rectangle 4"/>
          <p:cNvSpPr>
            <a:spLocks noGrp="1" noRot="1" noChangeAspect="1" noChangeArrowheads="1" noTextEdit="1"/>
          </p:cNvSpPr>
          <p:nvPr>
            <p:ph type="sldImg" idx="2"/>
          </p:nvPr>
        </p:nvSpPr>
        <p:spPr bwMode="auto">
          <a:xfrm>
            <a:off x="925513" y="742950"/>
            <a:ext cx="4948237" cy="3711575"/>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8197" name="Rectangle 5"/>
          <p:cNvSpPr>
            <a:spLocks noGrp="1" noChangeArrowheads="1"/>
          </p:cNvSpPr>
          <p:nvPr>
            <p:ph type="body" sz="quarter" idx="3"/>
          </p:nvPr>
        </p:nvSpPr>
        <p:spPr bwMode="auto">
          <a:xfrm>
            <a:off x="904875" y="4703763"/>
            <a:ext cx="4984750" cy="4459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910" tIns="46454" rIns="92910" bIns="46454" numCol="1" anchor="t" anchorCtr="0" compatLnSpc="1">
            <a:prstTxWarp prst="textNoShape">
              <a:avLst/>
            </a:prstTxWarp>
          </a:bodyPr>
          <a:lstStyle/>
          <a:p>
            <a:pPr lvl="0"/>
            <a:r>
              <a:rPr lang="en-GB" noProof="0" smtClean="0"/>
              <a:t>Click to edit Master text styles</a:t>
            </a:r>
          </a:p>
          <a:p>
            <a:pPr lvl="1"/>
            <a:r>
              <a:rPr lang="en-GB" noProof="0" smtClean="0"/>
              <a:t>Second level</a:t>
            </a:r>
          </a:p>
          <a:p>
            <a:pPr lvl="2"/>
            <a:r>
              <a:rPr lang="en-GB" noProof="0" smtClean="0"/>
              <a:t>Third level</a:t>
            </a:r>
          </a:p>
          <a:p>
            <a:pPr lvl="3"/>
            <a:r>
              <a:rPr lang="en-GB" noProof="0" smtClean="0"/>
              <a:t>Fourth level</a:t>
            </a:r>
          </a:p>
          <a:p>
            <a:pPr lvl="4"/>
            <a:r>
              <a:rPr lang="en-GB" noProof="0" smtClean="0"/>
              <a:t>Fifth level</a:t>
            </a:r>
          </a:p>
        </p:txBody>
      </p:sp>
      <p:sp>
        <p:nvSpPr>
          <p:cNvPr id="8198" name="Rectangle 6"/>
          <p:cNvSpPr>
            <a:spLocks noGrp="1" noChangeArrowheads="1"/>
          </p:cNvSpPr>
          <p:nvPr>
            <p:ph type="ftr" sz="quarter" idx="4"/>
          </p:nvPr>
        </p:nvSpPr>
        <p:spPr bwMode="auto">
          <a:xfrm>
            <a:off x="0" y="9407525"/>
            <a:ext cx="2943225" cy="498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910" tIns="46454" rIns="92910" bIns="46454" numCol="1" anchor="b" anchorCtr="0" compatLnSpc="1">
            <a:prstTxWarp prst="textNoShape">
              <a:avLst/>
            </a:prstTxWarp>
          </a:bodyPr>
          <a:lstStyle>
            <a:lvl1pPr defTabSz="928688" eaLnBrk="1" hangingPunct="1">
              <a:defRPr sz="1200" smtClean="0">
                <a:solidFill>
                  <a:schemeClr val="tx1"/>
                </a:solidFill>
                <a:latin typeface="Times New Roman" pitchFamily="18" charset="0"/>
                <a:cs typeface="Arial" charset="0"/>
              </a:defRPr>
            </a:lvl1pPr>
          </a:lstStyle>
          <a:p>
            <a:pPr>
              <a:defRPr/>
            </a:pPr>
            <a:endParaRPr lang="en-GB" altLang="en-US"/>
          </a:p>
        </p:txBody>
      </p:sp>
      <p:sp>
        <p:nvSpPr>
          <p:cNvPr id="8199" name="Rectangle 7"/>
          <p:cNvSpPr>
            <a:spLocks noGrp="1" noChangeArrowheads="1"/>
          </p:cNvSpPr>
          <p:nvPr>
            <p:ph type="sldNum" sz="quarter" idx="5"/>
          </p:nvPr>
        </p:nvSpPr>
        <p:spPr bwMode="auto">
          <a:xfrm>
            <a:off x="3851275" y="9407525"/>
            <a:ext cx="2943225" cy="498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910" tIns="46454" rIns="92910" bIns="46454" numCol="1" anchor="b" anchorCtr="0" compatLnSpc="1">
            <a:prstTxWarp prst="textNoShape">
              <a:avLst/>
            </a:prstTxWarp>
          </a:bodyPr>
          <a:lstStyle>
            <a:lvl1pPr algn="r" defTabSz="928688" eaLnBrk="1" hangingPunct="1">
              <a:defRPr sz="1200">
                <a:solidFill>
                  <a:schemeClr val="tx1"/>
                </a:solidFill>
                <a:latin typeface="Times New Roman" panose="02020603050405020304" pitchFamily="18" charset="0"/>
              </a:defRPr>
            </a:lvl1pPr>
          </a:lstStyle>
          <a:p>
            <a:fld id="{7D90D7F8-E790-4308-A4CF-A0908C66D2C8}" type="slidenum">
              <a:rPr lang="en-GB" altLang="en-US"/>
              <a:pPr/>
              <a:t>‹#›</a:t>
            </a:fld>
            <a:endParaRPr lang="en-GB" altLang="en-US"/>
          </a:p>
        </p:txBody>
      </p:sp>
    </p:spTree>
    <p:extLst>
      <p:ext uri="{BB962C8B-B14F-4D97-AF65-F5344CB8AC3E}">
        <p14:creationId xmlns:p14="http://schemas.microsoft.com/office/powerpoint/2010/main" val="234843560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TextEdit="1"/>
          </p:cNvSpPr>
          <p:nvPr>
            <p:ph type="sldImg"/>
          </p:nvPr>
        </p:nvSpPr>
        <p:spPr>
          <a:ln/>
        </p:spPr>
      </p:sp>
      <p:sp>
        <p:nvSpPr>
          <p:cNvPr id="31747"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latin typeface="Arial" panose="020B0604020202020204" pitchFamily="34" charset="0"/>
            </a:endParaRPr>
          </a:p>
        </p:txBody>
      </p:sp>
      <p:sp>
        <p:nvSpPr>
          <p:cNvPr id="31748"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688">
              <a:defRPr sz="1600">
                <a:solidFill>
                  <a:srgbClr val="004D75"/>
                </a:solidFill>
                <a:latin typeface="Verdana" panose="020B0604030504040204" pitchFamily="34" charset="0"/>
                <a:cs typeface="Arial" panose="020B0604020202020204" pitchFamily="34" charset="0"/>
              </a:defRPr>
            </a:lvl1pPr>
            <a:lvl2pPr marL="728663" indent="-279400" defTabSz="928688">
              <a:defRPr sz="1600">
                <a:solidFill>
                  <a:srgbClr val="004D75"/>
                </a:solidFill>
                <a:latin typeface="Verdana" panose="020B0604030504040204" pitchFamily="34" charset="0"/>
                <a:cs typeface="Arial" panose="020B0604020202020204" pitchFamily="34" charset="0"/>
              </a:defRPr>
            </a:lvl2pPr>
            <a:lvl3pPr marL="1122363" indent="-223838" defTabSz="928688">
              <a:defRPr sz="1600">
                <a:solidFill>
                  <a:srgbClr val="004D75"/>
                </a:solidFill>
                <a:latin typeface="Verdana" panose="020B0604030504040204" pitchFamily="34" charset="0"/>
                <a:cs typeface="Arial" panose="020B0604020202020204" pitchFamily="34" charset="0"/>
              </a:defRPr>
            </a:lvl3pPr>
            <a:lvl4pPr marL="1570038" indent="-223838" defTabSz="928688">
              <a:defRPr sz="1600">
                <a:solidFill>
                  <a:srgbClr val="004D75"/>
                </a:solidFill>
                <a:latin typeface="Verdana" panose="020B0604030504040204" pitchFamily="34" charset="0"/>
                <a:cs typeface="Arial" panose="020B0604020202020204" pitchFamily="34" charset="0"/>
              </a:defRPr>
            </a:lvl4pPr>
            <a:lvl5pPr marL="2019300" indent="-223838" defTabSz="928688">
              <a:defRPr sz="1600">
                <a:solidFill>
                  <a:srgbClr val="004D75"/>
                </a:solidFill>
                <a:latin typeface="Verdana" panose="020B0604030504040204" pitchFamily="34" charset="0"/>
                <a:cs typeface="Arial" panose="020B0604020202020204" pitchFamily="34" charset="0"/>
              </a:defRPr>
            </a:lvl5pPr>
            <a:lvl6pPr marL="2476500" indent="-223838" defTabSz="928688" eaLnBrk="0" fontAlgn="base" hangingPunct="0">
              <a:spcBef>
                <a:spcPct val="0"/>
              </a:spcBef>
              <a:spcAft>
                <a:spcPct val="0"/>
              </a:spcAft>
              <a:defRPr sz="1600">
                <a:solidFill>
                  <a:srgbClr val="004D75"/>
                </a:solidFill>
                <a:latin typeface="Verdana" panose="020B0604030504040204" pitchFamily="34" charset="0"/>
                <a:cs typeface="Arial" panose="020B0604020202020204" pitchFamily="34" charset="0"/>
              </a:defRPr>
            </a:lvl6pPr>
            <a:lvl7pPr marL="2933700" indent="-223838" defTabSz="928688" eaLnBrk="0" fontAlgn="base" hangingPunct="0">
              <a:spcBef>
                <a:spcPct val="0"/>
              </a:spcBef>
              <a:spcAft>
                <a:spcPct val="0"/>
              </a:spcAft>
              <a:defRPr sz="1600">
                <a:solidFill>
                  <a:srgbClr val="004D75"/>
                </a:solidFill>
                <a:latin typeface="Verdana" panose="020B0604030504040204" pitchFamily="34" charset="0"/>
                <a:cs typeface="Arial" panose="020B0604020202020204" pitchFamily="34" charset="0"/>
              </a:defRPr>
            </a:lvl7pPr>
            <a:lvl8pPr marL="3390900" indent="-223838" defTabSz="928688" eaLnBrk="0" fontAlgn="base" hangingPunct="0">
              <a:spcBef>
                <a:spcPct val="0"/>
              </a:spcBef>
              <a:spcAft>
                <a:spcPct val="0"/>
              </a:spcAft>
              <a:defRPr sz="1600">
                <a:solidFill>
                  <a:srgbClr val="004D75"/>
                </a:solidFill>
                <a:latin typeface="Verdana" panose="020B0604030504040204" pitchFamily="34" charset="0"/>
                <a:cs typeface="Arial" panose="020B0604020202020204" pitchFamily="34" charset="0"/>
              </a:defRPr>
            </a:lvl8pPr>
            <a:lvl9pPr marL="3848100" indent="-223838" defTabSz="928688" eaLnBrk="0" fontAlgn="base" hangingPunct="0">
              <a:spcBef>
                <a:spcPct val="0"/>
              </a:spcBef>
              <a:spcAft>
                <a:spcPct val="0"/>
              </a:spcAft>
              <a:defRPr sz="1600">
                <a:solidFill>
                  <a:srgbClr val="004D75"/>
                </a:solidFill>
                <a:latin typeface="Verdana" panose="020B0604030504040204" pitchFamily="34" charset="0"/>
                <a:cs typeface="Arial" panose="020B0604020202020204" pitchFamily="34" charset="0"/>
              </a:defRPr>
            </a:lvl9pPr>
          </a:lstStyle>
          <a:p>
            <a:fld id="{68B79907-A096-46C1-986F-3CE4F2E606A2}" type="slidenum">
              <a:rPr lang="en-GB" altLang="en-US" sz="1200">
                <a:solidFill>
                  <a:schemeClr val="tx1"/>
                </a:solidFill>
                <a:latin typeface="Garamond" panose="02020404030301010803" pitchFamily="18" charset="0"/>
                <a:ea typeface="MS PGothic" panose="020B0600070205080204" pitchFamily="34" charset="-128"/>
              </a:rPr>
              <a:pPr/>
              <a:t>2</a:t>
            </a:fld>
            <a:endParaRPr lang="en-GB" altLang="en-US" sz="1200">
              <a:solidFill>
                <a:schemeClr val="tx1"/>
              </a:solidFill>
              <a:latin typeface="Garamond" panose="02020404030301010803" pitchFamily="18" charset="0"/>
              <a:ea typeface="MS PGothic" panose="020B0600070205080204" pitchFamily="34" charset="-128"/>
            </a:endParaRPr>
          </a:p>
        </p:txBody>
      </p:sp>
    </p:spTree>
    <p:extLst>
      <p:ext uri="{BB962C8B-B14F-4D97-AF65-F5344CB8AC3E}">
        <p14:creationId xmlns:p14="http://schemas.microsoft.com/office/powerpoint/2010/main" val="25942764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2"/>
          <p:cNvSpPr>
            <a:spLocks noChangeArrowheads="1"/>
          </p:cNvSpPr>
          <p:nvPr/>
        </p:nvSpPr>
        <p:spPr bwMode="auto">
          <a:xfrm>
            <a:off x="152400" y="1143000"/>
            <a:ext cx="8839200" cy="5562600"/>
          </a:xfrm>
          <a:prstGeom prst="rect">
            <a:avLst/>
          </a:prstGeom>
          <a:solidFill>
            <a:srgbClr val="004D75"/>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1600">
                <a:solidFill>
                  <a:srgbClr val="004D75"/>
                </a:solidFill>
                <a:latin typeface="Verdana" pitchFamily="34" charset="0"/>
                <a:cs typeface="Arial" charset="0"/>
              </a:defRPr>
            </a:lvl1pPr>
            <a:lvl2pPr marL="742950" indent="-285750">
              <a:defRPr sz="1600">
                <a:solidFill>
                  <a:srgbClr val="004D75"/>
                </a:solidFill>
                <a:latin typeface="Verdana" pitchFamily="34" charset="0"/>
                <a:cs typeface="Arial" charset="0"/>
              </a:defRPr>
            </a:lvl2pPr>
            <a:lvl3pPr marL="1143000" indent="-228600">
              <a:defRPr sz="1600">
                <a:solidFill>
                  <a:srgbClr val="004D75"/>
                </a:solidFill>
                <a:latin typeface="Verdana" pitchFamily="34" charset="0"/>
                <a:cs typeface="Arial" charset="0"/>
              </a:defRPr>
            </a:lvl3pPr>
            <a:lvl4pPr marL="1600200" indent="-228600">
              <a:defRPr sz="1600">
                <a:solidFill>
                  <a:srgbClr val="004D75"/>
                </a:solidFill>
                <a:latin typeface="Verdana" pitchFamily="34" charset="0"/>
                <a:cs typeface="Arial" charset="0"/>
              </a:defRPr>
            </a:lvl4pPr>
            <a:lvl5pPr marL="2057400" indent="-228600">
              <a:defRPr sz="1600">
                <a:solidFill>
                  <a:srgbClr val="004D75"/>
                </a:solidFill>
                <a:latin typeface="Verdana" pitchFamily="34" charset="0"/>
                <a:cs typeface="Arial" charset="0"/>
              </a:defRPr>
            </a:lvl5pPr>
            <a:lvl6pPr marL="2514600" indent="-228600" eaLnBrk="0" fontAlgn="base" hangingPunct="0">
              <a:spcBef>
                <a:spcPct val="0"/>
              </a:spcBef>
              <a:spcAft>
                <a:spcPct val="0"/>
              </a:spcAft>
              <a:defRPr sz="1600">
                <a:solidFill>
                  <a:srgbClr val="004D75"/>
                </a:solidFill>
                <a:latin typeface="Verdana" pitchFamily="34" charset="0"/>
                <a:cs typeface="Arial" charset="0"/>
              </a:defRPr>
            </a:lvl6pPr>
            <a:lvl7pPr marL="2971800" indent="-228600" eaLnBrk="0" fontAlgn="base" hangingPunct="0">
              <a:spcBef>
                <a:spcPct val="0"/>
              </a:spcBef>
              <a:spcAft>
                <a:spcPct val="0"/>
              </a:spcAft>
              <a:defRPr sz="1600">
                <a:solidFill>
                  <a:srgbClr val="004D75"/>
                </a:solidFill>
                <a:latin typeface="Verdana" pitchFamily="34" charset="0"/>
                <a:cs typeface="Arial" charset="0"/>
              </a:defRPr>
            </a:lvl7pPr>
            <a:lvl8pPr marL="3429000" indent="-228600" eaLnBrk="0" fontAlgn="base" hangingPunct="0">
              <a:spcBef>
                <a:spcPct val="0"/>
              </a:spcBef>
              <a:spcAft>
                <a:spcPct val="0"/>
              </a:spcAft>
              <a:defRPr sz="1600">
                <a:solidFill>
                  <a:srgbClr val="004D75"/>
                </a:solidFill>
                <a:latin typeface="Verdana" pitchFamily="34" charset="0"/>
                <a:cs typeface="Arial" charset="0"/>
              </a:defRPr>
            </a:lvl8pPr>
            <a:lvl9pPr marL="3886200" indent="-228600" eaLnBrk="0" fontAlgn="base" hangingPunct="0">
              <a:spcBef>
                <a:spcPct val="0"/>
              </a:spcBef>
              <a:spcAft>
                <a:spcPct val="0"/>
              </a:spcAft>
              <a:defRPr sz="1600">
                <a:solidFill>
                  <a:srgbClr val="004D75"/>
                </a:solidFill>
                <a:latin typeface="Verdana" pitchFamily="34" charset="0"/>
                <a:cs typeface="Arial" charset="0"/>
              </a:defRPr>
            </a:lvl9pPr>
          </a:lstStyle>
          <a:p>
            <a:pPr algn="ctr">
              <a:defRPr/>
            </a:pPr>
            <a:endParaRPr lang="en-GB" altLang="en-US" sz="2400" smtClean="0">
              <a:solidFill>
                <a:schemeClr val="tx1"/>
              </a:solidFill>
              <a:latin typeface="Times" pitchFamily="18" charset="0"/>
            </a:endParaRPr>
          </a:p>
        </p:txBody>
      </p:sp>
      <p:pic>
        <p:nvPicPr>
          <p:cNvPr id="5" name="Picture 5" descr="NTU logo RGB"/>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10325" y="323850"/>
            <a:ext cx="2435225" cy="565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035" name="Rectangle 3"/>
          <p:cNvSpPr>
            <a:spLocks noGrp="1" noChangeArrowheads="1"/>
          </p:cNvSpPr>
          <p:nvPr>
            <p:ph type="ctrTitle"/>
          </p:nvPr>
        </p:nvSpPr>
        <p:spPr>
          <a:xfrm>
            <a:off x="685800" y="2286000"/>
            <a:ext cx="7772400" cy="990600"/>
          </a:xfrm>
        </p:spPr>
        <p:txBody>
          <a:bodyPr/>
          <a:lstStyle>
            <a:lvl1pPr>
              <a:defRPr sz="2400">
                <a:solidFill>
                  <a:schemeClr val="bg1"/>
                </a:solidFill>
              </a:defRPr>
            </a:lvl1pPr>
          </a:lstStyle>
          <a:p>
            <a:pPr lvl="0"/>
            <a:r>
              <a:rPr lang="en-GB" noProof="0" smtClean="0"/>
              <a:t>Click to edit Master title style</a:t>
            </a:r>
          </a:p>
        </p:txBody>
      </p:sp>
      <p:sp>
        <p:nvSpPr>
          <p:cNvPr id="44036" name="Rectangle 4"/>
          <p:cNvSpPr>
            <a:spLocks noGrp="1" noChangeArrowheads="1"/>
          </p:cNvSpPr>
          <p:nvPr>
            <p:ph type="subTitle" idx="1"/>
          </p:nvPr>
        </p:nvSpPr>
        <p:spPr>
          <a:xfrm>
            <a:off x="685800" y="3276600"/>
            <a:ext cx="7772400" cy="762000"/>
          </a:xfrm>
        </p:spPr>
        <p:txBody>
          <a:bodyPr/>
          <a:lstStyle>
            <a:lvl1pPr marL="0" indent="0">
              <a:buFontTx/>
              <a:buNone/>
              <a:defRPr>
                <a:solidFill>
                  <a:schemeClr val="bg1"/>
                </a:solidFill>
              </a:defRPr>
            </a:lvl1pPr>
          </a:lstStyle>
          <a:p>
            <a:pPr lvl="0"/>
            <a:r>
              <a:rPr lang="en-GB" noProof="0" smtClean="0"/>
              <a:t>Click to edit Master subtitle style</a:t>
            </a:r>
          </a:p>
        </p:txBody>
      </p:sp>
    </p:spTree>
    <p:extLst>
      <p:ext uri="{BB962C8B-B14F-4D97-AF65-F5344CB8AC3E}">
        <p14:creationId xmlns:p14="http://schemas.microsoft.com/office/powerpoint/2010/main" val="35244602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7"/>
          <p:cNvSpPr>
            <a:spLocks noGrp="1" noChangeArrowheads="1"/>
          </p:cNvSpPr>
          <p:nvPr>
            <p:ph type="dt" sz="half" idx="10"/>
          </p:nvPr>
        </p:nvSpPr>
        <p:spPr>
          <a:ln/>
        </p:spPr>
        <p:txBody>
          <a:bodyPr/>
          <a:lstStyle>
            <a:lvl1pPr>
              <a:defRPr/>
            </a:lvl1pPr>
          </a:lstStyle>
          <a:p>
            <a:pPr>
              <a:defRPr/>
            </a:pPr>
            <a:endParaRPr lang="en-GB" altLang="en-US"/>
          </a:p>
        </p:txBody>
      </p:sp>
      <p:sp>
        <p:nvSpPr>
          <p:cNvPr id="5" name="Rectangle 8"/>
          <p:cNvSpPr>
            <a:spLocks noGrp="1" noChangeArrowheads="1"/>
          </p:cNvSpPr>
          <p:nvPr>
            <p:ph type="sldNum" sz="quarter" idx="11"/>
          </p:nvPr>
        </p:nvSpPr>
        <p:spPr>
          <a:ln/>
        </p:spPr>
        <p:txBody>
          <a:bodyPr/>
          <a:lstStyle>
            <a:lvl1pPr>
              <a:defRPr/>
            </a:lvl1pPr>
          </a:lstStyle>
          <a:p>
            <a:fld id="{59BAFBB6-50E0-4F0A-9C30-23C4D4CC04B6}" type="slidenum">
              <a:rPr lang="en-GB" altLang="en-US"/>
              <a:pPr/>
              <a:t>‹#›</a:t>
            </a:fld>
            <a:endParaRPr lang="en-GB" altLang="en-US"/>
          </a:p>
        </p:txBody>
      </p:sp>
    </p:spTree>
    <p:extLst>
      <p:ext uri="{BB962C8B-B14F-4D97-AF65-F5344CB8AC3E}">
        <p14:creationId xmlns:p14="http://schemas.microsoft.com/office/powerpoint/2010/main" val="24831280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7"/>
          <p:cNvSpPr>
            <a:spLocks noGrp="1" noChangeArrowheads="1"/>
          </p:cNvSpPr>
          <p:nvPr>
            <p:ph type="dt" sz="half" idx="10"/>
          </p:nvPr>
        </p:nvSpPr>
        <p:spPr>
          <a:ln/>
        </p:spPr>
        <p:txBody>
          <a:bodyPr/>
          <a:lstStyle>
            <a:lvl1pPr>
              <a:defRPr/>
            </a:lvl1pPr>
          </a:lstStyle>
          <a:p>
            <a:pPr>
              <a:defRPr/>
            </a:pPr>
            <a:endParaRPr lang="en-GB" altLang="en-US"/>
          </a:p>
        </p:txBody>
      </p:sp>
      <p:sp>
        <p:nvSpPr>
          <p:cNvPr id="5" name="Rectangle 8"/>
          <p:cNvSpPr>
            <a:spLocks noGrp="1" noChangeArrowheads="1"/>
          </p:cNvSpPr>
          <p:nvPr>
            <p:ph type="sldNum" sz="quarter" idx="11"/>
          </p:nvPr>
        </p:nvSpPr>
        <p:spPr>
          <a:ln/>
        </p:spPr>
        <p:txBody>
          <a:bodyPr/>
          <a:lstStyle>
            <a:lvl1pPr>
              <a:defRPr/>
            </a:lvl1pPr>
          </a:lstStyle>
          <a:p>
            <a:fld id="{1AE0713E-DB8A-4395-948D-199C2C0BB330}" type="slidenum">
              <a:rPr lang="en-GB" altLang="en-US"/>
              <a:pPr/>
              <a:t>‹#›</a:t>
            </a:fld>
            <a:endParaRPr lang="en-GB" altLang="en-US"/>
          </a:p>
        </p:txBody>
      </p:sp>
    </p:spTree>
    <p:extLst>
      <p:ext uri="{BB962C8B-B14F-4D97-AF65-F5344CB8AC3E}">
        <p14:creationId xmlns:p14="http://schemas.microsoft.com/office/powerpoint/2010/main" val="7782788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381000" y="1447800"/>
            <a:ext cx="4076700" cy="14652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10100" y="1447800"/>
            <a:ext cx="4076700" cy="14652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7"/>
          <p:cNvSpPr>
            <a:spLocks noGrp="1" noChangeArrowheads="1"/>
          </p:cNvSpPr>
          <p:nvPr>
            <p:ph type="dt" sz="half" idx="10"/>
          </p:nvPr>
        </p:nvSpPr>
        <p:spPr>
          <a:ln/>
        </p:spPr>
        <p:txBody>
          <a:bodyPr/>
          <a:lstStyle>
            <a:lvl1pPr>
              <a:defRPr/>
            </a:lvl1pPr>
          </a:lstStyle>
          <a:p>
            <a:pPr>
              <a:defRPr/>
            </a:pPr>
            <a:endParaRPr lang="en-GB" altLang="en-US"/>
          </a:p>
        </p:txBody>
      </p:sp>
      <p:sp>
        <p:nvSpPr>
          <p:cNvPr id="6" name="Rectangle 8"/>
          <p:cNvSpPr>
            <a:spLocks noGrp="1" noChangeArrowheads="1"/>
          </p:cNvSpPr>
          <p:nvPr>
            <p:ph type="sldNum" sz="quarter" idx="11"/>
          </p:nvPr>
        </p:nvSpPr>
        <p:spPr>
          <a:ln/>
        </p:spPr>
        <p:txBody>
          <a:bodyPr/>
          <a:lstStyle>
            <a:lvl1pPr>
              <a:defRPr/>
            </a:lvl1pPr>
          </a:lstStyle>
          <a:p>
            <a:fld id="{AB0CDCA3-2D7D-460D-91DD-C168636A62FB}" type="slidenum">
              <a:rPr lang="en-GB" altLang="en-US"/>
              <a:pPr/>
              <a:t>‹#›</a:t>
            </a:fld>
            <a:endParaRPr lang="en-GB" altLang="en-US"/>
          </a:p>
        </p:txBody>
      </p:sp>
    </p:spTree>
    <p:extLst>
      <p:ext uri="{BB962C8B-B14F-4D97-AF65-F5344CB8AC3E}">
        <p14:creationId xmlns:p14="http://schemas.microsoft.com/office/powerpoint/2010/main" val="21297094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Rectangle 7"/>
          <p:cNvSpPr>
            <a:spLocks noGrp="1" noChangeArrowheads="1"/>
          </p:cNvSpPr>
          <p:nvPr>
            <p:ph type="dt" sz="half" idx="10"/>
          </p:nvPr>
        </p:nvSpPr>
        <p:spPr>
          <a:ln/>
        </p:spPr>
        <p:txBody>
          <a:bodyPr/>
          <a:lstStyle>
            <a:lvl1pPr>
              <a:defRPr/>
            </a:lvl1pPr>
          </a:lstStyle>
          <a:p>
            <a:pPr>
              <a:defRPr/>
            </a:pPr>
            <a:endParaRPr lang="en-GB" altLang="en-US"/>
          </a:p>
        </p:txBody>
      </p:sp>
      <p:sp>
        <p:nvSpPr>
          <p:cNvPr id="8" name="Rectangle 8"/>
          <p:cNvSpPr>
            <a:spLocks noGrp="1" noChangeArrowheads="1"/>
          </p:cNvSpPr>
          <p:nvPr>
            <p:ph type="sldNum" sz="quarter" idx="11"/>
          </p:nvPr>
        </p:nvSpPr>
        <p:spPr>
          <a:ln/>
        </p:spPr>
        <p:txBody>
          <a:bodyPr/>
          <a:lstStyle>
            <a:lvl1pPr>
              <a:defRPr/>
            </a:lvl1pPr>
          </a:lstStyle>
          <a:p>
            <a:fld id="{AF5FED78-5CA8-40C4-A06F-BADF3FFBC830}" type="slidenum">
              <a:rPr lang="en-GB" altLang="en-US"/>
              <a:pPr/>
              <a:t>‹#›</a:t>
            </a:fld>
            <a:endParaRPr lang="en-GB" altLang="en-US"/>
          </a:p>
        </p:txBody>
      </p:sp>
    </p:spTree>
    <p:extLst>
      <p:ext uri="{BB962C8B-B14F-4D97-AF65-F5344CB8AC3E}">
        <p14:creationId xmlns:p14="http://schemas.microsoft.com/office/powerpoint/2010/main" val="30283552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Rectangle 7"/>
          <p:cNvSpPr>
            <a:spLocks noGrp="1" noChangeArrowheads="1"/>
          </p:cNvSpPr>
          <p:nvPr>
            <p:ph type="dt" sz="half" idx="10"/>
          </p:nvPr>
        </p:nvSpPr>
        <p:spPr>
          <a:ln/>
        </p:spPr>
        <p:txBody>
          <a:bodyPr/>
          <a:lstStyle>
            <a:lvl1pPr>
              <a:defRPr/>
            </a:lvl1pPr>
          </a:lstStyle>
          <a:p>
            <a:pPr>
              <a:defRPr/>
            </a:pPr>
            <a:endParaRPr lang="en-GB" altLang="en-US"/>
          </a:p>
        </p:txBody>
      </p:sp>
      <p:sp>
        <p:nvSpPr>
          <p:cNvPr id="4" name="Rectangle 8"/>
          <p:cNvSpPr>
            <a:spLocks noGrp="1" noChangeArrowheads="1"/>
          </p:cNvSpPr>
          <p:nvPr>
            <p:ph type="sldNum" sz="quarter" idx="11"/>
          </p:nvPr>
        </p:nvSpPr>
        <p:spPr>
          <a:ln/>
        </p:spPr>
        <p:txBody>
          <a:bodyPr/>
          <a:lstStyle>
            <a:lvl1pPr>
              <a:defRPr/>
            </a:lvl1pPr>
          </a:lstStyle>
          <a:p>
            <a:fld id="{A0EAF032-3BE8-42D2-B279-E764C6530EC8}" type="slidenum">
              <a:rPr lang="en-GB" altLang="en-US"/>
              <a:pPr/>
              <a:t>‹#›</a:t>
            </a:fld>
            <a:endParaRPr lang="en-GB" altLang="en-US"/>
          </a:p>
        </p:txBody>
      </p:sp>
    </p:spTree>
    <p:extLst>
      <p:ext uri="{BB962C8B-B14F-4D97-AF65-F5344CB8AC3E}">
        <p14:creationId xmlns:p14="http://schemas.microsoft.com/office/powerpoint/2010/main" val="33497593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7"/>
          <p:cNvSpPr>
            <a:spLocks noGrp="1" noChangeArrowheads="1"/>
          </p:cNvSpPr>
          <p:nvPr>
            <p:ph type="dt" sz="half" idx="10"/>
          </p:nvPr>
        </p:nvSpPr>
        <p:spPr>
          <a:ln/>
        </p:spPr>
        <p:txBody>
          <a:bodyPr/>
          <a:lstStyle>
            <a:lvl1pPr>
              <a:defRPr/>
            </a:lvl1pPr>
          </a:lstStyle>
          <a:p>
            <a:pPr>
              <a:defRPr/>
            </a:pPr>
            <a:endParaRPr lang="en-GB" altLang="en-US"/>
          </a:p>
        </p:txBody>
      </p:sp>
      <p:sp>
        <p:nvSpPr>
          <p:cNvPr id="3" name="Rectangle 8"/>
          <p:cNvSpPr>
            <a:spLocks noGrp="1" noChangeArrowheads="1"/>
          </p:cNvSpPr>
          <p:nvPr>
            <p:ph type="sldNum" sz="quarter" idx="11"/>
          </p:nvPr>
        </p:nvSpPr>
        <p:spPr>
          <a:ln/>
        </p:spPr>
        <p:txBody>
          <a:bodyPr/>
          <a:lstStyle>
            <a:lvl1pPr>
              <a:defRPr/>
            </a:lvl1pPr>
          </a:lstStyle>
          <a:p>
            <a:fld id="{0D4EDC3A-9CC8-4CB0-ABD6-7C8485ACDFB4}" type="slidenum">
              <a:rPr lang="en-GB" altLang="en-US"/>
              <a:pPr/>
              <a:t>‹#›</a:t>
            </a:fld>
            <a:endParaRPr lang="en-GB" altLang="en-US"/>
          </a:p>
        </p:txBody>
      </p:sp>
    </p:spTree>
    <p:extLst>
      <p:ext uri="{BB962C8B-B14F-4D97-AF65-F5344CB8AC3E}">
        <p14:creationId xmlns:p14="http://schemas.microsoft.com/office/powerpoint/2010/main" val="4393666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7"/>
          <p:cNvSpPr>
            <a:spLocks noGrp="1" noChangeArrowheads="1"/>
          </p:cNvSpPr>
          <p:nvPr>
            <p:ph type="dt" sz="half" idx="10"/>
          </p:nvPr>
        </p:nvSpPr>
        <p:spPr>
          <a:ln/>
        </p:spPr>
        <p:txBody>
          <a:bodyPr/>
          <a:lstStyle>
            <a:lvl1pPr>
              <a:defRPr/>
            </a:lvl1pPr>
          </a:lstStyle>
          <a:p>
            <a:pPr>
              <a:defRPr/>
            </a:pPr>
            <a:endParaRPr lang="en-GB" altLang="en-US"/>
          </a:p>
        </p:txBody>
      </p:sp>
      <p:sp>
        <p:nvSpPr>
          <p:cNvPr id="6" name="Rectangle 8"/>
          <p:cNvSpPr>
            <a:spLocks noGrp="1" noChangeArrowheads="1"/>
          </p:cNvSpPr>
          <p:nvPr>
            <p:ph type="sldNum" sz="quarter" idx="11"/>
          </p:nvPr>
        </p:nvSpPr>
        <p:spPr>
          <a:ln/>
        </p:spPr>
        <p:txBody>
          <a:bodyPr/>
          <a:lstStyle>
            <a:lvl1pPr>
              <a:defRPr/>
            </a:lvl1pPr>
          </a:lstStyle>
          <a:p>
            <a:fld id="{293F7ED0-AAF5-4692-862D-F8AC8ECBF919}" type="slidenum">
              <a:rPr lang="en-GB" altLang="en-US"/>
              <a:pPr/>
              <a:t>‹#›</a:t>
            </a:fld>
            <a:endParaRPr lang="en-GB" altLang="en-US"/>
          </a:p>
        </p:txBody>
      </p:sp>
    </p:spTree>
    <p:extLst>
      <p:ext uri="{BB962C8B-B14F-4D97-AF65-F5344CB8AC3E}">
        <p14:creationId xmlns:p14="http://schemas.microsoft.com/office/powerpoint/2010/main" val="15644513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7"/>
          <p:cNvSpPr>
            <a:spLocks noGrp="1" noChangeArrowheads="1"/>
          </p:cNvSpPr>
          <p:nvPr>
            <p:ph type="dt" sz="half" idx="10"/>
          </p:nvPr>
        </p:nvSpPr>
        <p:spPr>
          <a:ln/>
        </p:spPr>
        <p:txBody>
          <a:bodyPr/>
          <a:lstStyle>
            <a:lvl1pPr>
              <a:defRPr/>
            </a:lvl1pPr>
          </a:lstStyle>
          <a:p>
            <a:pPr>
              <a:defRPr/>
            </a:pPr>
            <a:endParaRPr lang="en-GB" altLang="en-US"/>
          </a:p>
        </p:txBody>
      </p:sp>
      <p:sp>
        <p:nvSpPr>
          <p:cNvPr id="6" name="Rectangle 8"/>
          <p:cNvSpPr>
            <a:spLocks noGrp="1" noChangeArrowheads="1"/>
          </p:cNvSpPr>
          <p:nvPr>
            <p:ph type="sldNum" sz="quarter" idx="11"/>
          </p:nvPr>
        </p:nvSpPr>
        <p:spPr>
          <a:ln/>
        </p:spPr>
        <p:txBody>
          <a:bodyPr/>
          <a:lstStyle>
            <a:lvl1pPr>
              <a:defRPr/>
            </a:lvl1pPr>
          </a:lstStyle>
          <a:p>
            <a:fld id="{26FBCD20-40AF-4465-B510-8B1F0630065C}" type="slidenum">
              <a:rPr lang="en-GB" altLang="en-US"/>
              <a:pPr/>
              <a:t>‹#›</a:t>
            </a:fld>
            <a:endParaRPr lang="en-GB" altLang="en-US"/>
          </a:p>
        </p:txBody>
      </p:sp>
    </p:spTree>
    <p:extLst>
      <p:ext uri="{BB962C8B-B14F-4D97-AF65-F5344CB8AC3E}">
        <p14:creationId xmlns:p14="http://schemas.microsoft.com/office/powerpoint/2010/main" val="16587252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7"/>
          <p:cNvSpPr>
            <a:spLocks noGrp="1" noChangeArrowheads="1"/>
          </p:cNvSpPr>
          <p:nvPr>
            <p:ph type="dt" sz="half" idx="10"/>
          </p:nvPr>
        </p:nvSpPr>
        <p:spPr>
          <a:ln/>
        </p:spPr>
        <p:txBody>
          <a:bodyPr/>
          <a:lstStyle>
            <a:lvl1pPr>
              <a:defRPr/>
            </a:lvl1pPr>
          </a:lstStyle>
          <a:p>
            <a:pPr>
              <a:defRPr/>
            </a:pPr>
            <a:endParaRPr lang="en-GB" altLang="en-US"/>
          </a:p>
        </p:txBody>
      </p:sp>
      <p:sp>
        <p:nvSpPr>
          <p:cNvPr id="5" name="Rectangle 8"/>
          <p:cNvSpPr>
            <a:spLocks noGrp="1" noChangeArrowheads="1"/>
          </p:cNvSpPr>
          <p:nvPr>
            <p:ph type="sldNum" sz="quarter" idx="11"/>
          </p:nvPr>
        </p:nvSpPr>
        <p:spPr>
          <a:ln/>
        </p:spPr>
        <p:txBody>
          <a:bodyPr/>
          <a:lstStyle>
            <a:lvl1pPr>
              <a:defRPr/>
            </a:lvl1pPr>
          </a:lstStyle>
          <a:p>
            <a:fld id="{27A9ACB2-469D-4D59-AE59-A40EC53D2EF1}" type="slidenum">
              <a:rPr lang="en-GB" altLang="en-US"/>
              <a:pPr/>
              <a:t>‹#›</a:t>
            </a:fld>
            <a:endParaRPr lang="en-GB" altLang="en-US"/>
          </a:p>
        </p:txBody>
      </p:sp>
    </p:spTree>
    <p:extLst>
      <p:ext uri="{BB962C8B-B14F-4D97-AF65-F5344CB8AC3E}">
        <p14:creationId xmlns:p14="http://schemas.microsoft.com/office/powerpoint/2010/main" val="15075941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10350" y="381000"/>
            <a:ext cx="2076450" cy="2532063"/>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381000" y="381000"/>
            <a:ext cx="6076950" cy="25320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7"/>
          <p:cNvSpPr>
            <a:spLocks noGrp="1" noChangeArrowheads="1"/>
          </p:cNvSpPr>
          <p:nvPr>
            <p:ph type="dt" sz="half" idx="10"/>
          </p:nvPr>
        </p:nvSpPr>
        <p:spPr>
          <a:ln/>
        </p:spPr>
        <p:txBody>
          <a:bodyPr/>
          <a:lstStyle>
            <a:lvl1pPr>
              <a:defRPr/>
            </a:lvl1pPr>
          </a:lstStyle>
          <a:p>
            <a:pPr>
              <a:defRPr/>
            </a:pPr>
            <a:endParaRPr lang="en-GB" altLang="en-US"/>
          </a:p>
        </p:txBody>
      </p:sp>
      <p:sp>
        <p:nvSpPr>
          <p:cNvPr id="5" name="Rectangle 8"/>
          <p:cNvSpPr>
            <a:spLocks noGrp="1" noChangeArrowheads="1"/>
          </p:cNvSpPr>
          <p:nvPr>
            <p:ph type="sldNum" sz="quarter" idx="11"/>
          </p:nvPr>
        </p:nvSpPr>
        <p:spPr>
          <a:ln/>
        </p:spPr>
        <p:txBody>
          <a:bodyPr/>
          <a:lstStyle>
            <a:lvl1pPr>
              <a:defRPr/>
            </a:lvl1pPr>
          </a:lstStyle>
          <a:p>
            <a:fld id="{ADB4307B-4D05-461B-8B47-B7E7F20DFE5E}" type="slidenum">
              <a:rPr lang="en-GB" altLang="en-US"/>
              <a:pPr/>
              <a:t>‹#›</a:t>
            </a:fld>
            <a:endParaRPr lang="en-GB" altLang="en-US"/>
          </a:p>
        </p:txBody>
      </p:sp>
    </p:spTree>
    <p:extLst>
      <p:ext uri="{BB962C8B-B14F-4D97-AF65-F5344CB8AC3E}">
        <p14:creationId xmlns:p14="http://schemas.microsoft.com/office/powerpoint/2010/main" val="66916688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381000" y="381000"/>
            <a:ext cx="8305800" cy="1066800"/>
          </a:xfrm>
        </p:spPr>
        <p:txBody>
          <a:bodyPr/>
          <a:lstStyle/>
          <a:p>
            <a:r>
              <a:rPr lang="en-US" smtClean="0"/>
              <a:t>Click to edit Master title style</a:t>
            </a:r>
            <a:endParaRPr lang="en-GB"/>
          </a:p>
        </p:txBody>
      </p:sp>
      <p:sp>
        <p:nvSpPr>
          <p:cNvPr id="3" name="ClipArt Placeholder 2"/>
          <p:cNvSpPr>
            <a:spLocks noGrp="1"/>
          </p:cNvSpPr>
          <p:nvPr>
            <p:ph type="clipArt" sz="half" idx="1"/>
          </p:nvPr>
        </p:nvSpPr>
        <p:spPr>
          <a:xfrm>
            <a:off x="381000" y="1447800"/>
            <a:ext cx="4076700" cy="1465263"/>
          </a:xfrm>
        </p:spPr>
        <p:txBody>
          <a:bodyPr/>
          <a:lstStyle/>
          <a:p>
            <a:pPr lvl="0"/>
            <a:endParaRPr lang="en-GB" noProof="0" smtClean="0"/>
          </a:p>
        </p:txBody>
      </p:sp>
      <p:sp>
        <p:nvSpPr>
          <p:cNvPr id="4" name="Text Placeholder 3"/>
          <p:cNvSpPr>
            <a:spLocks noGrp="1"/>
          </p:cNvSpPr>
          <p:nvPr>
            <p:ph type="body" sz="half" idx="2"/>
          </p:nvPr>
        </p:nvSpPr>
        <p:spPr>
          <a:xfrm>
            <a:off x="4610100" y="1447800"/>
            <a:ext cx="4076700" cy="14652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7"/>
          <p:cNvSpPr>
            <a:spLocks noGrp="1" noChangeArrowheads="1"/>
          </p:cNvSpPr>
          <p:nvPr>
            <p:ph type="dt" sz="half" idx="10"/>
          </p:nvPr>
        </p:nvSpPr>
        <p:spPr>
          <a:ln/>
        </p:spPr>
        <p:txBody>
          <a:bodyPr/>
          <a:lstStyle>
            <a:lvl1pPr>
              <a:defRPr/>
            </a:lvl1pPr>
          </a:lstStyle>
          <a:p>
            <a:pPr>
              <a:defRPr/>
            </a:pPr>
            <a:endParaRPr lang="en-GB" altLang="en-US"/>
          </a:p>
        </p:txBody>
      </p:sp>
      <p:sp>
        <p:nvSpPr>
          <p:cNvPr id="6" name="Rectangle 8"/>
          <p:cNvSpPr>
            <a:spLocks noGrp="1" noChangeArrowheads="1"/>
          </p:cNvSpPr>
          <p:nvPr>
            <p:ph type="sldNum" sz="quarter" idx="11"/>
          </p:nvPr>
        </p:nvSpPr>
        <p:spPr>
          <a:ln/>
        </p:spPr>
        <p:txBody>
          <a:bodyPr/>
          <a:lstStyle>
            <a:lvl1pPr>
              <a:defRPr/>
            </a:lvl1pPr>
          </a:lstStyle>
          <a:p>
            <a:fld id="{966270D7-D85B-422A-AE58-1F8DD746A84B}" type="slidenum">
              <a:rPr lang="en-GB" altLang="en-US"/>
              <a:pPr/>
              <a:t>‹#›</a:t>
            </a:fld>
            <a:endParaRPr lang="en-GB" altLang="en-US"/>
          </a:p>
        </p:txBody>
      </p:sp>
    </p:spTree>
    <p:extLst>
      <p:ext uri="{BB962C8B-B14F-4D97-AF65-F5344CB8AC3E}">
        <p14:creationId xmlns:p14="http://schemas.microsoft.com/office/powerpoint/2010/main" val="24883550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381000" y="381000"/>
            <a:ext cx="8305800" cy="106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GB" altLang="en-US" smtClean="0"/>
              <a:t>Click to edit Master title style</a:t>
            </a:r>
          </a:p>
        </p:txBody>
      </p:sp>
      <p:sp>
        <p:nvSpPr>
          <p:cNvPr id="1027" name="Rectangle 3"/>
          <p:cNvSpPr>
            <a:spLocks noGrp="1" noChangeArrowheads="1"/>
          </p:cNvSpPr>
          <p:nvPr>
            <p:ph type="body" idx="1"/>
          </p:nvPr>
        </p:nvSpPr>
        <p:spPr bwMode="auto">
          <a:xfrm>
            <a:off x="381000" y="1447800"/>
            <a:ext cx="8305800" cy="1465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spAutoFit/>
          </a:bodyPr>
          <a:lstStyle/>
          <a:p>
            <a:pPr lvl="0"/>
            <a:r>
              <a:rPr lang="en-GB" altLang="en-US" smtClean="0"/>
              <a:t>Click to edit Master text styles</a:t>
            </a:r>
          </a:p>
          <a:p>
            <a:pPr lvl="1"/>
            <a:r>
              <a:rPr lang="en-GB" altLang="en-US" smtClean="0"/>
              <a:t>Second level</a:t>
            </a:r>
          </a:p>
          <a:p>
            <a:pPr lvl="2"/>
            <a:r>
              <a:rPr lang="en-GB" altLang="en-US" smtClean="0"/>
              <a:t>Third level</a:t>
            </a:r>
          </a:p>
          <a:p>
            <a:pPr lvl="3"/>
            <a:r>
              <a:rPr lang="en-GB" altLang="en-US" smtClean="0"/>
              <a:t>Fourth level</a:t>
            </a:r>
          </a:p>
          <a:p>
            <a:pPr lvl="4"/>
            <a:r>
              <a:rPr lang="en-GB" altLang="en-US" smtClean="0"/>
              <a:t>Fifth level</a:t>
            </a:r>
          </a:p>
        </p:txBody>
      </p:sp>
      <p:pic>
        <p:nvPicPr>
          <p:cNvPr id="1028" name="Picture 4"/>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8382000" y="6219825"/>
            <a:ext cx="33337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9" name="Line 5"/>
          <p:cNvSpPr>
            <a:spLocks noChangeShapeType="1"/>
          </p:cNvSpPr>
          <p:nvPr/>
        </p:nvSpPr>
        <p:spPr bwMode="auto">
          <a:xfrm flipH="1">
            <a:off x="457200" y="6019800"/>
            <a:ext cx="8229600" cy="0"/>
          </a:xfrm>
          <a:prstGeom prst="line">
            <a:avLst/>
          </a:prstGeom>
          <a:noFill/>
          <a:ln w="15875">
            <a:solidFill>
              <a:srgbClr val="B2C9D5"/>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030" name="Text Box 6"/>
          <p:cNvSpPr txBox="1">
            <a:spLocks noChangeArrowheads="1"/>
          </p:cNvSpPr>
          <p:nvPr/>
        </p:nvSpPr>
        <p:spPr bwMode="auto">
          <a:xfrm>
            <a:off x="395288" y="6165850"/>
            <a:ext cx="100806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1600">
                <a:solidFill>
                  <a:srgbClr val="004D75"/>
                </a:solidFill>
                <a:latin typeface="Verdana" pitchFamily="34" charset="0"/>
                <a:cs typeface="Arial" charset="0"/>
              </a:defRPr>
            </a:lvl1pPr>
            <a:lvl2pPr marL="742950" indent="-285750">
              <a:defRPr sz="1600">
                <a:solidFill>
                  <a:srgbClr val="004D75"/>
                </a:solidFill>
                <a:latin typeface="Verdana" pitchFamily="34" charset="0"/>
                <a:cs typeface="Arial" charset="0"/>
              </a:defRPr>
            </a:lvl2pPr>
            <a:lvl3pPr marL="1143000" indent="-228600">
              <a:defRPr sz="1600">
                <a:solidFill>
                  <a:srgbClr val="004D75"/>
                </a:solidFill>
                <a:latin typeface="Verdana" pitchFamily="34" charset="0"/>
                <a:cs typeface="Arial" charset="0"/>
              </a:defRPr>
            </a:lvl3pPr>
            <a:lvl4pPr marL="1600200" indent="-228600">
              <a:defRPr sz="1600">
                <a:solidFill>
                  <a:srgbClr val="004D75"/>
                </a:solidFill>
                <a:latin typeface="Verdana" pitchFamily="34" charset="0"/>
                <a:cs typeface="Arial" charset="0"/>
              </a:defRPr>
            </a:lvl4pPr>
            <a:lvl5pPr marL="2057400" indent="-228600">
              <a:defRPr sz="1600">
                <a:solidFill>
                  <a:srgbClr val="004D75"/>
                </a:solidFill>
                <a:latin typeface="Verdana" pitchFamily="34" charset="0"/>
                <a:cs typeface="Arial" charset="0"/>
              </a:defRPr>
            </a:lvl5pPr>
            <a:lvl6pPr marL="2514600" indent="-228600" eaLnBrk="0" fontAlgn="base" hangingPunct="0">
              <a:spcBef>
                <a:spcPct val="0"/>
              </a:spcBef>
              <a:spcAft>
                <a:spcPct val="0"/>
              </a:spcAft>
              <a:defRPr sz="1600">
                <a:solidFill>
                  <a:srgbClr val="004D75"/>
                </a:solidFill>
                <a:latin typeface="Verdana" pitchFamily="34" charset="0"/>
                <a:cs typeface="Arial" charset="0"/>
              </a:defRPr>
            </a:lvl6pPr>
            <a:lvl7pPr marL="2971800" indent="-228600" eaLnBrk="0" fontAlgn="base" hangingPunct="0">
              <a:spcBef>
                <a:spcPct val="0"/>
              </a:spcBef>
              <a:spcAft>
                <a:spcPct val="0"/>
              </a:spcAft>
              <a:defRPr sz="1600">
                <a:solidFill>
                  <a:srgbClr val="004D75"/>
                </a:solidFill>
                <a:latin typeface="Verdana" pitchFamily="34" charset="0"/>
                <a:cs typeface="Arial" charset="0"/>
              </a:defRPr>
            </a:lvl7pPr>
            <a:lvl8pPr marL="3429000" indent="-228600" eaLnBrk="0" fontAlgn="base" hangingPunct="0">
              <a:spcBef>
                <a:spcPct val="0"/>
              </a:spcBef>
              <a:spcAft>
                <a:spcPct val="0"/>
              </a:spcAft>
              <a:defRPr sz="1600">
                <a:solidFill>
                  <a:srgbClr val="004D75"/>
                </a:solidFill>
                <a:latin typeface="Verdana" pitchFamily="34" charset="0"/>
                <a:cs typeface="Arial" charset="0"/>
              </a:defRPr>
            </a:lvl8pPr>
            <a:lvl9pPr marL="3886200" indent="-228600" eaLnBrk="0" fontAlgn="base" hangingPunct="0">
              <a:spcBef>
                <a:spcPct val="0"/>
              </a:spcBef>
              <a:spcAft>
                <a:spcPct val="0"/>
              </a:spcAft>
              <a:defRPr sz="1600">
                <a:solidFill>
                  <a:srgbClr val="004D75"/>
                </a:solidFill>
                <a:latin typeface="Verdana" pitchFamily="34" charset="0"/>
                <a:cs typeface="Arial" charset="0"/>
              </a:defRPr>
            </a:lvl9pPr>
          </a:lstStyle>
          <a:p>
            <a:pPr>
              <a:spcBef>
                <a:spcPct val="50000"/>
              </a:spcBef>
              <a:defRPr/>
            </a:pPr>
            <a:endParaRPr lang="en-GB" altLang="en-US" sz="2400" smtClean="0">
              <a:solidFill>
                <a:schemeClr val="tx1"/>
              </a:solidFill>
              <a:latin typeface="Times" pitchFamily="18" charset="0"/>
            </a:endParaRPr>
          </a:p>
        </p:txBody>
      </p:sp>
      <p:sp>
        <p:nvSpPr>
          <p:cNvPr id="43015" name="Rectangle 7"/>
          <p:cNvSpPr>
            <a:spLocks noGrp="1" noChangeArrowheads="1"/>
          </p:cNvSpPr>
          <p:nvPr>
            <p:ph type="dt" sz="half" idx="2"/>
          </p:nvPr>
        </p:nvSpPr>
        <p:spPr bwMode="auto">
          <a:xfrm>
            <a:off x="457200" y="6205538"/>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200" smtClean="0">
                <a:cs typeface="Arial" charset="0"/>
              </a:defRPr>
            </a:lvl1pPr>
          </a:lstStyle>
          <a:p>
            <a:pPr>
              <a:defRPr/>
            </a:pPr>
            <a:endParaRPr lang="en-GB" altLang="en-US"/>
          </a:p>
        </p:txBody>
      </p:sp>
      <p:sp>
        <p:nvSpPr>
          <p:cNvPr id="43016" name="Rectangle 8"/>
          <p:cNvSpPr>
            <a:spLocks noGrp="1" noChangeArrowheads="1"/>
          </p:cNvSpPr>
          <p:nvPr>
            <p:ph type="sldNum" sz="quarter" idx="4"/>
          </p:nvPr>
        </p:nvSpPr>
        <p:spPr bwMode="auto">
          <a:xfrm>
            <a:off x="5940425" y="6205538"/>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200"/>
            </a:lvl1pPr>
          </a:lstStyle>
          <a:p>
            <a:fld id="{E04F5272-DFFE-4674-9906-47A912A02B4F}" type="slidenum">
              <a:rPr lang="en-GB" altLang="en-US"/>
              <a:pPr/>
              <a:t>‹#›</a:t>
            </a:fld>
            <a:endParaRPr lang="en-GB" altLang="en-US"/>
          </a:p>
        </p:txBody>
      </p:sp>
    </p:spTree>
  </p:cSld>
  <p:clrMap bg1="lt1" tx1="dk1" bg2="lt2" tx2="dk2" accent1="accent1" accent2="accent2" accent3="accent3" accent4="accent4" accent5="accent5" accent6="accent6" hlink="hlink" folHlink="folHlink"/>
  <p:sldLayoutIdLst>
    <p:sldLayoutId id="2147483862" r:id="rId1"/>
    <p:sldLayoutId id="2147483851" r:id="rId2"/>
    <p:sldLayoutId id="2147483852" r:id="rId3"/>
    <p:sldLayoutId id="2147483853" r:id="rId4"/>
    <p:sldLayoutId id="2147483854" r:id="rId5"/>
    <p:sldLayoutId id="2147483855" r:id="rId6"/>
    <p:sldLayoutId id="2147483856" r:id="rId7"/>
    <p:sldLayoutId id="2147483857" r:id="rId8"/>
    <p:sldLayoutId id="2147483858" r:id="rId9"/>
    <p:sldLayoutId id="2147483859" r:id="rId10"/>
    <p:sldLayoutId id="2147483860" r:id="rId11"/>
    <p:sldLayoutId id="2147483861" r:id="rId12"/>
  </p:sldLayoutIdLst>
  <p:txStyles>
    <p:titleStyle>
      <a:lvl1pPr algn="l" rtl="0" eaLnBrk="0" fontAlgn="base" hangingPunct="0">
        <a:spcBef>
          <a:spcPct val="0"/>
        </a:spcBef>
        <a:spcAft>
          <a:spcPct val="0"/>
        </a:spcAft>
        <a:defRPr sz="2800">
          <a:solidFill>
            <a:srgbClr val="004D75"/>
          </a:solidFill>
          <a:latin typeface="+mj-lt"/>
          <a:ea typeface="+mj-ea"/>
          <a:cs typeface="+mj-cs"/>
        </a:defRPr>
      </a:lvl1pPr>
      <a:lvl2pPr algn="l" rtl="0" eaLnBrk="0" fontAlgn="base" hangingPunct="0">
        <a:spcBef>
          <a:spcPct val="0"/>
        </a:spcBef>
        <a:spcAft>
          <a:spcPct val="0"/>
        </a:spcAft>
        <a:defRPr sz="2800">
          <a:solidFill>
            <a:srgbClr val="004D75"/>
          </a:solidFill>
          <a:latin typeface="Verdana" pitchFamily="34" charset="0"/>
        </a:defRPr>
      </a:lvl2pPr>
      <a:lvl3pPr algn="l" rtl="0" eaLnBrk="0" fontAlgn="base" hangingPunct="0">
        <a:spcBef>
          <a:spcPct val="0"/>
        </a:spcBef>
        <a:spcAft>
          <a:spcPct val="0"/>
        </a:spcAft>
        <a:defRPr sz="2800">
          <a:solidFill>
            <a:srgbClr val="004D75"/>
          </a:solidFill>
          <a:latin typeface="Verdana" pitchFamily="34" charset="0"/>
        </a:defRPr>
      </a:lvl3pPr>
      <a:lvl4pPr algn="l" rtl="0" eaLnBrk="0" fontAlgn="base" hangingPunct="0">
        <a:spcBef>
          <a:spcPct val="0"/>
        </a:spcBef>
        <a:spcAft>
          <a:spcPct val="0"/>
        </a:spcAft>
        <a:defRPr sz="2800">
          <a:solidFill>
            <a:srgbClr val="004D75"/>
          </a:solidFill>
          <a:latin typeface="Verdana" pitchFamily="34" charset="0"/>
        </a:defRPr>
      </a:lvl4pPr>
      <a:lvl5pPr algn="l" rtl="0" eaLnBrk="0" fontAlgn="base" hangingPunct="0">
        <a:spcBef>
          <a:spcPct val="0"/>
        </a:spcBef>
        <a:spcAft>
          <a:spcPct val="0"/>
        </a:spcAft>
        <a:defRPr sz="2800">
          <a:solidFill>
            <a:srgbClr val="004D75"/>
          </a:solidFill>
          <a:latin typeface="Verdana" pitchFamily="34" charset="0"/>
        </a:defRPr>
      </a:lvl5pPr>
      <a:lvl6pPr marL="457200" algn="l" rtl="0" fontAlgn="base">
        <a:spcBef>
          <a:spcPct val="0"/>
        </a:spcBef>
        <a:spcAft>
          <a:spcPct val="0"/>
        </a:spcAft>
        <a:defRPr sz="2800">
          <a:solidFill>
            <a:srgbClr val="004D75"/>
          </a:solidFill>
          <a:latin typeface="Verdana" pitchFamily="34" charset="0"/>
        </a:defRPr>
      </a:lvl6pPr>
      <a:lvl7pPr marL="914400" algn="l" rtl="0" fontAlgn="base">
        <a:spcBef>
          <a:spcPct val="0"/>
        </a:spcBef>
        <a:spcAft>
          <a:spcPct val="0"/>
        </a:spcAft>
        <a:defRPr sz="2800">
          <a:solidFill>
            <a:srgbClr val="004D75"/>
          </a:solidFill>
          <a:latin typeface="Verdana" pitchFamily="34" charset="0"/>
        </a:defRPr>
      </a:lvl7pPr>
      <a:lvl8pPr marL="1371600" algn="l" rtl="0" fontAlgn="base">
        <a:spcBef>
          <a:spcPct val="0"/>
        </a:spcBef>
        <a:spcAft>
          <a:spcPct val="0"/>
        </a:spcAft>
        <a:defRPr sz="2800">
          <a:solidFill>
            <a:srgbClr val="004D75"/>
          </a:solidFill>
          <a:latin typeface="Verdana" pitchFamily="34" charset="0"/>
        </a:defRPr>
      </a:lvl8pPr>
      <a:lvl9pPr marL="1828800" algn="l" rtl="0" fontAlgn="base">
        <a:spcBef>
          <a:spcPct val="0"/>
        </a:spcBef>
        <a:spcAft>
          <a:spcPct val="0"/>
        </a:spcAft>
        <a:defRPr sz="2800">
          <a:solidFill>
            <a:srgbClr val="004D75"/>
          </a:solidFill>
          <a:latin typeface="Verdana" pitchFamily="34" charset="0"/>
        </a:defRPr>
      </a:lvl9pPr>
    </p:titleStyle>
    <p:bodyStyle>
      <a:lvl1pPr marL="188913" indent="-188913" algn="l" rtl="0" eaLnBrk="0" fontAlgn="base" hangingPunct="0">
        <a:lnSpc>
          <a:spcPct val="110000"/>
        </a:lnSpc>
        <a:spcBef>
          <a:spcPct val="30000"/>
        </a:spcBef>
        <a:spcAft>
          <a:spcPct val="20000"/>
        </a:spcAft>
        <a:buChar char="•"/>
        <a:defRPr>
          <a:solidFill>
            <a:srgbClr val="004D75"/>
          </a:solidFill>
          <a:latin typeface="+mn-lt"/>
          <a:ea typeface="+mn-ea"/>
          <a:cs typeface="+mn-cs"/>
        </a:defRPr>
      </a:lvl1pPr>
      <a:lvl2pPr marL="379413" indent="-188913" algn="l" rtl="0" eaLnBrk="0" fontAlgn="base" hangingPunct="0">
        <a:lnSpc>
          <a:spcPct val="90000"/>
        </a:lnSpc>
        <a:spcBef>
          <a:spcPct val="20000"/>
        </a:spcBef>
        <a:spcAft>
          <a:spcPct val="10000"/>
        </a:spcAft>
        <a:buChar char="–"/>
        <a:defRPr sz="1500">
          <a:solidFill>
            <a:srgbClr val="004D75"/>
          </a:solidFill>
          <a:latin typeface="+mn-lt"/>
        </a:defRPr>
      </a:lvl2pPr>
      <a:lvl3pPr marL="530225" indent="-149225" algn="l" rtl="0" eaLnBrk="0" fontAlgn="base" hangingPunct="0">
        <a:lnSpc>
          <a:spcPct val="90000"/>
        </a:lnSpc>
        <a:spcBef>
          <a:spcPct val="20000"/>
        </a:spcBef>
        <a:spcAft>
          <a:spcPct val="20000"/>
        </a:spcAft>
        <a:buChar char="•"/>
        <a:defRPr sz="1200">
          <a:solidFill>
            <a:srgbClr val="004D75"/>
          </a:solidFill>
          <a:latin typeface="+mn-lt"/>
        </a:defRPr>
      </a:lvl3pPr>
      <a:lvl4pPr marL="862013" indent="-141288" algn="l" rtl="0" eaLnBrk="0" fontAlgn="base" hangingPunct="0">
        <a:lnSpc>
          <a:spcPct val="90000"/>
        </a:lnSpc>
        <a:spcBef>
          <a:spcPct val="20000"/>
        </a:spcBef>
        <a:spcAft>
          <a:spcPct val="20000"/>
        </a:spcAft>
        <a:buChar char="–"/>
        <a:defRPr sz="1200">
          <a:solidFill>
            <a:srgbClr val="004D75"/>
          </a:solidFill>
          <a:latin typeface="+mn-lt"/>
        </a:defRPr>
      </a:lvl4pPr>
      <a:lvl5pPr marL="1235075" indent="-182563" algn="l" rtl="0" eaLnBrk="0" fontAlgn="base" hangingPunct="0">
        <a:lnSpc>
          <a:spcPct val="90000"/>
        </a:lnSpc>
        <a:spcBef>
          <a:spcPct val="20000"/>
        </a:spcBef>
        <a:spcAft>
          <a:spcPct val="20000"/>
        </a:spcAft>
        <a:buChar char="»"/>
        <a:defRPr sz="1200">
          <a:solidFill>
            <a:srgbClr val="004D75"/>
          </a:solidFill>
          <a:latin typeface="+mn-lt"/>
        </a:defRPr>
      </a:lvl5pPr>
      <a:lvl6pPr marL="1692275" indent="-182563" algn="l" rtl="0" fontAlgn="base">
        <a:lnSpc>
          <a:spcPct val="90000"/>
        </a:lnSpc>
        <a:spcBef>
          <a:spcPct val="20000"/>
        </a:spcBef>
        <a:spcAft>
          <a:spcPct val="20000"/>
        </a:spcAft>
        <a:buChar char="»"/>
        <a:defRPr sz="1200">
          <a:solidFill>
            <a:srgbClr val="004D75"/>
          </a:solidFill>
          <a:latin typeface="+mn-lt"/>
        </a:defRPr>
      </a:lvl6pPr>
      <a:lvl7pPr marL="2149475" indent="-182563" algn="l" rtl="0" fontAlgn="base">
        <a:lnSpc>
          <a:spcPct val="90000"/>
        </a:lnSpc>
        <a:spcBef>
          <a:spcPct val="20000"/>
        </a:spcBef>
        <a:spcAft>
          <a:spcPct val="20000"/>
        </a:spcAft>
        <a:buChar char="»"/>
        <a:defRPr sz="1200">
          <a:solidFill>
            <a:srgbClr val="004D75"/>
          </a:solidFill>
          <a:latin typeface="+mn-lt"/>
        </a:defRPr>
      </a:lvl7pPr>
      <a:lvl8pPr marL="2606675" indent="-182563" algn="l" rtl="0" fontAlgn="base">
        <a:lnSpc>
          <a:spcPct val="90000"/>
        </a:lnSpc>
        <a:spcBef>
          <a:spcPct val="20000"/>
        </a:spcBef>
        <a:spcAft>
          <a:spcPct val="20000"/>
        </a:spcAft>
        <a:buChar char="»"/>
        <a:defRPr sz="1200">
          <a:solidFill>
            <a:srgbClr val="004D75"/>
          </a:solidFill>
          <a:latin typeface="+mn-lt"/>
        </a:defRPr>
      </a:lvl8pPr>
      <a:lvl9pPr marL="3063875" indent="-182563" algn="l" rtl="0" fontAlgn="base">
        <a:lnSpc>
          <a:spcPct val="90000"/>
        </a:lnSpc>
        <a:spcBef>
          <a:spcPct val="20000"/>
        </a:spcBef>
        <a:spcAft>
          <a:spcPct val="20000"/>
        </a:spcAft>
        <a:buChar char="»"/>
        <a:defRPr sz="1200">
          <a:solidFill>
            <a:srgbClr val="004D75"/>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4.wmf"/><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7.jpeg"/><Relationship Id="rId5" Type="http://schemas.openxmlformats.org/officeDocument/2006/relationships/image" Target="../media/image6.wmf"/><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12.xml"/><Relationship Id="rId5" Type="http://schemas.openxmlformats.org/officeDocument/2006/relationships/image" Target="../media/image20.png"/><Relationship Id="rId4" Type="http://schemas.openxmlformats.org/officeDocument/2006/relationships/image" Target="../media/image19.jpeg"/></Relationships>
</file>

<file path=ppt/slides/_rels/slide10.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jpeg"/><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17.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2" Type="http://schemas.openxmlformats.org/officeDocument/2006/relationships/hyperlink" Target="http://eprints.nottingham.ac.uk/30743/" TargetMode="Externa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3" Type="http://schemas.openxmlformats.org/officeDocument/2006/relationships/hyperlink" Target="http://www.ntu.ac.uk/ipresearch" TargetMode="External"/><Relationship Id="rId2" Type="http://schemas.openxmlformats.org/officeDocument/2006/relationships/image" Target="../media/image38.jpeg"/><Relationship Id="rId1" Type="http://schemas.openxmlformats.org/officeDocument/2006/relationships/slideLayout" Target="../slideLayouts/slideLayout2.xml"/><Relationship Id="rId6" Type="http://schemas.openxmlformats.org/officeDocument/2006/relationships/image" Target="../media/image41.jpeg"/><Relationship Id="rId5" Type="http://schemas.openxmlformats.org/officeDocument/2006/relationships/image" Target="../media/image40.jpeg"/><Relationship Id="rId4" Type="http://schemas.openxmlformats.org/officeDocument/2006/relationships/image" Target="../media/image39.jpeg"/></Relationships>
</file>

<file path=ppt/slides/_rels/slide27.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0" y="188913"/>
            <a:ext cx="9144000" cy="1739900"/>
          </a:xfrm>
        </p:spPr>
        <p:txBody>
          <a:bodyPr/>
          <a:lstStyle/>
          <a:p>
            <a:pPr algn="ctr" eaLnBrk="1" hangingPunct="1"/>
            <a:r>
              <a:rPr lang="en-GB" altLang="en-US" sz="2000" b="1" smtClean="0">
                <a:solidFill>
                  <a:srgbClr val="6600CC"/>
                </a:solidFill>
              </a:rPr>
              <a:t>Corporate Disclosure of Intellectual Property Assets: </a:t>
            </a:r>
            <a:br>
              <a:rPr lang="en-GB" altLang="en-US" sz="2000" b="1" smtClean="0">
                <a:solidFill>
                  <a:srgbClr val="6600CC"/>
                </a:solidFill>
              </a:rPr>
            </a:br>
            <a:r>
              <a:rPr lang="en-GB" altLang="en-US" sz="2000" b="1" smtClean="0">
                <a:solidFill>
                  <a:srgbClr val="6600CC"/>
                </a:solidFill>
              </a:rPr>
              <a:t>A Comparative System Evaluation of International Trends</a:t>
            </a:r>
            <a:r>
              <a:rPr lang="en-GB" altLang="en-US" sz="2000" b="1" smtClean="0"/>
              <a:t> </a:t>
            </a:r>
            <a:r>
              <a:rPr lang="en-GB" altLang="en-US" smtClean="0"/>
              <a:t/>
            </a:r>
            <a:br>
              <a:rPr lang="en-GB" altLang="en-US" smtClean="0"/>
            </a:br>
            <a:endParaRPr lang="en-GB" altLang="en-US" b="1" smtClean="0">
              <a:solidFill>
                <a:srgbClr val="7030A0"/>
              </a:solidFill>
            </a:endParaRPr>
          </a:p>
        </p:txBody>
      </p:sp>
      <p:sp>
        <p:nvSpPr>
          <p:cNvPr id="3075" name="Rectangle 4"/>
          <p:cNvSpPr>
            <a:spLocks noGrp="1" noChangeArrowheads="1"/>
          </p:cNvSpPr>
          <p:nvPr>
            <p:ph type="body" sz="half" idx="2"/>
          </p:nvPr>
        </p:nvSpPr>
        <p:spPr>
          <a:xfrm>
            <a:off x="368300" y="5033963"/>
            <a:ext cx="8713788" cy="1954212"/>
          </a:xfrm>
        </p:spPr>
        <p:txBody>
          <a:bodyPr/>
          <a:lstStyle/>
          <a:p>
            <a:pPr algn="ctr" eaLnBrk="1" hangingPunct="1">
              <a:lnSpc>
                <a:spcPct val="90000"/>
              </a:lnSpc>
              <a:buFontTx/>
              <a:buNone/>
            </a:pPr>
            <a:r>
              <a:rPr lang="en-GB" altLang="en-US" sz="2000" b="1" dirty="0" smtClean="0">
                <a:solidFill>
                  <a:srgbClr val="6600CC"/>
                </a:solidFill>
              </a:rPr>
              <a:t>Dr Janice Denoncourt</a:t>
            </a:r>
          </a:p>
          <a:p>
            <a:pPr algn="ctr">
              <a:lnSpc>
                <a:spcPct val="100000"/>
              </a:lnSpc>
              <a:buFontTx/>
              <a:buNone/>
            </a:pPr>
            <a:r>
              <a:rPr lang="fr-FR" altLang="en-US" sz="1000" b="1" dirty="0" smtClean="0">
                <a:solidFill>
                  <a:srgbClr val="6600CC"/>
                </a:solidFill>
              </a:rPr>
              <a:t>SLS 2016 </a:t>
            </a:r>
            <a:r>
              <a:rPr lang="fr-FR" altLang="en-US" sz="1000" b="1" dirty="0" err="1" smtClean="0">
                <a:solidFill>
                  <a:srgbClr val="6600CC"/>
                </a:solidFill>
              </a:rPr>
              <a:t>Annual</a:t>
            </a:r>
            <a:r>
              <a:rPr lang="fr-FR" altLang="en-US" sz="1000" b="1" dirty="0" smtClean="0">
                <a:solidFill>
                  <a:srgbClr val="6600CC"/>
                </a:solidFill>
              </a:rPr>
              <a:t> </a:t>
            </a:r>
            <a:r>
              <a:rPr lang="fr-FR" altLang="en-US" sz="1000" b="1" dirty="0" err="1" smtClean="0">
                <a:solidFill>
                  <a:srgbClr val="6600CC"/>
                </a:solidFill>
              </a:rPr>
              <a:t>Conference</a:t>
            </a:r>
            <a:endParaRPr lang="fr-FR" altLang="en-US" sz="1000" b="1" dirty="0" smtClean="0">
              <a:solidFill>
                <a:srgbClr val="6600CC"/>
              </a:solidFill>
            </a:endParaRPr>
          </a:p>
          <a:p>
            <a:pPr algn="ctr">
              <a:buFontTx/>
              <a:buNone/>
            </a:pPr>
            <a:r>
              <a:rPr lang="fr-FR" altLang="en-US" sz="1000" b="1" dirty="0" smtClean="0">
                <a:solidFill>
                  <a:srgbClr val="6600CC"/>
                </a:solidFill>
              </a:rPr>
              <a:t>  St </a:t>
            </a:r>
            <a:r>
              <a:rPr lang="fr-FR" altLang="en-US" sz="1000" b="1" dirty="0" err="1" smtClean="0">
                <a:solidFill>
                  <a:srgbClr val="6600CC"/>
                </a:solidFill>
              </a:rPr>
              <a:t>Catherine’s</a:t>
            </a:r>
            <a:r>
              <a:rPr lang="fr-FR" altLang="en-US" sz="1000" b="1" dirty="0" smtClean="0">
                <a:solidFill>
                  <a:srgbClr val="6600CC"/>
                </a:solidFill>
              </a:rPr>
              <a:t> </a:t>
            </a:r>
            <a:r>
              <a:rPr lang="fr-FR" altLang="en-US" sz="1000" b="1" dirty="0" err="1" smtClean="0">
                <a:solidFill>
                  <a:srgbClr val="6600CC"/>
                </a:solidFill>
              </a:rPr>
              <a:t>College</a:t>
            </a:r>
            <a:r>
              <a:rPr lang="fr-FR" altLang="en-US" sz="1000" b="1" dirty="0" smtClean="0">
                <a:solidFill>
                  <a:srgbClr val="6600CC"/>
                </a:solidFill>
              </a:rPr>
              <a:t>, </a:t>
            </a:r>
            <a:r>
              <a:rPr lang="fr-FR" altLang="en-US" sz="1000" b="1" dirty="0" err="1" smtClean="0">
                <a:solidFill>
                  <a:srgbClr val="6600CC"/>
                </a:solidFill>
              </a:rPr>
              <a:t>University</a:t>
            </a:r>
            <a:r>
              <a:rPr lang="fr-FR" altLang="en-US" sz="1000" b="1" dirty="0" smtClean="0">
                <a:solidFill>
                  <a:srgbClr val="6600CC"/>
                </a:solidFill>
              </a:rPr>
              <a:t> of Oxford, 6-9 </a:t>
            </a:r>
            <a:r>
              <a:rPr lang="fr-FR" altLang="en-US" sz="1000" b="1" dirty="0" err="1" smtClean="0">
                <a:solidFill>
                  <a:srgbClr val="6600CC"/>
                </a:solidFill>
              </a:rPr>
              <a:t>September</a:t>
            </a:r>
            <a:endParaRPr lang="fr-FR" altLang="en-US" sz="1000" b="1" dirty="0" smtClean="0">
              <a:solidFill>
                <a:srgbClr val="6600CC"/>
              </a:solidFill>
            </a:endParaRPr>
          </a:p>
          <a:p>
            <a:pPr algn="ctr">
              <a:buFontTx/>
              <a:buNone/>
            </a:pPr>
            <a:endParaRPr lang="en-GB" altLang="en-US" sz="1000" dirty="0" smtClean="0"/>
          </a:p>
          <a:p>
            <a:pPr eaLnBrk="1" hangingPunct="1">
              <a:lnSpc>
                <a:spcPct val="90000"/>
              </a:lnSpc>
              <a:buFontTx/>
              <a:buNone/>
            </a:pPr>
            <a:endParaRPr lang="en-GB" altLang="en-US" sz="2000" dirty="0" smtClean="0">
              <a:solidFill>
                <a:srgbClr val="6600CC"/>
              </a:solidFill>
            </a:endParaRPr>
          </a:p>
          <a:p>
            <a:pPr eaLnBrk="1" hangingPunct="1">
              <a:lnSpc>
                <a:spcPct val="90000"/>
              </a:lnSpc>
              <a:buFontTx/>
              <a:buNone/>
            </a:pPr>
            <a:endParaRPr lang="en-GB" altLang="en-US" sz="2000" dirty="0" smtClean="0"/>
          </a:p>
        </p:txBody>
      </p:sp>
      <p:sp>
        <p:nvSpPr>
          <p:cNvPr id="3076" name="Rectangle 5"/>
          <p:cNvSpPr>
            <a:spLocks noChangeArrowheads="1"/>
          </p:cNvSpPr>
          <p:nvPr/>
        </p:nvSpPr>
        <p:spPr bwMode="auto">
          <a:xfrm>
            <a:off x="385763" y="6149975"/>
            <a:ext cx="1804987"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600">
                <a:solidFill>
                  <a:srgbClr val="004D75"/>
                </a:solidFill>
                <a:latin typeface="Verdana" panose="020B0604030504040204" pitchFamily="34" charset="0"/>
                <a:cs typeface="Arial" panose="020B0604020202020204" pitchFamily="34" charset="0"/>
              </a:defRPr>
            </a:lvl1pPr>
            <a:lvl2pPr marL="742950" indent="-285750">
              <a:defRPr sz="1600">
                <a:solidFill>
                  <a:srgbClr val="004D75"/>
                </a:solidFill>
                <a:latin typeface="Verdana" panose="020B0604030504040204" pitchFamily="34" charset="0"/>
                <a:cs typeface="Arial" panose="020B0604020202020204" pitchFamily="34" charset="0"/>
              </a:defRPr>
            </a:lvl2pPr>
            <a:lvl3pPr marL="1143000" indent="-228600">
              <a:defRPr sz="1600">
                <a:solidFill>
                  <a:srgbClr val="004D75"/>
                </a:solidFill>
                <a:latin typeface="Verdana" panose="020B0604030504040204" pitchFamily="34" charset="0"/>
                <a:cs typeface="Arial" panose="020B0604020202020204" pitchFamily="34" charset="0"/>
              </a:defRPr>
            </a:lvl3pPr>
            <a:lvl4pPr marL="1600200" indent="-228600">
              <a:defRPr sz="1600">
                <a:solidFill>
                  <a:srgbClr val="004D75"/>
                </a:solidFill>
                <a:latin typeface="Verdana" panose="020B0604030504040204" pitchFamily="34" charset="0"/>
                <a:cs typeface="Arial" panose="020B0604020202020204" pitchFamily="34" charset="0"/>
              </a:defRPr>
            </a:lvl4pPr>
            <a:lvl5pPr marL="2057400" indent="-228600">
              <a:defRPr sz="1600">
                <a:solidFill>
                  <a:srgbClr val="004D7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sz="1600">
                <a:solidFill>
                  <a:srgbClr val="004D7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sz="1600">
                <a:solidFill>
                  <a:srgbClr val="004D7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sz="1600">
                <a:solidFill>
                  <a:srgbClr val="004D7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sz="1600">
                <a:solidFill>
                  <a:srgbClr val="004D75"/>
                </a:solidFill>
                <a:latin typeface="Verdana" panose="020B0604030504040204" pitchFamily="34" charset="0"/>
                <a:cs typeface="Arial" panose="020B0604020202020204" pitchFamily="34" charset="0"/>
              </a:defRPr>
            </a:lvl9pPr>
          </a:lstStyle>
          <a:p>
            <a:r>
              <a:rPr lang="en-GB" altLang="en-US" sz="1200"/>
              <a:t>©J Denoncourt 2016</a:t>
            </a:r>
          </a:p>
        </p:txBody>
      </p:sp>
      <p:pic>
        <p:nvPicPr>
          <p:cNvPr id="3077" name="Picture 13" descr="C:\Users\home\AppData\Local\Microsoft\Windows\INetCache\IE\BUAAOCD6\global_biosphere_1999_lrg[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76363" y="1268413"/>
            <a:ext cx="7019925" cy="350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p:nvPr>
        </p:nvSpPr>
        <p:spPr>
          <a:xfrm>
            <a:off x="250825" y="595313"/>
            <a:ext cx="6392863" cy="1143000"/>
          </a:xfrm>
        </p:spPr>
        <p:txBody>
          <a:bodyPr/>
          <a:lstStyle/>
          <a:p>
            <a:pPr eaLnBrk="1" hangingPunct="1"/>
            <a:r>
              <a:rPr lang="en-GB" altLang="en-US" sz="2000" b="1" smtClean="0">
                <a:solidFill>
                  <a:srgbClr val="6600CC"/>
                </a:solidFill>
              </a:rPr>
              <a:t>About me…Janice Denoncourt</a:t>
            </a:r>
          </a:p>
        </p:txBody>
      </p:sp>
      <p:sp>
        <p:nvSpPr>
          <p:cNvPr id="4099" name="Content Placeholder 2"/>
          <p:cNvSpPr>
            <a:spLocks noGrp="1"/>
          </p:cNvSpPr>
          <p:nvPr>
            <p:ph idx="1"/>
          </p:nvPr>
        </p:nvSpPr>
        <p:spPr>
          <a:xfrm>
            <a:off x="261938" y="1514475"/>
            <a:ext cx="7216775" cy="4813300"/>
          </a:xfrm>
        </p:spPr>
        <p:txBody>
          <a:bodyPr/>
          <a:lstStyle/>
          <a:p>
            <a:pPr eaLnBrk="1" hangingPunct="1">
              <a:buFontTx/>
              <a:buNone/>
            </a:pPr>
            <a:r>
              <a:rPr lang="en-GB" altLang="en-US" smtClean="0">
                <a:solidFill>
                  <a:srgbClr val="6600CC"/>
                </a:solidFill>
              </a:rPr>
              <a:t>BA McGill,LLB W. Aust,LLM Bournemouth,PhD Nottingham</a:t>
            </a:r>
          </a:p>
          <a:p>
            <a:pPr eaLnBrk="1" hangingPunct="1">
              <a:lnSpc>
                <a:spcPct val="150000"/>
              </a:lnSpc>
              <a:spcBef>
                <a:spcPct val="0"/>
              </a:spcBef>
              <a:spcAft>
                <a:spcPct val="0"/>
              </a:spcAft>
              <a:buFontTx/>
              <a:buNone/>
            </a:pPr>
            <a:r>
              <a:rPr lang="en-GB" altLang="en-US" smtClean="0">
                <a:solidFill>
                  <a:srgbClr val="6600CC"/>
                </a:solidFill>
              </a:rPr>
              <a:t>Senior Lecturer in Law</a:t>
            </a:r>
          </a:p>
          <a:p>
            <a:pPr eaLnBrk="1" hangingPunct="1">
              <a:lnSpc>
                <a:spcPct val="150000"/>
              </a:lnSpc>
              <a:spcBef>
                <a:spcPct val="0"/>
              </a:spcBef>
              <a:spcAft>
                <a:spcPct val="0"/>
              </a:spcAft>
              <a:buFontTx/>
              <a:buNone/>
            </a:pPr>
            <a:r>
              <a:rPr lang="en-GB" altLang="en-US" smtClean="0">
                <a:solidFill>
                  <a:srgbClr val="6600CC"/>
                </a:solidFill>
              </a:rPr>
              <a:t>1996 Australian Barrister &amp;  Solicitor</a:t>
            </a:r>
          </a:p>
          <a:p>
            <a:pPr eaLnBrk="1" hangingPunct="1">
              <a:lnSpc>
                <a:spcPct val="150000"/>
              </a:lnSpc>
              <a:spcBef>
                <a:spcPct val="0"/>
              </a:spcBef>
              <a:spcAft>
                <a:spcPct val="0"/>
              </a:spcAft>
              <a:buFontTx/>
              <a:buNone/>
            </a:pPr>
            <a:r>
              <a:rPr lang="en-GB" altLang="en-US" smtClean="0">
                <a:solidFill>
                  <a:srgbClr val="6600CC"/>
                </a:solidFill>
              </a:rPr>
              <a:t>1998 In-house Counsel Australian plc</a:t>
            </a:r>
          </a:p>
          <a:p>
            <a:pPr eaLnBrk="1" hangingPunct="1">
              <a:lnSpc>
                <a:spcPct val="150000"/>
              </a:lnSpc>
              <a:spcBef>
                <a:spcPct val="0"/>
              </a:spcBef>
              <a:spcAft>
                <a:spcPct val="0"/>
              </a:spcAft>
              <a:buFontTx/>
              <a:buNone/>
            </a:pPr>
            <a:r>
              <a:rPr lang="en-GB" altLang="en-US" smtClean="0">
                <a:solidFill>
                  <a:srgbClr val="6600CC"/>
                </a:solidFill>
              </a:rPr>
              <a:t>2001 Senior Associate Minter Ellison, W. Aust.</a:t>
            </a:r>
          </a:p>
          <a:p>
            <a:pPr eaLnBrk="1" hangingPunct="1">
              <a:lnSpc>
                <a:spcPct val="150000"/>
              </a:lnSpc>
              <a:spcBef>
                <a:spcPct val="0"/>
              </a:spcBef>
              <a:spcAft>
                <a:spcPct val="0"/>
              </a:spcAft>
              <a:buFontTx/>
              <a:buNone/>
            </a:pPr>
            <a:r>
              <a:rPr lang="en-GB" altLang="en-US" smtClean="0">
                <a:solidFill>
                  <a:srgbClr val="6600CC"/>
                </a:solidFill>
              </a:rPr>
              <a:t>2003 Legal Affairs Manager, private UK company </a:t>
            </a:r>
          </a:p>
          <a:p>
            <a:pPr eaLnBrk="1" hangingPunct="1">
              <a:lnSpc>
                <a:spcPct val="150000"/>
              </a:lnSpc>
              <a:spcBef>
                <a:spcPct val="0"/>
              </a:spcBef>
              <a:spcAft>
                <a:spcPct val="0"/>
              </a:spcAft>
              <a:buFontTx/>
              <a:buNone/>
            </a:pPr>
            <a:r>
              <a:rPr lang="en-GB" altLang="en-US" smtClean="0">
                <a:solidFill>
                  <a:srgbClr val="6600CC"/>
                </a:solidFill>
              </a:rPr>
              <a:t>2006 Solicitor England &amp; Wales</a:t>
            </a:r>
          </a:p>
          <a:p>
            <a:pPr eaLnBrk="1" hangingPunct="1">
              <a:lnSpc>
                <a:spcPct val="150000"/>
              </a:lnSpc>
              <a:spcBef>
                <a:spcPct val="0"/>
              </a:spcBef>
              <a:spcAft>
                <a:spcPct val="0"/>
              </a:spcAft>
              <a:buFontTx/>
              <a:buNone/>
            </a:pPr>
            <a:r>
              <a:rPr lang="en-GB" altLang="en-US" smtClean="0">
                <a:solidFill>
                  <a:srgbClr val="6600CC"/>
                </a:solidFill>
              </a:rPr>
              <a:t>2008 Law Academic /Researcher</a:t>
            </a:r>
          </a:p>
          <a:p>
            <a:pPr eaLnBrk="1" hangingPunct="1">
              <a:lnSpc>
                <a:spcPct val="90000"/>
              </a:lnSpc>
              <a:buFontTx/>
              <a:buNone/>
            </a:pPr>
            <a:endParaRPr lang="en-GB" altLang="en-US" sz="2400" smtClean="0"/>
          </a:p>
          <a:p>
            <a:pPr eaLnBrk="1" hangingPunct="1">
              <a:lnSpc>
                <a:spcPct val="90000"/>
              </a:lnSpc>
              <a:buFont typeface="Wingdings 2" panose="05020102010507070707" pitchFamily="18" charset="2"/>
              <a:buNone/>
            </a:pPr>
            <a:endParaRPr lang="en-GB" altLang="en-US" sz="2800" smtClean="0"/>
          </a:p>
          <a:p>
            <a:pPr eaLnBrk="1" hangingPunct="1">
              <a:lnSpc>
                <a:spcPct val="90000"/>
              </a:lnSpc>
            </a:pPr>
            <a:endParaRPr lang="en-GB" altLang="en-US" smtClean="0"/>
          </a:p>
        </p:txBody>
      </p:sp>
      <p:pic>
        <p:nvPicPr>
          <p:cNvPr id="4100" name="Picture 8" descr="C:\Documents and Settings\ALS3DENONJ\Local Settings\Temporary Internet Files\Content.IE5\AHR9UPWJ\MC900001200[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477125" y="2889250"/>
            <a:ext cx="1285875" cy="788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1" name="Picture 6" descr="C:\Documents and Settings\ALS3DENONJ\Local Settings\Temporary Internet Files\Content.IE5\M13ABFCD\MP900362608[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477125" y="3756025"/>
            <a:ext cx="1292225" cy="790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2" name="Picture 7" descr="C:\Documents and Settings\ALS3DENONJ\Local Settings\Temporary Internet Files\Content.IE5\4DYEPE0J\MC900018839[1].wm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477125" y="4652963"/>
            <a:ext cx="1323975"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3" name="Picture 1"/>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324725" y="1125538"/>
            <a:ext cx="1590675" cy="159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395288" y="404813"/>
            <a:ext cx="8569325" cy="1066800"/>
          </a:xfrm>
        </p:spPr>
        <p:txBody>
          <a:bodyPr/>
          <a:lstStyle/>
          <a:p>
            <a:pPr eaLnBrk="1" hangingPunct="1"/>
            <a:r>
              <a:rPr lang="en-GB" altLang="en-US" sz="2000" b="1" smtClean="0">
                <a:solidFill>
                  <a:srgbClr val="6600CC"/>
                </a:solidFill>
              </a:rPr>
              <a:t>Corporate Disclosure of Intellectual Property Assets: </a:t>
            </a:r>
            <a:br>
              <a:rPr lang="en-GB" altLang="en-US" sz="2000" b="1" smtClean="0">
                <a:solidFill>
                  <a:srgbClr val="6600CC"/>
                </a:solidFill>
              </a:rPr>
            </a:br>
            <a:r>
              <a:rPr lang="en-GB" altLang="en-US" sz="2000" b="1" smtClean="0">
                <a:solidFill>
                  <a:srgbClr val="6600CC"/>
                </a:solidFill>
              </a:rPr>
              <a:t>A Comparative System Evaluation of International Trends </a:t>
            </a:r>
          </a:p>
        </p:txBody>
      </p:sp>
      <p:sp>
        <p:nvSpPr>
          <p:cNvPr id="8195" name="Rectangle 4"/>
          <p:cNvSpPr>
            <a:spLocks noGrp="1" noChangeArrowheads="1"/>
          </p:cNvSpPr>
          <p:nvPr>
            <p:ph type="body" sz="half" idx="2"/>
          </p:nvPr>
        </p:nvSpPr>
        <p:spPr>
          <a:xfrm>
            <a:off x="3708400" y="1817688"/>
            <a:ext cx="5256213" cy="3770312"/>
          </a:xfrm>
        </p:spPr>
        <p:txBody>
          <a:bodyPr/>
          <a:lstStyle/>
          <a:p>
            <a:pPr eaLnBrk="1" hangingPunct="1">
              <a:lnSpc>
                <a:spcPct val="100000"/>
              </a:lnSpc>
              <a:spcBef>
                <a:spcPts val="600"/>
              </a:spcBef>
              <a:spcAft>
                <a:spcPts val="600"/>
              </a:spcAft>
              <a:defRPr/>
            </a:pPr>
            <a:r>
              <a:rPr lang="en-GB" sz="2000" dirty="0">
                <a:solidFill>
                  <a:srgbClr val="6600CC"/>
                </a:solidFill>
              </a:rPr>
              <a:t>I</a:t>
            </a:r>
            <a:r>
              <a:rPr lang="en-GB" sz="2000" dirty="0" smtClean="0">
                <a:solidFill>
                  <a:srgbClr val="6600CC"/>
                </a:solidFill>
              </a:rPr>
              <a:t>ntegral </a:t>
            </a:r>
            <a:r>
              <a:rPr lang="en-GB" sz="2000" dirty="0">
                <a:solidFill>
                  <a:srgbClr val="6600CC"/>
                </a:solidFill>
              </a:rPr>
              <a:t>role of IP in </a:t>
            </a:r>
            <a:r>
              <a:rPr lang="en-GB" sz="2000" dirty="0" smtClean="0">
                <a:solidFill>
                  <a:srgbClr val="6600CC"/>
                </a:solidFill>
              </a:rPr>
              <a:t>corporate value creation</a:t>
            </a:r>
          </a:p>
          <a:p>
            <a:pPr eaLnBrk="1" hangingPunct="1">
              <a:lnSpc>
                <a:spcPct val="100000"/>
              </a:lnSpc>
              <a:spcBef>
                <a:spcPts val="600"/>
              </a:spcBef>
              <a:spcAft>
                <a:spcPts val="600"/>
              </a:spcAft>
              <a:defRPr/>
            </a:pPr>
            <a:r>
              <a:rPr lang="en-GB" altLang="en-US" sz="2000" dirty="0" smtClean="0">
                <a:solidFill>
                  <a:srgbClr val="6600CC"/>
                </a:solidFill>
              </a:rPr>
              <a:t>Accounting </a:t>
            </a:r>
            <a:r>
              <a:rPr lang="en-GB" altLang="en-US" sz="2000" dirty="0">
                <a:solidFill>
                  <a:srgbClr val="6600CC"/>
                </a:solidFill>
              </a:rPr>
              <a:t>for </a:t>
            </a:r>
            <a:r>
              <a:rPr lang="en-GB" altLang="en-US" sz="2000" dirty="0" smtClean="0">
                <a:solidFill>
                  <a:srgbClr val="6600CC"/>
                </a:solidFill>
              </a:rPr>
              <a:t>intangibles &amp; IAS 38</a:t>
            </a:r>
            <a:endParaRPr lang="en-GB" altLang="en-US" sz="2000" dirty="0">
              <a:solidFill>
                <a:srgbClr val="6600CC"/>
              </a:solidFill>
            </a:endParaRPr>
          </a:p>
          <a:p>
            <a:pPr eaLnBrk="1" hangingPunct="1">
              <a:lnSpc>
                <a:spcPct val="100000"/>
              </a:lnSpc>
              <a:spcBef>
                <a:spcPts val="600"/>
              </a:spcBef>
              <a:spcAft>
                <a:spcPts val="600"/>
              </a:spcAft>
              <a:defRPr/>
            </a:pPr>
            <a:r>
              <a:rPr lang="en-GB" altLang="en-US" sz="2000" dirty="0" smtClean="0">
                <a:solidFill>
                  <a:srgbClr val="6600CC"/>
                </a:solidFill>
              </a:rPr>
              <a:t>Corporate financial accounts, narrative disclosure and the interrelationship with corporate governance</a:t>
            </a:r>
          </a:p>
          <a:p>
            <a:pPr eaLnBrk="1" hangingPunct="1">
              <a:lnSpc>
                <a:spcPct val="100000"/>
              </a:lnSpc>
              <a:spcBef>
                <a:spcPts val="600"/>
              </a:spcBef>
              <a:spcAft>
                <a:spcPts val="600"/>
              </a:spcAft>
              <a:defRPr/>
            </a:pPr>
            <a:r>
              <a:rPr lang="en-GB" altLang="en-US" sz="2000" dirty="0" smtClean="0">
                <a:solidFill>
                  <a:srgbClr val="6600CC"/>
                </a:solidFill>
              </a:rPr>
              <a:t>IP </a:t>
            </a:r>
            <a:r>
              <a:rPr lang="en-GB" altLang="en-US" sz="2000" dirty="0">
                <a:solidFill>
                  <a:srgbClr val="6600CC"/>
                </a:solidFill>
              </a:rPr>
              <a:t>a</a:t>
            </a:r>
            <a:r>
              <a:rPr lang="en-GB" altLang="en-US" sz="2000" dirty="0" smtClean="0">
                <a:solidFill>
                  <a:srgbClr val="6600CC"/>
                </a:solidFill>
              </a:rPr>
              <a:t>sset disclosure trends in Denmark, Japan and USA</a:t>
            </a:r>
          </a:p>
          <a:p>
            <a:pPr marL="0" indent="0" eaLnBrk="1" hangingPunct="1">
              <a:lnSpc>
                <a:spcPct val="100000"/>
              </a:lnSpc>
              <a:spcBef>
                <a:spcPts val="0"/>
              </a:spcBef>
              <a:spcAft>
                <a:spcPts val="0"/>
              </a:spcAft>
              <a:buFontTx/>
              <a:buNone/>
              <a:defRPr/>
            </a:pPr>
            <a:r>
              <a:rPr lang="en-GB" altLang="en-US" sz="2400" dirty="0" smtClean="0"/>
              <a:t>         </a:t>
            </a:r>
          </a:p>
        </p:txBody>
      </p:sp>
      <p:sp>
        <p:nvSpPr>
          <p:cNvPr id="5124" name="Rectangle 1"/>
          <p:cNvSpPr>
            <a:spLocks noChangeArrowheads="1"/>
          </p:cNvSpPr>
          <p:nvPr/>
        </p:nvSpPr>
        <p:spPr bwMode="auto">
          <a:xfrm>
            <a:off x="252413" y="6165850"/>
            <a:ext cx="1804987"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600">
                <a:solidFill>
                  <a:srgbClr val="004D75"/>
                </a:solidFill>
                <a:latin typeface="Verdana" panose="020B0604030504040204" pitchFamily="34" charset="0"/>
                <a:cs typeface="Arial" panose="020B0604020202020204" pitchFamily="34" charset="0"/>
              </a:defRPr>
            </a:lvl1pPr>
            <a:lvl2pPr marL="742950" indent="-285750">
              <a:defRPr sz="1600">
                <a:solidFill>
                  <a:srgbClr val="004D75"/>
                </a:solidFill>
                <a:latin typeface="Verdana" panose="020B0604030504040204" pitchFamily="34" charset="0"/>
                <a:cs typeface="Arial" panose="020B0604020202020204" pitchFamily="34" charset="0"/>
              </a:defRPr>
            </a:lvl2pPr>
            <a:lvl3pPr marL="1143000" indent="-228600">
              <a:defRPr sz="1600">
                <a:solidFill>
                  <a:srgbClr val="004D75"/>
                </a:solidFill>
                <a:latin typeface="Verdana" panose="020B0604030504040204" pitchFamily="34" charset="0"/>
                <a:cs typeface="Arial" panose="020B0604020202020204" pitchFamily="34" charset="0"/>
              </a:defRPr>
            </a:lvl3pPr>
            <a:lvl4pPr marL="1600200" indent="-228600">
              <a:defRPr sz="1600">
                <a:solidFill>
                  <a:srgbClr val="004D75"/>
                </a:solidFill>
                <a:latin typeface="Verdana" panose="020B0604030504040204" pitchFamily="34" charset="0"/>
                <a:cs typeface="Arial" panose="020B0604020202020204" pitchFamily="34" charset="0"/>
              </a:defRPr>
            </a:lvl4pPr>
            <a:lvl5pPr marL="2057400" indent="-228600">
              <a:defRPr sz="1600">
                <a:solidFill>
                  <a:srgbClr val="004D7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sz="1600">
                <a:solidFill>
                  <a:srgbClr val="004D7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sz="1600">
                <a:solidFill>
                  <a:srgbClr val="004D7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sz="1600">
                <a:solidFill>
                  <a:srgbClr val="004D7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sz="1600">
                <a:solidFill>
                  <a:srgbClr val="004D75"/>
                </a:solidFill>
                <a:latin typeface="Verdana" panose="020B0604030504040204" pitchFamily="34" charset="0"/>
                <a:cs typeface="Arial" panose="020B0604020202020204" pitchFamily="34" charset="0"/>
              </a:defRPr>
            </a:lvl9pPr>
          </a:lstStyle>
          <a:p>
            <a:r>
              <a:rPr lang="en-GB" altLang="en-US" sz="1200"/>
              <a:t>©J Denoncourt 2016</a:t>
            </a:r>
          </a:p>
        </p:txBody>
      </p:sp>
      <p:pic>
        <p:nvPicPr>
          <p:cNvPr id="5125"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95288" y="1989138"/>
            <a:ext cx="3116262" cy="3024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381000" y="381000"/>
            <a:ext cx="8305800" cy="600075"/>
          </a:xfrm>
        </p:spPr>
        <p:txBody>
          <a:bodyPr/>
          <a:lstStyle/>
          <a:p>
            <a:pPr eaLnBrk="1" hangingPunct="1"/>
            <a:r>
              <a:rPr lang="en-GB" altLang="en-US" sz="2000" b="1" smtClean="0">
                <a:solidFill>
                  <a:srgbClr val="6600CC"/>
                </a:solidFill>
              </a:rPr>
              <a:t>Inter-disciplinary:  Accounting &amp; Law</a:t>
            </a:r>
            <a:r>
              <a:rPr lang="en-GB" altLang="en-US" sz="2000" smtClean="0">
                <a:solidFill>
                  <a:srgbClr val="6600CC"/>
                </a:solidFill>
              </a:rPr>
              <a:t/>
            </a:r>
            <a:br>
              <a:rPr lang="en-GB" altLang="en-US" sz="2000" smtClean="0">
                <a:solidFill>
                  <a:srgbClr val="6600CC"/>
                </a:solidFill>
              </a:rPr>
            </a:br>
            <a:endParaRPr lang="en-GB" altLang="en-US" sz="2000" b="1" smtClean="0">
              <a:solidFill>
                <a:srgbClr val="6600CC"/>
              </a:solidFill>
            </a:endParaRPr>
          </a:p>
        </p:txBody>
      </p:sp>
      <p:sp>
        <p:nvSpPr>
          <p:cNvPr id="6147" name="Rectangle 1"/>
          <p:cNvSpPr>
            <a:spLocks noChangeArrowheads="1"/>
          </p:cNvSpPr>
          <p:nvPr/>
        </p:nvSpPr>
        <p:spPr bwMode="auto">
          <a:xfrm>
            <a:off x="252413" y="6165850"/>
            <a:ext cx="1804987"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600">
                <a:solidFill>
                  <a:srgbClr val="004D75"/>
                </a:solidFill>
                <a:latin typeface="Verdana" panose="020B0604030504040204" pitchFamily="34" charset="0"/>
                <a:cs typeface="Arial" panose="020B0604020202020204" pitchFamily="34" charset="0"/>
              </a:defRPr>
            </a:lvl1pPr>
            <a:lvl2pPr marL="742950" indent="-285750">
              <a:defRPr sz="1600">
                <a:solidFill>
                  <a:srgbClr val="004D75"/>
                </a:solidFill>
                <a:latin typeface="Verdana" panose="020B0604030504040204" pitchFamily="34" charset="0"/>
                <a:cs typeface="Arial" panose="020B0604020202020204" pitchFamily="34" charset="0"/>
              </a:defRPr>
            </a:lvl2pPr>
            <a:lvl3pPr marL="1143000" indent="-228600">
              <a:defRPr sz="1600">
                <a:solidFill>
                  <a:srgbClr val="004D75"/>
                </a:solidFill>
                <a:latin typeface="Verdana" panose="020B0604030504040204" pitchFamily="34" charset="0"/>
                <a:cs typeface="Arial" panose="020B0604020202020204" pitchFamily="34" charset="0"/>
              </a:defRPr>
            </a:lvl3pPr>
            <a:lvl4pPr marL="1600200" indent="-228600">
              <a:defRPr sz="1600">
                <a:solidFill>
                  <a:srgbClr val="004D75"/>
                </a:solidFill>
                <a:latin typeface="Verdana" panose="020B0604030504040204" pitchFamily="34" charset="0"/>
                <a:cs typeface="Arial" panose="020B0604020202020204" pitchFamily="34" charset="0"/>
              </a:defRPr>
            </a:lvl4pPr>
            <a:lvl5pPr marL="2057400" indent="-228600">
              <a:defRPr sz="1600">
                <a:solidFill>
                  <a:srgbClr val="004D7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sz="1600">
                <a:solidFill>
                  <a:srgbClr val="004D7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sz="1600">
                <a:solidFill>
                  <a:srgbClr val="004D7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sz="1600">
                <a:solidFill>
                  <a:srgbClr val="004D7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sz="1600">
                <a:solidFill>
                  <a:srgbClr val="004D75"/>
                </a:solidFill>
                <a:latin typeface="Verdana" panose="020B0604030504040204" pitchFamily="34" charset="0"/>
                <a:cs typeface="Arial" panose="020B0604020202020204" pitchFamily="34" charset="0"/>
              </a:defRPr>
            </a:lvl9pPr>
          </a:lstStyle>
          <a:p>
            <a:r>
              <a:rPr lang="en-GB" altLang="en-US" sz="1200"/>
              <a:t>©J Denoncourt 2016</a:t>
            </a:r>
          </a:p>
        </p:txBody>
      </p:sp>
      <p:pic>
        <p:nvPicPr>
          <p:cNvPr id="6148" name="Picture 2" descr="Janice Denoncourt's phot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1338" y="1196975"/>
            <a:ext cx="8207375" cy="4752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algn="ctr" eaLnBrk="1" hangingPunct="1"/>
            <a:r>
              <a:rPr lang="en-GB" altLang="en-US" sz="2000" b="1" smtClean="0">
                <a:solidFill>
                  <a:srgbClr val="6600CC"/>
                </a:solidFill>
              </a:rPr>
              <a:t>Corporate value of intangible assets</a:t>
            </a:r>
          </a:p>
        </p:txBody>
      </p:sp>
      <p:sp>
        <p:nvSpPr>
          <p:cNvPr id="7171" name="Rectangle 1"/>
          <p:cNvSpPr>
            <a:spLocks noChangeArrowheads="1"/>
          </p:cNvSpPr>
          <p:nvPr/>
        </p:nvSpPr>
        <p:spPr bwMode="auto">
          <a:xfrm>
            <a:off x="395288" y="6237288"/>
            <a:ext cx="1804987"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600">
                <a:solidFill>
                  <a:srgbClr val="004D75"/>
                </a:solidFill>
                <a:latin typeface="Verdana" panose="020B0604030504040204" pitchFamily="34" charset="0"/>
                <a:cs typeface="Arial" panose="020B0604020202020204" pitchFamily="34" charset="0"/>
              </a:defRPr>
            </a:lvl1pPr>
            <a:lvl2pPr marL="742950" indent="-285750">
              <a:defRPr sz="1600">
                <a:solidFill>
                  <a:srgbClr val="004D75"/>
                </a:solidFill>
                <a:latin typeface="Verdana" panose="020B0604030504040204" pitchFamily="34" charset="0"/>
                <a:cs typeface="Arial" panose="020B0604020202020204" pitchFamily="34" charset="0"/>
              </a:defRPr>
            </a:lvl2pPr>
            <a:lvl3pPr marL="1143000" indent="-228600">
              <a:defRPr sz="1600">
                <a:solidFill>
                  <a:srgbClr val="004D75"/>
                </a:solidFill>
                <a:latin typeface="Verdana" panose="020B0604030504040204" pitchFamily="34" charset="0"/>
                <a:cs typeface="Arial" panose="020B0604020202020204" pitchFamily="34" charset="0"/>
              </a:defRPr>
            </a:lvl3pPr>
            <a:lvl4pPr marL="1600200" indent="-228600">
              <a:defRPr sz="1600">
                <a:solidFill>
                  <a:srgbClr val="004D75"/>
                </a:solidFill>
                <a:latin typeface="Verdana" panose="020B0604030504040204" pitchFamily="34" charset="0"/>
                <a:cs typeface="Arial" panose="020B0604020202020204" pitchFamily="34" charset="0"/>
              </a:defRPr>
            </a:lvl4pPr>
            <a:lvl5pPr marL="2057400" indent="-228600">
              <a:defRPr sz="1600">
                <a:solidFill>
                  <a:srgbClr val="004D7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sz="1600">
                <a:solidFill>
                  <a:srgbClr val="004D7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sz="1600">
                <a:solidFill>
                  <a:srgbClr val="004D7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sz="1600">
                <a:solidFill>
                  <a:srgbClr val="004D7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sz="1600">
                <a:solidFill>
                  <a:srgbClr val="004D75"/>
                </a:solidFill>
                <a:latin typeface="Verdana" panose="020B0604030504040204" pitchFamily="34" charset="0"/>
                <a:cs typeface="Arial" panose="020B0604020202020204" pitchFamily="34" charset="0"/>
              </a:defRPr>
            </a:lvl9pPr>
          </a:lstStyle>
          <a:p>
            <a:r>
              <a:rPr lang="en-GB" altLang="en-US" sz="1200"/>
              <a:t>©J Denoncourt 2016</a:t>
            </a:r>
          </a:p>
        </p:txBody>
      </p:sp>
      <p:sp>
        <p:nvSpPr>
          <p:cNvPr id="7172" name="Rectangle 1"/>
          <p:cNvSpPr>
            <a:spLocks noChangeArrowheads="1"/>
          </p:cNvSpPr>
          <p:nvPr/>
        </p:nvSpPr>
        <p:spPr bwMode="auto">
          <a:xfrm>
            <a:off x="688975" y="3219450"/>
            <a:ext cx="5992813" cy="206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600">
                <a:solidFill>
                  <a:srgbClr val="004D75"/>
                </a:solidFill>
                <a:latin typeface="Verdana" panose="020B0604030504040204" pitchFamily="34" charset="0"/>
                <a:cs typeface="Arial" panose="020B0604020202020204" pitchFamily="34" charset="0"/>
              </a:defRPr>
            </a:lvl1pPr>
            <a:lvl2pPr marL="742950" indent="-285750">
              <a:defRPr sz="1600">
                <a:solidFill>
                  <a:srgbClr val="004D75"/>
                </a:solidFill>
                <a:latin typeface="Verdana" panose="020B0604030504040204" pitchFamily="34" charset="0"/>
                <a:cs typeface="Arial" panose="020B0604020202020204" pitchFamily="34" charset="0"/>
              </a:defRPr>
            </a:lvl2pPr>
            <a:lvl3pPr marL="1143000" indent="-228600">
              <a:defRPr sz="1600">
                <a:solidFill>
                  <a:srgbClr val="004D75"/>
                </a:solidFill>
                <a:latin typeface="Verdana" panose="020B0604030504040204" pitchFamily="34" charset="0"/>
                <a:cs typeface="Arial" panose="020B0604020202020204" pitchFamily="34" charset="0"/>
              </a:defRPr>
            </a:lvl3pPr>
            <a:lvl4pPr marL="1600200" indent="-228600">
              <a:defRPr sz="1600">
                <a:solidFill>
                  <a:srgbClr val="004D75"/>
                </a:solidFill>
                <a:latin typeface="Verdana" panose="020B0604030504040204" pitchFamily="34" charset="0"/>
                <a:cs typeface="Arial" panose="020B0604020202020204" pitchFamily="34" charset="0"/>
              </a:defRPr>
            </a:lvl4pPr>
            <a:lvl5pPr marL="2057400" indent="-228600">
              <a:defRPr sz="1600">
                <a:solidFill>
                  <a:srgbClr val="004D7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sz="1600">
                <a:solidFill>
                  <a:srgbClr val="004D7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sz="1600">
                <a:solidFill>
                  <a:srgbClr val="004D7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sz="1600">
                <a:solidFill>
                  <a:srgbClr val="004D7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sz="1600">
                <a:solidFill>
                  <a:srgbClr val="004D75"/>
                </a:solidFill>
                <a:latin typeface="Verdana" panose="020B0604030504040204" pitchFamily="34" charset="0"/>
                <a:cs typeface="Arial" panose="020B0604020202020204" pitchFamily="34" charset="0"/>
              </a:defRPr>
            </a:lvl9pPr>
          </a:lstStyle>
          <a:p>
            <a:endParaRPr lang="en-GB" altLang="en-US"/>
          </a:p>
          <a:p>
            <a:endParaRPr lang="en-GB" altLang="en-US" b="1"/>
          </a:p>
          <a:p>
            <a:endParaRPr lang="en-GB" altLang="en-US" b="1"/>
          </a:p>
          <a:p>
            <a:r>
              <a:rPr lang="en-GB" altLang="en-US" b="1"/>
              <a:t>Banking on IP? </a:t>
            </a:r>
            <a:endParaRPr lang="en-GB" altLang="en-US"/>
          </a:p>
          <a:p>
            <a:r>
              <a:rPr lang="en-US" altLang="en-US"/>
              <a:t>The role of intellectual property and intangible assets in facilitating business finance </a:t>
            </a:r>
          </a:p>
          <a:p>
            <a:r>
              <a:rPr lang="en-GB" altLang="en-US"/>
              <a:t>Final report 2013</a:t>
            </a:r>
          </a:p>
          <a:p>
            <a:endParaRPr lang="en-GB" altLang="zh-CN">
              <a:ea typeface="宋体" panose="02010600030101010101" pitchFamily="2" charset="-122"/>
            </a:endParaRPr>
          </a:p>
        </p:txBody>
      </p:sp>
      <p:pic>
        <p:nvPicPr>
          <p:cNvPr id="7173" name="Picture 3" descr="C:\Documents and Settings\Janice Denoncourt\Local Settings\Temporary Internet Files\Content.IE5\8MRJVAZC\MP900362858[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35813" y="4000500"/>
            <a:ext cx="1612900" cy="903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4" name="Picture 2" descr="http://upload.wikimedia.org/wikipedia/en/1/1f/Intellectual_Property_Office.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4375" y="3429000"/>
            <a:ext cx="4706938"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5" name="Rectangle 2"/>
          <p:cNvSpPr>
            <a:spLocks noChangeArrowheads="1"/>
          </p:cNvSpPr>
          <p:nvPr/>
        </p:nvSpPr>
        <p:spPr bwMode="auto">
          <a:xfrm>
            <a:off x="714375" y="5060950"/>
            <a:ext cx="60706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600">
                <a:solidFill>
                  <a:srgbClr val="004D75"/>
                </a:solidFill>
                <a:latin typeface="Verdana" panose="020B0604030504040204" pitchFamily="34" charset="0"/>
                <a:cs typeface="Arial" panose="020B0604020202020204" pitchFamily="34" charset="0"/>
              </a:defRPr>
            </a:lvl1pPr>
            <a:lvl2pPr marL="742950" indent="-285750">
              <a:defRPr sz="1600">
                <a:solidFill>
                  <a:srgbClr val="004D75"/>
                </a:solidFill>
                <a:latin typeface="Verdana" panose="020B0604030504040204" pitchFamily="34" charset="0"/>
                <a:cs typeface="Arial" panose="020B0604020202020204" pitchFamily="34" charset="0"/>
              </a:defRPr>
            </a:lvl2pPr>
            <a:lvl3pPr marL="1143000" indent="-228600">
              <a:defRPr sz="1600">
                <a:solidFill>
                  <a:srgbClr val="004D75"/>
                </a:solidFill>
                <a:latin typeface="Verdana" panose="020B0604030504040204" pitchFamily="34" charset="0"/>
                <a:cs typeface="Arial" panose="020B0604020202020204" pitchFamily="34" charset="0"/>
              </a:defRPr>
            </a:lvl3pPr>
            <a:lvl4pPr marL="1600200" indent="-228600">
              <a:defRPr sz="1600">
                <a:solidFill>
                  <a:srgbClr val="004D75"/>
                </a:solidFill>
                <a:latin typeface="Verdana" panose="020B0604030504040204" pitchFamily="34" charset="0"/>
                <a:cs typeface="Arial" panose="020B0604020202020204" pitchFamily="34" charset="0"/>
              </a:defRPr>
            </a:lvl4pPr>
            <a:lvl5pPr marL="2057400" indent="-228600">
              <a:defRPr sz="1600">
                <a:solidFill>
                  <a:srgbClr val="004D7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sz="1600">
                <a:solidFill>
                  <a:srgbClr val="004D7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sz="1600">
                <a:solidFill>
                  <a:srgbClr val="004D7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sz="1600">
                <a:solidFill>
                  <a:srgbClr val="004D7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sz="1600">
                <a:solidFill>
                  <a:srgbClr val="004D75"/>
                </a:solidFill>
                <a:latin typeface="Verdana" panose="020B0604030504040204" pitchFamily="34" charset="0"/>
                <a:cs typeface="Arial" panose="020B0604020202020204" pitchFamily="34" charset="0"/>
              </a:defRPr>
            </a:lvl9pPr>
          </a:lstStyle>
          <a:p>
            <a:r>
              <a:rPr lang="en-GB" altLang="en-US" b="1"/>
              <a:t>Final Report from the Expert Group on Intellectual Property Valuation</a:t>
            </a:r>
          </a:p>
          <a:p>
            <a:r>
              <a:rPr lang="en-GB" altLang="en-US"/>
              <a:t>European Commission, 2013</a:t>
            </a:r>
            <a:endParaRPr lang="en-US" altLang="en-US"/>
          </a:p>
        </p:txBody>
      </p:sp>
      <p:pic>
        <p:nvPicPr>
          <p:cNvPr id="7176" name="Picture 2" descr="C:\Documents and Settings\Janice Denoncourt\Local Settings\Temporary Internet Files\Content.IE5\WVWBHUVK\MC900440392[1].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34213" y="4903788"/>
            <a:ext cx="1814512" cy="1144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7" name="TextBox 4"/>
          <p:cNvSpPr txBox="1">
            <a:spLocks noChangeArrowheads="1"/>
          </p:cNvSpPr>
          <p:nvPr/>
        </p:nvSpPr>
        <p:spPr bwMode="auto">
          <a:xfrm>
            <a:off x="1979613" y="1341438"/>
            <a:ext cx="5324475" cy="156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600">
                <a:solidFill>
                  <a:srgbClr val="004D75"/>
                </a:solidFill>
                <a:latin typeface="Verdana" panose="020B0604030504040204" pitchFamily="34" charset="0"/>
                <a:cs typeface="Arial" panose="020B0604020202020204" pitchFamily="34" charset="0"/>
              </a:defRPr>
            </a:lvl1pPr>
            <a:lvl2pPr marL="742950" indent="-285750">
              <a:defRPr sz="1600">
                <a:solidFill>
                  <a:srgbClr val="004D75"/>
                </a:solidFill>
                <a:latin typeface="Verdana" panose="020B0604030504040204" pitchFamily="34" charset="0"/>
                <a:cs typeface="Arial" panose="020B0604020202020204" pitchFamily="34" charset="0"/>
              </a:defRPr>
            </a:lvl2pPr>
            <a:lvl3pPr marL="1143000" indent="-228600">
              <a:defRPr sz="1600">
                <a:solidFill>
                  <a:srgbClr val="004D75"/>
                </a:solidFill>
                <a:latin typeface="Verdana" panose="020B0604030504040204" pitchFamily="34" charset="0"/>
                <a:cs typeface="Arial" panose="020B0604020202020204" pitchFamily="34" charset="0"/>
              </a:defRPr>
            </a:lvl3pPr>
            <a:lvl4pPr marL="1600200" indent="-228600">
              <a:defRPr sz="1600">
                <a:solidFill>
                  <a:srgbClr val="004D75"/>
                </a:solidFill>
                <a:latin typeface="Verdana" panose="020B0604030504040204" pitchFamily="34" charset="0"/>
                <a:cs typeface="Arial" panose="020B0604020202020204" pitchFamily="34" charset="0"/>
              </a:defRPr>
            </a:lvl4pPr>
            <a:lvl5pPr marL="2057400" indent="-228600">
              <a:defRPr sz="1600">
                <a:solidFill>
                  <a:srgbClr val="004D7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sz="1600">
                <a:solidFill>
                  <a:srgbClr val="004D7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sz="1600">
                <a:solidFill>
                  <a:srgbClr val="004D7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sz="1600">
                <a:solidFill>
                  <a:srgbClr val="004D7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sz="1600">
                <a:solidFill>
                  <a:srgbClr val="004D75"/>
                </a:solidFill>
                <a:latin typeface="Verdana" panose="020B0604030504040204" pitchFamily="34" charset="0"/>
                <a:cs typeface="Arial" panose="020B0604020202020204" pitchFamily="34" charset="0"/>
              </a:defRPr>
            </a:lvl9pPr>
          </a:lstStyle>
          <a:p>
            <a:pPr algn="ctr"/>
            <a:r>
              <a:rPr lang="en-GB" altLang="en-US" sz="2400">
                <a:solidFill>
                  <a:srgbClr val="6600CC"/>
                </a:solidFill>
              </a:rPr>
              <a:t>Intangible assets are now estimated to represent </a:t>
            </a:r>
          </a:p>
          <a:p>
            <a:pPr algn="ctr"/>
            <a:r>
              <a:rPr lang="en-GB" altLang="en-US" sz="2400" b="1">
                <a:solidFill>
                  <a:srgbClr val="6600CC"/>
                </a:solidFill>
              </a:rPr>
              <a:t>70-80%</a:t>
            </a:r>
            <a:r>
              <a:rPr lang="en-GB" altLang="en-US" sz="2400">
                <a:solidFill>
                  <a:srgbClr val="6600CC"/>
                </a:solidFill>
              </a:rPr>
              <a:t>  </a:t>
            </a:r>
          </a:p>
          <a:p>
            <a:pPr algn="ctr"/>
            <a:r>
              <a:rPr lang="en-GB" altLang="en-US" sz="2400">
                <a:solidFill>
                  <a:srgbClr val="6600CC"/>
                </a:solidFill>
              </a:rPr>
              <a:t>of the value of UK companies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233363" y="404813"/>
            <a:ext cx="8731250" cy="792162"/>
          </a:xfrm>
        </p:spPr>
        <p:txBody>
          <a:bodyPr/>
          <a:lstStyle/>
          <a:p>
            <a:pPr algn="ctr" eaLnBrk="1" hangingPunct="1"/>
            <a:r>
              <a:rPr lang="en-GB" altLang="en-US" sz="2000" b="1" smtClean="0">
                <a:solidFill>
                  <a:srgbClr val="6600CC"/>
                </a:solidFill>
              </a:rPr>
              <a:t>The corporate governance problem</a:t>
            </a:r>
          </a:p>
        </p:txBody>
      </p:sp>
      <p:sp>
        <p:nvSpPr>
          <p:cNvPr id="8195" name="Rectangle 1"/>
          <p:cNvSpPr>
            <a:spLocks noChangeArrowheads="1"/>
          </p:cNvSpPr>
          <p:nvPr/>
        </p:nvSpPr>
        <p:spPr bwMode="auto">
          <a:xfrm>
            <a:off x="233363" y="6165850"/>
            <a:ext cx="2192337"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600">
                <a:solidFill>
                  <a:srgbClr val="004D75"/>
                </a:solidFill>
                <a:latin typeface="Verdana" panose="020B0604030504040204" pitchFamily="34" charset="0"/>
                <a:cs typeface="Arial" panose="020B0604020202020204" pitchFamily="34" charset="0"/>
              </a:defRPr>
            </a:lvl1pPr>
            <a:lvl2pPr marL="742950" indent="-285750">
              <a:defRPr sz="1600">
                <a:solidFill>
                  <a:srgbClr val="004D75"/>
                </a:solidFill>
                <a:latin typeface="Verdana" panose="020B0604030504040204" pitchFamily="34" charset="0"/>
                <a:cs typeface="Arial" panose="020B0604020202020204" pitchFamily="34" charset="0"/>
              </a:defRPr>
            </a:lvl2pPr>
            <a:lvl3pPr marL="1143000" indent="-228600">
              <a:defRPr sz="1600">
                <a:solidFill>
                  <a:srgbClr val="004D75"/>
                </a:solidFill>
                <a:latin typeface="Verdana" panose="020B0604030504040204" pitchFamily="34" charset="0"/>
                <a:cs typeface="Arial" panose="020B0604020202020204" pitchFamily="34" charset="0"/>
              </a:defRPr>
            </a:lvl3pPr>
            <a:lvl4pPr marL="1600200" indent="-228600">
              <a:defRPr sz="1600">
                <a:solidFill>
                  <a:srgbClr val="004D75"/>
                </a:solidFill>
                <a:latin typeface="Verdana" panose="020B0604030504040204" pitchFamily="34" charset="0"/>
                <a:cs typeface="Arial" panose="020B0604020202020204" pitchFamily="34" charset="0"/>
              </a:defRPr>
            </a:lvl4pPr>
            <a:lvl5pPr marL="2057400" indent="-228600">
              <a:defRPr sz="1600">
                <a:solidFill>
                  <a:srgbClr val="004D7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sz="1600">
                <a:solidFill>
                  <a:srgbClr val="004D7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sz="1600">
                <a:solidFill>
                  <a:srgbClr val="004D7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sz="1600">
                <a:solidFill>
                  <a:srgbClr val="004D7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sz="1600">
                <a:solidFill>
                  <a:srgbClr val="004D75"/>
                </a:solidFill>
                <a:latin typeface="Verdana" panose="020B0604030504040204" pitchFamily="34" charset="0"/>
                <a:cs typeface="Arial" panose="020B0604020202020204" pitchFamily="34" charset="0"/>
              </a:defRPr>
            </a:lvl9pPr>
          </a:lstStyle>
          <a:p>
            <a:r>
              <a:rPr lang="en-GB" altLang="en-US"/>
              <a:t>©J </a:t>
            </a:r>
            <a:r>
              <a:rPr lang="en-GB" altLang="en-US" sz="1400"/>
              <a:t>Denoncourt</a:t>
            </a:r>
            <a:r>
              <a:rPr lang="en-GB" altLang="en-US"/>
              <a:t> 2016</a:t>
            </a:r>
          </a:p>
        </p:txBody>
      </p:sp>
      <p:sp>
        <p:nvSpPr>
          <p:cNvPr id="8196" name="Rectangle 1"/>
          <p:cNvSpPr>
            <a:spLocks noChangeArrowheads="1"/>
          </p:cNvSpPr>
          <p:nvPr/>
        </p:nvSpPr>
        <p:spPr bwMode="auto">
          <a:xfrm>
            <a:off x="946150" y="4797425"/>
            <a:ext cx="78486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600">
                <a:solidFill>
                  <a:srgbClr val="004D75"/>
                </a:solidFill>
                <a:latin typeface="Verdana" panose="020B0604030504040204" pitchFamily="34" charset="0"/>
                <a:cs typeface="Arial" panose="020B0604020202020204" pitchFamily="34" charset="0"/>
              </a:defRPr>
            </a:lvl1pPr>
            <a:lvl2pPr marL="742950" indent="-285750">
              <a:defRPr sz="1600">
                <a:solidFill>
                  <a:srgbClr val="004D75"/>
                </a:solidFill>
                <a:latin typeface="Verdana" panose="020B0604030504040204" pitchFamily="34" charset="0"/>
                <a:cs typeface="Arial" panose="020B0604020202020204" pitchFamily="34" charset="0"/>
              </a:defRPr>
            </a:lvl2pPr>
            <a:lvl3pPr marL="1143000" indent="-228600">
              <a:defRPr sz="1600">
                <a:solidFill>
                  <a:srgbClr val="004D75"/>
                </a:solidFill>
                <a:latin typeface="Verdana" panose="020B0604030504040204" pitchFamily="34" charset="0"/>
                <a:cs typeface="Arial" panose="020B0604020202020204" pitchFamily="34" charset="0"/>
              </a:defRPr>
            </a:lvl3pPr>
            <a:lvl4pPr marL="1600200" indent="-228600">
              <a:defRPr sz="1600">
                <a:solidFill>
                  <a:srgbClr val="004D75"/>
                </a:solidFill>
                <a:latin typeface="Verdana" panose="020B0604030504040204" pitchFamily="34" charset="0"/>
                <a:cs typeface="Arial" panose="020B0604020202020204" pitchFamily="34" charset="0"/>
              </a:defRPr>
            </a:lvl4pPr>
            <a:lvl5pPr marL="2057400" indent="-228600">
              <a:defRPr sz="1600">
                <a:solidFill>
                  <a:srgbClr val="004D7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sz="1600">
                <a:solidFill>
                  <a:srgbClr val="004D7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sz="1600">
                <a:solidFill>
                  <a:srgbClr val="004D7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sz="1600">
                <a:solidFill>
                  <a:srgbClr val="004D7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sz="1600">
                <a:solidFill>
                  <a:srgbClr val="004D75"/>
                </a:solidFill>
                <a:latin typeface="Verdana" panose="020B0604030504040204" pitchFamily="34" charset="0"/>
                <a:cs typeface="Arial" panose="020B0604020202020204" pitchFamily="34" charset="0"/>
              </a:defRPr>
            </a:lvl9pPr>
          </a:lstStyle>
          <a:p>
            <a:pPr algn="ctr"/>
            <a:r>
              <a:rPr lang="en-GB" altLang="en-US" sz="2400">
                <a:solidFill>
                  <a:srgbClr val="6600CC"/>
                </a:solidFill>
              </a:rPr>
              <a:t>IP assets fall within ‘intangible assets’ and are virtually invisible </a:t>
            </a:r>
            <a:br>
              <a:rPr lang="en-GB" altLang="en-US" sz="2400">
                <a:solidFill>
                  <a:srgbClr val="6600CC"/>
                </a:solidFill>
              </a:rPr>
            </a:br>
            <a:r>
              <a:rPr lang="en-GB" altLang="en-US" sz="2400">
                <a:solidFill>
                  <a:srgbClr val="6600CC"/>
                </a:solidFill>
              </a:rPr>
              <a:t>in traditional financial accounts</a:t>
            </a:r>
          </a:p>
        </p:txBody>
      </p:sp>
      <p:pic>
        <p:nvPicPr>
          <p:cNvPr id="8197"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700338" y="1196975"/>
            <a:ext cx="4338637" cy="325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pPr algn="ctr" eaLnBrk="1" hangingPunct="1"/>
            <a:r>
              <a:rPr lang="en-GB" altLang="en-US" sz="2000" b="1" smtClean="0">
                <a:solidFill>
                  <a:srgbClr val="6600CC"/>
                </a:solidFill>
              </a:rPr>
              <a:t>Intangible assets (goodwill, IC &amp; IP)</a:t>
            </a:r>
            <a:br>
              <a:rPr lang="en-GB" altLang="en-US" sz="2000" b="1" smtClean="0">
                <a:solidFill>
                  <a:srgbClr val="6600CC"/>
                </a:solidFill>
              </a:rPr>
            </a:br>
            <a:r>
              <a:rPr lang="en-GB" altLang="en-US" sz="2000" b="1" smtClean="0">
                <a:solidFill>
                  <a:srgbClr val="6600CC"/>
                </a:solidFill>
              </a:rPr>
              <a:t>value uncertainty + legal risks</a:t>
            </a:r>
            <a:r>
              <a:rPr lang="en-GB" altLang="en-US" sz="2000" b="1" smtClean="0">
                <a:solidFill>
                  <a:srgbClr val="222268"/>
                </a:solidFill>
              </a:rPr>
              <a:t/>
            </a:r>
            <a:br>
              <a:rPr lang="en-GB" altLang="en-US" sz="2000" b="1" smtClean="0">
                <a:solidFill>
                  <a:srgbClr val="222268"/>
                </a:solidFill>
              </a:rPr>
            </a:br>
            <a:endParaRPr lang="en-GB" altLang="en-US" sz="2000" b="1" smtClean="0">
              <a:solidFill>
                <a:srgbClr val="222268"/>
              </a:solidFill>
            </a:endParaRPr>
          </a:p>
        </p:txBody>
      </p:sp>
      <p:sp>
        <p:nvSpPr>
          <p:cNvPr id="9219" name="Rectangle 1"/>
          <p:cNvSpPr>
            <a:spLocks noChangeArrowheads="1"/>
          </p:cNvSpPr>
          <p:nvPr/>
        </p:nvSpPr>
        <p:spPr bwMode="auto">
          <a:xfrm>
            <a:off x="395288" y="6237288"/>
            <a:ext cx="1804987"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600">
                <a:solidFill>
                  <a:srgbClr val="004D75"/>
                </a:solidFill>
                <a:latin typeface="Verdana" panose="020B0604030504040204" pitchFamily="34" charset="0"/>
                <a:cs typeface="Arial" panose="020B0604020202020204" pitchFamily="34" charset="0"/>
              </a:defRPr>
            </a:lvl1pPr>
            <a:lvl2pPr marL="742950" indent="-285750">
              <a:defRPr sz="1600">
                <a:solidFill>
                  <a:srgbClr val="004D75"/>
                </a:solidFill>
                <a:latin typeface="Verdana" panose="020B0604030504040204" pitchFamily="34" charset="0"/>
                <a:cs typeface="Arial" panose="020B0604020202020204" pitchFamily="34" charset="0"/>
              </a:defRPr>
            </a:lvl2pPr>
            <a:lvl3pPr marL="1143000" indent="-228600">
              <a:defRPr sz="1600">
                <a:solidFill>
                  <a:srgbClr val="004D75"/>
                </a:solidFill>
                <a:latin typeface="Verdana" panose="020B0604030504040204" pitchFamily="34" charset="0"/>
                <a:cs typeface="Arial" panose="020B0604020202020204" pitchFamily="34" charset="0"/>
              </a:defRPr>
            </a:lvl3pPr>
            <a:lvl4pPr marL="1600200" indent="-228600">
              <a:defRPr sz="1600">
                <a:solidFill>
                  <a:srgbClr val="004D75"/>
                </a:solidFill>
                <a:latin typeface="Verdana" panose="020B0604030504040204" pitchFamily="34" charset="0"/>
                <a:cs typeface="Arial" panose="020B0604020202020204" pitchFamily="34" charset="0"/>
              </a:defRPr>
            </a:lvl4pPr>
            <a:lvl5pPr marL="2057400" indent="-228600">
              <a:defRPr sz="1600">
                <a:solidFill>
                  <a:srgbClr val="004D7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sz="1600">
                <a:solidFill>
                  <a:srgbClr val="004D7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sz="1600">
                <a:solidFill>
                  <a:srgbClr val="004D7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sz="1600">
                <a:solidFill>
                  <a:srgbClr val="004D7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sz="1600">
                <a:solidFill>
                  <a:srgbClr val="004D75"/>
                </a:solidFill>
                <a:latin typeface="Verdana" panose="020B0604030504040204" pitchFamily="34" charset="0"/>
                <a:cs typeface="Arial" panose="020B0604020202020204" pitchFamily="34" charset="0"/>
              </a:defRPr>
            </a:lvl9pPr>
          </a:lstStyle>
          <a:p>
            <a:r>
              <a:rPr lang="en-GB" altLang="en-US" sz="1200"/>
              <a:t>©J Denoncourt 2016</a:t>
            </a:r>
          </a:p>
        </p:txBody>
      </p:sp>
      <p:sp>
        <p:nvSpPr>
          <p:cNvPr id="9220" name="Rectangle 1"/>
          <p:cNvSpPr>
            <a:spLocks noChangeArrowheads="1"/>
          </p:cNvSpPr>
          <p:nvPr/>
        </p:nvSpPr>
        <p:spPr bwMode="auto">
          <a:xfrm>
            <a:off x="395288" y="5286375"/>
            <a:ext cx="856932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600">
                <a:solidFill>
                  <a:srgbClr val="004D75"/>
                </a:solidFill>
                <a:latin typeface="Verdana" panose="020B0604030504040204" pitchFamily="34" charset="0"/>
                <a:cs typeface="Arial" panose="020B0604020202020204" pitchFamily="34" charset="0"/>
              </a:defRPr>
            </a:lvl1pPr>
            <a:lvl2pPr marL="742950" indent="-285750">
              <a:defRPr sz="1600">
                <a:solidFill>
                  <a:srgbClr val="004D75"/>
                </a:solidFill>
                <a:latin typeface="Verdana" panose="020B0604030504040204" pitchFamily="34" charset="0"/>
                <a:cs typeface="Arial" panose="020B0604020202020204" pitchFamily="34" charset="0"/>
              </a:defRPr>
            </a:lvl2pPr>
            <a:lvl3pPr marL="1143000" indent="-228600">
              <a:defRPr sz="1600">
                <a:solidFill>
                  <a:srgbClr val="004D75"/>
                </a:solidFill>
                <a:latin typeface="Verdana" panose="020B0604030504040204" pitchFamily="34" charset="0"/>
                <a:cs typeface="Arial" panose="020B0604020202020204" pitchFamily="34" charset="0"/>
              </a:defRPr>
            </a:lvl3pPr>
            <a:lvl4pPr marL="1600200" indent="-228600">
              <a:defRPr sz="1600">
                <a:solidFill>
                  <a:srgbClr val="004D75"/>
                </a:solidFill>
                <a:latin typeface="Verdana" panose="020B0604030504040204" pitchFamily="34" charset="0"/>
                <a:cs typeface="Arial" panose="020B0604020202020204" pitchFamily="34" charset="0"/>
              </a:defRPr>
            </a:lvl4pPr>
            <a:lvl5pPr marL="2057400" indent="-228600">
              <a:defRPr sz="1600">
                <a:solidFill>
                  <a:srgbClr val="004D7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sz="1600">
                <a:solidFill>
                  <a:srgbClr val="004D7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sz="1600">
                <a:solidFill>
                  <a:srgbClr val="004D7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sz="1600">
                <a:solidFill>
                  <a:srgbClr val="004D7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sz="1600">
                <a:solidFill>
                  <a:srgbClr val="004D75"/>
                </a:solidFill>
                <a:latin typeface="Verdana" panose="020B0604030504040204" pitchFamily="34" charset="0"/>
                <a:cs typeface="Arial" panose="020B0604020202020204" pitchFamily="34" charset="0"/>
              </a:defRPr>
            </a:lvl9pPr>
          </a:lstStyle>
          <a:p>
            <a:r>
              <a:rPr lang="en-GB" altLang="en-US" b="1">
                <a:solidFill>
                  <a:srgbClr val="6600CC"/>
                </a:solidFill>
              </a:rPr>
              <a:t>Intellectual property is hardly a liquid asset; it is gained through a long, methodical process that eventually creates value for the company. </a:t>
            </a:r>
          </a:p>
        </p:txBody>
      </p:sp>
      <p:pic>
        <p:nvPicPr>
          <p:cNvPr id="9221"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979613" y="1700213"/>
            <a:ext cx="4752975" cy="317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4"/>
          <p:cNvSpPr>
            <a:spLocks noGrp="1" noChangeArrowheads="1"/>
          </p:cNvSpPr>
          <p:nvPr>
            <p:ph type="body" sz="half" idx="2"/>
          </p:nvPr>
        </p:nvSpPr>
        <p:spPr>
          <a:xfrm>
            <a:off x="482600" y="1341438"/>
            <a:ext cx="8353425" cy="1352550"/>
          </a:xfrm>
        </p:spPr>
        <p:txBody>
          <a:bodyPr/>
          <a:lstStyle/>
          <a:p>
            <a:pPr marL="0" indent="0" algn="ctr" eaLnBrk="1" hangingPunct="1">
              <a:lnSpc>
                <a:spcPct val="100000"/>
              </a:lnSpc>
              <a:spcBef>
                <a:spcPct val="0"/>
              </a:spcBef>
              <a:spcAft>
                <a:spcPct val="0"/>
              </a:spcAft>
              <a:buFontTx/>
              <a:buNone/>
            </a:pPr>
            <a:r>
              <a:rPr lang="en-GB" altLang="en-US" sz="2800" b="1" smtClean="0">
                <a:solidFill>
                  <a:srgbClr val="6600CC"/>
                </a:solidFill>
              </a:rPr>
              <a:t>ACCOUNTING DOMINATES </a:t>
            </a:r>
          </a:p>
          <a:p>
            <a:pPr marL="0" indent="0" algn="ctr" eaLnBrk="1" hangingPunct="1">
              <a:lnSpc>
                <a:spcPct val="100000"/>
              </a:lnSpc>
              <a:spcBef>
                <a:spcPct val="0"/>
              </a:spcBef>
              <a:spcAft>
                <a:spcPct val="0"/>
              </a:spcAft>
              <a:buFontTx/>
              <a:buNone/>
            </a:pPr>
            <a:r>
              <a:rPr lang="en-GB" altLang="en-US" sz="2800" b="1" smtClean="0">
                <a:solidFill>
                  <a:srgbClr val="6600CC"/>
                </a:solidFill>
              </a:rPr>
              <a:t>IP ASSET VALUATION</a:t>
            </a:r>
            <a:endParaRPr lang="en-GB" altLang="en-US" sz="2000" smtClean="0">
              <a:solidFill>
                <a:srgbClr val="6600CC"/>
              </a:solidFill>
            </a:endParaRPr>
          </a:p>
          <a:p>
            <a:pPr marL="0" indent="0" eaLnBrk="1" hangingPunct="1">
              <a:buFontTx/>
              <a:buNone/>
            </a:pPr>
            <a:endParaRPr lang="en-GB" altLang="en-US" sz="2000" smtClean="0"/>
          </a:p>
        </p:txBody>
      </p:sp>
      <p:sp>
        <p:nvSpPr>
          <p:cNvPr id="10243" name="Rectangle 1"/>
          <p:cNvSpPr>
            <a:spLocks noChangeArrowheads="1"/>
          </p:cNvSpPr>
          <p:nvPr/>
        </p:nvSpPr>
        <p:spPr bwMode="auto">
          <a:xfrm>
            <a:off x="252413" y="6165850"/>
            <a:ext cx="1804987"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600">
                <a:solidFill>
                  <a:srgbClr val="004D75"/>
                </a:solidFill>
                <a:latin typeface="Verdana" panose="020B0604030504040204" pitchFamily="34" charset="0"/>
                <a:cs typeface="Arial" panose="020B0604020202020204" pitchFamily="34" charset="0"/>
              </a:defRPr>
            </a:lvl1pPr>
            <a:lvl2pPr marL="742950" indent="-285750">
              <a:defRPr sz="1600">
                <a:solidFill>
                  <a:srgbClr val="004D75"/>
                </a:solidFill>
                <a:latin typeface="Verdana" panose="020B0604030504040204" pitchFamily="34" charset="0"/>
                <a:cs typeface="Arial" panose="020B0604020202020204" pitchFamily="34" charset="0"/>
              </a:defRPr>
            </a:lvl2pPr>
            <a:lvl3pPr marL="1143000" indent="-228600">
              <a:defRPr sz="1600">
                <a:solidFill>
                  <a:srgbClr val="004D75"/>
                </a:solidFill>
                <a:latin typeface="Verdana" panose="020B0604030504040204" pitchFamily="34" charset="0"/>
                <a:cs typeface="Arial" panose="020B0604020202020204" pitchFamily="34" charset="0"/>
              </a:defRPr>
            </a:lvl3pPr>
            <a:lvl4pPr marL="1600200" indent="-228600">
              <a:defRPr sz="1600">
                <a:solidFill>
                  <a:srgbClr val="004D75"/>
                </a:solidFill>
                <a:latin typeface="Verdana" panose="020B0604030504040204" pitchFamily="34" charset="0"/>
                <a:cs typeface="Arial" panose="020B0604020202020204" pitchFamily="34" charset="0"/>
              </a:defRPr>
            </a:lvl4pPr>
            <a:lvl5pPr marL="2057400" indent="-228600">
              <a:defRPr sz="1600">
                <a:solidFill>
                  <a:srgbClr val="004D7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sz="1600">
                <a:solidFill>
                  <a:srgbClr val="004D7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sz="1600">
                <a:solidFill>
                  <a:srgbClr val="004D7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sz="1600">
                <a:solidFill>
                  <a:srgbClr val="004D7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sz="1600">
                <a:solidFill>
                  <a:srgbClr val="004D75"/>
                </a:solidFill>
                <a:latin typeface="Verdana" panose="020B0604030504040204" pitchFamily="34" charset="0"/>
                <a:cs typeface="Arial" panose="020B0604020202020204" pitchFamily="34" charset="0"/>
              </a:defRPr>
            </a:lvl9pPr>
          </a:lstStyle>
          <a:p>
            <a:r>
              <a:rPr lang="en-GB" altLang="en-US" sz="1200"/>
              <a:t>©J Denoncourt 2016</a:t>
            </a:r>
          </a:p>
        </p:txBody>
      </p:sp>
      <p:pic>
        <p:nvPicPr>
          <p:cNvPr id="10244" name="Picture 6" descr="C:\Users\home\AppData\Local\Microsoft\Windows\INetCache\IE\9YO174U2\numbers-colorful-clip-art[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75050" y="3082925"/>
            <a:ext cx="908050" cy="912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5" name="Picture 6" descr="C:\Users\home\AppData\Local\Microsoft\Windows\INetCache\IE\9YO174U2\numbers-colorful-clip-art[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83100" y="3082925"/>
            <a:ext cx="909638" cy="912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6" name="Picture 6" descr="C:\Users\home\AppData\Local\Microsoft\Windows\INetCache\IE\9YO174U2\numbers-colorful-clip-art[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72088" y="3082925"/>
            <a:ext cx="908050" cy="912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7" name="Picture 6" descr="C:\Users\home\AppData\Local\Microsoft\Windows\INetCache\IE\9YO174U2\numbers-colorful-clip-art[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80138" y="3082925"/>
            <a:ext cx="908050" cy="912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8" name="Picture 6" descr="C:\Users\home\AppData\Local\Microsoft\Windows\INetCache\IE\9YO174U2\numbers-colorful-clip-art[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67000" y="3082925"/>
            <a:ext cx="908050" cy="912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9" name="Picture 6" descr="C:\Users\home\AppData\Local\Microsoft\Windows\INetCache\IE\9YO174U2\numbers-colorful-clip-art[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58950" y="3082925"/>
            <a:ext cx="908050" cy="912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50" name="Picture 6" descr="C:\Users\home\AppData\Local\Microsoft\Windows\INetCache\IE\9YO174U2\numbers-colorful-clip-art[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7100" y="3082925"/>
            <a:ext cx="908050" cy="912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51" name="Picture 6" descr="C:\Users\home\AppData\Local\Microsoft\Windows\INetCache\IE\9YO174U2\numbers-colorful-clip-art[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75488" y="3082925"/>
            <a:ext cx="909637" cy="912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52" name="Rectangle 1"/>
          <p:cNvSpPr>
            <a:spLocks noChangeArrowheads="1"/>
          </p:cNvSpPr>
          <p:nvPr/>
        </p:nvSpPr>
        <p:spPr bwMode="auto">
          <a:xfrm>
            <a:off x="1042988" y="4724400"/>
            <a:ext cx="7613650"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600">
                <a:solidFill>
                  <a:srgbClr val="004D75"/>
                </a:solidFill>
                <a:latin typeface="Verdana" panose="020B0604030504040204" pitchFamily="34" charset="0"/>
                <a:cs typeface="Arial" panose="020B0604020202020204" pitchFamily="34" charset="0"/>
              </a:defRPr>
            </a:lvl1pPr>
            <a:lvl2pPr marL="742950" indent="-285750">
              <a:defRPr sz="1600">
                <a:solidFill>
                  <a:srgbClr val="004D75"/>
                </a:solidFill>
                <a:latin typeface="Verdana" panose="020B0604030504040204" pitchFamily="34" charset="0"/>
                <a:cs typeface="Arial" panose="020B0604020202020204" pitchFamily="34" charset="0"/>
              </a:defRPr>
            </a:lvl2pPr>
            <a:lvl3pPr marL="1143000" indent="-228600">
              <a:defRPr sz="1600">
                <a:solidFill>
                  <a:srgbClr val="004D75"/>
                </a:solidFill>
                <a:latin typeface="Verdana" panose="020B0604030504040204" pitchFamily="34" charset="0"/>
                <a:cs typeface="Arial" panose="020B0604020202020204" pitchFamily="34" charset="0"/>
              </a:defRPr>
            </a:lvl3pPr>
            <a:lvl4pPr marL="1600200" indent="-228600">
              <a:defRPr sz="1600">
                <a:solidFill>
                  <a:srgbClr val="004D75"/>
                </a:solidFill>
                <a:latin typeface="Verdana" panose="020B0604030504040204" pitchFamily="34" charset="0"/>
                <a:cs typeface="Arial" panose="020B0604020202020204" pitchFamily="34" charset="0"/>
              </a:defRPr>
            </a:lvl4pPr>
            <a:lvl5pPr marL="2057400" indent="-228600">
              <a:defRPr sz="1600">
                <a:solidFill>
                  <a:srgbClr val="004D7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sz="1600">
                <a:solidFill>
                  <a:srgbClr val="004D7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sz="1600">
                <a:solidFill>
                  <a:srgbClr val="004D7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sz="1600">
                <a:solidFill>
                  <a:srgbClr val="004D7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sz="1600">
                <a:solidFill>
                  <a:srgbClr val="004D75"/>
                </a:solidFill>
                <a:latin typeface="Verdana" panose="020B0604030504040204" pitchFamily="34" charset="0"/>
                <a:cs typeface="Arial" panose="020B0604020202020204" pitchFamily="34" charset="0"/>
              </a:defRPr>
            </a:lvl9pPr>
          </a:lstStyle>
          <a:p>
            <a:r>
              <a:rPr lang="en-GB" altLang="en-US" b="1">
                <a:solidFill>
                  <a:srgbClr val="6600CC"/>
                </a:solidFill>
              </a:rPr>
              <a:t>Accounting standards affect valuation, recording and lack of information about corporate IP assets.</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381000" y="381000"/>
            <a:ext cx="8583613" cy="960438"/>
          </a:xfrm>
        </p:spPr>
        <p:txBody>
          <a:bodyPr/>
          <a:lstStyle/>
          <a:p>
            <a:pPr algn="ctr" eaLnBrk="1" hangingPunct="1"/>
            <a:r>
              <a:rPr lang="en-GB" altLang="en-US" sz="2000" b="1" smtClean="0">
                <a:solidFill>
                  <a:srgbClr val="6600CC"/>
                </a:solidFill>
              </a:rPr>
              <a:t>International Accounting Standard 38 Intangibles </a:t>
            </a:r>
          </a:p>
        </p:txBody>
      </p:sp>
      <p:sp>
        <p:nvSpPr>
          <p:cNvPr id="11267" name="Rectangle 4"/>
          <p:cNvSpPr>
            <a:spLocks noGrp="1" noChangeArrowheads="1"/>
          </p:cNvSpPr>
          <p:nvPr>
            <p:ph type="body" sz="half" idx="2"/>
          </p:nvPr>
        </p:nvSpPr>
        <p:spPr>
          <a:xfrm>
            <a:off x="1258888" y="1412875"/>
            <a:ext cx="6335712" cy="1878013"/>
          </a:xfrm>
        </p:spPr>
        <p:txBody>
          <a:bodyPr/>
          <a:lstStyle/>
          <a:p>
            <a:pPr marL="0" indent="0" algn="ctr" eaLnBrk="1" hangingPunct="1">
              <a:buFontTx/>
              <a:buNone/>
            </a:pPr>
            <a:r>
              <a:rPr lang="en-GB" altLang="en-US" sz="2000" smtClean="0">
                <a:solidFill>
                  <a:srgbClr val="6600CC"/>
                </a:solidFill>
              </a:rPr>
              <a:t>Under IAS 38 internally developed IP is an expense and ‘off balance sheet’</a:t>
            </a:r>
          </a:p>
          <a:p>
            <a:pPr marL="0" indent="0" algn="ctr" eaLnBrk="1" hangingPunct="1">
              <a:lnSpc>
                <a:spcPct val="100000"/>
              </a:lnSpc>
              <a:spcBef>
                <a:spcPct val="0"/>
              </a:spcBef>
              <a:spcAft>
                <a:spcPct val="0"/>
              </a:spcAft>
              <a:buFontTx/>
              <a:buNone/>
            </a:pPr>
            <a:r>
              <a:rPr lang="en-GB" altLang="en-US" sz="2000" smtClean="0">
                <a:solidFill>
                  <a:srgbClr val="6600CC"/>
                </a:solidFill>
              </a:rPr>
              <a:t>Imperative need to measure:</a:t>
            </a:r>
          </a:p>
          <a:p>
            <a:pPr marL="0" indent="0" algn="ctr" eaLnBrk="1" hangingPunct="1">
              <a:lnSpc>
                <a:spcPct val="100000"/>
              </a:lnSpc>
              <a:spcBef>
                <a:spcPct val="0"/>
              </a:spcBef>
              <a:spcAft>
                <a:spcPct val="0"/>
              </a:spcAft>
              <a:buFontTx/>
              <a:buNone/>
            </a:pPr>
            <a:r>
              <a:rPr lang="en-GB" altLang="en-US" sz="2000" u="sng" smtClean="0">
                <a:solidFill>
                  <a:srgbClr val="6600CC"/>
                </a:solidFill>
              </a:rPr>
              <a:t>objective value </a:t>
            </a:r>
            <a:r>
              <a:rPr lang="en-GB" altLang="en-US" sz="2000" smtClean="0">
                <a:solidFill>
                  <a:srgbClr val="6600CC"/>
                </a:solidFill>
              </a:rPr>
              <a:t>&amp; </a:t>
            </a:r>
            <a:r>
              <a:rPr lang="en-GB" altLang="en-US" sz="2000" u="sng" smtClean="0">
                <a:solidFill>
                  <a:srgbClr val="6600CC"/>
                </a:solidFill>
              </a:rPr>
              <a:t>subjective quality </a:t>
            </a:r>
            <a:r>
              <a:rPr lang="en-GB" altLang="en-US" sz="2000" smtClean="0">
                <a:solidFill>
                  <a:srgbClr val="6600CC"/>
                </a:solidFill>
              </a:rPr>
              <a:t>of IP assets</a:t>
            </a:r>
          </a:p>
          <a:p>
            <a:pPr marL="0" indent="0" algn="ctr" eaLnBrk="1" hangingPunct="1">
              <a:buFontTx/>
              <a:buNone/>
            </a:pPr>
            <a:endParaRPr lang="en-GB" altLang="en-US" sz="2000" smtClean="0"/>
          </a:p>
        </p:txBody>
      </p:sp>
      <p:sp>
        <p:nvSpPr>
          <p:cNvPr id="11268" name="Rectangle 1"/>
          <p:cNvSpPr>
            <a:spLocks noChangeArrowheads="1"/>
          </p:cNvSpPr>
          <p:nvPr/>
        </p:nvSpPr>
        <p:spPr bwMode="auto">
          <a:xfrm>
            <a:off x="252413" y="6165850"/>
            <a:ext cx="1804987"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600">
                <a:solidFill>
                  <a:srgbClr val="004D75"/>
                </a:solidFill>
                <a:latin typeface="Verdana" panose="020B0604030504040204" pitchFamily="34" charset="0"/>
                <a:cs typeface="Arial" panose="020B0604020202020204" pitchFamily="34" charset="0"/>
              </a:defRPr>
            </a:lvl1pPr>
            <a:lvl2pPr marL="742950" indent="-285750">
              <a:defRPr sz="1600">
                <a:solidFill>
                  <a:srgbClr val="004D75"/>
                </a:solidFill>
                <a:latin typeface="Verdana" panose="020B0604030504040204" pitchFamily="34" charset="0"/>
                <a:cs typeface="Arial" panose="020B0604020202020204" pitchFamily="34" charset="0"/>
              </a:defRPr>
            </a:lvl2pPr>
            <a:lvl3pPr marL="1143000" indent="-228600">
              <a:defRPr sz="1600">
                <a:solidFill>
                  <a:srgbClr val="004D75"/>
                </a:solidFill>
                <a:latin typeface="Verdana" panose="020B0604030504040204" pitchFamily="34" charset="0"/>
                <a:cs typeface="Arial" panose="020B0604020202020204" pitchFamily="34" charset="0"/>
              </a:defRPr>
            </a:lvl3pPr>
            <a:lvl4pPr marL="1600200" indent="-228600">
              <a:defRPr sz="1600">
                <a:solidFill>
                  <a:srgbClr val="004D75"/>
                </a:solidFill>
                <a:latin typeface="Verdana" panose="020B0604030504040204" pitchFamily="34" charset="0"/>
                <a:cs typeface="Arial" panose="020B0604020202020204" pitchFamily="34" charset="0"/>
              </a:defRPr>
            </a:lvl4pPr>
            <a:lvl5pPr marL="2057400" indent="-228600">
              <a:defRPr sz="1600">
                <a:solidFill>
                  <a:srgbClr val="004D7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sz="1600">
                <a:solidFill>
                  <a:srgbClr val="004D7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sz="1600">
                <a:solidFill>
                  <a:srgbClr val="004D7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sz="1600">
                <a:solidFill>
                  <a:srgbClr val="004D7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sz="1600">
                <a:solidFill>
                  <a:srgbClr val="004D75"/>
                </a:solidFill>
                <a:latin typeface="Verdana" panose="020B0604030504040204" pitchFamily="34" charset="0"/>
                <a:cs typeface="Arial" panose="020B0604020202020204" pitchFamily="34" charset="0"/>
              </a:defRPr>
            </a:lvl9pPr>
          </a:lstStyle>
          <a:p>
            <a:r>
              <a:rPr lang="en-GB" altLang="en-US" sz="1200"/>
              <a:t>©J Denoncourt 2016</a:t>
            </a:r>
          </a:p>
        </p:txBody>
      </p:sp>
      <p:pic>
        <p:nvPicPr>
          <p:cNvPr id="11269" name="Picture 2" descr="C:\Users\home\AppData\Local\Microsoft\Windows\INetCache\IE\V1HU40OT\7828913854_3536c149a3_s[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97688" y="3902075"/>
            <a:ext cx="2247900" cy="2068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70" name="Picture 3" descr="C:\Users\home\AppData\Local\Microsoft\Windows\INetCache\IE\V1HU40OT\untitled[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19700" y="3905250"/>
            <a:ext cx="2089150" cy="2065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71" name="Picture 4" descr="C:\Users\home\AppData\Local\Microsoft\Windows\INetCache\IE\OEZ5TKYW\International_Accounting_Standards_Board[1].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865438" y="3902075"/>
            <a:ext cx="2332037" cy="2103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72" name="Picture 5" descr="C:\Users\home\AppData\Local\Microsoft\Windows\INetCache\IE\BUAAOCD6\320px-Estimating_Spreadsheet[1].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3513" y="3905250"/>
            <a:ext cx="2674937" cy="20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468313" y="404813"/>
            <a:ext cx="8223250" cy="1176337"/>
          </a:xfrm>
        </p:spPr>
        <p:txBody>
          <a:bodyPr/>
          <a:lstStyle/>
          <a:p>
            <a:pPr algn="ctr" eaLnBrk="1" hangingPunct="1"/>
            <a:r>
              <a:rPr lang="en-GB" altLang="en-US" sz="2000" b="1" smtClean="0">
                <a:solidFill>
                  <a:srgbClr val="6600CC"/>
                </a:solidFill>
              </a:rPr>
              <a:t>Is the IP Asset information gap </a:t>
            </a:r>
            <a:br>
              <a:rPr lang="en-GB" altLang="en-US" sz="2000" b="1" smtClean="0">
                <a:solidFill>
                  <a:srgbClr val="6600CC"/>
                </a:solidFill>
              </a:rPr>
            </a:br>
            <a:r>
              <a:rPr lang="en-GB" altLang="en-US" sz="2000" b="1" smtClean="0">
                <a:solidFill>
                  <a:srgbClr val="6600CC"/>
                </a:solidFill>
              </a:rPr>
              <a:t>a corporate governance issue?</a:t>
            </a:r>
            <a:r>
              <a:rPr lang="en-GB" altLang="en-US" sz="2000" b="1" smtClean="0"/>
              <a:t/>
            </a:r>
            <a:br>
              <a:rPr lang="en-GB" altLang="en-US" sz="2000" b="1" smtClean="0"/>
            </a:br>
            <a:endParaRPr lang="en-GB" altLang="en-US" sz="2000" b="1" smtClean="0"/>
          </a:p>
        </p:txBody>
      </p:sp>
      <p:sp>
        <p:nvSpPr>
          <p:cNvPr id="12291" name="Rectangle 4"/>
          <p:cNvSpPr>
            <a:spLocks noGrp="1" noChangeArrowheads="1"/>
          </p:cNvSpPr>
          <p:nvPr>
            <p:ph type="body" sz="half" idx="2"/>
          </p:nvPr>
        </p:nvSpPr>
        <p:spPr>
          <a:xfrm>
            <a:off x="611188" y="1377950"/>
            <a:ext cx="8280400" cy="1508125"/>
          </a:xfrm>
        </p:spPr>
        <p:txBody>
          <a:bodyPr/>
          <a:lstStyle/>
          <a:p>
            <a:pPr marL="0" indent="0" algn="ctr" eaLnBrk="1" hangingPunct="1">
              <a:lnSpc>
                <a:spcPct val="100000"/>
              </a:lnSpc>
              <a:spcBef>
                <a:spcPct val="0"/>
              </a:spcBef>
              <a:spcAft>
                <a:spcPct val="0"/>
              </a:spcAft>
              <a:buFontTx/>
              <a:buNone/>
            </a:pPr>
            <a:endParaRPr lang="en-GB" altLang="en-US" sz="2400" b="1" smtClean="0">
              <a:solidFill>
                <a:srgbClr val="7030A0"/>
              </a:solidFill>
            </a:endParaRPr>
          </a:p>
          <a:p>
            <a:pPr marL="0" indent="0" algn="ctr" eaLnBrk="1" hangingPunct="1">
              <a:lnSpc>
                <a:spcPct val="100000"/>
              </a:lnSpc>
              <a:spcBef>
                <a:spcPct val="0"/>
              </a:spcBef>
              <a:spcAft>
                <a:spcPct val="0"/>
              </a:spcAft>
              <a:buFontTx/>
              <a:buNone/>
            </a:pPr>
            <a:r>
              <a:rPr lang="en-GB" altLang="en-US" sz="2000" smtClean="0">
                <a:solidFill>
                  <a:srgbClr val="6600CC"/>
                </a:solidFill>
              </a:rPr>
              <a:t>Relying on accounting figures alone </a:t>
            </a:r>
          </a:p>
          <a:p>
            <a:pPr marL="0" indent="0" algn="ctr" eaLnBrk="1" hangingPunct="1">
              <a:lnSpc>
                <a:spcPct val="100000"/>
              </a:lnSpc>
              <a:spcBef>
                <a:spcPct val="0"/>
              </a:spcBef>
              <a:spcAft>
                <a:spcPct val="0"/>
              </a:spcAft>
              <a:buFontTx/>
              <a:buNone/>
            </a:pPr>
            <a:r>
              <a:rPr lang="en-GB" altLang="en-US" sz="2000" smtClean="0">
                <a:solidFill>
                  <a:srgbClr val="6600CC"/>
                </a:solidFill>
              </a:rPr>
              <a:t>often does NOT give an accurate picture of corporate IP value.</a:t>
            </a:r>
          </a:p>
          <a:p>
            <a:pPr marL="0" indent="0" eaLnBrk="1" hangingPunct="1">
              <a:buFontTx/>
              <a:buNone/>
            </a:pPr>
            <a:endParaRPr lang="en-GB" altLang="en-US" sz="2000" smtClean="0"/>
          </a:p>
        </p:txBody>
      </p:sp>
      <p:pic>
        <p:nvPicPr>
          <p:cNvPr id="12292" name="Picture 5" descr="C:\Users\home\AppData\Local\Microsoft\Windows\INetCache\IE\VM3PM50F\dilbert-add-value[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9438" y="3213100"/>
            <a:ext cx="2951162" cy="273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93" name="Rectangle 1"/>
          <p:cNvSpPr>
            <a:spLocks noChangeArrowheads="1"/>
          </p:cNvSpPr>
          <p:nvPr/>
        </p:nvSpPr>
        <p:spPr bwMode="auto">
          <a:xfrm>
            <a:off x="3779838" y="3859213"/>
            <a:ext cx="4572000" cy="1077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600">
                <a:solidFill>
                  <a:srgbClr val="004D75"/>
                </a:solidFill>
                <a:latin typeface="Verdana" panose="020B0604030504040204" pitchFamily="34" charset="0"/>
                <a:cs typeface="Arial" panose="020B0604020202020204" pitchFamily="34" charset="0"/>
              </a:defRPr>
            </a:lvl1pPr>
            <a:lvl2pPr marL="742950" indent="-285750">
              <a:defRPr sz="1600">
                <a:solidFill>
                  <a:srgbClr val="004D75"/>
                </a:solidFill>
                <a:latin typeface="Verdana" panose="020B0604030504040204" pitchFamily="34" charset="0"/>
                <a:cs typeface="Arial" panose="020B0604020202020204" pitchFamily="34" charset="0"/>
              </a:defRPr>
            </a:lvl2pPr>
            <a:lvl3pPr marL="1143000" indent="-228600">
              <a:defRPr sz="1600">
                <a:solidFill>
                  <a:srgbClr val="004D75"/>
                </a:solidFill>
                <a:latin typeface="Verdana" panose="020B0604030504040204" pitchFamily="34" charset="0"/>
                <a:cs typeface="Arial" panose="020B0604020202020204" pitchFamily="34" charset="0"/>
              </a:defRPr>
            </a:lvl3pPr>
            <a:lvl4pPr marL="1600200" indent="-228600">
              <a:defRPr sz="1600">
                <a:solidFill>
                  <a:srgbClr val="004D75"/>
                </a:solidFill>
                <a:latin typeface="Verdana" panose="020B0604030504040204" pitchFamily="34" charset="0"/>
                <a:cs typeface="Arial" panose="020B0604020202020204" pitchFamily="34" charset="0"/>
              </a:defRPr>
            </a:lvl4pPr>
            <a:lvl5pPr marL="2057400" indent="-228600">
              <a:defRPr sz="1600">
                <a:solidFill>
                  <a:srgbClr val="004D7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sz="1600">
                <a:solidFill>
                  <a:srgbClr val="004D7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sz="1600">
                <a:solidFill>
                  <a:srgbClr val="004D7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sz="1600">
                <a:solidFill>
                  <a:srgbClr val="004D7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sz="1600">
                <a:solidFill>
                  <a:srgbClr val="004D75"/>
                </a:solidFill>
                <a:latin typeface="Verdana" panose="020B0604030504040204" pitchFamily="34" charset="0"/>
                <a:cs typeface="Arial" panose="020B0604020202020204" pitchFamily="34" charset="0"/>
              </a:defRPr>
            </a:lvl9pPr>
          </a:lstStyle>
          <a:p>
            <a:r>
              <a:rPr lang="en-GB" altLang="en-US">
                <a:solidFill>
                  <a:srgbClr val="6600CC"/>
                </a:solidFill>
              </a:rPr>
              <a:t>The mechanical application of IAS 38 can lead to the potential under-reporting or misleading view of the value of IP assets of the company. </a:t>
            </a:r>
          </a:p>
        </p:txBody>
      </p:sp>
      <p:sp>
        <p:nvSpPr>
          <p:cNvPr id="12294" name="Rectangle 1"/>
          <p:cNvSpPr>
            <a:spLocks noChangeArrowheads="1"/>
          </p:cNvSpPr>
          <p:nvPr/>
        </p:nvSpPr>
        <p:spPr bwMode="auto">
          <a:xfrm>
            <a:off x="323850" y="6237288"/>
            <a:ext cx="2341563"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600">
                <a:solidFill>
                  <a:srgbClr val="004D75"/>
                </a:solidFill>
                <a:latin typeface="Verdana" panose="020B0604030504040204" pitchFamily="34" charset="0"/>
                <a:cs typeface="Arial" panose="020B0604020202020204" pitchFamily="34" charset="0"/>
              </a:defRPr>
            </a:lvl1pPr>
            <a:lvl2pPr marL="742950" indent="-285750">
              <a:defRPr sz="1600">
                <a:solidFill>
                  <a:srgbClr val="004D75"/>
                </a:solidFill>
                <a:latin typeface="Verdana" panose="020B0604030504040204" pitchFamily="34" charset="0"/>
                <a:cs typeface="Arial" panose="020B0604020202020204" pitchFamily="34" charset="0"/>
              </a:defRPr>
            </a:lvl2pPr>
            <a:lvl3pPr marL="1143000" indent="-228600">
              <a:defRPr sz="1600">
                <a:solidFill>
                  <a:srgbClr val="004D75"/>
                </a:solidFill>
                <a:latin typeface="Verdana" panose="020B0604030504040204" pitchFamily="34" charset="0"/>
                <a:cs typeface="Arial" panose="020B0604020202020204" pitchFamily="34" charset="0"/>
              </a:defRPr>
            </a:lvl3pPr>
            <a:lvl4pPr marL="1600200" indent="-228600">
              <a:defRPr sz="1600">
                <a:solidFill>
                  <a:srgbClr val="004D75"/>
                </a:solidFill>
                <a:latin typeface="Verdana" panose="020B0604030504040204" pitchFamily="34" charset="0"/>
                <a:cs typeface="Arial" panose="020B0604020202020204" pitchFamily="34" charset="0"/>
              </a:defRPr>
            </a:lvl4pPr>
            <a:lvl5pPr marL="2057400" indent="-228600">
              <a:defRPr sz="1600">
                <a:solidFill>
                  <a:srgbClr val="004D7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sz="1600">
                <a:solidFill>
                  <a:srgbClr val="004D7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sz="1600">
                <a:solidFill>
                  <a:srgbClr val="004D7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sz="1600">
                <a:solidFill>
                  <a:srgbClr val="004D7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sz="1600">
                <a:solidFill>
                  <a:srgbClr val="004D75"/>
                </a:solidFill>
                <a:latin typeface="Verdana" panose="020B0604030504040204" pitchFamily="34" charset="0"/>
                <a:cs typeface="Arial" panose="020B0604020202020204" pitchFamily="34" charset="0"/>
              </a:defRPr>
            </a:lvl9pPr>
          </a:lstStyle>
          <a:p>
            <a:pPr eaLnBrk="1" hangingPunct="1"/>
            <a:r>
              <a:rPr lang="en-GB" altLang="en-US"/>
              <a:t>©J Denoncourt 2016</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468313" y="404813"/>
            <a:ext cx="8223250" cy="1176337"/>
          </a:xfrm>
        </p:spPr>
        <p:txBody>
          <a:bodyPr/>
          <a:lstStyle/>
          <a:p>
            <a:pPr algn="ctr" eaLnBrk="1" hangingPunct="1"/>
            <a:r>
              <a:rPr lang="en-GB" altLang="en-US" sz="2000" b="1" smtClean="0">
                <a:solidFill>
                  <a:srgbClr val="6600CC"/>
                </a:solidFill>
              </a:rPr>
              <a:t>Do the directors responsible for IP strategy and stewardship have potential to build </a:t>
            </a:r>
            <a:br>
              <a:rPr lang="en-GB" altLang="en-US" sz="2000" b="1" smtClean="0">
                <a:solidFill>
                  <a:srgbClr val="6600CC"/>
                </a:solidFill>
              </a:rPr>
            </a:br>
            <a:r>
              <a:rPr lang="en-GB" altLang="en-US" sz="2000" b="1" smtClean="0">
                <a:solidFill>
                  <a:srgbClr val="6600CC"/>
                </a:solidFill>
              </a:rPr>
              <a:t>the Starship Enterprise?</a:t>
            </a:r>
          </a:p>
        </p:txBody>
      </p:sp>
      <p:sp>
        <p:nvSpPr>
          <p:cNvPr id="13315" name="Rectangle 4"/>
          <p:cNvSpPr>
            <a:spLocks noGrp="1" noChangeArrowheads="1"/>
          </p:cNvSpPr>
          <p:nvPr>
            <p:ph type="body" sz="half" idx="2"/>
          </p:nvPr>
        </p:nvSpPr>
        <p:spPr>
          <a:xfrm>
            <a:off x="468313" y="1196975"/>
            <a:ext cx="8280400" cy="892175"/>
          </a:xfrm>
        </p:spPr>
        <p:txBody>
          <a:bodyPr/>
          <a:lstStyle/>
          <a:p>
            <a:pPr marL="0" indent="0" algn="ctr" eaLnBrk="1" hangingPunct="1">
              <a:lnSpc>
                <a:spcPct val="100000"/>
              </a:lnSpc>
              <a:spcBef>
                <a:spcPct val="0"/>
              </a:spcBef>
              <a:spcAft>
                <a:spcPct val="0"/>
              </a:spcAft>
              <a:buFontTx/>
              <a:buNone/>
            </a:pPr>
            <a:endParaRPr lang="en-GB" altLang="en-US" sz="2400" b="1" smtClean="0">
              <a:solidFill>
                <a:srgbClr val="7030A0"/>
              </a:solidFill>
            </a:endParaRPr>
          </a:p>
          <a:p>
            <a:pPr marL="0" indent="0" eaLnBrk="1" hangingPunct="1">
              <a:buFontTx/>
              <a:buNone/>
            </a:pPr>
            <a:endParaRPr lang="en-GB" altLang="en-US" sz="2000" smtClean="0"/>
          </a:p>
        </p:txBody>
      </p:sp>
      <p:pic>
        <p:nvPicPr>
          <p:cNvPr id="13316" name="Picture 4" descr="C:\Users\home\AppData\Local\Microsoft\Windows\INetCache\IE\VM3PM50F\star-trek[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279525" y="1773238"/>
            <a:ext cx="6624638" cy="403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17" name="Rectangle 1"/>
          <p:cNvSpPr>
            <a:spLocks noChangeArrowheads="1"/>
          </p:cNvSpPr>
          <p:nvPr/>
        </p:nvSpPr>
        <p:spPr bwMode="auto">
          <a:xfrm>
            <a:off x="323850" y="6237288"/>
            <a:ext cx="2341563"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600">
                <a:solidFill>
                  <a:srgbClr val="004D75"/>
                </a:solidFill>
                <a:latin typeface="Verdana" panose="020B0604030504040204" pitchFamily="34" charset="0"/>
                <a:cs typeface="Arial" panose="020B0604020202020204" pitchFamily="34" charset="0"/>
              </a:defRPr>
            </a:lvl1pPr>
            <a:lvl2pPr marL="742950" indent="-285750">
              <a:defRPr sz="1600">
                <a:solidFill>
                  <a:srgbClr val="004D75"/>
                </a:solidFill>
                <a:latin typeface="Verdana" panose="020B0604030504040204" pitchFamily="34" charset="0"/>
                <a:cs typeface="Arial" panose="020B0604020202020204" pitchFamily="34" charset="0"/>
              </a:defRPr>
            </a:lvl2pPr>
            <a:lvl3pPr marL="1143000" indent="-228600">
              <a:defRPr sz="1600">
                <a:solidFill>
                  <a:srgbClr val="004D75"/>
                </a:solidFill>
                <a:latin typeface="Verdana" panose="020B0604030504040204" pitchFamily="34" charset="0"/>
                <a:cs typeface="Arial" panose="020B0604020202020204" pitchFamily="34" charset="0"/>
              </a:defRPr>
            </a:lvl3pPr>
            <a:lvl4pPr marL="1600200" indent="-228600">
              <a:defRPr sz="1600">
                <a:solidFill>
                  <a:srgbClr val="004D75"/>
                </a:solidFill>
                <a:latin typeface="Verdana" panose="020B0604030504040204" pitchFamily="34" charset="0"/>
                <a:cs typeface="Arial" panose="020B0604020202020204" pitchFamily="34" charset="0"/>
              </a:defRPr>
            </a:lvl4pPr>
            <a:lvl5pPr marL="2057400" indent="-228600">
              <a:defRPr sz="1600">
                <a:solidFill>
                  <a:srgbClr val="004D7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sz="1600">
                <a:solidFill>
                  <a:srgbClr val="004D7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sz="1600">
                <a:solidFill>
                  <a:srgbClr val="004D7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sz="1600">
                <a:solidFill>
                  <a:srgbClr val="004D7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sz="1600">
                <a:solidFill>
                  <a:srgbClr val="004D75"/>
                </a:solidFill>
                <a:latin typeface="Verdana" panose="020B0604030504040204" pitchFamily="34" charset="0"/>
                <a:cs typeface="Arial" panose="020B0604020202020204" pitchFamily="34" charset="0"/>
              </a:defRPr>
            </a:lvl9pPr>
          </a:lstStyle>
          <a:p>
            <a:pPr eaLnBrk="1" hangingPunct="1"/>
            <a:r>
              <a:rPr lang="en-GB" altLang="en-US"/>
              <a:t>©J Denoncourt 2016</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468313" y="404813"/>
            <a:ext cx="8223250" cy="1176337"/>
          </a:xfrm>
        </p:spPr>
        <p:txBody>
          <a:bodyPr/>
          <a:lstStyle/>
          <a:p>
            <a:pPr algn="ctr" eaLnBrk="1" hangingPunct="1"/>
            <a:r>
              <a:rPr lang="en-GB" altLang="en-US" sz="2000" b="1" smtClean="0">
                <a:solidFill>
                  <a:srgbClr val="6600CC"/>
                </a:solidFill>
              </a:rPr>
              <a:t>Or?</a:t>
            </a:r>
          </a:p>
        </p:txBody>
      </p:sp>
      <p:pic>
        <p:nvPicPr>
          <p:cNvPr id="14339" name="Picture 10" descr="C:\Users\home\AppData\Local\Microsoft\Windows\INetCache\IE\VM3PM50F\paperplatespaceship7[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87450" y="992188"/>
            <a:ext cx="6913563" cy="4824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40" name="Rectangle 1"/>
          <p:cNvSpPr>
            <a:spLocks noChangeArrowheads="1"/>
          </p:cNvSpPr>
          <p:nvPr/>
        </p:nvSpPr>
        <p:spPr bwMode="auto">
          <a:xfrm>
            <a:off x="395288" y="6235700"/>
            <a:ext cx="23431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600">
                <a:solidFill>
                  <a:srgbClr val="004D75"/>
                </a:solidFill>
                <a:latin typeface="Verdana" panose="020B0604030504040204" pitchFamily="34" charset="0"/>
                <a:cs typeface="Arial" panose="020B0604020202020204" pitchFamily="34" charset="0"/>
              </a:defRPr>
            </a:lvl1pPr>
            <a:lvl2pPr marL="742950" indent="-285750">
              <a:defRPr sz="1600">
                <a:solidFill>
                  <a:srgbClr val="004D75"/>
                </a:solidFill>
                <a:latin typeface="Verdana" panose="020B0604030504040204" pitchFamily="34" charset="0"/>
                <a:cs typeface="Arial" panose="020B0604020202020204" pitchFamily="34" charset="0"/>
              </a:defRPr>
            </a:lvl2pPr>
            <a:lvl3pPr marL="1143000" indent="-228600">
              <a:defRPr sz="1600">
                <a:solidFill>
                  <a:srgbClr val="004D75"/>
                </a:solidFill>
                <a:latin typeface="Verdana" panose="020B0604030504040204" pitchFamily="34" charset="0"/>
                <a:cs typeface="Arial" panose="020B0604020202020204" pitchFamily="34" charset="0"/>
              </a:defRPr>
            </a:lvl3pPr>
            <a:lvl4pPr marL="1600200" indent="-228600">
              <a:defRPr sz="1600">
                <a:solidFill>
                  <a:srgbClr val="004D75"/>
                </a:solidFill>
                <a:latin typeface="Verdana" panose="020B0604030504040204" pitchFamily="34" charset="0"/>
                <a:cs typeface="Arial" panose="020B0604020202020204" pitchFamily="34" charset="0"/>
              </a:defRPr>
            </a:lvl4pPr>
            <a:lvl5pPr marL="2057400" indent="-228600">
              <a:defRPr sz="1600">
                <a:solidFill>
                  <a:srgbClr val="004D7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sz="1600">
                <a:solidFill>
                  <a:srgbClr val="004D7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sz="1600">
                <a:solidFill>
                  <a:srgbClr val="004D7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sz="1600">
                <a:solidFill>
                  <a:srgbClr val="004D7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sz="1600">
                <a:solidFill>
                  <a:srgbClr val="004D75"/>
                </a:solidFill>
                <a:latin typeface="Verdana" panose="020B0604030504040204" pitchFamily="34" charset="0"/>
                <a:cs typeface="Arial" panose="020B0604020202020204" pitchFamily="34" charset="0"/>
              </a:defRPr>
            </a:lvl9pPr>
          </a:lstStyle>
          <a:p>
            <a:pPr eaLnBrk="1" hangingPunct="1"/>
            <a:r>
              <a:rPr lang="en-GB" altLang="en-US"/>
              <a:t>©J Denoncourt 2016</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a:xfrm>
            <a:off x="395288" y="404813"/>
            <a:ext cx="8569325" cy="887412"/>
          </a:xfrm>
        </p:spPr>
        <p:txBody>
          <a:bodyPr/>
          <a:lstStyle/>
          <a:p>
            <a:pPr eaLnBrk="1" hangingPunct="1"/>
            <a:r>
              <a:rPr lang="en-GB" altLang="en-US" sz="2000" b="1" smtClean="0">
                <a:solidFill>
                  <a:srgbClr val="6600CC"/>
                </a:solidFill>
              </a:rPr>
              <a:t>Accounting problems unique to IP assets</a:t>
            </a:r>
          </a:p>
        </p:txBody>
      </p:sp>
      <p:sp>
        <p:nvSpPr>
          <p:cNvPr id="15363" name="Content Placeholder 2"/>
          <p:cNvSpPr>
            <a:spLocks noGrp="1"/>
          </p:cNvSpPr>
          <p:nvPr>
            <p:ph idx="1"/>
          </p:nvPr>
        </p:nvSpPr>
        <p:spPr>
          <a:xfrm>
            <a:off x="900113" y="1311275"/>
            <a:ext cx="7294562" cy="4246563"/>
          </a:xfrm>
        </p:spPr>
        <p:txBody>
          <a:bodyPr/>
          <a:lstStyle/>
          <a:p>
            <a:pPr marL="342900" indent="-342900"/>
            <a:r>
              <a:rPr lang="en-GB" altLang="en-US" sz="2000" smtClean="0">
                <a:solidFill>
                  <a:srgbClr val="6600CC"/>
                </a:solidFill>
              </a:rPr>
              <a:t>Key patents treated as off balance sheet assets that later may have to be disclosed in an annual report when they expire due to the detrimental impact on profitability. </a:t>
            </a:r>
          </a:p>
          <a:p>
            <a:pPr marL="342900" indent="-342900"/>
            <a:r>
              <a:rPr lang="en-GB" altLang="en-US" sz="2000" smtClean="0">
                <a:solidFill>
                  <a:srgbClr val="6600CC"/>
                </a:solidFill>
              </a:rPr>
              <a:t>Concerns about corporate IP asset information disclosure in terms of the inadequacy of the annual reporting cycle.</a:t>
            </a:r>
          </a:p>
          <a:p>
            <a:pPr marL="342900" indent="-342900"/>
            <a:r>
              <a:rPr lang="en-GB" altLang="en-US" sz="2000" smtClean="0">
                <a:solidFill>
                  <a:srgbClr val="6600CC"/>
                </a:solidFill>
              </a:rPr>
              <a:t>Depreciation of  IP assets (which conversely often increase in value over time)</a:t>
            </a:r>
          </a:p>
          <a:p>
            <a:pPr marL="342900" indent="-342900"/>
            <a:r>
              <a:rPr lang="en-GB" altLang="en-US" sz="2000" smtClean="0">
                <a:solidFill>
                  <a:srgbClr val="6600CC"/>
                </a:solidFill>
              </a:rPr>
              <a:t>Difficulty in revaluing IP assets under the accounting standards. </a:t>
            </a:r>
          </a:p>
        </p:txBody>
      </p:sp>
      <p:sp>
        <p:nvSpPr>
          <p:cNvPr id="15364" name="Rectangle 1"/>
          <p:cNvSpPr>
            <a:spLocks noChangeArrowheads="1"/>
          </p:cNvSpPr>
          <p:nvPr/>
        </p:nvSpPr>
        <p:spPr bwMode="auto">
          <a:xfrm>
            <a:off x="323850" y="6165850"/>
            <a:ext cx="207168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600">
                <a:solidFill>
                  <a:srgbClr val="004D75"/>
                </a:solidFill>
                <a:latin typeface="Verdana" panose="020B0604030504040204" pitchFamily="34" charset="0"/>
                <a:cs typeface="Arial" panose="020B0604020202020204" pitchFamily="34" charset="0"/>
              </a:defRPr>
            </a:lvl1pPr>
            <a:lvl2pPr marL="742950" indent="-285750">
              <a:defRPr sz="1600">
                <a:solidFill>
                  <a:srgbClr val="004D75"/>
                </a:solidFill>
                <a:latin typeface="Verdana" panose="020B0604030504040204" pitchFamily="34" charset="0"/>
                <a:cs typeface="Arial" panose="020B0604020202020204" pitchFamily="34" charset="0"/>
              </a:defRPr>
            </a:lvl2pPr>
            <a:lvl3pPr marL="1143000" indent="-228600">
              <a:defRPr sz="1600">
                <a:solidFill>
                  <a:srgbClr val="004D75"/>
                </a:solidFill>
                <a:latin typeface="Verdana" panose="020B0604030504040204" pitchFamily="34" charset="0"/>
                <a:cs typeface="Arial" panose="020B0604020202020204" pitchFamily="34" charset="0"/>
              </a:defRPr>
            </a:lvl3pPr>
            <a:lvl4pPr marL="1600200" indent="-228600">
              <a:defRPr sz="1600">
                <a:solidFill>
                  <a:srgbClr val="004D75"/>
                </a:solidFill>
                <a:latin typeface="Verdana" panose="020B0604030504040204" pitchFamily="34" charset="0"/>
                <a:cs typeface="Arial" panose="020B0604020202020204" pitchFamily="34" charset="0"/>
              </a:defRPr>
            </a:lvl4pPr>
            <a:lvl5pPr marL="2057400" indent="-228600">
              <a:defRPr sz="1600">
                <a:solidFill>
                  <a:srgbClr val="004D7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sz="1600">
                <a:solidFill>
                  <a:srgbClr val="004D7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sz="1600">
                <a:solidFill>
                  <a:srgbClr val="004D7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sz="1600">
                <a:solidFill>
                  <a:srgbClr val="004D7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sz="1600">
                <a:solidFill>
                  <a:srgbClr val="004D75"/>
                </a:solidFill>
                <a:latin typeface="Verdana" panose="020B0604030504040204" pitchFamily="34" charset="0"/>
                <a:cs typeface="Arial" panose="020B0604020202020204" pitchFamily="34" charset="0"/>
              </a:defRPr>
            </a:lvl9pPr>
          </a:lstStyle>
          <a:p>
            <a:r>
              <a:rPr lang="en-GB" altLang="en-US" sz="1400"/>
              <a:t>©J Denoncourt 2016</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233363" y="404813"/>
            <a:ext cx="8731250" cy="936625"/>
          </a:xfrm>
        </p:spPr>
        <p:txBody>
          <a:bodyPr/>
          <a:lstStyle/>
          <a:p>
            <a:pPr algn="ctr" eaLnBrk="1" hangingPunct="1"/>
            <a:r>
              <a:rPr lang="en-GB" altLang="en-US" sz="2000" b="1" smtClean="0">
                <a:solidFill>
                  <a:srgbClr val="6600CC"/>
                </a:solidFill>
              </a:rPr>
              <a:t>The corporate governance issue</a:t>
            </a:r>
          </a:p>
        </p:txBody>
      </p:sp>
      <p:sp>
        <p:nvSpPr>
          <p:cNvPr id="16387" name="Rectangle 1"/>
          <p:cNvSpPr>
            <a:spLocks noChangeArrowheads="1"/>
          </p:cNvSpPr>
          <p:nvPr/>
        </p:nvSpPr>
        <p:spPr bwMode="auto">
          <a:xfrm>
            <a:off x="233363" y="6165850"/>
            <a:ext cx="2341562"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600">
                <a:solidFill>
                  <a:srgbClr val="004D75"/>
                </a:solidFill>
                <a:latin typeface="Verdana" panose="020B0604030504040204" pitchFamily="34" charset="0"/>
                <a:cs typeface="Arial" panose="020B0604020202020204" pitchFamily="34" charset="0"/>
              </a:defRPr>
            </a:lvl1pPr>
            <a:lvl2pPr marL="742950" indent="-285750">
              <a:defRPr sz="1600">
                <a:solidFill>
                  <a:srgbClr val="004D75"/>
                </a:solidFill>
                <a:latin typeface="Verdana" panose="020B0604030504040204" pitchFamily="34" charset="0"/>
                <a:cs typeface="Arial" panose="020B0604020202020204" pitchFamily="34" charset="0"/>
              </a:defRPr>
            </a:lvl2pPr>
            <a:lvl3pPr marL="1143000" indent="-228600">
              <a:defRPr sz="1600">
                <a:solidFill>
                  <a:srgbClr val="004D75"/>
                </a:solidFill>
                <a:latin typeface="Verdana" panose="020B0604030504040204" pitchFamily="34" charset="0"/>
                <a:cs typeface="Arial" panose="020B0604020202020204" pitchFamily="34" charset="0"/>
              </a:defRPr>
            </a:lvl3pPr>
            <a:lvl4pPr marL="1600200" indent="-228600">
              <a:defRPr sz="1600">
                <a:solidFill>
                  <a:srgbClr val="004D75"/>
                </a:solidFill>
                <a:latin typeface="Verdana" panose="020B0604030504040204" pitchFamily="34" charset="0"/>
                <a:cs typeface="Arial" panose="020B0604020202020204" pitchFamily="34" charset="0"/>
              </a:defRPr>
            </a:lvl4pPr>
            <a:lvl5pPr marL="2057400" indent="-228600">
              <a:defRPr sz="1600">
                <a:solidFill>
                  <a:srgbClr val="004D7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sz="1600">
                <a:solidFill>
                  <a:srgbClr val="004D7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sz="1600">
                <a:solidFill>
                  <a:srgbClr val="004D7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sz="1600">
                <a:solidFill>
                  <a:srgbClr val="004D7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sz="1600">
                <a:solidFill>
                  <a:srgbClr val="004D75"/>
                </a:solidFill>
                <a:latin typeface="Verdana" panose="020B0604030504040204" pitchFamily="34" charset="0"/>
                <a:cs typeface="Arial" panose="020B0604020202020204" pitchFamily="34" charset="0"/>
              </a:defRPr>
            </a:lvl9pPr>
          </a:lstStyle>
          <a:p>
            <a:r>
              <a:rPr lang="en-GB" altLang="en-US"/>
              <a:t>©J Denoncourt 2016</a:t>
            </a:r>
          </a:p>
        </p:txBody>
      </p:sp>
      <p:sp>
        <p:nvSpPr>
          <p:cNvPr id="16388" name="Rectangle 1"/>
          <p:cNvSpPr>
            <a:spLocks noChangeArrowheads="1"/>
          </p:cNvSpPr>
          <p:nvPr/>
        </p:nvSpPr>
        <p:spPr bwMode="auto">
          <a:xfrm>
            <a:off x="600075" y="1196975"/>
            <a:ext cx="8281988" cy="2400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600">
                <a:solidFill>
                  <a:srgbClr val="004D75"/>
                </a:solidFill>
                <a:latin typeface="Verdana" panose="020B0604030504040204" pitchFamily="34" charset="0"/>
                <a:cs typeface="Arial" panose="020B0604020202020204" pitchFamily="34" charset="0"/>
              </a:defRPr>
            </a:lvl1pPr>
            <a:lvl2pPr marL="742950" indent="-285750">
              <a:defRPr sz="1600">
                <a:solidFill>
                  <a:srgbClr val="004D75"/>
                </a:solidFill>
                <a:latin typeface="Verdana" panose="020B0604030504040204" pitchFamily="34" charset="0"/>
                <a:cs typeface="Arial" panose="020B0604020202020204" pitchFamily="34" charset="0"/>
              </a:defRPr>
            </a:lvl2pPr>
            <a:lvl3pPr marL="1143000" indent="-228600">
              <a:defRPr sz="1600">
                <a:solidFill>
                  <a:srgbClr val="004D75"/>
                </a:solidFill>
                <a:latin typeface="Verdana" panose="020B0604030504040204" pitchFamily="34" charset="0"/>
                <a:cs typeface="Arial" panose="020B0604020202020204" pitchFamily="34" charset="0"/>
              </a:defRPr>
            </a:lvl3pPr>
            <a:lvl4pPr marL="1600200" indent="-228600">
              <a:defRPr sz="1600">
                <a:solidFill>
                  <a:srgbClr val="004D75"/>
                </a:solidFill>
                <a:latin typeface="Verdana" panose="020B0604030504040204" pitchFamily="34" charset="0"/>
                <a:cs typeface="Arial" panose="020B0604020202020204" pitchFamily="34" charset="0"/>
              </a:defRPr>
            </a:lvl4pPr>
            <a:lvl5pPr marL="2057400" indent="-228600">
              <a:defRPr sz="1600">
                <a:solidFill>
                  <a:srgbClr val="004D7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sz="1600">
                <a:solidFill>
                  <a:srgbClr val="004D7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sz="1600">
                <a:solidFill>
                  <a:srgbClr val="004D7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sz="1600">
                <a:solidFill>
                  <a:srgbClr val="004D7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sz="1600">
                <a:solidFill>
                  <a:srgbClr val="004D75"/>
                </a:solidFill>
                <a:latin typeface="Verdana" panose="020B0604030504040204" pitchFamily="34" charset="0"/>
                <a:cs typeface="Arial" panose="020B0604020202020204" pitchFamily="34" charset="0"/>
              </a:defRPr>
            </a:lvl9pPr>
          </a:lstStyle>
          <a:p>
            <a:pPr algn="ctr">
              <a:lnSpc>
                <a:spcPct val="150000"/>
              </a:lnSpc>
            </a:pPr>
            <a:r>
              <a:rPr lang="en-GB" altLang="en-US" sz="2000">
                <a:solidFill>
                  <a:srgbClr val="6600CC"/>
                </a:solidFill>
              </a:rPr>
              <a:t>Is the current accounting treatment </a:t>
            </a:r>
          </a:p>
          <a:p>
            <a:pPr algn="ctr">
              <a:lnSpc>
                <a:spcPct val="150000"/>
              </a:lnSpc>
            </a:pPr>
            <a:r>
              <a:rPr lang="en-GB" altLang="en-US" sz="2000">
                <a:solidFill>
                  <a:srgbClr val="6600CC"/>
                </a:solidFill>
              </a:rPr>
              <a:t>of intangibles under </a:t>
            </a:r>
          </a:p>
          <a:p>
            <a:pPr algn="ctr">
              <a:lnSpc>
                <a:spcPct val="150000"/>
              </a:lnSpc>
            </a:pPr>
            <a:r>
              <a:rPr lang="en-GB" altLang="en-US" sz="2000">
                <a:solidFill>
                  <a:srgbClr val="6600CC"/>
                </a:solidFill>
              </a:rPr>
              <a:t>UK and international accounting standards compatible with providing a ‘true and fair’ view of a company’s financial position?</a:t>
            </a:r>
          </a:p>
        </p:txBody>
      </p:sp>
      <p:pic>
        <p:nvPicPr>
          <p:cNvPr id="16389" name="Picture 5" descr="C:\Users\home\AppData\Local\Microsoft\Windows\INetCache\IE\BUAAOCD6\Kekiero[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21100" y="3789363"/>
            <a:ext cx="2039938" cy="1619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a:xfrm>
            <a:off x="395288" y="404813"/>
            <a:ext cx="8569325" cy="887412"/>
          </a:xfrm>
        </p:spPr>
        <p:txBody>
          <a:bodyPr/>
          <a:lstStyle/>
          <a:p>
            <a:pPr eaLnBrk="1" hangingPunct="1"/>
            <a:r>
              <a:rPr lang="en-GB" altLang="en-US" sz="2000" b="1" smtClean="0">
                <a:solidFill>
                  <a:srgbClr val="6600CC"/>
                </a:solidFill>
              </a:rPr>
              <a:t>Section 396 Companies Act 2006 (UK)</a:t>
            </a:r>
          </a:p>
        </p:txBody>
      </p:sp>
      <p:sp>
        <p:nvSpPr>
          <p:cNvPr id="17411" name="Content Placeholder 2"/>
          <p:cNvSpPr>
            <a:spLocks noGrp="1"/>
          </p:cNvSpPr>
          <p:nvPr>
            <p:ph idx="1"/>
          </p:nvPr>
        </p:nvSpPr>
        <p:spPr>
          <a:xfrm>
            <a:off x="1835150" y="2079625"/>
            <a:ext cx="5113338" cy="1416050"/>
          </a:xfrm>
        </p:spPr>
        <p:txBody>
          <a:bodyPr/>
          <a:lstStyle/>
          <a:p>
            <a:pPr marL="0" indent="0" algn="ctr" eaLnBrk="1" hangingPunct="1">
              <a:buFontTx/>
              <a:buNone/>
            </a:pPr>
            <a:endParaRPr lang="en-GB" altLang="en-US" sz="2000" b="1" smtClean="0">
              <a:solidFill>
                <a:srgbClr val="2D2D8A"/>
              </a:solidFill>
            </a:endParaRPr>
          </a:p>
          <a:p>
            <a:pPr marL="0" indent="0" algn="ctr" eaLnBrk="1" hangingPunct="1">
              <a:lnSpc>
                <a:spcPct val="100000"/>
              </a:lnSpc>
              <a:spcBef>
                <a:spcPct val="0"/>
              </a:spcBef>
              <a:spcAft>
                <a:spcPct val="0"/>
              </a:spcAft>
              <a:buFontTx/>
              <a:buNone/>
            </a:pPr>
            <a:r>
              <a:rPr lang="en-GB" altLang="en-US" sz="2000" smtClean="0">
                <a:solidFill>
                  <a:srgbClr val="6600CC"/>
                </a:solidFill>
              </a:rPr>
              <a:t>The financial accounts MUST provide </a:t>
            </a:r>
          </a:p>
          <a:p>
            <a:pPr marL="0" indent="0" algn="ctr" eaLnBrk="1" hangingPunct="1">
              <a:lnSpc>
                <a:spcPct val="100000"/>
              </a:lnSpc>
              <a:spcBef>
                <a:spcPct val="0"/>
              </a:spcBef>
              <a:spcAft>
                <a:spcPct val="0"/>
              </a:spcAft>
              <a:buFontTx/>
              <a:buNone/>
            </a:pPr>
            <a:r>
              <a:rPr lang="en-GB" altLang="en-US" sz="2000" smtClean="0">
                <a:solidFill>
                  <a:srgbClr val="6600CC"/>
                </a:solidFill>
              </a:rPr>
              <a:t>a ‘true and fair’ view </a:t>
            </a:r>
          </a:p>
          <a:p>
            <a:pPr marL="0" indent="0" algn="ctr" eaLnBrk="1" hangingPunct="1">
              <a:lnSpc>
                <a:spcPct val="100000"/>
              </a:lnSpc>
              <a:spcBef>
                <a:spcPct val="0"/>
              </a:spcBef>
              <a:spcAft>
                <a:spcPct val="0"/>
              </a:spcAft>
              <a:buFontTx/>
              <a:buNone/>
            </a:pPr>
            <a:r>
              <a:rPr lang="en-GB" altLang="en-US" sz="2000" smtClean="0">
                <a:solidFill>
                  <a:srgbClr val="6600CC"/>
                </a:solidFill>
              </a:rPr>
              <a:t>= overarching LEGAL standard </a:t>
            </a:r>
          </a:p>
        </p:txBody>
      </p:sp>
      <p:sp>
        <p:nvSpPr>
          <p:cNvPr id="17412" name="Rectangle 1"/>
          <p:cNvSpPr>
            <a:spLocks noChangeArrowheads="1"/>
          </p:cNvSpPr>
          <p:nvPr/>
        </p:nvSpPr>
        <p:spPr bwMode="auto">
          <a:xfrm>
            <a:off x="323850" y="6165850"/>
            <a:ext cx="207168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600">
                <a:solidFill>
                  <a:srgbClr val="004D75"/>
                </a:solidFill>
                <a:latin typeface="Verdana" panose="020B0604030504040204" pitchFamily="34" charset="0"/>
                <a:cs typeface="Arial" panose="020B0604020202020204" pitchFamily="34" charset="0"/>
              </a:defRPr>
            </a:lvl1pPr>
            <a:lvl2pPr marL="742950" indent="-285750">
              <a:defRPr sz="1600">
                <a:solidFill>
                  <a:srgbClr val="004D75"/>
                </a:solidFill>
                <a:latin typeface="Verdana" panose="020B0604030504040204" pitchFamily="34" charset="0"/>
                <a:cs typeface="Arial" panose="020B0604020202020204" pitchFamily="34" charset="0"/>
              </a:defRPr>
            </a:lvl2pPr>
            <a:lvl3pPr marL="1143000" indent="-228600">
              <a:defRPr sz="1600">
                <a:solidFill>
                  <a:srgbClr val="004D75"/>
                </a:solidFill>
                <a:latin typeface="Verdana" panose="020B0604030504040204" pitchFamily="34" charset="0"/>
                <a:cs typeface="Arial" panose="020B0604020202020204" pitchFamily="34" charset="0"/>
              </a:defRPr>
            </a:lvl3pPr>
            <a:lvl4pPr marL="1600200" indent="-228600">
              <a:defRPr sz="1600">
                <a:solidFill>
                  <a:srgbClr val="004D75"/>
                </a:solidFill>
                <a:latin typeface="Verdana" panose="020B0604030504040204" pitchFamily="34" charset="0"/>
                <a:cs typeface="Arial" panose="020B0604020202020204" pitchFamily="34" charset="0"/>
              </a:defRPr>
            </a:lvl4pPr>
            <a:lvl5pPr marL="2057400" indent="-228600">
              <a:defRPr sz="1600">
                <a:solidFill>
                  <a:srgbClr val="004D7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sz="1600">
                <a:solidFill>
                  <a:srgbClr val="004D7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sz="1600">
                <a:solidFill>
                  <a:srgbClr val="004D7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sz="1600">
                <a:solidFill>
                  <a:srgbClr val="004D7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sz="1600">
                <a:solidFill>
                  <a:srgbClr val="004D75"/>
                </a:solidFill>
                <a:latin typeface="Verdana" panose="020B0604030504040204" pitchFamily="34" charset="0"/>
                <a:cs typeface="Arial" panose="020B0604020202020204" pitchFamily="34" charset="0"/>
              </a:defRPr>
            </a:lvl9pPr>
          </a:lstStyle>
          <a:p>
            <a:r>
              <a:rPr lang="en-GB" altLang="en-US" sz="1400"/>
              <a:t>©J Denoncourt 2016</a:t>
            </a:r>
          </a:p>
        </p:txBody>
      </p:sp>
      <p:pic>
        <p:nvPicPr>
          <p:cNvPr id="17413"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164388" y="2420938"/>
            <a:ext cx="1430337" cy="170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4" name="Rectangle 2"/>
          <p:cNvSpPr>
            <a:spLocks noChangeArrowheads="1"/>
          </p:cNvSpPr>
          <p:nvPr/>
        </p:nvSpPr>
        <p:spPr bwMode="auto">
          <a:xfrm>
            <a:off x="1971675" y="3789363"/>
            <a:ext cx="5184775" cy="1322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600">
                <a:solidFill>
                  <a:srgbClr val="004D75"/>
                </a:solidFill>
                <a:latin typeface="Verdana" panose="020B0604030504040204" pitchFamily="34" charset="0"/>
                <a:cs typeface="Arial" panose="020B0604020202020204" pitchFamily="34" charset="0"/>
              </a:defRPr>
            </a:lvl1pPr>
            <a:lvl2pPr marL="742950" indent="-285750">
              <a:defRPr sz="1600">
                <a:solidFill>
                  <a:srgbClr val="004D75"/>
                </a:solidFill>
                <a:latin typeface="Verdana" panose="020B0604030504040204" pitchFamily="34" charset="0"/>
                <a:cs typeface="Arial" panose="020B0604020202020204" pitchFamily="34" charset="0"/>
              </a:defRPr>
            </a:lvl2pPr>
            <a:lvl3pPr marL="1143000" indent="-228600">
              <a:defRPr sz="1600">
                <a:solidFill>
                  <a:srgbClr val="004D75"/>
                </a:solidFill>
                <a:latin typeface="Verdana" panose="020B0604030504040204" pitchFamily="34" charset="0"/>
                <a:cs typeface="Arial" panose="020B0604020202020204" pitchFamily="34" charset="0"/>
              </a:defRPr>
            </a:lvl3pPr>
            <a:lvl4pPr marL="1600200" indent="-228600">
              <a:defRPr sz="1600">
                <a:solidFill>
                  <a:srgbClr val="004D75"/>
                </a:solidFill>
                <a:latin typeface="Verdana" panose="020B0604030504040204" pitchFamily="34" charset="0"/>
                <a:cs typeface="Arial" panose="020B0604020202020204" pitchFamily="34" charset="0"/>
              </a:defRPr>
            </a:lvl4pPr>
            <a:lvl5pPr marL="2057400" indent="-228600">
              <a:defRPr sz="1600">
                <a:solidFill>
                  <a:srgbClr val="004D7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sz="1600">
                <a:solidFill>
                  <a:srgbClr val="004D7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sz="1600">
                <a:solidFill>
                  <a:srgbClr val="004D7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sz="1600">
                <a:solidFill>
                  <a:srgbClr val="004D7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sz="1600">
                <a:solidFill>
                  <a:srgbClr val="004D75"/>
                </a:solidFill>
                <a:latin typeface="Verdana" panose="020B0604030504040204" pitchFamily="34" charset="0"/>
                <a:cs typeface="Arial" panose="020B0604020202020204" pitchFamily="34" charset="0"/>
              </a:defRPr>
            </a:lvl9pPr>
          </a:lstStyle>
          <a:p>
            <a:pPr algn="ctr" eaLnBrk="1" hangingPunct="1"/>
            <a:r>
              <a:rPr lang="en-GB" altLang="en-US" sz="2000">
                <a:solidFill>
                  <a:srgbClr val="6600CC"/>
                </a:solidFill>
              </a:rPr>
              <a:t>Should the LAW take the lead over </a:t>
            </a:r>
          </a:p>
          <a:p>
            <a:pPr algn="ctr" eaLnBrk="1" hangingPunct="1"/>
            <a:r>
              <a:rPr lang="en-GB" altLang="en-US" sz="2000">
                <a:solidFill>
                  <a:srgbClr val="6600CC"/>
                </a:solidFill>
              </a:rPr>
              <a:t>accounting practice in order to provide </a:t>
            </a:r>
          </a:p>
          <a:p>
            <a:pPr algn="ctr" eaLnBrk="1" hangingPunct="1"/>
            <a:r>
              <a:rPr lang="en-GB" altLang="en-US" sz="2000">
                <a:solidFill>
                  <a:srgbClr val="6600CC"/>
                </a:solidFill>
              </a:rPr>
              <a:t>a ‘true and fair’ view </a:t>
            </a:r>
          </a:p>
          <a:p>
            <a:pPr algn="ctr" eaLnBrk="1" hangingPunct="1"/>
            <a:r>
              <a:rPr lang="en-GB" altLang="en-US" sz="2000">
                <a:solidFill>
                  <a:srgbClr val="6600CC"/>
                </a:solidFill>
              </a:rPr>
              <a:t>of IP assets?</a:t>
            </a:r>
            <a:r>
              <a:rPr lang="en-GB" altLang="en-US" sz="2000">
                <a:solidFill>
                  <a:srgbClr val="222268"/>
                </a:solidFill>
              </a:rPr>
              <a:t> </a:t>
            </a:r>
            <a:endParaRPr lang="en-GB" altLang="en-US" sz="2000"/>
          </a:p>
        </p:txBody>
      </p:sp>
      <p:pic>
        <p:nvPicPr>
          <p:cNvPr id="17415" name="Picture 2" descr="C:\Users\home\AppData\Local\Microsoft\Windows\INetCache\IE\WSLL224M\law-school[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03575" y="995363"/>
            <a:ext cx="2114550" cy="1084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233363" y="404813"/>
            <a:ext cx="8731250" cy="1152525"/>
          </a:xfrm>
        </p:spPr>
        <p:txBody>
          <a:bodyPr/>
          <a:lstStyle/>
          <a:p>
            <a:pPr algn="ctr" eaLnBrk="1" hangingPunct="1"/>
            <a:r>
              <a:rPr lang="en-GB" altLang="en-US" sz="2000" b="1" smtClean="0">
                <a:solidFill>
                  <a:srgbClr val="6600CC"/>
                </a:solidFill>
              </a:rPr>
              <a:t>Leaving IP ‘off balance’ sheet is not a justifiable proposition</a:t>
            </a:r>
          </a:p>
        </p:txBody>
      </p:sp>
      <p:sp>
        <p:nvSpPr>
          <p:cNvPr id="18435" name="Rectangle 1"/>
          <p:cNvSpPr>
            <a:spLocks noChangeArrowheads="1"/>
          </p:cNvSpPr>
          <p:nvPr/>
        </p:nvSpPr>
        <p:spPr bwMode="auto">
          <a:xfrm>
            <a:off x="233363" y="6165850"/>
            <a:ext cx="1804987"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600">
                <a:solidFill>
                  <a:srgbClr val="004D75"/>
                </a:solidFill>
                <a:latin typeface="Verdana" panose="020B0604030504040204" pitchFamily="34" charset="0"/>
                <a:cs typeface="Arial" panose="020B0604020202020204" pitchFamily="34" charset="0"/>
              </a:defRPr>
            </a:lvl1pPr>
            <a:lvl2pPr marL="742950" indent="-285750">
              <a:defRPr sz="1600">
                <a:solidFill>
                  <a:srgbClr val="004D75"/>
                </a:solidFill>
                <a:latin typeface="Verdana" panose="020B0604030504040204" pitchFamily="34" charset="0"/>
                <a:cs typeface="Arial" panose="020B0604020202020204" pitchFamily="34" charset="0"/>
              </a:defRPr>
            </a:lvl2pPr>
            <a:lvl3pPr marL="1143000" indent="-228600">
              <a:defRPr sz="1600">
                <a:solidFill>
                  <a:srgbClr val="004D75"/>
                </a:solidFill>
                <a:latin typeface="Verdana" panose="020B0604030504040204" pitchFamily="34" charset="0"/>
                <a:cs typeface="Arial" panose="020B0604020202020204" pitchFamily="34" charset="0"/>
              </a:defRPr>
            </a:lvl3pPr>
            <a:lvl4pPr marL="1600200" indent="-228600">
              <a:defRPr sz="1600">
                <a:solidFill>
                  <a:srgbClr val="004D75"/>
                </a:solidFill>
                <a:latin typeface="Verdana" panose="020B0604030504040204" pitchFamily="34" charset="0"/>
                <a:cs typeface="Arial" panose="020B0604020202020204" pitchFamily="34" charset="0"/>
              </a:defRPr>
            </a:lvl4pPr>
            <a:lvl5pPr marL="2057400" indent="-228600">
              <a:defRPr sz="1600">
                <a:solidFill>
                  <a:srgbClr val="004D7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sz="1600">
                <a:solidFill>
                  <a:srgbClr val="004D7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sz="1600">
                <a:solidFill>
                  <a:srgbClr val="004D7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sz="1600">
                <a:solidFill>
                  <a:srgbClr val="004D7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sz="1600">
                <a:solidFill>
                  <a:srgbClr val="004D75"/>
                </a:solidFill>
                <a:latin typeface="Verdana" panose="020B0604030504040204" pitchFamily="34" charset="0"/>
                <a:cs typeface="Arial" panose="020B0604020202020204" pitchFamily="34" charset="0"/>
              </a:defRPr>
            </a:lvl9pPr>
          </a:lstStyle>
          <a:p>
            <a:r>
              <a:rPr lang="en-GB" altLang="en-US" sz="1200"/>
              <a:t>©J Denoncourt 2016</a:t>
            </a:r>
          </a:p>
        </p:txBody>
      </p:sp>
      <p:sp>
        <p:nvSpPr>
          <p:cNvPr id="18436" name="Rectangle 2"/>
          <p:cNvSpPr>
            <a:spLocks noChangeArrowheads="1"/>
          </p:cNvSpPr>
          <p:nvPr/>
        </p:nvSpPr>
        <p:spPr bwMode="auto">
          <a:xfrm>
            <a:off x="412750" y="1700213"/>
            <a:ext cx="8521700" cy="3478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defRPr sz="1600">
                <a:solidFill>
                  <a:srgbClr val="004D75"/>
                </a:solidFill>
                <a:latin typeface="Verdana" panose="020B0604030504040204" pitchFamily="34" charset="0"/>
                <a:cs typeface="Arial" panose="020B0604020202020204" pitchFamily="34" charset="0"/>
              </a:defRPr>
            </a:lvl1pPr>
            <a:lvl2pPr marL="742950" indent="-285750">
              <a:defRPr sz="1600">
                <a:solidFill>
                  <a:srgbClr val="004D75"/>
                </a:solidFill>
                <a:latin typeface="Verdana" panose="020B0604030504040204" pitchFamily="34" charset="0"/>
                <a:cs typeface="Arial" panose="020B0604020202020204" pitchFamily="34" charset="0"/>
              </a:defRPr>
            </a:lvl2pPr>
            <a:lvl3pPr marL="1143000" indent="-228600">
              <a:defRPr sz="1600">
                <a:solidFill>
                  <a:srgbClr val="004D75"/>
                </a:solidFill>
                <a:latin typeface="Verdana" panose="020B0604030504040204" pitchFamily="34" charset="0"/>
                <a:cs typeface="Arial" panose="020B0604020202020204" pitchFamily="34" charset="0"/>
              </a:defRPr>
            </a:lvl3pPr>
            <a:lvl4pPr marL="1600200" indent="-228600">
              <a:defRPr sz="1600">
                <a:solidFill>
                  <a:srgbClr val="004D75"/>
                </a:solidFill>
                <a:latin typeface="Verdana" panose="020B0604030504040204" pitchFamily="34" charset="0"/>
                <a:cs typeface="Arial" panose="020B0604020202020204" pitchFamily="34" charset="0"/>
              </a:defRPr>
            </a:lvl4pPr>
            <a:lvl5pPr marL="2057400" indent="-228600">
              <a:defRPr sz="1600">
                <a:solidFill>
                  <a:srgbClr val="004D7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sz="1600">
                <a:solidFill>
                  <a:srgbClr val="004D7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sz="1600">
                <a:solidFill>
                  <a:srgbClr val="004D7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sz="1600">
                <a:solidFill>
                  <a:srgbClr val="004D7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sz="1600">
                <a:solidFill>
                  <a:srgbClr val="004D75"/>
                </a:solidFill>
                <a:latin typeface="Verdana" panose="020B0604030504040204" pitchFamily="34" charset="0"/>
                <a:cs typeface="Arial" panose="020B0604020202020204" pitchFamily="34" charset="0"/>
              </a:defRPr>
            </a:lvl9pPr>
          </a:lstStyle>
          <a:p>
            <a:pPr>
              <a:buFont typeface="Arial" panose="020B0604020202020204" pitchFamily="34" charset="0"/>
              <a:buChar char="•"/>
            </a:pPr>
            <a:r>
              <a:rPr lang="en-GB" altLang="en-US" sz="2000">
                <a:solidFill>
                  <a:srgbClr val="6600CC"/>
                </a:solidFill>
              </a:rPr>
              <a:t>Corporate value is now closely linked to the IP. </a:t>
            </a:r>
          </a:p>
          <a:p>
            <a:pPr>
              <a:buFont typeface="Arial" panose="020B0604020202020204" pitchFamily="34" charset="0"/>
              <a:buChar char="•"/>
            </a:pPr>
            <a:r>
              <a:rPr lang="en-GB" altLang="en-US" sz="2000">
                <a:solidFill>
                  <a:srgbClr val="6600CC"/>
                </a:solidFill>
              </a:rPr>
              <a:t>Traditional financial accounts on their own, struggle to provide a true and fair view of an IP rich enterprise.  In some cases, especially SMEs, they may even mislead.</a:t>
            </a:r>
          </a:p>
          <a:p>
            <a:pPr>
              <a:buFont typeface="Arial" panose="020B0604020202020204" pitchFamily="34" charset="0"/>
              <a:buChar char="•"/>
            </a:pPr>
            <a:r>
              <a:rPr lang="en-GB" altLang="en-US" sz="2000">
                <a:solidFill>
                  <a:srgbClr val="6600CC"/>
                </a:solidFill>
              </a:rPr>
              <a:t>Directors get a distorted view of corporate strengths and weaknesses, inhibiting strategy. </a:t>
            </a:r>
          </a:p>
          <a:p>
            <a:pPr>
              <a:buFont typeface="Arial" panose="020B0604020202020204" pitchFamily="34" charset="0"/>
              <a:buChar char="•"/>
            </a:pPr>
            <a:r>
              <a:rPr lang="en-GB" altLang="en-US" sz="2000">
                <a:solidFill>
                  <a:srgbClr val="6600CC"/>
                </a:solidFill>
              </a:rPr>
              <a:t>Shareholders and other stakeholders seek </a:t>
            </a:r>
            <a:r>
              <a:rPr lang="en-GB" altLang="en-US" sz="2000">
                <a:solidFill>
                  <a:srgbClr val="FF3300"/>
                </a:solidFill>
              </a:rPr>
              <a:t>more relevant, accurate and timely information about corporate IP assets </a:t>
            </a:r>
            <a:r>
              <a:rPr lang="en-GB" altLang="en-US" sz="2000">
                <a:solidFill>
                  <a:srgbClr val="6600CC"/>
                </a:solidFill>
              </a:rPr>
              <a:t>– the type of information known to internal management. </a:t>
            </a:r>
          </a:p>
          <a:p>
            <a:pPr>
              <a:buFont typeface="Arial" panose="020B0604020202020204" pitchFamily="34" charset="0"/>
              <a:buChar char="•"/>
            </a:pPr>
            <a:r>
              <a:rPr lang="en-GB" altLang="en-US" sz="2000">
                <a:solidFill>
                  <a:srgbClr val="6600CC"/>
                </a:solidFill>
              </a:rPr>
              <a:t>At the same time, public disclosure of IP information and strategy invites both accountability and competitive exposure</a:t>
            </a:r>
            <a:r>
              <a:rPr lang="en-GB" altLang="en-US" sz="2000"/>
              <a:t>. </a:t>
            </a:r>
          </a:p>
        </p:txBody>
      </p:sp>
      <p:pic>
        <p:nvPicPr>
          <p:cNvPr id="18437" name="Picture 3" descr="C:\Users\home\AppData\Local\Microsoft\Windows\INetCache\IE\WSLL224M\patent_pending_02[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40200" y="5286375"/>
            <a:ext cx="1905000" cy="133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8" name="Picture 4" descr="C:\Users\home\AppData\Local\Microsoft\Windows\INetCache\IE\9YO174U2\200px-RegisteredTM.svg[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64300" y="5427663"/>
            <a:ext cx="925513"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9" name="Picture 5" descr="C:\Users\home\AppData\Local\Microsoft\Windows\INetCache\IE\HG09QOHB\Top%20Secret[1].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55875" y="5499100"/>
            <a:ext cx="1003300" cy="915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381000" y="381000"/>
            <a:ext cx="8763000" cy="1066800"/>
          </a:xfrm>
        </p:spPr>
        <p:txBody>
          <a:bodyPr/>
          <a:lstStyle/>
          <a:p>
            <a:pPr algn="ctr" eaLnBrk="1" hangingPunct="1"/>
            <a:r>
              <a:rPr lang="en-GB" altLang="en-US" sz="2000" b="1" smtClean="0">
                <a:solidFill>
                  <a:srgbClr val="6600CC"/>
                </a:solidFill>
              </a:rPr>
              <a:t>Does accountability require </a:t>
            </a:r>
            <a:br>
              <a:rPr lang="en-GB" altLang="en-US" sz="2000" b="1" smtClean="0">
                <a:solidFill>
                  <a:srgbClr val="6600CC"/>
                </a:solidFill>
              </a:rPr>
            </a:br>
            <a:r>
              <a:rPr lang="en-GB" altLang="en-US" sz="2000" b="1" smtClean="0">
                <a:solidFill>
                  <a:srgbClr val="6600CC"/>
                </a:solidFill>
              </a:rPr>
              <a:t>narrative corporate disclosure of IP assets?</a:t>
            </a:r>
          </a:p>
        </p:txBody>
      </p:sp>
      <p:sp>
        <p:nvSpPr>
          <p:cNvPr id="19459" name="Rectangle 4"/>
          <p:cNvSpPr>
            <a:spLocks noGrp="1" noChangeArrowheads="1"/>
          </p:cNvSpPr>
          <p:nvPr>
            <p:ph type="body" sz="half" idx="2"/>
          </p:nvPr>
        </p:nvSpPr>
        <p:spPr>
          <a:xfrm>
            <a:off x="200025" y="1336675"/>
            <a:ext cx="6459538" cy="4449763"/>
          </a:xfrm>
        </p:spPr>
        <p:txBody>
          <a:bodyPr/>
          <a:lstStyle/>
          <a:p>
            <a:pPr eaLnBrk="1" hangingPunct="1"/>
            <a:endParaRPr lang="en-GB" altLang="en-US" sz="2000" smtClean="0"/>
          </a:p>
          <a:p>
            <a:pPr eaLnBrk="1" hangingPunct="1"/>
            <a:r>
              <a:rPr lang="en-GB" altLang="en-US" sz="2000" smtClean="0">
                <a:solidFill>
                  <a:srgbClr val="6600CC"/>
                </a:solidFill>
              </a:rPr>
              <a:t>Improve public information about corporate IP.</a:t>
            </a:r>
          </a:p>
          <a:p>
            <a:pPr eaLnBrk="1" hangingPunct="1"/>
            <a:r>
              <a:rPr lang="en-GB" altLang="en-US" sz="2000" smtClean="0">
                <a:solidFill>
                  <a:srgbClr val="6600CC"/>
                </a:solidFill>
              </a:rPr>
              <a:t>Enhance transparency and shareholder/investor protection.</a:t>
            </a:r>
          </a:p>
          <a:p>
            <a:pPr eaLnBrk="1" hangingPunct="1"/>
            <a:r>
              <a:rPr lang="en-GB" altLang="en-US" sz="2000" smtClean="0">
                <a:solidFill>
                  <a:srgbClr val="6600CC"/>
                </a:solidFill>
              </a:rPr>
              <a:t>Create more “certainty” </a:t>
            </a:r>
          </a:p>
          <a:p>
            <a:pPr eaLnBrk="1" hangingPunct="1"/>
            <a:r>
              <a:rPr lang="en-GB" altLang="en-US" sz="2000" smtClean="0">
                <a:solidFill>
                  <a:srgbClr val="6600CC"/>
                </a:solidFill>
              </a:rPr>
              <a:t>Improve potential to access debt &amp; equity finance by providing timely, relevant and accurate information about IP assets.</a:t>
            </a:r>
          </a:p>
          <a:p>
            <a:pPr eaLnBrk="1" hangingPunct="1"/>
            <a:r>
              <a:rPr lang="en-GB" altLang="en-US" sz="2000" smtClean="0">
                <a:solidFill>
                  <a:srgbClr val="6600CC"/>
                </a:solidFill>
              </a:rPr>
              <a:t>The role of UK corporate strategic reports</a:t>
            </a:r>
          </a:p>
          <a:p>
            <a:pPr eaLnBrk="1" hangingPunct="1"/>
            <a:endParaRPr lang="en-GB" altLang="en-US" sz="2400" smtClean="0"/>
          </a:p>
        </p:txBody>
      </p:sp>
      <p:pic>
        <p:nvPicPr>
          <p:cNvPr id="19460" name="Picture 4" descr="C:\Users\home\AppData\Local\Microsoft\Windows\INetCache\IE\Q9SAKK1K\link[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32588" y="2205038"/>
            <a:ext cx="2232025" cy="2663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61" name="Rectangle 1"/>
          <p:cNvSpPr>
            <a:spLocks noChangeArrowheads="1"/>
          </p:cNvSpPr>
          <p:nvPr/>
        </p:nvSpPr>
        <p:spPr bwMode="auto">
          <a:xfrm>
            <a:off x="385763" y="6237288"/>
            <a:ext cx="2341562"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600">
                <a:solidFill>
                  <a:srgbClr val="004D75"/>
                </a:solidFill>
                <a:latin typeface="Verdana" panose="020B0604030504040204" pitchFamily="34" charset="0"/>
                <a:cs typeface="Arial" panose="020B0604020202020204" pitchFamily="34" charset="0"/>
              </a:defRPr>
            </a:lvl1pPr>
            <a:lvl2pPr marL="742950" indent="-285750">
              <a:defRPr sz="1600">
                <a:solidFill>
                  <a:srgbClr val="004D75"/>
                </a:solidFill>
                <a:latin typeface="Verdana" panose="020B0604030504040204" pitchFamily="34" charset="0"/>
                <a:cs typeface="Arial" panose="020B0604020202020204" pitchFamily="34" charset="0"/>
              </a:defRPr>
            </a:lvl2pPr>
            <a:lvl3pPr marL="1143000" indent="-228600">
              <a:defRPr sz="1600">
                <a:solidFill>
                  <a:srgbClr val="004D75"/>
                </a:solidFill>
                <a:latin typeface="Verdana" panose="020B0604030504040204" pitchFamily="34" charset="0"/>
                <a:cs typeface="Arial" panose="020B0604020202020204" pitchFamily="34" charset="0"/>
              </a:defRPr>
            </a:lvl3pPr>
            <a:lvl4pPr marL="1600200" indent="-228600">
              <a:defRPr sz="1600">
                <a:solidFill>
                  <a:srgbClr val="004D75"/>
                </a:solidFill>
                <a:latin typeface="Verdana" panose="020B0604030504040204" pitchFamily="34" charset="0"/>
                <a:cs typeface="Arial" panose="020B0604020202020204" pitchFamily="34" charset="0"/>
              </a:defRPr>
            </a:lvl4pPr>
            <a:lvl5pPr marL="2057400" indent="-228600">
              <a:defRPr sz="1600">
                <a:solidFill>
                  <a:srgbClr val="004D7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sz="1600">
                <a:solidFill>
                  <a:srgbClr val="004D7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sz="1600">
                <a:solidFill>
                  <a:srgbClr val="004D7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sz="1600">
                <a:solidFill>
                  <a:srgbClr val="004D7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sz="1600">
                <a:solidFill>
                  <a:srgbClr val="004D75"/>
                </a:solidFill>
                <a:latin typeface="Verdana" panose="020B0604030504040204" pitchFamily="34" charset="0"/>
                <a:cs typeface="Arial" panose="020B0604020202020204" pitchFamily="34" charset="0"/>
              </a:defRPr>
            </a:lvl9pPr>
          </a:lstStyle>
          <a:p>
            <a:pPr eaLnBrk="1" hangingPunct="1"/>
            <a:r>
              <a:rPr lang="en-GB" altLang="en-US"/>
              <a:t>©J Denoncourt 2016</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381000" y="381000"/>
            <a:ext cx="8439150" cy="671513"/>
          </a:xfrm>
        </p:spPr>
        <p:txBody>
          <a:bodyPr/>
          <a:lstStyle/>
          <a:p>
            <a:pPr eaLnBrk="1" hangingPunct="1"/>
            <a:r>
              <a:rPr lang="en-GB" altLang="en-US" sz="2000" b="1" smtClean="0">
                <a:solidFill>
                  <a:srgbClr val="6600CC"/>
                </a:solidFill>
              </a:rPr>
              <a:t>True and fair view of corporate performance</a:t>
            </a:r>
          </a:p>
        </p:txBody>
      </p:sp>
      <p:sp>
        <p:nvSpPr>
          <p:cNvPr id="20483" name="Rectangle 4"/>
          <p:cNvSpPr>
            <a:spLocks noGrp="1" noChangeArrowheads="1"/>
          </p:cNvSpPr>
          <p:nvPr>
            <p:ph type="body" sz="half" idx="2"/>
          </p:nvPr>
        </p:nvSpPr>
        <p:spPr>
          <a:xfrm>
            <a:off x="395288" y="1341438"/>
            <a:ext cx="8280400" cy="1138237"/>
          </a:xfrm>
        </p:spPr>
        <p:txBody>
          <a:bodyPr/>
          <a:lstStyle/>
          <a:p>
            <a:pPr marL="0" indent="0" algn="ctr" eaLnBrk="1" hangingPunct="1">
              <a:lnSpc>
                <a:spcPct val="100000"/>
              </a:lnSpc>
              <a:spcBef>
                <a:spcPct val="0"/>
              </a:spcBef>
              <a:spcAft>
                <a:spcPct val="0"/>
              </a:spcAft>
              <a:buFontTx/>
              <a:buNone/>
            </a:pPr>
            <a:r>
              <a:rPr lang="en-GB" altLang="en-US" sz="2000" smtClean="0">
                <a:solidFill>
                  <a:srgbClr val="6600CC"/>
                </a:solidFill>
              </a:rPr>
              <a:t>Triangulate financial performance </a:t>
            </a:r>
          </a:p>
          <a:p>
            <a:pPr marL="0" indent="0" algn="ctr" eaLnBrk="1" hangingPunct="1">
              <a:lnSpc>
                <a:spcPct val="100000"/>
              </a:lnSpc>
              <a:spcBef>
                <a:spcPct val="0"/>
              </a:spcBef>
              <a:spcAft>
                <a:spcPct val="0"/>
              </a:spcAft>
              <a:buFontTx/>
              <a:buNone/>
            </a:pPr>
            <a:r>
              <a:rPr lang="en-GB" altLang="en-US" sz="2000" smtClean="0">
                <a:solidFill>
                  <a:srgbClr val="6600CC"/>
                </a:solidFill>
              </a:rPr>
              <a:t>with narrative legal and strategic information.</a:t>
            </a:r>
          </a:p>
          <a:p>
            <a:pPr marL="0" indent="0" eaLnBrk="1" hangingPunct="1">
              <a:buFontTx/>
              <a:buNone/>
            </a:pPr>
            <a:endParaRPr lang="en-GB" altLang="en-US" sz="2000" smtClean="0"/>
          </a:p>
        </p:txBody>
      </p:sp>
      <p:pic>
        <p:nvPicPr>
          <p:cNvPr id="20484" name="Picture 2" descr="C:\Users\home\AppData\Local\Microsoft\Windows\INetCache\IE\Q9SAKK1K\sivvus-impossible-triangle[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4023007">
            <a:off x="3132137" y="2524126"/>
            <a:ext cx="2519363" cy="2347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85" name="Rectangle 1"/>
          <p:cNvSpPr>
            <a:spLocks noChangeArrowheads="1"/>
          </p:cNvSpPr>
          <p:nvPr/>
        </p:nvSpPr>
        <p:spPr bwMode="auto">
          <a:xfrm>
            <a:off x="611188" y="4767263"/>
            <a:ext cx="8208962"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600">
                <a:solidFill>
                  <a:srgbClr val="004D75"/>
                </a:solidFill>
                <a:latin typeface="Verdana" panose="020B0604030504040204" pitchFamily="34" charset="0"/>
                <a:cs typeface="Arial" panose="020B0604020202020204" pitchFamily="34" charset="0"/>
              </a:defRPr>
            </a:lvl1pPr>
            <a:lvl2pPr marL="742950" indent="-285750">
              <a:defRPr sz="1600">
                <a:solidFill>
                  <a:srgbClr val="004D75"/>
                </a:solidFill>
                <a:latin typeface="Verdana" panose="020B0604030504040204" pitchFamily="34" charset="0"/>
                <a:cs typeface="Arial" panose="020B0604020202020204" pitchFamily="34" charset="0"/>
              </a:defRPr>
            </a:lvl2pPr>
            <a:lvl3pPr marL="1143000" indent="-228600">
              <a:defRPr sz="1600">
                <a:solidFill>
                  <a:srgbClr val="004D75"/>
                </a:solidFill>
                <a:latin typeface="Verdana" panose="020B0604030504040204" pitchFamily="34" charset="0"/>
                <a:cs typeface="Arial" panose="020B0604020202020204" pitchFamily="34" charset="0"/>
              </a:defRPr>
            </a:lvl3pPr>
            <a:lvl4pPr marL="1600200" indent="-228600">
              <a:defRPr sz="1600">
                <a:solidFill>
                  <a:srgbClr val="004D75"/>
                </a:solidFill>
                <a:latin typeface="Verdana" panose="020B0604030504040204" pitchFamily="34" charset="0"/>
                <a:cs typeface="Arial" panose="020B0604020202020204" pitchFamily="34" charset="0"/>
              </a:defRPr>
            </a:lvl4pPr>
            <a:lvl5pPr marL="2057400" indent="-228600">
              <a:defRPr sz="1600">
                <a:solidFill>
                  <a:srgbClr val="004D7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sz="1600">
                <a:solidFill>
                  <a:srgbClr val="004D7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sz="1600">
                <a:solidFill>
                  <a:srgbClr val="004D7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sz="1600">
                <a:solidFill>
                  <a:srgbClr val="004D7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sz="1600">
                <a:solidFill>
                  <a:srgbClr val="004D75"/>
                </a:solidFill>
                <a:latin typeface="Verdana" panose="020B0604030504040204" pitchFamily="34" charset="0"/>
                <a:cs typeface="Arial" panose="020B0604020202020204" pitchFamily="34" charset="0"/>
              </a:defRPr>
            </a:lvl9pPr>
          </a:lstStyle>
          <a:p>
            <a:pPr algn="ctr"/>
            <a:r>
              <a:rPr lang="en-GB" altLang="en-US" sz="1800">
                <a:solidFill>
                  <a:srgbClr val="6600CC"/>
                </a:solidFill>
              </a:rPr>
              <a:t>Triangulation is a powerful technique that </a:t>
            </a:r>
          </a:p>
          <a:p>
            <a:pPr algn="ctr"/>
            <a:r>
              <a:rPr lang="en-GB" altLang="en-US" sz="1800">
                <a:solidFill>
                  <a:srgbClr val="6600CC"/>
                </a:solidFill>
              </a:rPr>
              <a:t>facilitates validation of data through </a:t>
            </a:r>
          </a:p>
          <a:p>
            <a:pPr algn="ctr"/>
            <a:r>
              <a:rPr lang="en-GB" altLang="en-US" sz="1800">
                <a:solidFill>
                  <a:srgbClr val="6600CC"/>
                </a:solidFill>
              </a:rPr>
              <a:t>cross verification from two or more sources.</a:t>
            </a:r>
          </a:p>
        </p:txBody>
      </p:sp>
      <p:sp>
        <p:nvSpPr>
          <p:cNvPr id="20486" name="Rectangle 1"/>
          <p:cNvSpPr>
            <a:spLocks noChangeArrowheads="1"/>
          </p:cNvSpPr>
          <p:nvPr/>
        </p:nvSpPr>
        <p:spPr bwMode="auto">
          <a:xfrm>
            <a:off x="365125" y="6308725"/>
            <a:ext cx="23431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600">
                <a:solidFill>
                  <a:srgbClr val="004D75"/>
                </a:solidFill>
                <a:latin typeface="Verdana" panose="020B0604030504040204" pitchFamily="34" charset="0"/>
                <a:cs typeface="Arial" panose="020B0604020202020204" pitchFamily="34" charset="0"/>
              </a:defRPr>
            </a:lvl1pPr>
            <a:lvl2pPr marL="742950" indent="-285750">
              <a:defRPr sz="1600">
                <a:solidFill>
                  <a:srgbClr val="004D75"/>
                </a:solidFill>
                <a:latin typeface="Verdana" panose="020B0604030504040204" pitchFamily="34" charset="0"/>
                <a:cs typeface="Arial" panose="020B0604020202020204" pitchFamily="34" charset="0"/>
              </a:defRPr>
            </a:lvl2pPr>
            <a:lvl3pPr marL="1143000" indent="-228600">
              <a:defRPr sz="1600">
                <a:solidFill>
                  <a:srgbClr val="004D75"/>
                </a:solidFill>
                <a:latin typeface="Verdana" panose="020B0604030504040204" pitchFamily="34" charset="0"/>
                <a:cs typeface="Arial" panose="020B0604020202020204" pitchFamily="34" charset="0"/>
              </a:defRPr>
            </a:lvl3pPr>
            <a:lvl4pPr marL="1600200" indent="-228600">
              <a:defRPr sz="1600">
                <a:solidFill>
                  <a:srgbClr val="004D75"/>
                </a:solidFill>
                <a:latin typeface="Verdana" panose="020B0604030504040204" pitchFamily="34" charset="0"/>
                <a:cs typeface="Arial" panose="020B0604020202020204" pitchFamily="34" charset="0"/>
              </a:defRPr>
            </a:lvl4pPr>
            <a:lvl5pPr marL="2057400" indent="-228600">
              <a:defRPr sz="1600">
                <a:solidFill>
                  <a:srgbClr val="004D7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sz="1600">
                <a:solidFill>
                  <a:srgbClr val="004D7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sz="1600">
                <a:solidFill>
                  <a:srgbClr val="004D7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sz="1600">
                <a:solidFill>
                  <a:srgbClr val="004D7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sz="1600">
                <a:solidFill>
                  <a:srgbClr val="004D75"/>
                </a:solidFill>
                <a:latin typeface="Verdana" panose="020B0604030504040204" pitchFamily="34" charset="0"/>
                <a:cs typeface="Arial" panose="020B0604020202020204" pitchFamily="34" charset="0"/>
              </a:defRPr>
            </a:lvl9pPr>
          </a:lstStyle>
          <a:p>
            <a:pPr eaLnBrk="1" hangingPunct="1"/>
            <a:r>
              <a:rPr lang="en-GB" altLang="en-US"/>
              <a:t>©J Denoncourt 2016</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223838" y="404813"/>
            <a:ext cx="8223250" cy="1176337"/>
          </a:xfrm>
        </p:spPr>
        <p:txBody>
          <a:bodyPr/>
          <a:lstStyle/>
          <a:p>
            <a:pPr algn="ctr" eaLnBrk="1" hangingPunct="1"/>
            <a:r>
              <a:rPr lang="en-GB" altLang="en-US" sz="2000" b="1" smtClean="0">
                <a:solidFill>
                  <a:srgbClr val="6600CC"/>
                </a:solidFill>
              </a:rPr>
              <a:t>Annual reports and their signalling function</a:t>
            </a:r>
          </a:p>
        </p:txBody>
      </p:sp>
      <p:sp>
        <p:nvSpPr>
          <p:cNvPr id="21507" name="Rectangle 1"/>
          <p:cNvSpPr>
            <a:spLocks noChangeArrowheads="1"/>
          </p:cNvSpPr>
          <p:nvPr/>
        </p:nvSpPr>
        <p:spPr bwMode="auto">
          <a:xfrm>
            <a:off x="454025" y="1155700"/>
            <a:ext cx="7993063" cy="415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defRPr sz="1600">
                <a:solidFill>
                  <a:srgbClr val="004D75"/>
                </a:solidFill>
                <a:latin typeface="Verdana" panose="020B0604030504040204" pitchFamily="34" charset="0"/>
                <a:cs typeface="Arial" panose="020B0604020202020204" pitchFamily="34" charset="0"/>
              </a:defRPr>
            </a:lvl1pPr>
            <a:lvl2pPr marL="742950" indent="-285750">
              <a:defRPr sz="1600">
                <a:solidFill>
                  <a:srgbClr val="004D75"/>
                </a:solidFill>
                <a:latin typeface="Verdana" panose="020B0604030504040204" pitchFamily="34" charset="0"/>
                <a:cs typeface="Arial" panose="020B0604020202020204" pitchFamily="34" charset="0"/>
              </a:defRPr>
            </a:lvl2pPr>
            <a:lvl3pPr marL="1143000" indent="-228600">
              <a:defRPr sz="1600">
                <a:solidFill>
                  <a:srgbClr val="004D75"/>
                </a:solidFill>
                <a:latin typeface="Verdana" panose="020B0604030504040204" pitchFamily="34" charset="0"/>
                <a:cs typeface="Arial" panose="020B0604020202020204" pitchFamily="34" charset="0"/>
              </a:defRPr>
            </a:lvl3pPr>
            <a:lvl4pPr marL="1600200" indent="-228600">
              <a:defRPr sz="1600">
                <a:solidFill>
                  <a:srgbClr val="004D75"/>
                </a:solidFill>
                <a:latin typeface="Verdana" panose="020B0604030504040204" pitchFamily="34" charset="0"/>
                <a:cs typeface="Arial" panose="020B0604020202020204" pitchFamily="34" charset="0"/>
              </a:defRPr>
            </a:lvl4pPr>
            <a:lvl5pPr marL="2057400" indent="-228600">
              <a:defRPr sz="1600">
                <a:solidFill>
                  <a:srgbClr val="004D7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sz="1600">
                <a:solidFill>
                  <a:srgbClr val="004D7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sz="1600">
                <a:solidFill>
                  <a:srgbClr val="004D7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sz="1600">
                <a:solidFill>
                  <a:srgbClr val="004D7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sz="1600">
                <a:solidFill>
                  <a:srgbClr val="004D75"/>
                </a:solidFill>
                <a:latin typeface="Verdana" panose="020B0604030504040204" pitchFamily="34" charset="0"/>
                <a:cs typeface="Arial" panose="020B0604020202020204" pitchFamily="34" charset="0"/>
              </a:defRPr>
            </a:lvl9pPr>
          </a:lstStyle>
          <a:p>
            <a:pPr>
              <a:buFont typeface="Arial" panose="020B0604020202020204" pitchFamily="34" charset="0"/>
              <a:buChar char="•"/>
            </a:pPr>
            <a:r>
              <a:rPr lang="en-GB" altLang="en-US" sz="2000">
                <a:solidFill>
                  <a:srgbClr val="6600CC"/>
                </a:solidFill>
              </a:rPr>
              <a:t>Research in the field of economics confirms that the annual reports of plcs show how share value is positively affected by the signalling function of a company’s  IP portfolio &amp; publicly disclosed IP strategy.</a:t>
            </a:r>
          </a:p>
          <a:p>
            <a:pPr>
              <a:buFont typeface="Arial" panose="020B0604020202020204" pitchFamily="34" charset="0"/>
              <a:buChar char="•"/>
            </a:pPr>
            <a:endParaRPr lang="en-GB" altLang="en-US" sz="2000">
              <a:solidFill>
                <a:srgbClr val="6600CC"/>
              </a:solidFill>
            </a:endParaRPr>
          </a:p>
          <a:p>
            <a:pPr>
              <a:buFont typeface="Arial" panose="020B0604020202020204" pitchFamily="34" charset="0"/>
              <a:buChar char="•"/>
            </a:pPr>
            <a:r>
              <a:rPr lang="en-GB" altLang="en-US" sz="2000">
                <a:solidFill>
                  <a:srgbClr val="6600CC"/>
                </a:solidFill>
              </a:rPr>
              <a:t>Corporate annual and quarterly narrative reports are the most credible and compelling medium for telling a company’s “IP value story”. </a:t>
            </a:r>
          </a:p>
          <a:p>
            <a:endParaRPr lang="en-GB" altLang="en-US" sz="2000">
              <a:solidFill>
                <a:srgbClr val="6600CC"/>
              </a:solidFill>
            </a:endParaRPr>
          </a:p>
          <a:p>
            <a:pPr>
              <a:buFont typeface="Arial" panose="020B0604020202020204" pitchFamily="34" charset="0"/>
              <a:buChar char="•"/>
            </a:pPr>
            <a:r>
              <a:rPr lang="en-GB" altLang="en-US" sz="2000">
                <a:solidFill>
                  <a:srgbClr val="6600CC"/>
                </a:solidFill>
              </a:rPr>
              <a:t>Further, disclosure made within the company law framework substantially increases the legitimacy and authority of the information disclosed.</a:t>
            </a:r>
          </a:p>
          <a:p>
            <a:endParaRPr lang="en-GB" altLang="en-US" sz="2400" b="1"/>
          </a:p>
        </p:txBody>
      </p:sp>
      <p:pic>
        <p:nvPicPr>
          <p:cNvPr id="21508" name="Picture 2" descr="C:\Users\home\AppData\Local\Microsoft\Windows\INetCache\IE\VM3PM50F\timthumb[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68938" y="4776788"/>
            <a:ext cx="3675062" cy="1962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09" name="Rectangle 1"/>
          <p:cNvSpPr>
            <a:spLocks noChangeArrowheads="1"/>
          </p:cNvSpPr>
          <p:nvPr/>
        </p:nvSpPr>
        <p:spPr bwMode="auto">
          <a:xfrm>
            <a:off x="468313" y="6237288"/>
            <a:ext cx="2341562"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600">
                <a:solidFill>
                  <a:srgbClr val="004D75"/>
                </a:solidFill>
                <a:latin typeface="Verdana" panose="020B0604030504040204" pitchFamily="34" charset="0"/>
                <a:cs typeface="Arial" panose="020B0604020202020204" pitchFamily="34" charset="0"/>
              </a:defRPr>
            </a:lvl1pPr>
            <a:lvl2pPr marL="742950" indent="-285750">
              <a:defRPr sz="1600">
                <a:solidFill>
                  <a:srgbClr val="004D75"/>
                </a:solidFill>
                <a:latin typeface="Verdana" panose="020B0604030504040204" pitchFamily="34" charset="0"/>
                <a:cs typeface="Arial" panose="020B0604020202020204" pitchFamily="34" charset="0"/>
              </a:defRPr>
            </a:lvl2pPr>
            <a:lvl3pPr marL="1143000" indent="-228600">
              <a:defRPr sz="1600">
                <a:solidFill>
                  <a:srgbClr val="004D75"/>
                </a:solidFill>
                <a:latin typeface="Verdana" panose="020B0604030504040204" pitchFamily="34" charset="0"/>
                <a:cs typeface="Arial" panose="020B0604020202020204" pitchFamily="34" charset="0"/>
              </a:defRPr>
            </a:lvl3pPr>
            <a:lvl4pPr marL="1600200" indent="-228600">
              <a:defRPr sz="1600">
                <a:solidFill>
                  <a:srgbClr val="004D75"/>
                </a:solidFill>
                <a:latin typeface="Verdana" panose="020B0604030504040204" pitchFamily="34" charset="0"/>
                <a:cs typeface="Arial" panose="020B0604020202020204" pitchFamily="34" charset="0"/>
              </a:defRPr>
            </a:lvl4pPr>
            <a:lvl5pPr marL="2057400" indent="-228600">
              <a:defRPr sz="1600">
                <a:solidFill>
                  <a:srgbClr val="004D7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sz="1600">
                <a:solidFill>
                  <a:srgbClr val="004D7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sz="1600">
                <a:solidFill>
                  <a:srgbClr val="004D7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sz="1600">
                <a:solidFill>
                  <a:srgbClr val="004D7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sz="1600">
                <a:solidFill>
                  <a:srgbClr val="004D75"/>
                </a:solidFill>
                <a:latin typeface="Verdana" panose="020B0604030504040204" pitchFamily="34" charset="0"/>
                <a:cs typeface="Arial" panose="020B0604020202020204" pitchFamily="34" charset="0"/>
              </a:defRPr>
            </a:lvl9pPr>
          </a:lstStyle>
          <a:p>
            <a:pPr eaLnBrk="1" hangingPunct="1"/>
            <a:r>
              <a:rPr lang="en-GB" altLang="en-US"/>
              <a:t>©J Denoncourt 2016</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388938" y="260350"/>
            <a:ext cx="8486775" cy="887413"/>
          </a:xfrm>
        </p:spPr>
        <p:txBody>
          <a:bodyPr/>
          <a:lstStyle/>
          <a:p>
            <a:pPr algn="ctr" eaLnBrk="1" hangingPunct="1"/>
            <a:r>
              <a:rPr lang="en-GB" altLang="en-US" sz="2000" b="1" smtClean="0">
                <a:solidFill>
                  <a:srgbClr val="6600CC"/>
                </a:solidFill>
              </a:rPr>
              <a:t>No bespoke regulatory guidance for </a:t>
            </a:r>
            <a:br>
              <a:rPr lang="en-GB" altLang="en-US" sz="2000" b="1" smtClean="0">
                <a:solidFill>
                  <a:srgbClr val="6600CC"/>
                </a:solidFill>
              </a:rPr>
            </a:br>
            <a:r>
              <a:rPr lang="en-GB" altLang="en-US" sz="2000" b="1" smtClean="0">
                <a:solidFill>
                  <a:srgbClr val="6600CC"/>
                </a:solidFill>
              </a:rPr>
              <a:t>IP asset &amp; strategy disclosure</a:t>
            </a:r>
          </a:p>
        </p:txBody>
      </p:sp>
      <p:sp>
        <p:nvSpPr>
          <p:cNvPr id="22531" name="Rectangle 4"/>
          <p:cNvSpPr>
            <a:spLocks noGrp="1" noChangeArrowheads="1"/>
          </p:cNvSpPr>
          <p:nvPr>
            <p:ph type="body" sz="half" idx="2"/>
          </p:nvPr>
        </p:nvSpPr>
        <p:spPr>
          <a:xfrm>
            <a:off x="436563" y="1196975"/>
            <a:ext cx="6038850" cy="6475413"/>
          </a:xfrm>
        </p:spPr>
        <p:txBody>
          <a:bodyPr/>
          <a:lstStyle/>
          <a:p>
            <a:pPr eaLnBrk="1" hangingPunct="1"/>
            <a:r>
              <a:rPr lang="en-GB" altLang="en-US" sz="2000" smtClean="0">
                <a:solidFill>
                  <a:srgbClr val="6600CC"/>
                </a:solidFill>
              </a:rPr>
              <a:t>UK Financial Reporting Council publishes corporate disclosure guidance BUT </a:t>
            </a:r>
            <a:r>
              <a:rPr lang="en-GB" altLang="en-US" sz="2000" smtClean="0">
                <a:solidFill>
                  <a:srgbClr val="FF3300"/>
                </a:solidFill>
              </a:rPr>
              <a:t>no bespoke guidance for IP assets</a:t>
            </a:r>
            <a:r>
              <a:rPr lang="en-GB" altLang="en-US" sz="2000" smtClean="0">
                <a:solidFill>
                  <a:srgbClr val="6600CC"/>
                </a:solidFill>
              </a:rPr>
              <a:t>.</a:t>
            </a:r>
          </a:p>
          <a:p>
            <a:pPr eaLnBrk="1" hangingPunct="1"/>
            <a:r>
              <a:rPr lang="en-GB" altLang="en-US" sz="2000" smtClean="0">
                <a:solidFill>
                  <a:srgbClr val="6600CC"/>
                </a:solidFill>
              </a:rPr>
              <a:t>UK attitude isn’t as progressive as in other similar mature economies e.g. Denmark , Japan, USA. </a:t>
            </a:r>
          </a:p>
          <a:p>
            <a:pPr eaLnBrk="1" hangingPunct="1"/>
            <a:r>
              <a:rPr lang="en-GB" altLang="en-US" sz="2000" smtClean="0">
                <a:solidFill>
                  <a:srgbClr val="6600CC"/>
                </a:solidFill>
              </a:rPr>
              <a:t>They require a </a:t>
            </a:r>
            <a:r>
              <a:rPr lang="en-GB" altLang="en-US" sz="2000" smtClean="0">
                <a:solidFill>
                  <a:srgbClr val="FF0000"/>
                </a:solidFill>
              </a:rPr>
              <a:t>higher level of strategic IP asset information</a:t>
            </a:r>
            <a:r>
              <a:rPr lang="en-GB" altLang="en-US" sz="2000" smtClean="0">
                <a:solidFill>
                  <a:srgbClr val="6600CC"/>
                </a:solidFill>
              </a:rPr>
              <a:t> disclosure to further SH understanding as to how they help shape the company's competitive edge, profit margins and sustainable growth. </a:t>
            </a:r>
          </a:p>
          <a:p>
            <a:pPr eaLnBrk="1" hangingPunct="1"/>
            <a:r>
              <a:rPr lang="en-GB" altLang="en-US" sz="2000" smtClean="0">
                <a:solidFill>
                  <a:srgbClr val="6600CC"/>
                </a:solidFill>
              </a:rPr>
              <a:t>Examine </a:t>
            </a:r>
            <a:r>
              <a:rPr lang="en-GB" altLang="en-US" sz="2000" smtClean="0">
                <a:solidFill>
                  <a:srgbClr val="FF0000"/>
                </a:solidFill>
              </a:rPr>
              <a:t>best practice </a:t>
            </a:r>
            <a:r>
              <a:rPr lang="en-GB" altLang="en-US" sz="2000" smtClean="0">
                <a:solidFill>
                  <a:srgbClr val="6600CC"/>
                </a:solidFill>
              </a:rPr>
              <a:t>principles.</a:t>
            </a:r>
            <a:endParaRPr lang="en-GB" altLang="en-US" sz="2000" smtClean="0"/>
          </a:p>
          <a:p>
            <a:pPr eaLnBrk="1" hangingPunct="1">
              <a:buFontTx/>
              <a:buNone/>
            </a:pPr>
            <a:endParaRPr lang="en-GB" altLang="en-US" sz="2000" smtClean="0"/>
          </a:p>
          <a:p>
            <a:pPr eaLnBrk="1" hangingPunct="1">
              <a:buFontTx/>
              <a:buNone/>
            </a:pPr>
            <a:r>
              <a:rPr lang="en-GB" altLang="en-US" sz="1200" smtClean="0"/>
              <a:t>©J Denoncourt 2016</a:t>
            </a:r>
          </a:p>
          <a:p>
            <a:pPr eaLnBrk="1" hangingPunct="1">
              <a:buFontTx/>
              <a:buNone/>
            </a:pPr>
            <a:endParaRPr lang="en-GB" altLang="en-US" sz="2000" smtClean="0"/>
          </a:p>
          <a:p>
            <a:pPr eaLnBrk="1" hangingPunct="1">
              <a:buFontTx/>
              <a:buNone/>
            </a:pPr>
            <a:endParaRPr lang="en-GB" altLang="en-US" sz="2400" smtClean="0"/>
          </a:p>
        </p:txBody>
      </p:sp>
      <p:pic>
        <p:nvPicPr>
          <p:cNvPr id="22532" name="Picture 2" descr="C:\Users\home\AppData\Local\Microsoft\Windows\INetCache\IE\Q9SAKK1K\Garanti_Bank,_Annual_Report_2012.pdf[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35750" y="1989138"/>
            <a:ext cx="2260600" cy="2935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381000" y="381000"/>
            <a:ext cx="8486775" cy="887413"/>
          </a:xfrm>
        </p:spPr>
        <p:txBody>
          <a:bodyPr/>
          <a:lstStyle/>
          <a:p>
            <a:pPr algn="ctr" eaLnBrk="1" hangingPunct="1"/>
            <a:r>
              <a:rPr lang="en-GB" altLang="en-US" sz="2400" b="1" smtClean="0">
                <a:solidFill>
                  <a:srgbClr val="6600CC"/>
                </a:solidFill>
              </a:rPr>
              <a:t>Denmark</a:t>
            </a:r>
          </a:p>
        </p:txBody>
      </p:sp>
      <p:sp>
        <p:nvSpPr>
          <p:cNvPr id="23555" name="Rectangle 4"/>
          <p:cNvSpPr>
            <a:spLocks noGrp="1" noChangeArrowheads="1"/>
          </p:cNvSpPr>
          <p:nvPr>
            <p:ph type="body" sz="half" idx="2"/>
          </p:nvPr>
        </p:nvSpPr>
        <p:spPr>
          <a:xfrm>
            <a:off x="422275" y="1052513"/>
            <a:ext cx="7605713" cy="7134225"/>
          </a:xfrm>
        </p:spPr>
        <p:txBody>
          <a:bodyPr/>
          <a:lstStyle/>
          <a:p>
            <a:pPr eaLnBrk="1" hangingPunct="1"/>
            <a:r>
              <a:rPr lang="en-GB" altLang="en-US" sz="2000" smtClean="0">
                <a:solidFill>
                  <a:srgbClr val="6600CC"/>
                </a:solidFill>
              </a:rPr>
              <a:t>Mandatory narrative </a:t>
            </a:r>
            <a:r>
              <a:rPr lang="en-GB" altLang="en-US" sz="2000" b="1" i="1" smtClean="0">
                <a:solidFill>
                  <a:srgbClr val="6600CC"/>
                </a:solidFill>
              </a:rPr>
              <a:t>Intellectual Capital Statement</a:t>
            </a:r>
          </a:p>
          <a:p>
            <a:pPr eaLnBrk="1" hangingPunct="1"/>
            <a:r>
              <a:rPr lang="en-GB" altLang="en-US" sz="2000" smtClean="0">
                <a:solidFill>
                  <a:srgbClr val="6600CC"/>
                </a:solidFill>
              </a:rPr>
              <a:t>A </a:t>
            </a:r>
            <a:r>
              <a:rPr lang="en-US" altLang="en-US" sz="2000" smtClean="0">
                <a:solidFill>
                  <a:srgbClr val="6600CC"/>
                </a:solidFill>
              </a:rPr>
              <a:t>modern format for the increased disclosure of intangible assets (including IP) originated in the 1990s led by a handful of Scandinavian companies including Skandia, Carl-Bro and Celemi. </a:t>
            </a:r>
          </a:p>
          <a:p>
            <a:pPr eaLnBrk="1" hangingPunct="1"/>
            <a:r>
              <a:rPr lang="en-GB" altLang="en-US" sz="2000" smtClean="0">
                <a:solidFill>
                  <a:srgbClr val="6600CC"/>
                </a:solidFill>
              </a:rPr>
              <a:t>In 2000, the Danish Ministry of Science, Technology and Industry published the first ICS guidelines in the world</a:t>
            </a:r>
            <a:endParaRPr lang="en-US" altLang="en-US" sz="2000" smtClean="0">
              <a:solidFill>
                <a:srgbClr val="6600CC"/>
              </a:solidFill>
            </a:endParaRPr>
          </a:p>
          <a:p>
            <a:pPr eaLnBrk="1" hangingPunct="1"/>
            <a:r>
              <a:rPr lang="en-US" altLang="en-US" sz="2000" smtClean="0">
                <a:solidFill>
                  <a:srgbClr val="6600CC"/>
                </a:solidFill>
              </a:rPr>
              <a:t>The ICS has now existed for over two decades, led by Denmark.</a:t>
            </a:r>
          </a:p>
          <a:p>
            <a:pPr eaLnBrk="1" hangingPunct="1"/>
            <a:r>
              <a:rPr lang="en-US" altLang="en-US" sz="2000" smtClean="0">
                <a:solidFill>
                  <a:srgbClr val="6600CC"/>
                </a:solidFill>
              </a:rPr>
              <a:t>No evidence of use of the ICS in the UK.  </a:t>
            </a:r>
          </a:p>
          <a:p>
            <a:pPr eaLnBrk="1" hangingPunct="1">
              <a:buFontTx/>
              <a:buNone/>
            </a:pPr>
            <a:endParaRPr lang="en-GB" altLang="en-US" sz="2000" smtClean="0">
              <a:solidFill>
                <a:srgbClr val="6600CC"/>
              </a:solidFill>
            </a:endParaRPr>
          </a:p>
          <a:p>
            <a:pPr eaLnBrk="1" hangingPunct="1">
              <a:buFontTx/>
              <a:buNone/>
            </a:pPr>
            <a:endParaRPr lang="en-GB" altLang="en-US" sz="2000" smtClean="0"/>
          </a:p>
          <a:p>
            <a:pPr eaLnBrk="1" hangingPunct="1">
              <a:buFontTx/>
              <a:buNone/>
            </a:pPr>
            <a:r>
              <a:rPr lang="en-GB" altLang="en-US" sz="1400" smtClean="0"/>
              <a:t>©J Denoncourt 2016</a:t>
            </a:r>
          </a:p>
          <a:p>
            <a:pPr eaLnBrk="1" hangingPunct="1">
              <a:buFontTx/>
              <a:buNone/>
            </a:pPr>
            <a:endParaRPr lang="en-GB" altLang="en-US" sz="2000" smtClean="0"/>
          </a:p>
          <a:p>
            <a:pPr eaLnBrk="1" hangingPunct="1">
              <a:buFontTx/>
              <a:buNone/>
            </a:pPr>
            <a:endParaRPr lang="en-GB" altLang="en-US" sz="2000" smtClean="0"/>
          </a:p>
          <a:p>
            <a:pPr eaLnBrk="1" hangingPunct="1">
              <a:buFontTx/>
              <a:buNone/>
            </a:pPr>
            <a:endParaRPr lang="en-GB" altLang="en-US" sz="2400" smtClean="0"/>
          </a:p>
        </p:txBody>
      </p:sp>
      <p:pic>
        <p:nvPicPr>
          <p:cNvPr id="23556" name="Picture 2" descr="C:\Users\home\AppData\Local\Microsoft\Windows\INetCache\IE\OEZ5TKYW\denmark-flag[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32500" y="4221163"/>
            <a:ext cx="2835275" cy="2452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358775" y="260350"/>
            <a:ext cx="8486775" cy="887413"/>
          </a:xfrm>
        </p:spPr>
        <p:txBody>
          <a:bodyPr/>
          <a:lstStyle/>
          <a:p>
            <a:pPr algn="ctr" eaLnBrk="1" hangingPunct="1"/>
            <a:r>
              <a:rPr lang="en-GB" altLang="en-US" sz="2400" b="1" smtClean="0">
                <a:solidFill>
                  <a:srgbClr val="6600CC"/>
                </a:solidFill>
              </a:rPr>
              <a:t>Japan</a:t>
            </a:r>
          </a:p>
        </p:txBody>
      </p:sp>
      <p:sp>
        <p:nvSpPr>
          <p:cNvPr id="24579" name="Rectangle 4"/>
          <p:cNvSpPr>
            <a:spLocks noGrp="1" noChangeArrowheads="1"/>
          </p:cNvSpPr>
          <p:nvPr>
            <p:ph type="body" sz="half" idx="2"/>
          </p:nvPr>
        </p:nvSpPr>
        <p:spPr>
          <a:xfrm>
            <a:off x="179388" y="908050"/>
            <a:ext cx="8353425" cy="4464050"/>
          </a:xfrm>
        </p:spPr>
        <p:txBody>
          <a:bodyPr/>
          <a:lstStyle/>
          <a:p>
            <a:r>
              <a:rPr lang="en-US" altLang="en-US" sz="2000" smtClean="0">
                <a:solidFill>
                  <a:srgbClr val="6600CC"/>
                </a:solidFill>
              </a:rPr>
              <a:t>In 2004 Japan’s Ministry of Economy, Trade and Industry (METI) introduced the</a:t>
            </a:r>
            <a:r>
              <a:rPr lang="en-US" altLang="en-US" sz="2000" i="1" smtClean="0">
                <a:solidFill>
                  <a:srgbClr val="6600CC"/>
                </a:solidFill>
              </a:rPr>
              <a:t> Guideline for Intellectual Property Information Disclosure</a:t>
            </a:r>
            <a:r>
              <a:rPr lang="en-US" altLang="en-US" sz="2000" smtClean="0">
                <a:solidFill>
                  <a:srgbClr val="6600CC"/>
                </a:solidFill>
              </a:rPr>
              <a:t> (GIPID) to increase the acknowledgement of IP assets through the voluntary extension of corporate reporting. </a:t>
            </a:r>
          </a:p>
          <a:p>
            <a:r>
              <a:rPr lang="en-US" altLang="en-US" sz="2000" smtClean="0">
                <a:solidFill>
                  <a:srgbClr val="6600CC"/>
                </a:solidFill>
              </a:rPr>
              <a:t>METI established a "Pilot Model for Disclosing Patent and Technical Information" with aim that companies that disclose strategic IP information gain fair market valuation. </a:t>
            </a:r>
            <a:endParaRPr lang="en-GB" altLang="en-US" sz="2000" smtClean="0">
              <a:solidFill>
                <a:srgbClr val="6600CC"/>
              </a:solidFill>
            </a:endParaRPr>
          </a:p>
          <a:p>
            <a:pPr eaLnBrk="1" hangingPunct="1"/>
            <a:r>
              <a:rPr lang="en-US" altLang="en-US" sz="2000" smtClean="0">
                <a:solidFill>
                  <a:srgbClr val="6600CC"/>
                </a:solidFill>
              </a:rPr>
              <a:t>Japanese Government shifted its IC and IP disclosure target from PLC investor communications to non-listed SMEs with a view to adjusting the perceptions of lenders to IC and IP assets when contemplating loans to SMEs.  </a:t>
            </a:r>
            <a:endParaRPr lang="en-GB" altLang="en-US" sz="2000" smtClean="0">
              <a:solidFill>
                <a:srgbClr val="6600CC"/>
              </a:solidFill>
            </a:endParaRPr>
          </a:p>
        </p:txBody>
      </p:sp>
      <p:pic>
        <p:nvPicPr>
          <p:cNvPr id="24580" name="Picture 2" descr="C:\Users\home\AppData\Local\Microsoft\Windows\INetCache\IE\BUAAOCD6\Nuvola_Japan_flag.svg[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443663" y="4797425"/>
            <a:ext cx="2349500" cy="234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81" name="Rectangle 1"/>
          <p:cNvSpPr>
            <a:spLocks noChangeArrowheads="1"/>
          </p:cNvSpPr>
          <p:nvPr/>
        </p:nvSpPr>
        <p:spPr bwMode="auto">
          <a:xfrm>
            <a:off x="322263" y="6105525"/>
            <a:ext cx="207168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600">
                <a:solidFill>
                  <a:srgbClr val="004D75"/>
                </a:solidFill>
                <a:latin typeface="Verdana" panose="020B0604030504040204" pitchFamily="34" charset="0"/>
                <a:cs typeface="Arial" panose="020B0604020202020204" pitchFamily="34" charset="0"/>
              </a:defRPr>
            </a:lvl1pPr>
            <a:lvl2pPr marL="742950" indent="-285750">
              <a:defRPr sz="1600">
                <a:solidFill>
                  <a:srgbClr val="004D75"/>
                </a:solidFill>
                <a:latin typeface="Verdana" panose="020B0604030504040204" pitchFamily="34" charset="0"/>
                <a:cs typeface="Arial" panose="020B0604020202020204" pitchFamily="34" charset="0"/>
              </a:defRPr>
            </a:lvl2pPr>
            <a:lvl3pPr marL="1143000" indent="-228600">
              <a:defRPr sz="1600">
                <a:solidFill>
                  <a:srgbClr val="004D75"/>
                </a:solidFill>
                <a:latin typeface="Verdana" panose="020B0604030504040204" pitchFamily="34" charset="0"/>
                <a:cs typeface="Arial" panose="020B0604020202020204" pitchFamily="34" charset="0"/>
              </a:defRPr>
            </a:lvl3pPr>
            <a:lvl4pPr marL="1600200" indent="-228600">
              <a:defRPr sz="1600">
                <a:solidFill>
                  <a:srgbClr val="004D75"/>
                </a:solidFill>
                <a:latin typeface="Verdana" panose="020B0604030504040204" pitchFamily="34" charset="0"/>
                <a:cs typeface="Arial" panose="020B0604020202020204" pitchFamily="34" charset="0"/>
              </a:defRPr>
            </a:lvl4pPr>
            <a:lvl5pPr marL="2057400" indent="-228600">
              <a:defRPr sz="1600">
                <a:solidFill>
                  <a:srgbClr val="004D7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sz="1600">
                <a:solidFill>
                  <a:srgbClr val="004D7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sz="1600">
                <a:solidFill>
                  <a:srgbClr val="004D7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sz="1600">
                <a:solidFill>
                  <a:srgbClr val="004D7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sz="1600">
                <a:solidFill>
                  <a:srgbClr val="004D75"/>
                </a:solidFill>
                <a:latin typeface="Verdana" panose="020B0604030504040204" pitchFamily="34" charset="0"/>
                <a:cs typeface="Arial" panose="020B0604020202020204" pitchFamily="34" charset="0"/>
              </a:defRPr>
            </a:lvl9pPr>
          </a:lstStyle>
          <a:p>
            <a:pPr eaLnBrk="1" hangingPunct="1"/>
            <a:r>
              <a:rPr lang="en-GB" altLang="en-US" sz="1400"/>
              <a:t>©J Denoncourt 2016</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381000" y="381000"/>
            <a:ext cx="8486775" cy="887413"/>
          </a:xfrm>
        </p:spPr>
        <p:txBody>
          <a:bodyPr/>
          <a:lstStyle/>
          <a:p>
            <a:pPr algn="ctr" eaLnBrk="1" hangingPunct="1"/>
            <a:r>
              <a:rPr lang="en-GB" altLang="en-US" sz="2400" b="1" smtClean="0">
                <a:solidFill>
                  <a:srgbClr val="6600CC"/>
                </a:solidFill>
              </a:rPr>
              <a:t>United States of America</a:t>
            </a:r>
          </a:p>
        </p:txBody>
      </p:sp>
      <p:sp>
        <p:nvSpPr>
          <p:cNvPr id="25603" name="Rectangle 4"/>
          <p:cNvSpPr>
            <a:spLocks noGrp="1" noChangeArrowheads="1"/>
          </p:cNvSpPr>
          <p:nvPr>
            <p:ph type="body" sz="half" idx="2"/>
          </p:nvPr>
        </p:nvSpPr>
        <p:spPr>
          <a:xfrm>
            <a:off x="381000" y="1268413"/>
            <a:ext cx="5846763" cy="4308475"/>
          </a:xfrm>
        </p:spPr>
        <p:txBody>
          <a:bodyPr/>
          <a:lstStyle/>
          <a:p>
            <a:pPr eaLnBrk="1" hangingPunct="1"/>
            <a:r>
              <a:rPr lang="en-GB" altLang="en-US" sz="2000" smtClean="0">
                <a:solidFill>
                  <a:srgbClr val="6600CC"/>
                </a:solidFill>
              </a:rPr>
              <a:t>Sarbanes-Oxley 2002 Act Regulation S-K </a:t>
            </a:r>
            <a:r>
              <a:rPr lang="en-GB" altLang="en-US" sz="2000" smtClean="0">
                <a:solidFill>
                  <a:srgbClr val="CC0000"/>
                </a:solidFill>
              </a:rPr>
              <a:t>expressly requires disclosure </a:t>
            </a:r>
            <a:r>
              <a:rPr lang="en-GB" altLang="en-US" sz="2000" smtClean="0">
                <a:solidFill>
                  <a:srgbClr val="6600CC"/>
                </a:solidFill>
              </a:rPr>
              <a:t>of IP assets.</a:t>
            </a:r>
          </a:p>
          <a:p>
            <a:pPr eaLnBrk="1" hangingPunct="1"/>
            <a:r>
              <a:rPr lang="en-GB" altLang="en-US" sz="2000" smtClean="0">
                <a:solidFill>
                  <a:srgbClr val="6600CC"/>
                </a:solidFill>
              </a:rPr>
              <a:t>On April 13 2016, the Securities and Exchange Commission (SEC) issued a 341-page ‘Concept Release’ seeking public comment on whether and how it should change/increase both the substance and format of certain provisions of its Regulation S-K, which dictates most of the disclosure requirements for public companies </a:t>
            </a:r>
            <a:r>
              <a:rPr lang="en-GB" altLang="en-US" sz="2000" smtClean="0">
                <a:solidFill>
                  <a:srgbClr val="CC0000"/>
                </a:solidFill>
              </a:rPr>
              <a:t>other than the financial statements</a:t>
            </a:r>
            <a:r>
              <a:rPr lang="en-GB" altLang="en-US" sz="2000" smtClean="0">
                <a:solidFill>
                  <a:srgbClr val="6600CC"/>
                </a:solidFill>
              </a:rPr>
              <a:t>.</a:t>
            </a:r>
          </a:p>
        </p:txBody>
      </p:sp>
      <p:pic>
        <p:nvPicPr>
          <p:cNvPr id="25604" name="Picture 2" descr="C:\Users\home\AppData\Local\Microsoft\Windows\INetCache\IE\VM3PM50F\united-states-flag-14344283733FG[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89688" y="2420938"/>
            <a:ext cx="2720975" cy="1884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05" name="Rectangle 1"/>
          <p:cNvSpPr>
            <a:spLocks noChangeArrowheads="1"/>
          </p:cNvSpPr>
          <p:nvPr/>
        </p:nvSpPr>
        <p:spPr bwMode="auto">
          <a:xfrm>
            <a:off x="179388" y="6237288"/>
            <a:ext cx="207168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600">
                <a:solidFill>
                  <a:srgbClr val="004D75"/>
                </a:solidFill>
                <a:latin typeface="Verdana" panose="020B0604030504040204" pitchFamily="34" charset="0"/>
                <a:cs typeface="Arial" panose="020B0604020202020204" pitchFamily="34" charset="0"/>
              </a:defRPr>
            </a:lvl1pPr>
            <a:lvl2pPr marL="742950" indent="-285750">
              <a:defRPr sz="1600">
                <a:solidFill>
                  <a:srgbClr val="004D75"/>
                </a:solidFill>
                <a:latin typeface="Verdana" panose="020B0604030504040204" pitchFamily="34" charset="0"/>
                <a:cs typeface="Arial" panose="020B0604020202020204" pitchFamily="34" charset="0"/>
              </a:defRPr>
            </a:lvl2pPr>
            <a:lvl3pPr marL="1143000" indent="-228600">
              <a:defRPr sz="1600">
                <a:solidFill>
                  <a:srgbClr val="004D75"/>
                </a:solidFill>
                <a:latin typeface="Verdana" panose="020B0604030504040204" pitchFamily="34" charset="0"/>
                <a:cs typeface="Arial" panose="020B0604020202020204" pitchFamily="34" charset="0"/>
              </a:defRPr>
            </a:lvl3pPr>
            <a:lvl4pPr marL="1600200" indent="-228600">
              <a:defRPr sz="1600">
                <a:solidFill>
                  <a:srgbClr val="004D75"/>
                </a:solidFill>
                <a:latin typeface="Verdana" panose="020B0604030504040204" pitchFamily="34" charset="0"/>
                <a:cs typeface="Arial" panose="020B0604020202020204" pitchFamily="34" charset="0"/>
              </a:defRPr>
            </a:lvl4pPr>
            <a:lvl5pPr marL="2057400" indent="-228600">
              <a:defRPr sz="1600">
                <a:solidFill>
                  <a:srgbClr val="004D7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sz="1600">
                <a:solidFill>
                  <a:srgbClr val="004D7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sz="1600">
                <a:solidFill>
                  <a:srgbClr val="004D7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sz="1600">
                <a:solidFill>
                  <a:srgbClr val="004D7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sz="1600">
                <a:solidFill>
                  <a:srgbClr val="004D75"/>
                </a:solidFill>
                <a:latin typeface="Verdana" panose="020B0604030504040204" pitchFamily="34" charset="0"/>
                <a:cs typeface="Arial" panose="020B0604020202020204" pitchFamily="34" charset="0"/>
              </a:defRPr>
            </a:lvl9pPr>
          </a:lstStyle>
          <a:p>
            <a:pPr eaLnBrk="1" hangingPunct="1"/>
            <a:r>
              <a:rPr lang="en-GB" altLang="en-US" sz="1400"/>
              <a:t>©J Denoncourt 2016</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323850" y="260350"/>
            <a:ext cx="8486775" cy="887413"/>
          </a:xfrm>
        </p:spPr>
        <p:txBody>
          <a:bodyPr/>
          <a:lstStyle/>
          <a:p>
            <a:pPr algn="ctr" eaLnBrk="1" hangingPunct="1"/>
            <a:r>
              <a:rPr lang="en-GB" altLang="en-US" sz="2400" b="1" smtClean="0">
                <a:solidFill>
                  <a:srgbClr val="6600CC"/>
                </a:solidFill>
              </a:rPr>
              <a:t>To boldly go...</a:t>
            </a:r>
          </a:p>
        </p:txBody>
      </p:sp>
      <p:sp>
        <p:nvSpPr>
          <p:cNvPr id="26627" name="Rectangle 4"/>
          <p:cNvSpPr>
            <a:spLocks noGrp="1" noChangeArrowheads="1"/>
          </p:cNvSpPr>
          <p:nvPr>
            <p:ph type="body" sz="half" idx="2"/>
          </p:nvPr>
        </p:nvSpPr>
        <p:spPr>
          <a:xfrm>
            <a:off x="323850" y="836613"/>
            <a:ext cx="8208963" cy="4364037"/>
          </a:xfrm>
        </p:spPr>
        <p:txBody>
          <a:bodyPr/>
          <a:lstStyle/>
          <a:p>
            <a:pPr marL="0" indent="0" eaLnBrk="1" hangingPunct="1">
              <a:buFontTx/>
              <a:buNone/>
            </a:pPr>
            <a:r>
              <a:rPr lang="en-GB" altLang="en-US" sz="2000" smtClean="0">
                <a:solidFill>
                  <a:srgbClr val="6600CC"/>
                </a:solidFill>
              </a:rPr>
              <a:t>IP assets that underpin technology not only </a:t>
            </a:r>
            <a:r>
              <a:rPr lang="en-GB" altLang="en-US" sz="2000" smtClean="0">
                <a:solidFill>
                  <a:srgbClr val="CC0000"/>
                </a:solidFill>
              </a:rPr>
              <a:t>spawn growth</a:t>
            </a:r>
            <a:r>
              <a:rPr lang="en-GB" altLang="en-US" sz="2000" smtClean="0">
                <a:solidFill>
                  <a:srgbClr val="6600CC"/>
                </a:solidFill>
              </a:rPr>
              <a:t>, but may lead to </a:t>
            </a:r>
            <a:r>
              <a:rPr lang="en-GB" altLang="en-US" sz="2000" smtClean="0">
                <a:solidFill>
                  <a:srgbClr val="CC0000"/>
                </a:solidFill>
              </a:rPr>
              <a:t>declines in corporate value</a:t>
            </a:r>
            <a:r>
              <a:rPr lang="en-GB" altLang="en-US" sz="2000" smtClean="0">
                <a:solidFill>
                  <a:srgbClr val="6600CC"/>
                </a:solidFill>
              </a:rPr>
              <a:t>. </a:t>
            </a:r>
          </a:p>
          <a:p>
            <a:pPr marL="0" indent="0" eaLnBrk="1" hangingPunct="1">
              <a:buFontTx/>
              <a:buNone/>
            </a:pPr>
            <a:r>
              <a:rPr lang="en-US" altLang="en-US" sz="2000" smtClean="0">
                <a:solidFill>
                  <a:srgbClr val="6600CC"/>
                </a:solidFill>
              </a:rPr>
              <a:t>While accountants report monetary value in numbers, there is no logical reason why decision-makers, directors or other stakeholders should restrict themselves to such an information set.</a:t>
            </a:r>
            <a:endParaRPr lang="en-GB" altLang="en-US" sz="2000" smtClean="0">
              <a:solidFill>
                <a:srgbClr val="6600CC"/>
              </a:solidFill>
            </a:endParaRPr>
          </a:p>
          <a:p>
            <a:pPr marL="0" indent="0" eaLnBrk="1" hangingPunct="1">
              <a:buFontTx/>
              <a:buNone/>
            </a:pPr>
            <a:r>
              <a:rPr lang="en-GB" altLang="en-US" sz="2000" smtClean="0">
                <a:solidFill>
                  <a:srgbClr val="6600CC"/>
                </a:solidFill>
              </a:rPr>
              <a:t>Development is needed as to how corporate governance and disclosure law norms should be adapted and applied to the nuances and quirks inherent in corporate IP assets to hold directors to account and protect shareholders.</a:t>
            </a:r>
            <a:endParaRPr lang="en-GB" altLang="en-US" sz="2400" smtClean="0"/>
          </a:p>
          <a:p>
            <a:pPr marL="0" indent="0" eaLnBrk="1" hangingPunct="1">
              <a:buFontTx/>
              <a:buNone/>
            </a:pPr>
            <a:endParaRPr lang="en-GB" altLang="en-US" sz="2400" smtClean="0"/>
          </a:p>
        </p:txBody>
      </p:sp>
      <p:pic>
        <p:nvPicPr>
          <p:cNvPr id="26628" name="Picture 3" descr="C:\Users\home\AppData\Local\Microsoft\Windows\INetCache\IE\OEZ5TKYW\livelong[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659563" y="4419600"/>
            <a:ext cx="1241425" cy="1563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29" name="Rectangle 1"/>
          <p:cNvSpPr>
            <a:spLocks noChangeArrowheads="1"/>
          </p:cNvSpPr>
          <p:nvPr/>
        </p:nvSpPr>
        <p:spPr bwMode="auto">
          <a:xfrm>
            <a:off x="323850" y="6237288"/>
            <a:ext cx="207168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600">
                <a:solidFill>
                  <a:srgbClr val="004D75"/>
                </a:solidFill>
                <a:latin typeface="Verdana" panose="020B0604030504040204" pitchFamily="34" charset="0"/>
                <a:cs typeface="Arial" panose="020B0604020202020204" pitchFamily="34" charset="0"/>
              </a:defRPr>
            </a:lvl1pPr>
            <a:lvl2pPr marL="742950" indent="-285750">
              <a:defRPr sz="1600">
                <a:solidFill>
                  <a:srgbClr val="004D75"/>
                </a:solidFill>
                <a:latin typeface="Verdana" panose="020B0604030504040204" pitchFamily="34" charset="0"/>
                <a:cs typeface="Arial" panose="020B0604020202020204" pitchFamily="34" charset="0"/>
              </a:defRPr>
            </a:lvl2pPr>
            <a:lvl3pPr marL="1143000" indent="-228600">
              <a:defRPr sz="1600">
                <a:solidFill>
                  <a:srgbClr val="004D75"/>
                </a:solidFill>
                <a:latin typeface="Verdana" panose="020B0604030504040204" pitchFamily="34" charset="0"/>
                <a:cs typeface="Arial" panose="020B0604020202020204" pitchFamily="34" charset="0"/>
              </a:defRPr>
            </a:lvl3pPr>
            <a:lvl4pPr marL="1600200" indent="-228600">
              <a:defRPr sz="1600">
                <a:solidFill>
                  <a:srgbClr val="004D75"/>
                </a:solidFill>
                <a:latin typeface="Verdana" panose="020B0604030504040204" pitchFamily="34" charset="0"/>
                <a:cs typeface="Arial" panose="020B0604020202020204" pitchFamily="34" charset="0"/>
              </a:defRPr>
            </a:lvl4pPr>
            <a:lvl5pPr marL="2057400" indent="-228600">
              <a:defRPr sz="1600">
                <a:solidFill>
                  <a:srgbClr val="004D7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sz="1600">
                <a:solidFill>
                  <a:srgbClr val="004D7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sz="1600">
                <a:solidFill>
                  <a:srgbClr val="004D7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sz="1600">
                <a:solidFill>
                  <a:srgbClr val="004D7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sz="1600">
                <a:solidFill>
                  <a:srgbClr val="004D75"/>
                </a:solidFill>
                <a:latin typeface="Verdana" panose="020B0604030504040204" pitchFamily="34" charset="0"/>
                <a:cs typeface="Arial" panose="020B0604020202020204" pitchFamily="34" charset="0"/>
              </a:defRPr>
            </a:lvl9pPr>
          </a:lstStyle>
          <a:p>
            <a:pPr eaLnBrk="1" hangingPunct="1"/>
            <a:r>
              <a:rPr lang="en-GB" altLang="en-US" sz="1400"/>
              <a:t>©J Denoncourt 2016</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395288" y="188913"/>
            <a:ext cx="8439150" cy="744537"/>
          </a:xfrm>
        </p:spPr>
        <p:txBody>
          <a:bodyPr/>
          <a:lstStyle/>
          <a:p>
            <a:pPr algn="ctr" eaLnBrk="1" hangingPunct="1"/>
            <a:r>
              <a:rPr lang="en-GB" altLang="en-US" sz="2400" b="1" smtClean="0">
                <a:solidFill>
                  <a:srgbClr val="6600CC"/>
                </a:solidFill>
              </a:rPr>
              <a:t>Publications</a:t>
            </a:r>
          </a:p>
        </p:txBody>
      </p:sp>
      <p:sp>
        <p:nvSpPr>
          <p:cNvPr id="27651" name="Rectangle 4"/>
          <p:cNvSpPr>
            <a:spLocks noGrp="1" noChangeArrowheads="1"/>
          </p:cNvSpPr>
          <p:nvPr>
            <p:ph type="body" sz="half" idx="2"/>
          </p:nvPr>
        </p:nvSpPr>
        <p:spPr>
          <a:xfrm>
            <a:off x="395288" y="981075"/>
            <a:ext cx="8305800" cy="5078413"/>
          </a:xfrm>
        </p:spPr>
        <p:txBody>
          <a:bodyPr/>
          <a:lstStyle/>
          <a:p>
            <a:pPr marL="0" indent="0">
              <a:buFontTx/>
              <a:buNone/>
            </a:pPr>
            <a:r>
              <a:rPr lang="en-GB" altLang="en-US" sz="1600" b="1" smtClean="0">
                <a:solidFill>
                  <a:srgbClr val="6600CC"/>
                </a:solidFill>
              </a:rPr>
              <a:t>Denoncourt, J. ‘</a:t>
            </a:r>
            <a:r>
              <a:rPr lang="en-GB" altLang="en-US" sz="1600" smtClean="0">
                <a:solidFill>
                  <a:srgbClr val="6600CC"/>
                </a:solidFill>
              </a:rPr>
              <a:t>Corporate Disclosure of Intellectual Property Assets: </a:t>
            </a:r>
            <a:br>
              <a:rPr lang="en-GB" altLang="en-US" sz="1600" smtClean="0">
                <a:solidFill>
                  <a:srgbClr val="6600CC"/>
                </a:solidFill>
              </a:rPr>
            </a:br>
            <a:r>
              <a:rPr lang="en-GB" altLang="en-US" sz="1600" smtClean="0">
                <a:solidFill>
                  <a:srgbClr val="6600CC"/>
                </a:solidFill>
              </a:rPr>
              <a:t>A Comparative System Evaluation of International Trends’</a:t>
            </a:r>
            <a:r>
              <a:rPr lang="en-GB" altLang="en-US" sz="1600" smtClean="0"/>
              <a:t> </a:t>
            </a:r>
            <a:r>
              <a:rPr lang="en-GB" altLang="en-US" sz="1600" smtClean="0">
                <a:solidFill>
                  <a:srgbClr val="6600CC"/>
                </a:solidFill>
              </a:rPr>
              <a:t>(2016) forthcoming.</a:t>
            </a:r>
          </a:p>
          <a:p>
            <a:pPr marL="0" indent="0">
              <a:buFontTx/>
              <a:buNone/>
            </a:pPr>
            <a:r>
              <a:rPr lang="en-GB" altLang="en-US" sz="1600" b="1" smtClean="0">
                <a:solidFill>
                  <a:srgbClr val="6600CC"/>
                </a:solidFill>
              </a:rPr>
              <a:t>Denoncourt, J. </a:t>
            </a:r>
            <a:r>
              <a:rPr lang="en-GB" altLang="en-US" sz="1600" smtClean="0">
                <a:solidFill>
                  <a:srgbClr val="6600CC"/>
                </a:solidFill>
              </a:rPr>
              <a:t>Chapter 2 ‘IP Debt Finance and SMEs: Trends and Initiatives from Around the World’ in Toshiyuki Kono  (Ed.) </a:t>
            </a:r>
            <a:r>
              <a:rPr lang="en-GB" altLang="en-US" sz="1600" i="1" smtClean="0">
                <a:solidFill>
                  <a:srgbClr val="6600CC"/>
                </a:solidFill>
              </a:rPr>
              <a:t>Security Interests in Intellectual Property in a Global Context</a:t>
            </a:r>
            <a:r>
              <a:rPr lang="en-GB" altLang="en-US" sz="1600" smtClean="0">
                <a:solidFill>
                  <a:srgbClr val="6600CC"/>
                </a:solidFill>
              </a:rPr>
              <a:t> (2016) Springer Verlang</a:t>
            </a:r>
          </a:p>
          <a:p>
            <a:pPr marL="0" indent="0">
              <a:buFontTx/>
              <a:buNone/>
            </a:pPr>
            <a:r>
              <a:rPr lang="en-GB" altLang="en-US" sz="1600" b="1" smtClean="0">
                <a:solidFill>
                  <a:srgbClr val="6600CC"/>
                </a:solidFill>
              </a:rPr>
              <a:t>Denoncourt, J. </a:t>
            </a:r>
            <a:r>
              <a:rPr lang="en-GB" altLang="en-US" sz="1600" i="1" smtClean="0">
                <a:solidFill>
                  <a:srgbClr val="6600CC"/>
                </a:solidFill>
              </a:rPr>
              <a:t>Intellectual Property Assets: Corporate Reporting &amp; Disclosure</a:t>
            </a:r>
            <a:r>
              <a:rPr lang="en-GB" altLang="en-US" sz="1600" smtClean="0">
                <a:solidFill>
                  <a:srgbClr val="6600CC"/>
                </a:solidFill>
              </a:rPr>
              <a:t> (2016) Routledge Research in IP Monograph Series (forthcoming)</a:t>
            </a:r>
          </a:p>
          <a:p>
            <a:pPr marL="0" indent="0">
              <a:buFontTx/>
              <a:buNone/>
            </a:pPr>
            <a:r>
              <a:rPr lang="en-US" altLang="en-US" sz="1600" b="1" smtClean="0">
                <a:solidFill>
                  <a:srgbClr val="6600CC"/>
                </a:solidFill>
              </a:rPr>
              <a:t>Denoncourt, J. </a:t>
            </a:r>
            <a:r>
              <a:rPr lang="en-US" altLang="en-US" sz="1600" smtClean="0">
                <a:solidFill>
                  <a:srgbClr val="6600CC"/>
                </a:solidFill>
              </a:rPr>
              <a:t>Chartered Institute of Patent Attorneys (CIPA) Webinar Series Report, ‘Patent Attorneys IPO due diligence’ (April 2016) </a:t>
            </a:r>
            <a:r>
              <a:rPr lang="en-US" altLang="en-US" sz="1600" i="1" smtClean="0">
                <a:solidFill>
                  <a:srgbClr val="6600CC"/>
                </a:solidFill>
              </a:rPr>
              <a:t>CIPA Journal,</a:t>
            </a:r>
            <a:r>
              <a:rPr lang="en-US" altLang="en-US" sz="1600" smtClean="0">
                <a:solidFill>
                  <a:srgbClr val="6600CC"/>
                </a:solidFill>
              </a:rPr>
              <a:t> Vol. 45, No. 4 pp 52-54</a:t>
            </a:r>
            <a:endParaRPr lang="en-GB" altLang="en-US" sz="1600" smtClean="0">
              <a:solidFill>
                <a:srgbClr val="6600CC"/>
              </a:solidFill>
            </a:endParaRPr>
          </a:p>
          <a:p>
            <a:pPr marL="0" indent="0">
              <a:buFontTx/>
              <a:buNone/>
            </a:pPr>
            <a:r>
              <a:rPr lang="en-GB" altLang="en-US" sz="1600" b="1" smtClean="0">
                <a:solidFill>
                  <a:srgbClr val="6600CC"/>
                </a:solidFill>
              </a:rPr>
              <a:t>Denoncourt, J. </a:t>
            </a:r>
            <a:r>
              <a:rPr lang="en-GB" altLang="en-US" sz="1600" smtClean="0">
                <a:solidFill>
                  <a:srgbClr val="6600CC"/>
                </a:solidFill>
              </a:rPr>
              <a:t>‘True and Fair Intellectual Property Information: A Corporate Governance Issue’ (2015) </a:t>
            </a:r>
            <a:r>
              <a:rPr lang="en-GB" altLang="en-US" sz="1600" i="1" smtClean="0">
                <a:solidFill>
                  <a:srgbClr val="6600CC"/>
                </a:solidFill>
              </a:rPr>
              <a:t>Journal of Business Law, </a:t>
            </a:r>
            <a:r>
              <a:rPr lang="en-GB" altLang="en-US" sz="1600" smtClean="0">
                <a:solidFill>
                  <a:srgbClr val="6600CC"/>
                </a:solidFill>
              </a:rPr>
              <a:t>Issue 1, pp47-72</a:t>
            </a:r>
          </a:p>
          <a:p>
            <a:pPr marL="0" indent="0">
              <a:buFontTx/>
              <a:buNone/>
            </a:pPr>
            <a:r>
              <a:rPr lang="en-GB" altLang="en-US" sz="1600" b="1" smtClean="0">
                <a:solidFill>
                  <a:srgbClr val="6600CC"/>
                </a:solidFill>
              </a:rPr>
              <a:t>Denoncourt, J. </a:t>
            </a:r>
            <a:r>
              <a:rPr lang="en-GB" altLang="en-US" sz="1600" i="1" smtClean="0">
                <a:solidFill>
                  <a:srgbClr val="6600CC"/>
                </a:solidFill>
              </a:rPr>
              <a:t>Patent-backed Debt Finance: Should Company Law Take the Lead to Provide a ‘True and Fair’ View of SME Patent Assets? </a:t>
            </a:r>
            <a:r>
              <a:rPr lang="en-GB" altLang="en-US" sz="1600" smtClean="0">
                <a:solidFill>
                  <a:srgbClr val="6600CC"/>
                </a:solidFill>
              </a:rPr>
              <a:t>(2015 PhD Thesis) available at: </a:t>
            </a:r>
            <a:r>
              <a:rPr lang="en-GB" altLang="en-US" sz="1600" smtClean="0">
                <a:solidFill>
                  <a:srgbClr val="6600CC"/>
                </a:solidFill>
                <a:hlinkClick r:id="rId2"/>
              </a:rPr>
              <a:t>http://eprints.nottingham.ac.uk/30743/</a:t>
            </a:r>
            <a:endParaRPr lang="en-GB" altLang="en-US" sz="1600" smtClean="0">
              <a:solidFill>
                <a:srgbClr val="6600CC"/>
              </a:solidFill>
            </a:endParaRPr>
          </a:p>
          <a:p>
            <a:pPr marL="0" indent="0" eaLnBrk="1" hangingPunct="1">
              <a:buFontTx/>
              <a:buNone/>
            </a:pPr>
            <a:endParaRPr lang="en-GB" altLang="en-US" sz="1200" smtClean="0"/>
          </a:p>
        </p:txBody>
      </p:sp>
      <p:sp>
        <p:nvSpPr>
          <p:cNvPr id="27652" name="Rectangle 1"/>
          <p:cNvSpPr>
            <a:spLocks noChangeArrowheads="1"/>
          </p:cNvSpPr>
          <p:nvPr/>
        </p:nvSpPr>
        <p:spPr bwMode="auto">
          <a:xfrm>
            <a:off x="395288" y="6237288"/>
            <a:ext cx="207168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600">
                <a:solidFill>
                  <a:srgbClr val="004D75"/>
                </a:solidFill>
                <a:latin typeface="Verdana" panose="020B0604030504040204" pitchFamily="34" charset="0"/>
                <a:cs typeface="Arial" panose="020B0604020202020204" pitchFamily="34" charset="0"/>
              </a:defRPr>
            </a:lvl1pPr>
            <a:lvl2pPr marL="742950" indent="-285750">
              <a:defRPr sz="1600">
                <a:solidFill>
                  <a:srgbClr val="004D75"/>
                </a:solidFill>
                <a:latin typeface="Verdana" panose="020B0604030504040204" pitchFamily="34" charset="0"/>
                <a:cs typeface="Arial" panose="020B0604020202020204" pitchFamily="34" charset="0"/>
              </a:defRPr>
            </a:lvl2pPr>
            <a:lvl3pPr marL="1143000" indent="-228600">
              <a:defRPr sz="1600">
                <a:solidFill>
                  <a:srgbClr val="004D75"/>
                </a:solidFill>
                <a:latin typeface="Verdana" panose="020B0604030504040204" pitchFamily="34" charset="0"/>
                <a:cs typeface="Arial" panose="020B0604020202020204" pitchFamily="34" charset="0"/>
              </a:defRPr>
            </a:lvl3pPr>
            <a:lvl4pPr marL="1600200" indent="-228600">
              <a:defRPr sz="1600">
                <a:solidFill>
                  <a:srgbClr val="004D75"/>
                </a:solidFill>
                <a:latin typeface="Verdana" panose="020B0604030504040204" pitchFamily="34" charset="0"/>
                <a:cs typeface="Arial" panose="020B0604020202020204" pitchFamily="34" charset="0"/>
              </a:defRPr>
            </a:lvl4pPr>
            <a:lvl5pPr marL="2057400" indent="-228600">
              <a:defRPr sz="1600">
                <a:solidFill>
                  <a:srgbClr val="004D7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sz="1600">
                <a:solidFill>
                  <a:srgbClr val="004D7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sz="1600">
                <a:solidFill>
                  <a:srgbClr val="004D7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sz="1600">
                <a:solidFill>
                  <a:srgbClr val="004D7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sz="1600">
                <a:solidFill>
                  <a:srgbClr val="004D75"/>
                </a:solidFill>
                <a:latin typeface="Verdana" panose="020B0604030504040204" pitchFamily="34" charset="0"/>
                <a:cs typeface="Arial" panose="020B0604020202020204" pitchFamily="34" charset="0"/>
              </a:defRPr>
            </a:lvl9pPr>
          </a:lstStyle>
          <a:p>
            <a:pPr eaLnBrk="1" hangingPunct="1"/>
            <a:r>
              <a:rPr lang="en-GB" altLang="en-US" sz="1400"/>
              <a:t>©J Denoncourt 2016</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a:xfrm>
            <a:off x="381000" y="381000"/>
            <a:ext cx="8305800" cy="625475"/>
          </a:xfrm>
        </p:spPr>
        <p:txBody>
          <a:bodyPr/>
          <a:lstStyle/>
          <a:p>
            <a:r>
              <a:rPr lang="en-GB" altLang="en-US" sz="2400" b="1" smtClean="0"/>
              <a:t>Intellectual Property Research Group</a:t>
            </a:r>
            <a:br>
              <a:rPr lang="en-GB" altLang="en-US" sz="2400" b="1" smtClean="0"/>
            </a:br>
            <a:endParaRPr lang="en-GB" altLang="en-US" sz="2400" b="1" smtClean="0"/>
          </a:p>
        </p:txBody>
      </p:sp>
      <p:pic>
        <p:nvPicPr>
          <p:cNvPr id="28675" name="Picture 6"/>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9467850" y="1530350"/>
            <a:ext cx="1962150" cy="1465263"/>
          </a:xfrm>
        </p:spPr>
      </p:pic>
      <p:sp>
        <p:nvSpPr>
          <p:cNvPr id="28676" name="Rectangle 5"/>
          <p:cNvSpPr>
            <a:spLocks noChangeArrowheads="1"/>
          </p:cNvSpPr>
          <p:nvPr/>
        </p:nvSpPr>
        <p:spPr bwMode="auto">
          <a:xfrm>
            <a:off x="2286000" y="-18161000"/>
            <a:ext cx="4572000" cy="2554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600">
                <a:solidFill>
                  <a:srgbClr val="004D75"/>
                </a:solidFill>
                <a:latin typeface="Verdana" panose="020B0604030504040204" pitchFamily="34" charset="0"/>
                <a:cs typeface="Arial" panose="020B0604020202020204" pitchFamily="34" charset="0"/>
              </a:defRPr>
            </a:lvl1pPr>
            <a:lvl2pPr marL="742950" indent="-285750">
              <a:defRPr sz="1600">
                <a:solidFill>
                  <a:srgbClr val="004D75"/>
                </a:solidFill>
                <a:latin typeface="Verdana" panose="020B0604030504040204" pitchFamily="34" charset="0"/>
                <a:cs typeface="Arial" panose="020B0604020202020204" pitchFamily="34" charset="0"/>
              </a:defRPr>
            </a:lvl2pPr>
            <a:lvl3pPr marL="1143000" indent="-228600">
              <a:defRPr sz="1600">
                <a:solidFill>
                  <a:srgbClr val="004D75"/>
                </a:solidFill>
                <a:latin typeface="Verdana" panose="020B0604030504040204" pitchFamily="34" charset="0"/>
                <a:cs typeface="Arial" panose="020B0604020202020204" pitchFamily="34" charset="0"/>
              </a:defRPr>
            </a:lvl3pPr>
            <a:lvl4pPr marL="1600200" indent="-228600">
              <a:defRPr sz="1600">
                <a:solidFill>
                  <a:srgbClr val="004D75"/>
                </a:solidFill>
                <a:latin typeface="Verdana" panose="020B0604030504040204" pitchFamily="34" charset="0"/>
                <a:cs typeface="Arial" panose="020B0604020202020204" pitchFamily="34" charset="0"/>
              </a:defRPr>
            </a:lvl4pPr>
            <a:lvl5pPr marL="2057400" indent="-228600">
              <a:defRPr sz="1600">
                <a:solidFill>
                  <a:srgbClr val="004D7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sz="1600">
                <a:solidFill>
                  <a:srgbClr val="004D7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sz="1600">
                <a:solidFill>
                  <a:srgbClr val="004D7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sz="1600">
                <a:solidFill>
                  <a:srgbClr val="004D7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sz="1600">
                <a:solidFill>
                  <a:srgbClr val="004D75"/>
                </a:solidFill>
                <a:latin typeface="Verdana" panose="020B0604030504040204" pitchFamily="34" charset="0"/>
                <a:cs typeface="Arial" panose="020B0604020202020204" pitchFamily="34" charset="0"/>
              </a:defRPr>
            </a:lvl9pPr>
          </a:lstStyle>
          <a:p>
            <a:pPr eaLnBrk="1" hangingPunct="1">
              <a:buFont typeface="Wingdings 3" panose="05040102010807070707" pitchFamily="18" charset="2"/>
              <a:buChar char=""/>
            </a:pPr>
            <a:r>
              <a:rPr lang="en-GB" altLang="en-US" sz="2000">
                <a:solidFill>
                  <a:srgbClr val="404040"/>
                </a:solidFill>
              </a:rPr>
              <a:t>lead IP research within the East Midlands region and focusses on:</a:t>
            </a:r>
          </a:p>
          <a:p>
            <a:pPr eaLnBrk="1" hangingPunct="1">
              <a:buFont typeface="Wingdings 3" panose="05040102010807070707" pitchFamily="18" charset="2"/>
              <a:buChar char=""/>
            </a:pPr>
            <a:endParaRPr lang="en-GB" altLang="en-US" sz="2000">
              <a:solidFill>
                <a:srgbClr val="404040"/>
              </a:solidFill>
            </a:endParaRPr>
          </a:p>
          <a:p>
            <a:pPr eaLnBrk="1" hangingPunct="1">
              <a:buFont typeface="Wingdings 3" panose="05040102010807070707" pitchFamily="18" charset="2"/>
              <a:buNone/>
            </a:pPr>
            <a:r>
              <a:rPr lang="en-GB" altLang="en-US" sz="2000">
                <a:solidFill>
                  <a:srgbClr val="404040"/>
                </a:solidFill>
              </a:rPr>
              <a:t>IP law and practice</a:t>
            </a:r>
          </a:p>
          <a:p>
            <a:pPr eaLnBrk="1" hangingPunct="1">
              <a:buFont typeface="Wingdings 3" panose="05040102010807070707" pitchFamily="18" charset="2"/>
              <a:buNone/>
            </a:pPr>
            <a:r>
              <a:rPr lang="en-GB" altLang="en-US" sz="2000">
                <a:solidFill>
                  <a:srgbClr val="404040"/>
                </a:solidFill>
              </a:rPr>
              <a:t>IP law education</a:t>
            </a:r>
          </a:p>
          <a:p>
            <a:pPr eaLnBrk="1" hangingPunct="1">
              <a:buFont typeface="Wingdings 3" panose="05040102010807070707" pitchFamily="18" charset="2"/>
              <a:buNone/>
            </a:pPr>
            <a:r>
              <a:rPr lang="en-GB" altLang="en-US" sz="2000">
                <a:solidFill>
                  <a:srgbClr val="404040"/>
                </a:solidFill>
              </a:rPr>
              <a:t>IP commercialisation</a:t>
            </a:r>
          </a:p>
          <a:p>
            <a:pPr>
              <a:buFont typeface="Wingdings 3" panose="05040102010807070707" pitchFamily="18" charset="2"/>
              <a:buNone/>
            </a:pPr>
            <a:r>
              <a:rPr lang="en-GB" altLang="en-US" sz="2000"/>
              <a:t> </a:t>
            </a:r>
          </a:p>
          <a:p>
            <a:r>
              <a:rPr lang="en-GB" altLang="en-US" sz="2000" u="sng">
                <a:hlinkClick r:id="rId3"/>
              </a:rPr>
              <a:t>www.ntu.ac.uk/ipresearch</a:t>
            </a:r>
            <a:endParaRPr lang="en-GB" altLang="en-US" sz="2000">
              <a:solidFill>
                <a:srgbClr val="404040"/>
              </a:solidFill>
            </a:endParaRPr>
          </a:p>
        </p:txBody>
      </p:sp>
      <p:sp>
        <p:nvSpPr>
          <p:cNvPr id="28677" name="TextBox 6"/>
          <p:cNvSpPr txBox="1">
            <a:spLocks noChangeArrowheads="1"/>
          </p:cNvSpPr>
          <p:nvPr/>
        </p:nvSpPr>
        <p:spPr bwMode="auto">
          <a:xfrm>
            <a:off x="179388" y="1504950"/>
            <a:ext cx="6999287" cy="1939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600">
                <a:solidFill>
                  <a:srgbClr val="004D75"/>
                </a:solidFill>
                <a:latin typeface="Verdana" panose="020B0604030504040204" pitchFamily="34" charset="0"/>
                <a:cs typeface="Arial" panose="020B0604020202020204" pitchFamily="34" charset="0"/>
              </a:defRPr>
            </a:lvl1pPr>
            <a:lvl2pPr marL="742950" indent="-285750">
              <a:defRPr sz="1600">
                <a:solidFill>
                  <a:srgbClr val="004D75"/>
                </a:solidFill>
                <a:latin typeface="Verdana" panose="020B0604030504040204" pitchFamily="34" charset="0"/>
                <a:cs typeface="Arial" panose="020B0604020202020204" pitchFamily="34" charset="0"/>
              </a:defRPr>
            </a:lvl2pPr>
            <a:lvl3pPr marL="1143000" indent="-228600">
              <a:defRPr sz="1600">
                <a:solidFill>
                  <a:srgbClr val="004D75"/>
                </a:solidFill>
                <a:latin typeface="Verdana" panose="020B0604030504040204" pitchFamily="34" charset="0"/>
                <a:cs typeface="Arial" panose="020B0604020202020204" pitchFamily="34" charset="0"/>
              </a:defRPr>
            </a:lvl3pPr>
            <a:lvl4pPr marL="1600200" indent="-228600">
              <a:defRPr sz="1600">
                <a:solidFill>
                  <a:srgbClr val="004D75"/>
                </a:solidFill>
                <a:latin typeface="Verdana" panose="020B0604030504040204" pitchFamily="34" charset="0"/>
                <a:cs typeface="Arial" panose="020B0604020202020204" pitchFamily="34" charset="0"/>
              </a:defRPr>
            </a:lvl4pPr>
            <a:lvl5pPr marL="2057400" indent="-228600">
              <a:defRPr sz="1600">
                <a:solidFill>
                  <a:srgbClr val="004D7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sz="1600">
                <a:solidFill>
                  <a:srgbClr val="004D7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sz="1600">
                <a:solidFill>
                  <a:srgbClr val="004D7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sz="1600">
                <a:solidFill>
                  <a:srgbClr val="004D7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sz="1600">
                <a:solidFill>
                  <a:srgbClr val="004D75"/>
                </a:solidFill>
                <a:latin typeface="Verdana" panose="020B0604030504040204" pitchFamily="34" charset="0"/>
                <a:cs typeface="Arial" panose="020B0604020202020204" pitchFamily="34" charset="0"/>
              </a:defRPr>
            </a:lvl9pPr>
          </a:lstStyle>
          <a:p>
            <a:r>
              <a:rPr lang="en-GB" altLang="en-US" sz="2400"/>
              <a:t>  </a:t>
            </a:r>
            <a:r>
              <a:rPr lang="en-GB" altLang="en-US" sz="2400">
                <a:solidFill>
                  <a:srgbClr val="6600CC"/>
                </a:solidFill>
              </a:rPr>
              <a:t>IP law and practice</a:t>
            </a:r>
          </a:p>
          <a:p>
            <a:r>
              <a:rPr lang="en-GB" altLang="en-US" sz="2400">
                <a:solidFill>
                  <a:srgbClr val="6600CC"/>
                </a:solidFill>
              </a:rPr>
              <a:t>  IP law education</a:t>
            </a:r>
          </a:p>
          <a:p>
            <a:r>
              <a:rPr lang="it-IT" altLang="en-US" sz="2400">
                <a:solidFill>
                  <a:srgbClr val="6600CC"/>
                </a:solidFill>
              </a:rPr>
              <a:t>  IP commercialisation</a:t>
            </a:r>
            <a:endParaRPr lang="en-GB" altLang="en-US" sz="2400">
              <a:solidFill>
                <a:srgbClr val="6600CC"/>
              </a:solidFill>
            </a:endParaRPr>
          </a:p>
          <a:p>
            <a:r>
              <a:rPr lang="it-IT" altLang="en-US" sz="2400">
                <a:solidFill>
                  <a:srgbClr val="6600CC"/>
                </a:solidFill>
              </a:rPr>
              <a:t> </a:t>
            </a:r>
            <a:endParaRPr lang="en-GB" altLang="en-US" sz="2400">
              <a:solidFill>
                <a:srgbClr val="6600CC"/>
              </a:solidFill>
            </a:endParaRPr>
          </a:p>
          <a:p>
            <a:r>
              <a:rPr lang="it-IT" altLang="en-US" sz="2400" u="sng">
                <a:solidFill>
                  <a:srgbClr val="6600CC"/>
                </a:solidFill>
                <a:hlinkClick r:id="rId3"/>
              </a:rPr>
              <a:t>www.ntu.ac.uk/ipresearch</a:t>
            </a:r>
            <a:endParaRPr lang="en-GB" altLang="en-US" sz="2400">
              <a:solidFill>
                <a:srgbClr val="6600CC"/>
              </a:solidFill>
            </a:endParaRPr>
          </a:p>
        </p:txBody>
      </p:sp>
      <p:pic>
        <p:nvPicPr>
          <p:cNvPr id="28678"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24375" y="1435100"/>
            <a:ext cx="4260850" cy="2832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8679" name="Picture 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17575" y="3933825"/>
            <a:ext cx="3071813" cy="20399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8680" name="Picture 8" descr="Z:\BUSINESS DEVELOPMENT OFFICE\IPO\Project Delivery\WP5 - Marketing &amp; Comm\Logos\NLS_logo (2).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364163" y="4695825"/>
            <a:ext cx="2808287" cy="1163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81" name="Rectangle 1"/>
          <p:cNvSpPr>
            <a:spLocks noChangeArrowheads="1"/>
          </p:cNvSpPr>
          <p:nvPr/>
        </p:nvSpPr>
        <p:spPr bwMode="auto">
          <a:xfrm>
            <a:off x="323850" y="6292850"/>
            <a:ext cx="2341563"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600">
                <a:solidFill>
                  <a:srgbClr val="004D75"/>
                </a:solidFill>
                <a:latin typeface="Verdana" panose="020B0604030504040204" pitchFamily="34" charset="0"/>
                <a:cs typeface="Arial" panose="020B0604020202020204" pitchFamily="34" charset="0"/>
              </a:defRPr>
            </a:lvl1pPr>
            <a:lvl2pPr marL="742950" indent="-285750">
              <a:defRPr sz="1600">
                <a:solidFill>
                  <a:srgbClr val="004D75"/>
                </a:solidFill>
                <a:latin typeface="Verdana" panose="020B0604030504040204" pitchFamily="34" charset="0"/>
                <a:cs typeface="Arial" panose="020B0604020202020204" pitchFamily="34" charset="0"/>
              </a:defRPr>
            </a:lvl2pPr>
            <a:lvl3pPr marL="1143000" indent="-228600">
              <a:defRPr sz="1600">
                <a:solidFill>
                  <a:srgbClr val="004D75"/>
                </a:solidFill>
                <a:latin typeface="Verdana" panose="020B0604030504040204" pitchFamily="34" charset="0"/>
                <a:cs typeface="Arial" panose="020B0604020202020204" pitchFamily="34" charset="0"/>
              </a:defRPr>
            </a:lvl3pPr>
            <a:lvl4pPr marL="1600200" indent="-228600">
              <a:defRPr sz="1600">
                <a:solidFill>
                  <a:srgbClr val="004D75"/>
                </a:solidFill>
                <a:latin typeface="Verdana" panose="020B0604030504040204" pitchFamily="34" charset="0"/>
                <a:cs typeface="Arial" panose="020B0604020202020204" pitchFamily="34" charset="0"/>
              </a:defRPr>
            </a:lvl4pPr>
            <a:lvl5pPr marL="2057400" indent="-228600">
              <a:defRPr sz="1600">
                <a:solidFill>
                  <a:srgbClr val="004D7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sz="1600">
                <a:solidFill>
                  <a:srgbClr val="004D7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sz="1600">
                <a:solidFill>
                  <a:srgbClr val="004D7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sz="1600">
                <a:solidFill>
                  <a:srgbClr val="004D7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sz="1600">
                <a:solidFill>
                  <a:srgbClr val="004D75"/>
                </a:solidFill>
                <a:latin typeface="Verdana" panose="020B0604030504040204" pitchFamily="34" charset="0"/>
                <a:cs typeface="Arial" panose="020B0604020202020204" pitchFamily="34" charset="0"/>
              </a:defRPr>
            </a:lvl9pPr>
          </a:lstStyle>
          <a:p>
            <a:pPr eaLnBrk="1" hangingPunct="1"/>
            <a:r>
              <a:rPr lang="en-GB" altLang="en-US"/>
              <a:t>©J Denoncourt 2016</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pPr eaLnBrk="1" hangingPunct="1"/>
            <a:r>
              <a:rPr lang="en-GB" altLang="en-US" sz="4000" b="1" smtClean="0">
                <a:solidFill>
                  <a:srgbClr val="6600CC"/>
                </a:solidFill>
              </a:rPr>
              <a:t>THANK YOU</a:t>
            </a:r>
            <a:br>
              <a:rPr lang="en-GB" altLang="en-US" sz="4000" b="1" smtClean="0">
                <a:solidFill>
                  <a:srgbClr val="6600CC"/>
                </a:solidFill>
              </a:rPr>
            </a:br>
            <a:endParaRPr lang="en-GB" altLang="en-US" sz="4000" b="1" smtClean="0">
              <a:solidFill>
                <a:srgbClr val="6600CC"/>
              </a:solidFill>
            </a:endParaRPr>
          </a:p>
        </p:txBody>
      </p:sp>
      <p:sp>
        <p:nvSpPr>
          <p:cNvPr id="29699" name="Rectangle 3"/>
          <p:cNvSpPr>
            <a:spLocks noGrp="1" noChangeArrowheads="1"/>
          </p:cNvSpPr>
          <p:nvPr>
            <p:ph type="body" idx="1"/>
          </p:nvPr>
        </p:nvSpPr>
        <p:spPr>
          <a:xfrm>
            <a:off x="381000" y="1447800"/>
            <a:ext cx="8305800" cy="889000"/>
          </a:xfrm>
        </p:spPr>
        <p:txBody>
          <a:bodyPr/>
          <a:lstStyle/>
          <a:p>
            <a:pPr eaLnBrk="1" hangingPunct="1"/>
            <a:endParaRPr lang="en-GB" altLang="en-US" smtClean="0"/>
          </a:p>
          <a:p>
            <a:pPr eaLnBrk="1" hangingPunct="1"/>
            <a:endParaRPr lang="en-GB" altLang="en-US" smtClean="0"/>
          </a:p>
        </p:txBody>
      </p:sp>
      <p:pic>
        <p:nvPicPr>
          <p:cNvPr id="29700" name="Picture 4" descr="MPj0438766000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8313" y="1484313"/>
            <a:ext cx="8328025" cy="432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theme/theme1.xml><?xml version="1.0" encoding="utf-8"?>
<a:theme xmlns:a="http://schemas.openxmlformats.org/drawingml/2006/main" name="1_blank">
  <a:themeElements>
    <a:clrScheme name="1_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blank">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600" b="0" i="0" u="none" strike="noStrike" cap="none" normalizeH="0" baseline="0" smtClean="0">
            <a:ln>
              <a:noFill/>
            </a:ln>
            <a:solidFill>
              <a:srgbClr val="004D75"/>
            </a:solidFill>
            <a:effectLst/>
            <a:latin typeface="Verdana" pitchFamily="34"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600" b="0" i="0" u="none" strike="noStrike" cap="none" normalizeH="0" baseline="0" smtClean="0">
            <a:ln>
              <a:noFill/>
            </a:ln>
            <a:solidFill>
              <a:srgbClr val="004D75"/>
            </a:solidFill>
            <a:effectLst/>
            <a:latin typeface="Verdana" pitchFamily="34" charset="0"/>
            <a:cs typeface="Arial" charset="0"/>
          </a:defRPr>
        </a:defPPr>
      </a:lstStyle>
    </a:lnDef>
  </a:objectDefaults>
  <a:extraClrSchemeLst>
    <a:extraClrScheme>
      <a:clrScheme name="1_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blank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blank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blank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blank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blank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blank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blank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blank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blank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blank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blank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PowerPoint_template</Template>
  <TotalTime>8326</TotalTime>
  <Words>1353</Words>
  <Application>Microsoft Office PowerPoint</Application>
  <PresentationFormat>On-screen Show (4:3)</PresentationFormat>
  <Paragraphs>168</Paragraphs>
  <Slides>27</Slides>
  <Notes>1</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27</vt:i4>
      </vt:variant>
    </vt:vector>
  </HeadingPairs>
  <TitlesOfParts>
    <vt:vector size="37" baseType="lpstr">
      <vt:lpstr>Verdana</vt:lpstr>
      <vt:lpstr>Arial</vt:lpstr>
      <vt:lpstr>Times New Roman</vt:lpstr>
      <vt:lpstr>Times</vt:lpstr>
      <vt:lpstr>Wingdings 2</vt:lpstr>
      <vt:lpstr>宋体</vt:lpstr>
      <vt:lpstr>Wingdings 3</vt:lpstr>
      <vt:lpstr>Garamond</vt:lpstr>
      <vt:lpstr>MS PGothic</vt:lpstr>
      <vt:lpstr>1_blank</vt:lpstr>
      <vt:lpstr>Corporate Disclosure of Intellectual Property Assets:  A Comparative System Evaluation of International Trends  </vt:lpstr>
      <vt:lpstr>About me…Janice Denoncourt</vt:lpstr>
      <vt:lpstr>Corporate Disclosure of Intellectual Property Assets:  A Comparative System Evaluation of International Trends </vt:lpstr>
      <vt:lpstr>Inter-disciplinary:  Accounting &amp; Law </vt:lpstr>
      <vt:lpstr>Corporate value of intangible assets</vt:lpstr>
      <vt:lpstr>The corporate governance problem</vt:lpstr>
      <vt:lpstr>Intangible assets (goodwill, IC &amp; IP) value uncertainty + legal risks </vt:lpstr>
      <vt:lpstr>PowerPoint Presentation</vt:lpstr>
      <vt:lpstr>International Accounting Standard 38 Intangibles </vt:lpstr>
      <vt:lpstr>Is the IP Asset information gap  a corporate governance issue? </vt:lpstr>
      <vt:lpstr>Do the directors responsible for IP strategy and stewardship have potential to build  the Starship Enterprise?</vt:lpstr>
      <vt:lpstr>Or?</vt:lpstr>
      <vt:lpstr>Accounting problems unique to IP assets</vt:lpstr>
      <vt:lpstr>The corporate governance issue</vt:lpstr>
      <vt:lpstr>Section 396 Companies Act 2006 (UK)</vt:lpstr>
      <vt:lpstr>Leaving IP ‘off balance’ sheet is not a justifiable proposition</vt:lpstr>
      <vt:lpstr>Does accountability require  narrative corporate disclosure of IP assets?</vt:lpstr>
      <vt:lpstr>True and fair view of corporate performance</vt:lpstr>
      <vt:lpstr>Annual reports and their signalling function</vt:lpstr>
      <vt:lpstr>No bespoke regulatory guidance for  IP asset &amp; strategy disclosure</vt:lpstr>
      <vt:lpstr>Denmark</vt:lpstr>
      <vt:lpstr>Japan</vt:lpstr>
      <vt:lpstr>United States of America</vt:lpstr>
      <vt:lpstr>To boldly go...</vt:lpstr>
      <vt:lpstr>Publications</vt:lpstr>
      <vt:lpstr>Intellectual Property Research Group </vt:lpstr>
      <vt:lpstr>THANK YOU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Denoncourt, Janice</dc:creator>
  <cp:lastModifiedBy>Sullivan, Linda</cp:lastModifiedBy>
  <cp:revision>793</cp:revision>
  <cp:lastPrinted>2015-08-24T11:50:06Z</cp:lastPrinted>
  <dcterms:created xsi:type="dcterms:W3CDTF">1601-01-01T00:00:00Z</dcterms:created>
  <dcterms:modified xsi:type="dcterms:W3CDTF">2016-10-12T14:42:04Z</dcterms:modified>
</cp:coreProperties>
</file>