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</p:sldIdLst>
  <p:sldSz cx="21386800" cy="30279975"/>
  <p:notesSz cx="6858000" cy="9144000"/>
  <p:defaultTextStyle>
    <a:defPPr>
      <a:defRPr lang="en-US"/>
    </a:defPPr>
    <a:lvl1pPr marL="0" algn="l" defTabSz="295200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76001" algn="l" defTabSz="295200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52001" algn="l" defTabSz="295200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28001" algn="l" defTabSz="295200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04003" algn="l" defTabSz="295200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380002" algn="l" defTabSz="295200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56003" algn="l" defTabSz="295200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32003" algn="l" defTabSz="295200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08005" algn="l" defTabSz="2952001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7">
          <p15:clr>
            <a:srgbClr val="A4A3A4"/>
          </p15:clr>
        </p15:guide>
        <p15:guide id="2" pos="67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22" d="100"/>
          <a:sy n="22" d="100"/>
        </p:scale>
        <p:origin x="2550" y="102"/>
      </p:cViewPr>
      <p:guideLst>
        <p:guide orient="horz" pos="9537"/>
        <p:guide pos="67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011" y="9406426"/>
            <a:ext cx="18178780" cy="64905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8021" y="17158654"/>
            <a:ext cx="14970760" cy="77382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758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51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276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03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3794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8553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31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A4D-4E2C-451A-B067-5FB4142C86B2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BE0C3-B49C-4B6E-8B70-2502D6034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947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A4D-4E2C-451A-B067-5FB4142C86B2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BE0C3-B49C-4B6E-8B70-2502D6034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53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410" y="19457697"/>
            <a:ext cx="18178780" cy="6013939"/>
          </a:xfrm>
        </p:spPr>
        <p:txBody>
          <a:bodyPr anchor="t"/>
          <a:lstStyle>
            <a:lvl1pPr algn="l">
              <a:defRPr sz="129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9410" y="12833952"/>
            <a:ext cx="18178780" cy="6623742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75894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51787" indent="0"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 marL="442768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 marL="5903580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  <a:lvl6pPr marL="7379474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6pPr>
            <a:lvl7pPr marL="8855371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7pPr>
            <a:lvl8pPr marL="10331265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8pPr>
            <a:lvl9pPr marL="11807159" indent="0"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A4D-4E2C-451A-B067-5FB4142C86B2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BE0C3-B49C-4B6E-8B70-2502D6034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920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2554" y="31198191"/>
            <a:ext cx="22329898" cy="88232483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88899" y="31198191"/>
            <a:ext cx="22329898" cy="88232483"/>
          </a:xfrm>
        </p:spPr>
        <p:txBody>
          <a:bodyPr/>
          <a:lstStyle>
            <a:lvl1pPr>
              <a:defRPr sz="9000"/>
            </a:lvl1pPr>
            <a:lvl2pPr>
              <a:defRPr sz="77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A4D-4E2C-451A-B067-5FB4142C86B2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BE0C3-B49C-4B6E-8B70-2502D6034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510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342" y="1212604"/>
            <a:ext cx="19248120" cy="504666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341" y="6777951"/>
            <a:ext cx="9449551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894" indent="0">
              <a:buNone/>
              <a:defRPr sz="6500" b="1"/>
            </a:lvl2pPr>
            <a:lvl3pPr marL="2951787" indent="0">
              <a:buNone/>
              <a:defRPr sz="5800" b="1"/>
            </a:lvl3pPr>
            <a:lvl4pPr marL="4427685" indent="0">
              <a:buNone/>
              <a:defRPr sz="5200" b="1"/>
            </a:lvl4pPr>
            <a:lvl5pPr marL="5903580" indent="0">
              <a:buNone/>
              <a:defRPr sz="5200" b="1"/>
            </a:lvl5pPr>
            <a:lvl6pPr marL="7379474" indent="0">
              <a:buNone/>
              <a:defRPr sz="5200" b="1"/>
            </a:lvl6pPr>
            <a:lvl7pPr marL="8855371" indent="0">
              <a:buNone/>
              <a:defRPr sz="5200" b="1"/>
            </a:lvl7pPr>
            <a:lvl8pPr marL="10331265" indent="0">
              <a:buNone/>
              <a:defRPr sz="5200" b="1"/>
            </a:lvl8pPr>
            <a:lvl9pPr marL="11807159" indent="0">
              <a:buNone/>
              <a:defRPr sz="5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341" y="9602678"/>
            <a:ext cx="9449551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64203" y="6777951"/>
            <a:ext cx="9453263" cy="2824727"/>
          </a:xfrm>
        </p:spPr>
        <p:txBody>
          <a:bodyPr anchor="b"/>
          <a:lstStyle>
            <a:lvl1pPr marL="0" indent="0">
              <a:buNone/>
              <a:defRPr sz="7700" b="1"/>
            </a:lvl1pPr>
            <a:lvl2pPr marL="1475894" indent="0">
              <a:buNone/>
              <a:defRPr sz="6500" b="1"/>
            </a:lvl2pPr>
            <a:lvl3pPr marL="2951787" indent="0">
              <a:buNone/>
              <a:defRPr sz="5800" b="1"/>
            </a:lvl3pPr>
            <a:lvl4pPr marL="4427685" indent="0">
              <a:buNone/>
              <a:defRPr sz="5200" b="1"/>
            </a:lvl4pPr>
            <a:lvl5pPr marL="5903580" indent="0">
              <a:buNone/>
              <a:defRPr sz="5200" b="1"/>
            </a:lvl5pPr>
            <a:lvl6pPr marL="7379474" indent="0">
              <a:buNone/>
              <a:defRPr sz="5200" b="1"/>
            </a:lvl6pPr>
            <a:lvl7pPr marL="8855371" indent="0">
              <a:buNone/>
              <a:defRPr sz="5200" b="1"/>
            </a:lvl7pPr>
            <a:lvl8pPr marL="10331265" indent="0">
              <a:buNone/>
              <a:defRPr sz="5200" b="1"/>
            </a:lvl8pPr>
            <a:lvl9pPr marL="11807159" indent="0">
              <a:buNone/>
              <a:defRPr sz="5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64203" y="9602678"/>
            <a:ext cx="9453263" cy="17446034"/>
          </a:xfrm>
        </p:spPr>
        <p:txBody>
          <a:bodyPr/>
          <a:lstStyle>
            <a:lvl1pPr>
              <a:defRPr sz="7700"/>
            </a:lvl1pPr>
            <a:lvl2pPr>
              <a:defRPr sz="6500"/>
            </a:lvl2pPr>
            <a:lvl3pPr>
              <a:defRPr sz="5800"/>
            </a:lvl3pPr>
            <a:lvl4pPr>
              <a:defRPr sz="5200"/>
            </a:lvl4pPr>
            <a:lvl5pPr>
              <a:defRPr sz="5200"/>
            </a:lvl5pPr>
            <a:lvl6pPr>
              <a:defRPr sz="5200"/>
            </a:lvl6pPr>
            <a:lvl7pPr>
              <a:defRPr sz="5200"/>
            </a:lvl7pPr>
            <a:lvl8pPr>
              <a:defRPr sz="5200"/>
            </a:lvl8pPr>
            <a:lvl9pPr>
              <a:defRPr sz="5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A4D-4E2C-451A-B067-5FB4142C86B2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BE0C3-B49C-4B6E-8B70-2502D6034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098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A4D-4E2C-451A-B067-5FB4142C86B2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BE0C3-B49C-4B6E-8B70-2502D6034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000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A4D-4E2C-451A-B067-5FB4142C86B2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BE0C3-B49C-4B6E-8B70-2502D6034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698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342" y="1205591"/>
            <a:ext cx="7036110" cy="5130774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1647" y="1205599"/>
            <a:ext cx="11955815" cy="25843120"/>
          </a:xfrm>
        </p:spPr>
        <p:txBody>
          <a:bodyPr/>
          <a:lstStyle>
            <a:lvl1pPr>
              <a:defRPr sz="10300"/>
            </a:lvl1pPr>
            <a:lvl2pPr>
              <a:defRPr sz="9000"/>
            </a:lvl2pPr>
            <a:lvl3pPr>
              <a:defRPr sz="77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9342" y="6336367"/>
            <a:ext cx="7036110" cy="20712346"/>
          </a:xfrm>
        </p:spPr>
        <p:txBody>
          <a:bodyPr/>
          <a:lstStyle>
            <a:lvl1pPr marL="0" indent="0">
              <a:buNone/>
              <a:defRPr sz="4500"/>
            </a:lvl1pPr>
            <a:lvl2pPr marL="1475894" indent="0">
              <a:buNone/>
              <a:defRPr sz="3900"/>
            </a:lvl2pPr>
            <a:lvl3pPr marL="2951787" indent="0">
              <a:buNone/>
              <a:defRPr sz="3200"/>
            </a:lvl3pPr>
            <a:lvl4pPr marL="4427685" indent="0">
              <a:buNone/>
              <a:defRPr sz="2900"/>
            </a:lvl4pPr>
            <a:lvl5pPr marL="5903580" indent="0">
              <a:buNone/>
              <a:defRPr sz="2900"/>
            </a:lvl5pPr>
            <a:lvl6pPr marL="7379474" indent="0">
              <a:buNone/>
              <a:defRPr sz="2900"/>
            </a:lvl6pPr>
            <a:lvl7pPr marL="8855371" indent="0">
              <a:buNone/>
              <a:defRPr sz="2900"/>
            </a:lvl7pPr>
            <a:lvl8pPr marL="10331265" indent="0">
              <a:buNone/>
              <a:defRPr sz="2900"/>
            </a:lvl8pPr>
            <a:lvl9pPr marL="11807159" indent="0">
              <a:buNone/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A4D-4E2C-451A-B067-5FB4142C86B2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BE0C3-B49C-4B6E-8B70-2502D6034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387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962" y="21195982"/>
            <a:ext cx="12832080" cy="2502306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962" y="2705573"/>
            <a:ext cx="12832080" cy="18167985"/>
          </a:xfrm>
        </p:spPr>
        <p:txBody>
          <a:bodyPr/>
          <a:lstStyle>
            <a:lvl1pPr marL="0" indent="0">
              <a:buNone/>
              <a:defRPr sz="10300"/>
            </a:lvl1pPr>
            <a:lvl2pPr marL="1475894" indent="0">
              <a:buNone/>
              <a:defRPr sz="9000"/>
            </a:lvl2pPr>
            <a:lvl3pPr marL="2951787" indent="0">
              <a:buNone/>
              <a:defRPr sz="7700"/>
            </a:lvl3pPr>
            <a:lvl4pPr marL="4427685" indent="0">
              <a:buNone/>
              <a:defRPr sz="6500"/>
            </a:lvl4pPr>
            <a:lvl5pPr marL="5903580" indent="0">
              <a:buNone/>
              <a:defRPr sz="6500"/>
            </a:lvl5pPr>
            <a:lvl6pPr marL="7379474" indent="0">
              <a:buNone/>
              <a:defRPr sz="6500"/>
            </a:lvl6pPr>
            <a:lvl7pPr marL="8855371" indent="0">
              <a:buNone/>
              <a:defRPr sz="6500"/>
            </a:lvl7pPr>
            <a:lvl8pPr marL="10331265" indent="0">
              <a:buNone/>
              <a:defRPr sz="6500"/>
            </a:lvl8pPr>
            <a:lvl9pPr marL="11807159" indent="0">
              <a:buNone/>
              <a:defRPr sz="6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962" y="23698290"/>
            <a:ext cx="12832080" cy="3553689"/>
          </a:xfrm>
        </p:spPr>
        <p:txBody>
          <a:bodyPr/>
          <a:lstStyle>
            <a:lvl1pPr marL="0" indent="0">
              <a:buNone/>
              <a:defRPr sz="4500"/>
            </a:lvl1pPr>
            <a:lvl2pPr marL="1475894" indent="0">
              <a:buNone/>
              <a:defRPr sz="3900"/>
            </a:lvl2pPr>
            <a:lvl3pPr marL="2951787" indent="0">
              <a:buNone/>
              <a:defRPr sz="3200"/>
            </a:lvl3pPr>
            <a:lvl4pPr marL="4427685" indent="0">
              <a:buNone/>
              <a:defRPr sz="2900"/>
            </a:lvl4pPr>
            <a:lvl5pPr marL="5903580" indent="0">
              <a:buNone/>
              <a:defRPr sz="2900"/>
            </a:lvl5pPr>
            <a:lvl6pPr marL="7379474" indent="0">
              <a:buNone/>
              <a:defRPr sz="2900"/>
            </a:lvl6pPr>
            <a:lvl7pPr marL="8855371" indent="0">
              <a:buNone/>
              <a:defRPr sz="2900"/>
            </a:lvl7pPr>
            <a:lvl8pPr marL="10331265" indent="0">
              <a:buNone/>
              <a:defRPr sz="2900"/>
            </a:lvl8pPr>
            <a:lvl9pPr marL="11807159" indent="0">
              <a:buNone/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A4D-4E2C-451A-B067-5FB4142C86B2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BE0C3-B49C-4B6E-8B70-2502D6034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1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A4D-4E2C-451A-B067-5FB4142C86B2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BE0C3-B49C-4B6E-8B70-2502D6034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321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264736" y="5355072"/>
            <a:ext cx="11254060" cy="11407560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2554" y="5355072"/>
            <a:ext cx="33405737" cy="114075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3AA4D-4E2C-451A-B067-5FB4142C86B2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BE0C3-B49C-4B6E-8B70-2502D6034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058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342" y="1212604"/>
            <a:ext cx="19248120" cy="5046663"/>
          </a:xfrm>
          <a:prstGeom prst="rect">
            <a:avLst/>
          </a:prstGeom>
        </p:spPr>
        <p:txBody>
          <a:bodyPr vert="horz" lIns="295179" tIns="147590" rIns="295179" bIns="14759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342" y="7065335"/>
            <a:ext cx="19248120" cy="19983384"/>
          </a:xfrm>
          <a:prstGeom prst="rect">
            <a:avLst/>
          </a:prstGeom>
        </p:spPr>
        <p:txBody>
          <a:bodyPr vert="horz" lIns="295179" tIns="147590" rIns="295179" bIns="14759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9341" y="28065054"/>
            <a:ext cx="4990253" cy="1612128"/>
          </a:xfrm>
          <a:prstGeom prst="rect">
            <a:avLst/>
          </a:prstGeom>
        </p:spPr>
        <p:txBody>
          <a:bodyPr vert="horz" lIns="295179" tIns="147590" rIns="295179" bIns="147590" rtlCol="0" anchor="ctr"/>
          <a:lstStyle>
            <a:lvl1pPr algn="l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3AA4D-4E2C-451A-B067-5FB4142C86B2}" type="datetimeFigureOut">
              <a:rPr lang="en-GB" smtClean="0"/>
              <a:t>27/01/2017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07157" y="28065054"/>
            <a:ext cx="6772487" cy="1612128"/>
          </a:xfrm>
          <a:prstGeom prst="rect">
            <a:avLst/>
          </a:prstGeom>
        </p:spPr>
        <p:txBody>
          <a:bodyPr vert="horz" lIns="295179" tIns="147590" rIns="295179" bIns="147590" rtlCol="0" anchor="ctr"/>
          <a:lstStyle>
            <a:lvl1pPr algn="ct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327208" y="28065054"/>
            <a:ext cx="4990253" cy="1612128"/>
          </a:xfrm>
          <a:prstGeom prst="rect">
            <a:avLst/>
          </a:prstGeom>
        </p:spPr>
        <p:txBody>
          <a:bodyPr vert="horz" lIns="295179" tIns="147590" rIns="295179" bIns="147590" rtlCol="0" anchor="ctr"/>
          <a:lstStyle>
            <a:lvl1pPr algn="r">
              <a:defRPr sz="3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BE0C3-B49C-4B6E-8B70-2502D60344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81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algn="ctr" defTabSz="2951787" rtl="0" eaLnBrk="1" latinLnBrk="0" hangingPunct="1">
        <a:spcBef>
          <a:spcPct val="0"/>
        </a:spcBef>
        <a:buNone/>
        <a:defRPr sz="1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06920" indent="-1106920" algn="l" defTabSz="2951787" rtl="0" eaLnBrk="1" latinLnBrk="0" hangingPunct="1">
        <a:spcBef>
          <a:spcPct val="20000"/>
        </a:spcBef>
        <a:buFont typeface="Arial" panose="020B0604020202020204" pitchFamily="34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1pPr>
      <a:lvl2pPr marL="2398331" indent="-922435" algn="l" defTabSz="2951787" rtl="0" eaLnBrk="1" latinLnBrk="0" hangingPunct="1">
        <a:spcBef>
          <a:spcPct val="20000"/>
        </a:spcBef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689736" indent="-737948" algn="l" defTabSz="2951787" rtl="0" eaLnBrk="1" latinLnBrk="0" hangingPunct="1">
        <a:spcBef>
          <a:spcPct val="20000"/>
        </a:spcBef>
        <a:buFont typeface="Arial" panose="020B0604020202020204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165630" indent="-737948" algn="l" defTabSz="2951787" rtl="0" eaLnBrk="1" latinLnBrk="0" hangingPunct="1">
        <a:spcBef>
          <a:spcPct val="20000"/>
        </a:spcBef>
        <a:buFont typeface="Arial" panose="020B0604020202020204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41528" indent="-737948" algn="l" defTabSz="2951787" rtl="0" eaLnBrk="1" latinLnBrk="0" hangingPunct="1">
        <a:spcBef>
          <a:spcPct val="20000"/>
        </a:spcBef>
        <a:buFont typeface="Arial" panose="020B0604020202020204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17422" indent="-737948" algn="l" defTabSz="2951787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593316" indent="-737948" algn="l" defTabSz="2951787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069209" indent="-737948" algn="l" defTabSz="2951787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545108" indent="-737948" algn="l" defTabSz="2951787" rtl="0" eaLnBrk="1" latinLnBrk="0" hangingPunct="1">
        <a:spcBef>
          <a:spcPct val="20000"/>
        </a:spcBef>
        <a:buFont typeface="Arial" panose="020B0604020202020204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517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75894" algn="l" defTabSz="29517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51787" algn="l" defTabSz="29517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27685" algn="l" defTabSz="29517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03580" algn="l" defTabSz="29517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379474" algn="l" defTabSz="29517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855371" algn="l" defTabSz="29517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31265" algn="l" defTabSz="29517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07159" algn="l" defTabSz="2951787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7316" y="8190821"/>
            <a:ext cx="8316842" cy="10762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8703" y="19261283"/>
            <a:ext cx="9046204" cy="5380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685" y="17163361"/>
            <a:ext cx="9505751" cy="12889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31" name="Picture 7" descr="businessta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910" y="2"/>
            <a:ext cx="3346510" cy="308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32" name="Picture 8" descr="HRM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766" y="0"/>
            <a:ext cx="7010400" cy="308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3952" y="982592"/>
            <a:ext cx="5640507" cy="208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015" y="13689448"/>
            <a:ext cx="9433089" cy="2812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"/>
          <p:cNvSpPr txBox="1">
            <a:spLocks/>
          </p:cNvSpPr>
          <p:nvPr/>
        </p:nvSpPr>
        <p:spPr>
          <a:xfrm>
            <a:off x="11746472" y="3178522"/>
            <a:ext cx="9565716" cy="46900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txBody>
          <a:bodyPr vert="horz" lIns="91429" tIns="45715" rIns="91429" bIns="45715" rtlCol="0" anchor="b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FINDINGS: A </a:t>
            </a:r>
            <a:r>
              <a:rPr lang="en-GB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</a:t>
            </a:r>
            <a:endParaRPr lang="en-GB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863" indent="-342863" algn="just">
              <a:buFont typeface="Arial" panose="020B0604020202020204" pitchFamily="34" charset="0"/>
              <a:buChar char="•"/>
            </a:pPr>
            <a:r>
              <a:rPr lang="en-GB" sz="2400" b="1" dirty="0"/>
              <a:t>Complexity </a:t>
            </a:r>
            <a:r>
              <a:rPr lang="en-GB" sz="2400" b="1" dirty="0" smtClean="0"/>
              <a:t>attached with stakeholders'’ perception of SHRD (</a:t>
            </a:r>
            <a:r>
              <a:rPr lang="en-GB" sz="2400" b="1" dirty="0"/>
              <a:t>a multi-constituent research perspective)</a:t>
            </a:r>
          </a:p>
          <a:p>
            <a:pPr marL="342863" indent="-342863" algn="just">
              <a:buFont typeface="Arial" panose="020B0604020202020204" pitchFamily="34" charset="0"/>
              <a:buChar char="•"/>
            </a:pPr>
            <a:r>
              <a:rPr lang="en-GB" sz="2400" b="1" dirty="0" smtClean="0"/>
              <a:t>Business focus shift (enhancement </a:t>
            </a:r>
            <a:r>
              <a:rPr lang="en-GB" sz="2400" b="1" dirty="0"/>
              <a:t>of front-line </a:t>
            </a:r>
            <a:r>
              <a:rPr lang="en-GB" sz="2400" b="1" dirty="0" smtClean="0"/>
              <a:t>operations-retrenchment strategies – targeted HRD initiatives).</a:t>
            </a:r>
            <a:endParaRPr lang="en-GB" sz="2400" b="1" dirty="0"/>
          </a:p>
          <a:p>
            <a:pPr marL="342863" indent="-342863" algn="just">
              <a:buFont typeface="Arial" panose="020B0604020202020204" pitchFamily="34" charset="0"/>
              <a:buChar char="•"/>
            </a:pP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Pre-crisis</a:t>
            </a:r>
            <a:r>
              <a:rPr lang="en-GB" sz="2400" b="1" dirty="0"/>
              <a:t>: Partial evidence of SHRD maturity in both organisations.</a:t>
            </a:r>
          </a:p>
          <a:p>
            <a:pPr marL="342863" indent="-342863" algn="just">
              <a:buFont typeface="Arial" panose="020B0604020202020204" pitchFamily="34" charset="0"/>
              <a:buChar char="•"/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Post-Crisis</a:t>
            </a:r>
            <a:r>
              <a:rPr lang="en-GB" sz="2400" b="1" dirty="0" smtClean="0"/>
              <a:t>: Limited </a:t>
            </a:r>
            <a:r>
              <a:rPr lang="en-GB" sz="2400" b="1" dirty="0"/>
              <a:t>evidence of SHRD </a:t>
            </a:r>
            <a:r>
              <a:rPr lang="en-GB" sz="2400" b="1" dirty="0" smtClean="0"/>
              <a:t>maturity-resilience.</a:t>
            </a:r>
            <a:endParaRPr lang="en-GB" sz="2400" b="1" dirty="0"/>
          </a:p>
          <a:p>
            <a:pPr marL="342863" indent="-342863" algn="just">
              <a:buFont typeface="Arial" panose="020B0604020202020204" pitchFamily="34" charset="0"/>
              <a:buChar char="•"/>
            </a:pPr>
            <a:r>
              <a:rPr lang="en-GB" sz="2400" b="1" dirty="0"/>
              <a:t>Micro and Macro </a:t>
            </a:r>
            <a:r>
              <a:rPr lang="en-GB" sz="2400" b="1" dirty="0" smtClean="0"/>
              <a:t>influential agents</a:t>
            </a:r>
            <a:endParaRPr lang="en-GB" sz="2400" b="1" dirty="0"/>
          </a:p>
          <a:p>
            <a:pPr marL="342863" indent="-342863" algn="just">
              <a:buFont typeface="Arial" panose="020B0604020202020204" pitchFamily="34" charset="0"/>
              <a:buChar char="•"/>
            </a:pPr>
            <a:r>
              <a:rPr lang="en-GB" sz="2400" b="1" dirty="0"/>
              <a:t>Lack of Trade Unions’ participation (too politicalised – limited representation – job quality concerns</a:t>
            </a:r>
            <a:r>
              <a:rPr lang="en-GB" sz="2400" b="1" dirty="0" smtClean="0"/>
              <a:t>)</a:t>
            </a:r>
          </a:p>
          <a:p>
            <a:pPr algn="just"/>
            <a:endParaRPr lang="en-GB" sz="2400" b="1" dirty="0"/>
          </a:p>
          <a:p>
            <a:pPr algn="just"/>
            <a:endParaRPr lang="en-GB" sz="1000" b="1" dirty="0"/>
          </a:p>
          <a:p>
            <a:pPr algn="ctr"/>
            <a:r>
              <a:rPr lang="en-GB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SHRD Maturity: An aspiration (rhetoric) or a reality?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0081" y="795894"/>
            <a:ext cx="1694593" cy="226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1627892" y="18958345"/>
            <a:ext cx="9758908" cy="0"/>
          </a:xfrm>
          <a:prstGeom prst="line">
            <a:avLst/>
          </a:prstGeom>
          <a:ln w="1270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1627892" y="3089275"/>
            <a:ext cx="0" cy="27190700"/>
          </a:xfrm>
          <a:prstGeom prst="line">
            <a:avLst/>
          </a:prstGeom>
          <a:ln w="1270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682333" y="16868179"/>
            <a:ext cx="9945560" cy="0"/>
          </a:xfrm>
          <a:prstGeom prst="line">
            <a:avLst/>
          </a:prstGeom>
          <a:ln w="127000">
            <a:solidFill>
              <a:schemeClr val="accent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1649876" y="7955497"/>
            <a:ext cx="9758908" cy="0"/>
          </a:xfrm>
          <a:prstGeom prst="line">
            <a:avLst/>
          </a:prstGeom>
          <a:ln w="1270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0540" y="34987"/>
            <a:ext cx="11044134" cy="831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28704" y="18020308"/>
            <a:ext cx="4032448" cy="529919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A Managerial Viewpoint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3402" y="23351671"/>
            <a:ext cx="4254312" cy="529919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An Operational Standpoint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28705" y="29312332"/>
            <a:ext cx="4254312" cy="529919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Contradictory Perspectives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103699" y="11128677"/>
            <a:ext cx="3292087" cy="529919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A unified perception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669750" y="15315376"/>
            <a:ext cx="4111974" cy="529919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Conflicting understanding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-69910" y="3081146"/>
            <a:ext cx="1728192" cy="271988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 rot="16200000">
            <a:off x="-10295047" y="16130632"/>
            <a:ext cx="22178464" cy="1107986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GB" sz="6600" b="1" dirty="0">
                <a:solidFill>
                  <a:srgbClr val="0070C0"/>
                </a:solidFill>
              </a:rPr>
              <a:t>2015 CERIC Doctoral Conference, University of Leeds, 13</a:t>
            </a:r>
            <a:r>
              <a:rPr lang="en-GB" sz="6600" b="1" baseline="30000" dirty="0">
                <a:solidFill>
                  <a:srgbClr val="0070C0"/>
                </a:solidFill>
              </a:rPr>
              <a:t>th</a:t>
            </a:r>
            <a:r>
              <a:rPr lang="en-GB" sz="6600" b="1" dirty="0">
                <a:solidFill>
                  <a:srgbClr val="0070C0"/>
                </a:solidFill>
              </a:rPr>
              <a:t> May 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-69910" y="3089274"/>
            <a:ext cx="21456710" cy="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595" y="3143136"/>
            <a:ext cx="7405571" cy="1032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8758" y="24675314"/>
            <a:ext cx="8961208" cy="5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02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110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Fotis Mitsakis</dc:creator>
  <cp:lastModifiedBy>Sullivan, Linda</cp:lastModifiedBy>
  <cp:revision>43</cp:revision>
  <dcterms:created xsi:type="dcterms:W3CDTF">2015-02-25T14:05:30Z</dcterms:created>
  <dcterms:modified xsi:type="dcterms:W3CDTF">2017-01-27T11:30:09Z</dcterms:modified>
</cp:coreProperties>
</file>