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handoutMasterIdLst>
    <p:handoutMasterId r:id="rId38"/>
  </p:handoutMasterIdLst>
  <p:sldIdLst>
    <p:sldId id="257" r:id="rId2"/>
    <p:sldId id="259" r:id="rId3"/>
    <p:sldId id="314" r:id="rId4"/>
    <p:sldId id="316" r:id="rId5"/>
    <p:sldId id="334" r:id="rId6"/>
    <p:sldId id="343" r:id="rId7"/>
    <p:sldId id="311" r:id="rId8"/>
    <p:sldId id="313" r:id="rId9"/>
    <p:sldId id="312" r:id="rId10"/>
    <p:sldId id="336" r:id="rId11"/>
    <p:sldId id="284" r:id="rId12"/>
    <p:sldId id="337" r:id="rId13"/>
    <p:sldId id="315" r:id="rId14"/>
    <p:sldId id="302" r:id="rId15"/>
    <p:sldId id="301" r:id="rId16"/>
    <p:sldId id="285" r:id="rId17"/>
    <p:sldId id="267" r:id="rId18"/>
    <p:sldId id="317" r:id="rId19"/>
    <p:sldId id="303" r:id="rId20"/>
    <p:sldId id="350" r:id="rId21"/>
    <p:sldId id="305" r:id="rId22"/>
    <p:sldId id="344" r:id="rId23"/>
    <p:sldId id="345" r:id="rId24"/>
    <p:sldId id="346" r:id="rId25"/>
    <p:sldId id="348" r:id="rId26"/>
    <p:sldId id="349" r:id="rId27"/>
    <p:sldId id="308" r:id="rId28"/>
    <p:sldId id="318" r:id="rId29"/>
    <p:sldId id="340" r:id="rId30"/>
    <p:sldId id="341" r:id="rId31"/>
    <p:sldId id="342" r:id="rId32"/>
    <p:sldId id="326" r:id="rId33"/>
    <p:sldId id="327" r:id="rId34"/>
    <p:sldId id="328" r:id="rId35"/>
    <p:sldId id="276" r:id="rId36"/>
  </p:sldIdLst>
  <p:sldSz cx="9144000" cy="6858000" type="screen4x3"/>
  <p:notesSz cx="6794500" cy="9906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2" d="100"/>
          <a:sy n="92" d="100"/>
        </p:scale>
        <p:origin x="942"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53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48645" y="0"/>
            <a:ext cx="2944283" cy="495300"/>
          </a:xfrm>
          <a:prstGeom prst="rect">
            <a:avLst/>
          </a:prstGeom>
        </p:spPr>
        <p:txBody>
          <a:bodyPr vert="horz" lIns="91440" tIns="45720" rIns="91440" bIns="45720" rtlCol="0"/>
          <a:lstStyle>
            <a:lvl1pPr algn="r">
              <a:defRPr sz="1200"/>
            </a:lvl1pPr>
          </a:lstStyle>
          <a:p>
            <a:fld id="{FD2D2D5B-F4D3-4F0B-829F-A72315F9DB97}" type="datetimeFigureOut">
              <a:rPr lang="en-GB" smtClean="0"/>
              <a:t>05/04/2016</a:t>
            </a:fld>
            <a:endParaRPr lang="en-GB"/>
          </a:p>
        </p:txBody>
      </p:sp>
      <p:sp>
        <p:nvSpPr>
          <p:cNvPr id="4" name="Footer Placeholder 3"/>
          <p:cNvSpPr>
            <a:spLocks noGrp="1"/>
          </p:cNvSpPr>
          <p:nvPr>
            <p:ph type="ftr" sz="quarter" idx="2"/>
          </p:nvPr>
        </p:nvSpPr>
        <p:spPr>
          <a:xfrm>
            <a:off x="0" y="9408981"/>
            <a:ext cx="2944283" cy="4953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48645" y="9408981"/>
            <a:ext cx="2944283" cy="495300"/>
          </a:xfrm>
          <a:prstGeom prst="rect">
            <a:avLst/>
          </a:prstGeom>
        </p:spPr>
        <p:txBody>
          <a:bodyPr vert="horz" lIns="91440" tIns="45720" rIns="91440" bIns="45720" rtlCol="0" anchor="b"/>
          <a:lstStyle>
            <a:lvl1pPr algn="r">
              <a:defRPr sz="1200"/>
            </a:lvl1pPr>
          </a:lstStyle>
          <a:p>
            <a:fld id="{33FF6CE3-A2C5-460D-873D-D5E11CB383A0}" type="slidenum">
              <a:rPr lang="en-GB" smtClean="0"/>
              <a:t>‹#›</a:t>
            </a:fld>
            <a:endParaRPr lang="en-GB"/>
          </a:p>
        </p:txBody>
      </p:sp>
    </p:spTree>
    <p:extLst>
      <p:ext uri="{BB962C8B-B14F-4D97-AF65-F5344CB8AC3E}">
        <p14:creationId xmlns:p14="http://schemas.microsoft.com/office/powerpoint/2010/main" val="30434582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813"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8100" y="0"/>
            <a:ext cx="2944813" cy="496888"/>
          </a:xfrm>
          <a:prstGeom prst="rect">
            <a:avLst/>
          </a:prstGeom>
        </p:spPr>
        <p:txBody>
          <a:bodyPr vert="horz" lIns="91440" tIns="45720" rIns="91440" bIns="45720" rtlCol="0"/>
          <a:lstStyle>
            <a:lvl1pPr algn="r">
              <a:defRPr sz="1200"/>
            </a:lvl1pPr>
          </a:lstStyle>
          <a:p>
            <a:fld id="{13DBC62C-AD2E-46E1-9A6F-E200B5913AC5}" type="datetimeFigureOut">
              <a:rPr lang="en-GB" smtClean="0"/>
              <a:t>05/04/2016</a:t>
            </a:fld>
            <a:endParaRPr lang="en-GB"/>
          </a:p>
        </p:txBody>
      </p:sp>
      <p:sp>
        <p:nvSpPr>
          <p:cNvPr id="4" name="Slide Image Placeholder 3"/>
          <p:cNvSpPr>
            <a:spLocks noGrp="1" noRot="1" noChangeAspect="1"/>
          </p:cNvSpPr>
          <p:nvPr>
            <p:ph type="sldImg" idx="2"/>
          </p:nvPr>
        </p:nvSpPr>
        <p:spPr>
          <a:xfrm>
            <a:off x="1168400" y="1238250"/>
            <a:ext cx="4457700" cy="334327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67263"/>
            <a:ext cx="5435600" cy="3900487"/>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09113"/>
            <a:ext cx="2944813" cy="4968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8100" y="9409113"/>
            <a:ext cx="2944813" cy="496887"/>
          </a:xfrm>
          <a:prstGeom prst="rect">
            <a:avLst/>
          </a:prstGeom>
        </p:spPr>
        <p:txBody>
          <a:bodyPr vert="horz" lIns="91440" tIns="45720" rIns="91440" bIns="45720" rtlCol="0" anchor="b"/>
          <a:lstStyle>
            <a:lvl1pPr algn="r">
              <a:defRPr sz="1200"/>
            </a:lvl1pPr>
          </a:lstStyle>
          <a:p>
            <a:fld id="{8FF4B5D9-06FE-45E9-B4C3-ECE5965DF71C}" type="slidenum">
              <a:rPr lang="en-GB" smtClean="0"/>
              <a:t>‹#›</a:t>
            </a:fld>
            <a:endParaRPr lang="en-GB"/>
          </a:p>
        </p:txBody>
      </p:sp>
    </p:spTree>
    <p:extLst>
      <p:ext uri="{BB962C8B-B14F-4D97-AF65-F5344CB8AC3E}">
        <p14:creationId xmlns:p14="http://schemas.microsoft.com/office/powerpoint/2010/main" val="31333770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09B00600-0839-48FB-9083-A399BBDA90B2}" type="datetimeFigureOut">
              <a:rPr lang="en-GB" smtClean="0"/>
              <a:t>05/04/2016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73E840D-45E9-483E-97C0-2ACDF3FC6077}" type="slidenum">
              <a:rPr lang="en-GB" smtClean="0"/>
              <a:t>‹#›</a:t>
            </a:fld>
            <a:endParaRPr lang="en-GB"/>
          </a:p>
        </p:txBody>
      </p:sp>
    </p:spTree>
    <p:extLst>
      <p:ext uri="{BB962C8B-B14F-4D97-AF65-F5344CB8AC3E}">
        <p14:creationId xmlns:p14="http://schemas.microsoft.com/office/powerpoint/2010/main" val="30101996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9B00600-0839-48FB-9083-A399BBDA90B2}" type="datetimeFigureOut">
              <a:rPr lang="en-GB" smtClean="0"/>
              <a:t>05/04/2016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73E840D-45E9-483E-97C0-2ACDF3FC6077}" type="slidenum">
              <a:rPr lang="en-GB" smtClean="0"/>
              <a:t>‹#›</a:t>
            </a:fld>
            <a:endParaRPr lang="en-GB"/>
          </a:p>
        </p:txBody>
      </p:sp>
    </p:spTree>
    <p:extLst>
      <p:ext uri="{BB962C8B-B14F-4D97-AF65-F5344CB8AC3E}">
        <p14:creationId xmlns:p14="http://schemas.microsoft.com/office/powerpoint/2010/main" val="24257434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9B00600-0839-48FB-9083-A399BBDA90B2}" type="datetimeFigureOut">
              <a:rPr lang="en-GB" smtClean="0"/>
              <a:t>05/04/2016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73E840D-45E9-483E-97C0-2ACDF3FC6077}" type="slidenum">
              <a:rPr lang="en-GB" smtClean="0"/>
              <a:t>‹#›</a:t>
            </a:fld>
            <a:endParaRPr lang="en-GB"/>
          </a:p>
        </p:txBody>
      </p:sp>
    </p:spTree>
    <p:extLst>
      <p:ext uri="{BB962C8B-B14F-4D97-AF65-F5344CB8AC3E}">
        <p14:creationId xmlns:p14="http://schemas.microsoft.com/office/powerpoint/2010/main" val="8813169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09B00600-0839-48FB-9083-A399BBDA90B2}" type="datetimeFigureOut">
              <a:rPr lang="en-GB" smtClean="0"/>
              <a:t>05/04/2016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73E840D-45E9-483E-97C0-2ACDF3FC6077}" type="slidenum">
              <a:rPr lang="en-GB" smtClean="0"/>
              <a:t>‹#›</a:t>
            </a:fld>
            <a:endParaRPr lang="en-GB"/>
          </a:p>
        </p:txBody>
      </p:sp>
    </p:spTree>
    <p:extLst>
      <p:ext uri="{BB962C8B-B14F-4D97-AF65-F5344CB8AC3E}">
        <p14:creationId xmlns:p14="http://schemas.microsoft.com/office/powerpoint/2010/main" val="40274949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09B00600-0839-48FB-9083-A399BBDA90B2}" type="datetimeFigureOut">
              <a:rPr lang="en-GB" smtClean="0"/>
              <a:t>05/04/2016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73E840D-45E9-483E-97C0-2ACDF3FC6077}" type="slidenum">
              <a:rPr lang="en-GB" smtClean="0"/>
              <a:t>‹#›</a:t>
            </a:fld>
            <a:endParaRPr lang="en-GB"/>
          </a:p>
        </p:txBody>
      </p:sp>
    </p:spTree>
    <p:extLst>
      <p:ext uri="{BB962C8B-B14F-4D97-AF65-F5344CB8AC3E}">
        <p14:creationId xmlns:p14="http://schemas.microsoft.com/office/powerpoint/2010/main" val="39387516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09B00600-0839-48FB-9083-A399BBDA90B2}" type="datetimeFigureOut">
              <a:rPr lang="en-GB" smtClean="0"/>
              <a:t>05/04/2016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73E840D-45E9-483E-97C0-2ACDF3FC6077}" type="slidenum">
              <a:rPr lang="en-GB" smtClean="0"/>
              <a:t>‹#›</a:t>
            </a:fld>
            <a:endParaRPr lang="en-GB"/>
          </a:p>
        </p:txBody>
      </p:sp>
    </p:spTree>
    <p:extLst>
      <p:ext uri="{BB962C8B-B14F-4D97-AF65-F5344CB8AC3E}">
        <p14:creationId xmlns:p14="http://schemas.microsoft.com/office/powerpoint/2010/main" val="5732452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B00600-0839-48FB-9083-A399BBDA90B2}" type="datetimeFigureOut">
              <a:rPr lang="en-GB" smtClean="0"/>
              <a:t>05/04/2016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73E840D-45E9-483E-97C0-2ACDF3FC6077}" type="slidenum">
              <a:rPr lang="en-GB" smtClean="0"/>
              <a:t>‹#›</a:t>
            </a:fld>
            <a:endParaRPr lang="en-GB"/>
          </a:p>
        </p:txBody>
      </p:sp>
    </p:spTree>
    <p:extLst>
      <p:ext uri="{BB962C8B-B14F-4D97-AF65-F5344CB8AC3E}">
        <p14:creationId xmlns:p14="http://schemas.microsoft.com/office/powerpoint/2010/main" val="8098763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B00600-0839-48FB-9083-A399BBDA90B2}" type="datetimeFigureOut">
              <a:rPr lang="en-GB" smtClean="0"/>
              <a:t>05/04/2016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73E840D-45E9-483E-97C0-2ACDF3FC6077}" type="slidenum">
              <a:rPr lang="en-GB" smtClean="0"/>
              <a:t>‹#›</a:t>
            </a:fld>
            <a:endParaRPr lang="en-GB"/>
          </a:p>
        </p:txBody>
      </p:sp>
    </p:spTree>
    <p:extLst>
      <p:ext uri="{BB962C8B-B14F-4D97-AF65-F5344CB8AC3E}">
        <p14:creationId xmlns:p14="http://schemas.microsoft.com/office/powerpoint/2010/main" val="13674554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B00600-0839-48FB-9083-A399BBDA90B2}" type="datetimeFigureOut">
              <a:rPr lang="en-GB" smtClean="0"/>
              <a:t>05/04/2016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73E840D-45E9-483E-97C0-2ACDF3FC6077}" type="slidenum">
              <a:rPr lang="en-GB" smtClean="0"/>
              <a:t>‹#›</a:t>
            </a:fld>
            <a:endParaRPr lang="en-GB"/>
          </a:p>
        </p:txBody>
      </p:sp>
    </p:spTree>
    <p:extLst>
      <p:ext uri="{BB962C8B-B14F-4D97-AF65-F5344CB8AC3E}">
        <p14:creationId xmlns:p14="http://schemas.microsoft.com/office/powerpoint/2010/main" val="11648918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9B00600-0839-48FB-9083-A399BBDA90B2}" type="datetimeFigureOut">
              <a:rPr lang="en-GB" smtClean="0"/>
              <a:t>05/04/2016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73E840D-45E9-483E-97C0-2ACDF3FC6077}" type="slidenum">
              <a:rPr lang="en-GB" smtClean="0"/>
              <a:t>‹#›</a:t>
            </a:fld>
            <a:endParaRPr lang="en-GB"/>
          </a:p>
        </p:txBody>
      </p:sp>
    </p:spTree>
    <p:extLst>
      <p:ext uri="{BB962C8B-B14F-4D97-AF65-F5344CB8AC3E}">
        <p14:creationId xmlns:p14="http://schemas.microsoft.com/office/powerpoint/2010/main" val="2492212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9B00600-0839-48FB-9083-A399BBDA90B2}" type="datetimeFigureOut">
              <a:rPr lang="en-GB" smtClean="0"/>
              <a:t>05/04/2016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73E840D-45E9-483E-97C0-2ACDF3FC6077}" type="slidenum">
              <a:rPr lang="en-GB" smtClean="0"/>
              <a:t>‹#›</a:t>
            </a:fld>
            <a:endParaRPr lang="en-GB"/>
          </a:p>
        </p:txBody>
      </p:sp>
    </p:spTree>
    <p:extLst>
      <p:ext uri="{BB962C8B-B14F-4D97-AF65-F5344CB8AC3E}">
        <p14:creationId xmlns:p14="http://schemas.microsoft.com/office/powerpoint/2010/main" val="6674342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305800" cy="1066800"/>
          </a:xfrm>
        </p:spPr>
        <p:txBody>
          <a:bodyPr/>
          <a:lstStyle/>
          <a:p>
            <a:r>
              <a:rPr lang="en-US" smtClean="0"/>
              <a:t>Click to edit Master title style</a:t>
            </a:r>
            <a:endParaRPr lang="en-GB"/>
          </a:p>
        </p:txBody>
      </p:sp>
      <p:sp>
        <p:nvSpPr>
          <p:cNvPr id="3" name="ClipArt Placeholder 2"/>
          <p:cNvSpPr>
            <a:spLocks noGrp="1"/>
          </p:cNvSpPr>
          <p:nvPr>
            <p:ph type="clipArt" sz="half" idx="1"/>
          </p:nvPr>
        </p:nvSpPr>
        <p:spPr>
          <a:xfrm>
            <a:off x="381000" y="1447800"/>
            <a:ext cx="4076700" cy="1465263"/>
          </a:xfrm>
        </p:spPr>
        <p:txBody>
          <a:bodyPr/>
          <a:lstStyle/>
          <a:p>
            <a:pPr lvl="0"/>
            <a:endParaRPr lang="en-GB" noProof="0" smtClean="0"/>
          </a:p>
        </p:txBody>
      </p:sp>
      <p:sp>
        <p:nvSpPr>
          <p:cNvPr id="4" name="Text Placeholder 3"/>
          <p:cNvSpPr>
            <a:spLocks noGrp="1"/>
          </p:cNvSpPr>
          <p:nvPr>
            <p:ph type="body" sz="half" idx="2"/>
          </p:nvPr>
        </p:nvSpPr>
        <p:spPr>
          <a:xfrm>
            <a:off x="4610100" y="1447800"/>
            <a:ext cx="4076700" cy="14652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7"/>
          <p:cNvSpPr>
            <a:spLocks noGrp="1" noChangeArrowheads="1"/>
          </p:cNvSpPr>
          <p:nvPr>
            <p:ph type="dt" sz="half" idx="10"/>
          </p:nvPr>
        </p:nvSpPr>
        <p:spPr>
          <a:ln/>
        </p:spPr>
        <p:txBody>
          <a:bodyPr/>
          <a:lstStyle>
            <a:lvl1pPr>
              <a:defRPr/>
            </a:lvl1pPr>
          </a:lstStyle>
          <a:p>
            <a:pPr>
              <a:defRPr/>
            </a:pPr>
            <a:endParaRPr lang="en-GB"/>
          </a:p>
        </p:txBody>
      </p:sp>
      <p:sp>
        <p:nvSpPr>
          <p:cNvPr id="6" name="Rectangle 8"/>
          <p:cNvSpPr>
            <a:spLocks noGrp="1" noChangeArrowheads="1"/>
          </p:cNvSpPr>
          <p:nvPr>
            <p:ph type="sldNum" sz="quarter" idx="11"/>
          </p:nvPr>
        </p:nvSpPr>
        <p:spPr>
          <a:ln/>
        </p:spPr>
        <p:txBody>
          <a:bodyPr/>
          <a:lstStyle>
            <a:lvl1pPr>
              <a:defRPr/>
            </a:lvl1pPr>
          </a:lstStyle>
          <a:p>
            <a:pPr>
              <a:defRPr/>
            </a:pPr>
            <a:fld id="{0D95E8A5-A8B9-4AB0-8333-98E3A2D6213E}" type="slidenum">
              <a:rPr lang="en-GB"/>
              <a:pPr>
                <a:defRPr/>
              </a:pPr>
              <a:t>‹#›</a:t>
            </a:fld>
            <a:endParaRPr lang="en-GB"/>
          </a:p>
        </p:txBody>
      </p:sp>
    </p:spTree>
    <p:extLst>
      <p:ext uri="{BB962C8B-B14F-4D97-AF65-F5344CB8AC3E}">
        <p14:creationId xmlns:p14="http://schemas.microsoft.com/office/powerpoint/2010/main" val="17211256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305800" cy="10668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381000" y="1447800"/>
            <a:ext cx="4076700" cy="14652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lipArt Placeholder 3"/>
          <p:cNvSpPr>
            <a:spLocks noGrp="1"/>
          </p:cNvSpPr>
          <p:nvPr>
            <p:ph type="clipArt" sz="half" idx="2"/>
          </p:nvPr>
        </p:nvSpPr>
        <p:spPr>
          <a:xfrm>
            <a:off x="4610100" y="1447800"/>
            <a:ext cx="4076700" cy="1465263"/>
          </a:xfrm>
        </p:spPr>
        <p:txBody>
          <a:bodyPr/>
          <a:lstStyle/>
          <a:p>
            <a:pPr lvl="0"/>
            <a:endParaRPr lang="en-GB" noProof="0" smtClean="0"/>
          </a:p>
        </p:txBody>
      </p:sp>
      <p:sp>
        <p:nvSpPr>
          <p:cNvPr id="5" name="Rectangle 7"/>
          <p:cNvSpPr>
            <a:spLocks noGrp="1" noChangeArrowheads="1"/>
          </p:cNvSpPr>
          <p:nvPr>
            <p:ph type="dt" sz="half" idx="10"/>
          </p:nvPr>
        </p:nvSpPr>
        <p:spPr>
          <a:ln/>
        </p:spPr>
        <p:txBody>
          <a:bodyPr/>
          <a:lstStyle>
            <a:lvl1pPr>
              <a:defRPr/>
            </a:lvl1pPr>
          </a:lstStyle>
          <a:p>
            <a:pPr>
              <a:defRPr/>
            </a:pPr>
            <a:endParaRPr lang="en-GB" altLang="en-US"/>
          </a:p>
        </p:txBody>
      </p:sp>
      <p:sp>
        <p:nvSpPr>
          <p:cNvPr id="6" name="Rectangle 8"/>
          <p:cNvSpPr>
            <a:spLocks noGrp="1" noChangeArrowheads="1"/>
          </p:cNvSpPr>
          <p:nvPr>
            <p:ph type="sldNum" sz="quarter" idx="11"/>
          </p:nvPr>
        </p:nvSpPr>
        <p:spPr>
          <a:ln/>
        </p:spPr>
        <p:txBody>
          <a:bodyPr/>
          <a:lstStyle>
            <a:lvl1pPr>
              <a:defRPr/>
            </a:lvl1pPr>
          </a:lstStyle>
          <a:p>
            <a:pPr>
              <a:defRPr/>
            </a:pPr>
            <a:fld id="{AAA98F8E-52EB-4473-949D-E4172F8A1D15}" type="slidenum">
              <a:rPr lang="en-GB" altLang="en-US"/>
              <a:pPr>
                <a:defRPr/>
              </a:pPr>
              <a:t>‹#›</a:t>
            </a:fld>
            <a:endParaRPr lang="en-GB" altLang="en-US"/>
          </a:p>
        </p:txBody>
      </p:sp>
    </p:spTree>
    <p:extLst>
      <p:ext uri="{BB962C8B-B14F-4D97-AF65-F5344CB8AC3E}">
        <p14:creationId xmlns:p14="http://schemas.microsoft.com/office/powerpoint/2010/main" val="4114227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B00600-0839-48FB-9083-A399BBDA90B2}" type="datetimeFigureOut">
              <a:rPr lang="en-GB" smtClean="0"/>
              <a:t>05/04/2016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3E840D-45E9-483E-97C0-2ACDF3FC6077}" type="slidenum">
              <a:rPr lang="en-GB" smtClean="0"/>
              <a:t>‹#›</a:t>
            </a:fld>
            <a:endParaRPr lang="en-GB"/>
          </a:p>
        </p:txBody>
      </p:sp>
    </p:spTree>
    <p:extLst>
      <p:ext uri="{BB962C8B-B14F-4D97-AF65-F5344CB8AC3E}">
        <p14:creationId xmlns:p14="http://schemas.microsoft.com/office/powerpoint/2010/main" val="18317914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2"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mailto:Janice.denoncourt@ntu.ac.uk" TargetMode="Externa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hyperlink" Target="http://www.taylorwessing.com/ipindex/" TargetMode="Externa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www.unified-patent-court.org/images/documents/enhanced-european-patent-system.pdf" TargetMode="External"/><Relationship Id="rId2" Type="http://schemas.openxmlformats.org/officeDocument/2006/relationships/hyperlink" Target="http://www.unified-patent-court.org/images/documents/upc-agreement.pdf" TargetMode="Externa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10.PNG"/><Relationship Id="rId4" Type="http://schemas.openxmlformats.org/officeDocument/2006/relationships/hyperlink" Target="http://www.unified-patent-court.org/"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www.innovateuk.org/"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hyperlink" Target="http://ec.europa.eu/invest-in-research/pdf/ip_recommendation_en.pdf" TargetMode="Externa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gov.uk/guidance/lambert-toolkit"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1.W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catapult.org.uk/" TargetMode="Externa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ec.europa.eu/programmes/horizon2020/" TargetMode="External"/><Relationship Id="rId1" Type="http://schemas.openxmlformats.org/officeDocument/2006/relationships/slideLayout" Target="../slideLayouts/slideLayout2.xml"/><Relationship Id="rId4" Type="http://schemas.openxmlformats.org/officeDocument/2006/relationships/image" Target="../media/image25.gif"/></Relationships>
</file>

<file path=ppt/slides/_rels/slide32.xml.rels><?xml version="1.0" encoding="UTF-8" standalone="yes"?>
<Relationships xmlns="http://schemas.openxmlformats.org/package/2006/relationships"><Relationship Id="rId8" Type="http://schemas.openxmlformats.org/officeDocument/2006/relationships/hyperlink" Target="http://en.wikipedia.org/wiki/Angel_Investors" TargetMode="External"/><Relationship Id="rId3" Type="http://schemas.openxmlformats.org/officeDocument/2006/relationships/hyperlink" Target="http://en.wikipedia.org/wiki/Proof_of_principle" TargetMode="External"/><Relationship Id="rId7" Type="http://schemas.openxmlformats.org/officeDocument/2006/relationships/hyperlink" Target="http://en.wikipedia.org/wiki/Venture_capital" TargetMode="External"/><Relationship Id="rId2" Type="http://schemas.openxmlformats.org/officeDocument/2006/relationships/hyperlink" Target="http://en.wikipedia.org/wiki/Proof_of_concept" TargetMode="External"/><Relationship Id="rId1" Type="http://schemas.openxmlformats.org/officeDocument/2006/relationships/slideLayout" Target="../slideLayouts/slideLayout13.xml"/><Relationship Id="rId6" Type="http://schemas.openxmlformats.org/officeDocument/2006/relationships/hyperlink" Target="http://en.wikipedia.org/wiki/Prototype" TargetMode="External"/><Relationship Id="rId5" Type="http://schemas.openxmlformats.org/officeDocument/2006/relationships/hyperlink" Target="http://en.wikipedia.org/wiki/Product_(business)" TargetMode="External"/><Relationship Id="rId10" Type="http://schemas.openxmlformats.org/officeDocument/2006/relationships/hyperlink" Target="http://en.wikipedia.org/wiki/Financial_capital" TargetMode="External"/><Relationship Id="rId4" Type="http://schemas.openxmlformats.org/officeDocument/2006/relationships/hyperlink" Target="http://en.wikipedia.org/wiki/Theory" TargetMode="External"/><Relationship Id="rId9" Type="http://schemas.openxmlformats.org/officeDocument/2006/relationships/hyperlink" Target="http://en.wikipedia.org/wiki/Bank"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en.wikipedia.org/wiki/Customers" TargetMode="External"/><Relationship Id="rId2" Type="http://schemas.openxmlformats.org/officeDocument/2006/relationships/hyperlink" Target="http://en.wikipedia.org/wiki/Business_model" TargetMode="External"/><Relationship Id="rId1" Type="http://schemas.openxmlformats.org/officeDocument/2006/relationships/slideLayout" Target="../slideLayouts/slideLayout13.xml"/><Relationship Id="rId6" Type="http://schemas.openxmlformats.org/officeDocument/2006/relationships/image" Target="../media/image3.png"/><Relationship Id="rId5" Type="http://schemas.openxmlformats.org/officeDocument/2006/relationships/hyperlink" Target="http://en.wikipedia.org/wiki/Distribution_channel" TargetMode="External"/><Relationship Id="rId4" Type="http://schemas.openxmlformats.org/officeDocument/2006/relationships/hyperlink" Target="http://en.wikipedia.org/wiki/Early_adopter"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en.wikipedia.org/wiki/Reputation" TargetMode="External"/><Relationship Id="rId7" Type="http://schemas.openxmlformats.org/officeDocument/2006/relationships/hyperlink" Target="http://en.wiktionary.org/wiki/treatment" TargetMode="External"/><Relationship Id="rId2" Type="http://schemas.openxmlformats.org/officeDocument/2006/relationships/hyperlink" Target="http://en.wikipedia.org/wiki/Conflict_of_interest" TargetMode="External"/><Relationship Id="rId1" Type="http://schemas.openxmlformats.org/officeDocument/2006/relationships/slideLayout" Target="../slideLayouts/slideLayout13.xml"/><Relationship Id="rId6" Type="http://schemas.openxmlformats.org/officeDocument/2006/relationships/hyperlink" Target="http://en.wikipedia.org/wiki/Transparency_(behavior)" TargetMode="External"/><Relationship Id="rId5" Type="http://schemas.openxmlformats.org/officeDocument/2006/relationships/hyperlink" Target="http://en.wikipedia.org/wiki/Equity_(finance)" TargetMode="External"/><Relationship Id="rId4" Type="http://schemas.openxmlformats.org/officeDocument/2006/relationships/hyperlink" Target="http://en.wikipedia.org/wiki/Royalties" TargetMode="External"/></Relationships>
</file>

<file path=ppt/slides/_rels/slide3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81000" y="381000"/>
            <a:ext cx="8305800" cy="1535832"/>
          </a:xfrm>
        </p:spPr>
        <p:txBody>
          <a:bodyPr>
            <a:noAutofit/>
          </a:bodyPr>
          <a:lstStyle/>
          <a:p>
            <a:r>
              <a:rPr lang="en-GB" sz="2800" b="1" dirty="0" smtClean="0">
                <a:solidFill>
                  <a:srgbClr val="0070C0"/>
                </a:solidFill>
                <a:latin typeface="Verdana" panose="020B0604030504040204" pitchFamily="34" charset="0"/>
                <a:ea typeface="Verdana" panose="020B0604030504040204" pitchFamily="34" charset="0"/>
                <a:cs typeface="Verdana" panose="020B0604030504040204" pitchFamily="34" charset="0"/>
              </a:rPr>
              <a:t>Commercialising and </a:t>
            </a:r>
            <a:br>
              <a:rPr lang="en-GB" sz="2800" b="1" dirty="0" smtClean="0">
                <a:solidFill>
                  <a:srgbClr val="0070C0"/>
                </a:solidFill>
                <a:latin typeface="Verdana" panose="020B0604030504040204" pitchFamily="34" charset="0"/>
                <a:ea typeface="Verdana" panose="020B0604030504040204" pitchFamily="34" charset="0"/>
                <a:cs typeface="Verdana" panose="020B0604030504040204" pitchFamily="34" charset="0"/>
              </a:rPr>
            </a:br>
            <a:r>
              <a:rPr lang="en-GB" sz="2800" b="1" dirty="0" smtClean="0">
                <a:solidFill>
                  <a:srgbClr val="0070C0"/>
                </a:solidFill>
                <a:latin typeface="Verdana" panose="020B0604030504040204" pitchFamily="34" charset="0"/>
                <a:ea typeface="Verdana" panose="020B0604030504040204" pitchFamily="34" charset="0"/>
                <a:cs typeface="Verdana" panose="020B0604030504040204" pitchFamily="34" charset="0"/>
              </a:rPr>
              <a:t>IP Strategies for Medical </a:t>
            </a:r>
            <a:r>
              <a:rPr lang="en-GB" sz="2800" b="1" dirty="0">
                <a:solidFill>
                  <a:srgbClr val="0070C0"/>
                </a:solidFill>
                <a:latin typeface="Verdana" panose="020B0604030504040204" pitchFamily="34" charset="0"/>
                <a:ea typeface="Verdana" panose="020B0604030504040204" pitchFamily="34" charset="0"/>
                <a:cs typeface="Verdana" panose="020B0604030504040204" pitchFamily="34" charset="0"/>
              </a:rPr>
              <a:t>I</a:t>
            </a:r>
            <a:r>
              <a:rPr lang="en-GB" sz="2800" b="1" dirty="0" smtClean="0">
                <a:solidFill>
                  <a:srgbClr val="0070C0"/>
                </a:solidFill>
                <a:latin typeface="Verdana" panose="020B0604030504040204" pitchFamily="34" charset="0"/>
                <a:ea typeface="Verdana" panose="020B0604030504040204" pitchFamily="34" charset="0"/>
                <a:cs typeface="Verdana" panose="020B0604030504040204" pitchFamily="34" charset="0"/>
              </a:rPr>
              <a:t>nnovation</a:t>
            </a:r>
          </a:p>
        </p:txBody>
      </p:sp>
      <p:sp>
        <p:nvSpPr>
          <p:cNvPr id="3075" name="Rectangle 4"/>
          <p:cNvSpPr>
            <a:spLocks noGrp="1" noChangeArrowheads="1"/>
          </p:cNvSpPr>
          <p:nvPr>
            <p:ph type="body" sz="half" idx="2"/>
          </p:nvPr>
        </p:nvSpPr>
        <p:spPr>
          <a:xfrm>
            <a:off x="4067944" y="2528900"/>
            <a:ext cx="4833716" cy="2472822"/>
          </a:xfrm>
        </p:spPr>
        <p:txBody>
          <a:bodyPr>
            <a:normAutofit fontScale="92500" lnSpcReduction="20000"/>
          </a:bodyPr>
          <a:lstStyle/>
          <a:p>
            <a:pPr>
              <a:lnSpc>
                <a:spcPct val="90000"/>
              </a:lnSpc>
              <a:buNone/>
            </a:pPr>
            <a:r>
              <a:rPr lang="en-GB" sz="2600" dirty="0" smtClean="0">
                <a:latin typeface="Verdana" panose="020B0604030504040204" pitchFamily="34" charset="0"/>
                <a:ea typeface="Verdana" panose="020B0604030504040204" pitchFamily="34" charset="0"/>
                <a:cs typeface="Verdana" panose="020B0604030504040204" pitchFamily="34" charset="0"/>
              </a:rPr>
              <a:t>Dr Janice </a:t>
            </a:r>
            <a:r>
              <a:rPr lang="en-GB" sz="2600" dirty="0" err="1">
                <a:latin typeface="Verdana" panose="020B0604030504040204" pitchFamily="34" charset="0"/>
                <a:ea typeface="Verdana" panose="020B0604030504040204" pitchFamily="34" charset="0"/>
                <a:cs typeface="Verdana" panose="020B0604030504040204" pitchFamily="34" charset="0"/>
              </a:rPr>
              <a:t>Denoncourt</a:t>
            </a:r>
            <a:endParaRPr lang="en-GB" sz="2600" dirty="0">
              <a:latin typeface="Verdana" panose="020B0604030504040204" pitchFamily="34" charset="0"/>
              <a:ea typeface="Verdana" panose="020B0604030504040204" pitchFamily="34" charset="0"/>
              <a:cs typeface="Verdana" panose="020B0604030504040204" pitchFamily="34" charset="0"/>
            </a:endParaRPr>
          </a:p>
          <a:p>
            <a:pPr>
              <a:lnSpc>
                <a:spcPct val="90000"/>
              </a:lnSpc>
              <a:buNone/>
            </a:pPr>
            <a:r>
              <a:rPr lang="en-GB" sz="1700" dirty="0">
                <a:latin typeface="Verdana" panose="020B0604030504040204" pitchFamily="34" charset="0"/>
                <a:ea typeface="Verdana" panose="020B0604030504040204" pitchFamily="34" charset="0"/>
                <a:cs typeface="Verdana" panose="020B0604030504040204" pitchFamily="34" charset="0"/>
              </a:rPr>
              <a:t>BA, LLB, </a:t>
            </a:r>
            <a:r>
              <a:rPr lang="en-GB" sz="1700" dirty="0" smtClean="0">
                <a:latin typeface="Verdana" panose="020B0604030504040204" pitchFamily="34" charset="0"/>
                <a:ea typeface="Verdana" panose="020B0604030504040204" pitchFamily="34" charset="0"/>
                <a:cs typeface="Verdana" panose="020B0604030504040204" pitchFamily="34" charset="0"/>
              </a:rPr>
              <a:t>LLM, PhD</a:t>
            </a:r>
            <a:endParaRPr lang="en-GB" sz="1700" dirty="0">
              <a:latin typeface="Verdana" panose="020B0604030504040204" pitchFamily="34" charset="0"/>
              <a:ea typeface="Verdana" panose="020B0604030504040204" pitchFamily="34" charset="0"/>
              <a:cs typeface="Verdana" panose="020B0604030504040204" pitchFamily="34" charset="0"/>
            </a:endParaRPr>
          </a:p>
          <a:p>
            <a:pPr>
              <a:lnSpc>
                <a:spcPct val="90000"/>
              </a:lnSpc>
              <a:buNone/>
            </a:pPr>
            <a:r>
              <a:rPr lang="en-GB" sz="1700" dirty="0">
                <a:latin typeface="Verdana" panose="020B0604030504040204" pitchFamily="34" charset="0"/>
                <a:ea typeface="Verdana" panose="020B0604030504040204" pitchFamily="34" charset="0"/>
                <a:cs typeface="Verdana" panose="020B0604030504040204" pitchFamily="34" charset="0"/>
              </a:rPr>
              <a:t>Solicitor England &amp; Wales</a:t>
            </a:r>
          </a:p>
          <a:p>
            <a:pPr>
              <a:lnSpc>
                <a:spcPct val="90000"/>
              </a:lnSpc>
              <a:buNone/>
            </a:pPr>
            <a:r>
              <a:rPr lang="en-GB" sz="1700" dirty="0">
                <a:latin typeface="Verdana" panose="020B0604030504040204" pitchFamily="34" charset="0"/>
                <a:ea typeface="Verdana" panose="020B0604030504040204" pitchFamily="34" charset="0"/>
                <a:cs typeface="Verdana" panose="020B0604030504040204" pitchFamily="34" charset="0"/>
              </a:rPr>
              <a:t>Barrister &amp; Solicitor West Australia</a:t>
            </a:r>
          </a:p>
          <a:p>
            <a:pPr>
              <a:lnSpc>
                <a:spcPct val="90000"/>
              </a:lnSpc>
              <a:buNone/>
            </a:pPr>
            <a:r>
              <a:rPr lang="en-GB" sz="1700" dirty="0">
                <a:latin typeface="Verdana" panose="020B0604030504040204" pitchFamily="34" charset="0"/>
                <a:ea typeface="Verdana" panose="020B0604030504040204" pitchFamily="34" charset="0"/>
                <a:cs typeface="Verdana" panose="020B0604030504040204" pitchFamily="34" charset="0"/>
              </a:rPr>
              <a:t>Senior Lecturer, NTU</a:t>
            </a:r>
          </a:p>
          <a:p>
            <a:pPr>
              <a:lnSpc>
                <a:spcPct val="90000"/>
              </a:lnSpc>
              <a:buNone/>
            </a:pPr>
            <a:r>
              <a:rPr lang="en-GB" sz="1700" dirty="0">
                <a:latin typeface="Verdana" panose="020B0604030504040204" pitchFamily="34" charset="0"/>
                <a:ea typeface="Verdana" panose="020B0604030504040204" pitchFamily="34" charset="0"/>
                <a:cs typeface="Verdana" panose="020B0604030504040204" pitchFamily="34" charset="0"/>
                <a:hlinkClick r:id="rId2"/>
              </a:rPr>
              <a:t>Janice.denoncourt@ntu.ac.uk</a:t>
            </a:r>
            <a:endParaRPr lang="en-GB" sz="1700" dirty="0">
              <a:latin typeface="Verdana" panose="020B0604030504040204" pitchFamily="34" charset="0"/>
              <a:ea typeface="Verdana" panose="020B0604030504040204" pitchFamily="34" charset="0"/>
              <a:cs typeface="Verdana" panose="020B0604030504040204" pitchFamily="34" charset="0"/>
            </a:endParaRPr>
          </a:p>
          <a:p>
            <a:pPr>
              <a:lnSpc>
                <a:spcPct val="90000"/>
              </a:lnSpc>
              <a:buNone/>
            </a:pPr>
            <a:r>
              <a:rPr lang="en-GB" sz="1700" dirty="0">
                <a:latin typeface="Verdana" panose="020B0604030504040204" pitchFamily="34" charset="0"/>
                <a:ea typeface="Verdana" panose="020B0604030504040204" pitchFamily="34" charset="0"/>
                <a:cs typeface="Verdana" panose="020B0604030504040204" pitchFamily="34" charset="0"/>
              </a:rPr>
              <a:t>Twitter @</a:t>
            </a:r>
            <a:r>
              <a:rPr lang="en-GB" sz="1700" dirty="0" err="1" smtClean="0">
                <a:latin typeface="Verdana" panose="020B0604030504040204" pitchFamily="34" charset="0"/>
                <a:ea typeface="Verdana" panose="020B0604030504040204" pitchFamily="34" charset="0"/>
                <a:cs typeface="Verdana" panose="020B0604030504040204" pitchFamily="34" charset="0"/>
              </a:rPr>
              <a:t>jandenoncourt</a:t>
            </a:r>
            <a:endParaRPr lang="en-GB" sz="1700" dirty="0" smtClean="0">
              <a:latin typeface="Verdana" panose="020B0604030504040204" pitchFamily="34" charset="0"/>
              <a:ea typeface="Verdana" panose="020B0604030504040204" pitchFamily="34" charset="0"/>
              <a:cs typeface="Verdana" panose="020B0604030504040204" pitchFamily="34" charset="0"/>
            </a:endParaRPr>
          </a:p>
          <a:p>
            <a:pPr>
              <a:lnSpc>
                <a:spcPct val="90000"/>
              </a:lnSpc>
              <a:buNone/>
            </a:pPr>
            <a:endParaRPr lang="en-GB" sz="1700" dirty="0">
              <a:latin typeface="Verdana" panose="020B0604030504040204" pitchFamily="34" charset="0"/>
              <a:ea typeface="Verdana" panose="020B0604030504040204" pitchFamily="34" charset="0"/>
              <a:cs typeface="Verdana" panose="020B0604030504040204" pitchFamily="34" charset="0"/>
            </a:endParaRPr>
          </a:p>
          <a:p>
            <a:pPr>
              <a:lnSpc>
                <a:spcPct val="90000"/>
              </a:lnSpc>
              <a:buNone/>
            </a:pPr>
            <a:r>
              <a:rPr lang="en-GB" sz="1700" dirty="0" smtClean="0">
                <a:latin typeface="Verdana" panose="020B0604030504040204" pitchFamily="34" charset="0"/>
                <a:ea typeface="Verdana" panose="020B0604030504040204" pitchFamily="34" charset="0"/>
                <a:cs typeface="Verdana" panose="020B0604030504040204" pitchFamily="34" charset="0"/>
              </a:rPr>
              <a:t>Potter Clarkson &amp; NLS Legal Advice </a:t>
            </a:r>
            <a:r>
              <a:rPr lang="en-GB" sz="1700" smtClean="0">
                <a:latin typeface="Verdana" panose="020B0604030504040204" pitchFamily="34" charset="0"/>
                <a:ea typeface="Verdana" panose="020B0604030504040204" pitchFamily="34" charset="0"/>
                <a:cs typeface="Verdana" panose="020B0604030504040204" pitchFamily="34" charset="0"/>
              </a:rPr>
              <a:t>Centre, December </a:t>
            </a:r>
            <a:r>
              <a:rPr lang="en-GB" sz="1700" dirty="0" smtClean="0">
                <a:latin typeface="Verdana" panose="020B0604030504040204" pitchFamily="34" charset="0"/>
                <a:ea typeface="Verdana" panose="020B0604030504040204" pitchFamily="34" charset="0"/>
                <a:cs typeface="Verdana" panose="020B0604030504040204" pitchFamily="34" charset="0"/>
              </a:rPr>
              <a:t>2015</a:t>
            </a:r>
            <a:endParaRPr lang="en-GB" sz="1700" dirty="0">
              <a:latin typeface="Verdana" panose="020B0604030504040204" pitchFamily="34" charset="0"/>
              <a:ea typeface="Verdana" panose="020B0604030504040204" pitchFamily="34" charset="0"/>
              <a:cs typeface="Verdana" panose="020B0604030504040204" pitchFamily="34" charset="0"/>
            </a:endParaRPr>
          </a:p>
          <a:p>
            <a:pPr eaLnBrk="1" hangingPunct="1">
              <a:lnSpc>
                <a:spcPct val="90000"/>
              </a:lnSpc>
            </a:pPr>
            <a:endParaRPr lang="en-GB" sz="3200" dirty="0" smtClean="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552" y="2503809"/>
            <a:ext cx="2759952" cy="1968766"/>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19528" y="4221088"/>
            <a:ext cx="2004814" cy="2004814"/>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87642" y="5750652"/>
            <a:ext cx="814018" cy="950500"/>
          </a:xfrm>
          <a:prstGeom prst="rect">
            <a:avLst/>
          </a:prstGeom>
        </p:spPr>
      </p:pic>
    </p:spTree>
    <p:extLst>
      <p:ext uri="{BB962C8B-B14F-4D97-AF65-F5344CB8AC3E}">
        <p14:creationId xmlns:p14="http://schemas.microsoft.com/office/powerpoint/2010/main" val="20455406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normAutofit/>
          </a:bodyPr>
          <a:lstStyle/>
          <a:p>
            <a:pPr algn="l" eaLnBrk="1" hangingPunct="1"/>
            <a:r>
              <a:rPr lang="en-GB" sz="3600" b="1" dirty="0" smtClean="0"/>
              <a:t>Overview</a:t>
            </a:r>
          </a:p>
        </p:txBody>
      </p:sp>
      <p:sp>
        <p:nvSpPr>
          <p:cNvPr id="4099" name="Rectangle 4"/>
          <p:cNvSpPr>
            <a:spLocks noGrp="1" noChangeArrowheads="1"/>
          </p:cNvSpPr>
          <p:nvPr>
            <p:ph type="body" sz="half" idx="2"/>
          </p:nvPr>
        </p:nvSpPr>
        <p:spPr>
          <a:xfrm>
            <a:off x="381000" y="1340768"/>
            <a:ext cx="8007424" cy="4896544"/>
          </a:xfrm>
        </p:spPr>
        <p:txBody>
          <a:bodyPr>
            <a:noAutofit/>
          </a:bodyPr>
          <a:lstStyle/>
          <a:p>
            <a:pPr marL="704850" lvl="1" indent="-514350" eaLnBrk="1" hangingPunct="1">
              <a:buAutoNum type="arabicPeriod"/>
            </a:pPr>
            <a:endParaRPr lang="en-GB" dirty="0" smtClean="0"/>
          </a:p>
          <a:p>
            <a:pPr marL="704850" lvl="1" indent="-514350" eaLnBrk="1" hangingPunct="1">
              <a:buAutoNum type="arabicPeriod"/>
            </a:pPr>
            <a:r>
              <a:rPr lang="en-GB" dirty="0" smtClean="0"/>
              <a:t>The UK IPR landscape</a:t>
            </a:r>
          </a:p>
          <a:p>
            <a:pPr marL="704850" lvl="1" indent="-514350" eaLnBrk="1" hangingPunct="1">
              <a:buAutoNum type="arabicPeriod"/>
            </a:pPr>
            <a:r>
              <a:rPr lang="en-GB" dirty="0" smtClean="0"/>
              <a:t>Facilitating innovation</a:t>
            </a:r>
          </a:p>
          <a:p>
            <a:pPr marL="704850" lvl="1" indent="-514350">
              <a:buFont typeface="Arial" pitchFamily="34" charset="0"/>
              <a:buAutoNum type="arabicPeriod"/>
            </a:pPr>
            <a:r>
              <a:rPr lang="en-GB" dirty="0" smtClean="0"/>
              <a:t>Collaborations</a:t>
            </a:r>
          </a:p>
          <a:p>
            <a:pPr marL="704850" lvl="1" indent="-514350">
              <a:buFont typeface="Arial" pitchFamily="34" charset="0"/>
              <a:buAutoNum type="arabicPeriod"/>
            </a:pPr>
            <a:r>
              <a:rPr lang="en-GB" dirty="0" smtClean="0"/>
              <a:t>Funding</a:t>
            </a:r>
          </a:p>
          <a:p>
            <a:pPr marL="704850" lvl="1" indent="-514350">
              <a:buFont typeface="Arial" pitchFamily="34" charset="0"/>
              <a:buAutoNum type="arabicPeriod"/>
            </a:pPr>
            <a:r>
              <a:rPr lang="en-GB" dirty="0" smtClean="0"/>
              <a:t>University </a:t>
            </a:r>
            <a:r>
              <a:rPr lang="en-GB" dirty="0"/>
              <a:t>spin offs</a:t>
            </a:r>
          </a:p>
          <a:p>
            <a:pPr marL="704850" lvl="1" indent="-514350">
              <a:buFont typeface="Arial" pitchFamily="34" charset="0"/>
              <a:buAutoNum type="arabicPeriod"/>
            </a:pPr>
            <a:r>
              <a:rPr lang="en-GB" dirty="0"/>
              <a:t>Legal </a:t>
            </a:r>
            <a:r>
              <a:rPr lang="en-GB" dirty="0" smtClean="0"/>
              <a:t>issues and </a:t>
            </a:r>
            <a:r>
              <a:rPr lang="en-GB" dirty="0"/>
              <a:t>l</a:t>
            </a:r>
            <a:r>
              <a:rPr lang="en-GB" dirty="0" smtClean="0"/>
              <a:t>icensing</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64088" y="764704"/>
            <a:ext cx="2160240" cy="3024336"/>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03311" y="5589240"/>
            <a:ext cx="814018" cy="950500"/>
          </a:xfrm>
          <a:prstGeom prst="rect">
            <a:avLst/>
          </a:prstGeom>
        </p:spPr>
      </p:pic>
    </p:spTree>
    <p:extLst>
      <p:ext uri="{BB962C8B-B14F-4D97-AF65-F5344CB8AC3E}">
        <p14:creationId xmlns:p14="http://schemas.microsoft.com/office/powerpoint/2010/main" val="11604204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76673"/>
            <a:ext cx="8229600" cy="942224"/>
          </a:xfrm>
        </p:spPr>
        <p:txBody>
          <a:bodyPr>
            <a:normAutofit fontScale="90000"/>
          </a:bodyPr>
          <a:lstStyle/>
          <a:p>
            <a:pPr algn="l"/>
            <a:r>
              <a:rPr lang="en-GB" sz="3600" b="1" dirty="0" smtClean="0">
                <a:solidFill>
                  <a:srgbClr val="0070C0"/>
                </a:solidFill>
              </a:rPr>
              <a:t>The UK’s IPR  &amp; Innovation Landscape</a:t>
            </a:r>
            <a:br>
              <a:rPr lang="en-GB" sz="3600" b="1" dirty="0" smtClean="0">
                <a:solidFill>
                  <a:srgbClr val="0070C0"/>
                </a:solidFill>
              </a:rPr>
            </a:br>
            <a:endParaRPr lang="en-GB" sz="3600" b="1" dirty="0">
              <a:solidFill>
                <a:srgbClr val="0070C0"/>
              </a:solidFill>
            </a:endParaRP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23728" y="2132856"/>
            <a:ext cx="4680520" cy="2592289"/>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7642" y="5750652"/>
            <a:ext cx="814018" cy="950500"/>
          </a:xfrm>
          <a:prstGeom prst="rect">
            <a:avLst/>
          </a:prstGeom>
        </p:spPr>
      </p:pic>
    </p:spTree>
    <p:extLst>
      <p:ext uri="{BB962C8B-B14F-4D97-AF65-F5344CB8AC3E}">
        <p14:creationId xmlns:p14="http://schemas.microsoft.com/office/powerpoint/2010/main" val="18676637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GB" sz="3600" b="1" dirty="0" smtClean="0">
                <a:solidFill>
                  <a:srgbClr val="0070C0"/>
                </a:solidFill>
              </a:rPr>
              <a:t>UK provides the best IP regime in the world</a:t>
            </a:r>
            <a:endParaRPr lang="en-GB" sz="3600" b="1" dirty="0">
              <a:solidFill>
                <a:srgbClr val="0070C0"/>
              </a:solidFill>
            </a:endParaRPr>
          </a:p>
        </p:txBody>
      </p:sp>
      <p:sp>
        <p:nvSpPr>
          <p:cNvPr id="3" name="Content Placeholder 2"/>
          <p:cNvSpPr>
            <a:spLocks noGrp="1"/>
          </p:cNvSpPr>
          <p:nvPr>
            <p:ph idx="1"/>
          </p:nvPr>
        </p:nvSpPr>
        <p:spPr>
          <a:xfrm>
            <a:off x="395536" y="1691746"/>
            <a:ext cx="6480720" cy="4536504"/>
          </a:xfrm>
        </p:spPr>
        <p:txBody>
          <a:bodyPr>
            <a:noAutofit/>
          </a:bodyPr>
          <a:lstStyle/>
          <a:p>
            <a:r>
              <a:rPr lang="en-GB" sz="2400" dirty="0"/>
              <a:t>A</a:t>
            </a:r>
            <a:r>
              <a:rPr lang="en-GB" sz="2400" dirty="0" smtClean="0"/>
              <a:t>ccording </a:t>
            </a:r>
            <a:r>
              <a:rPr lang="en-GB" sz="2400" dirty="0"/>
              <a:t>to the latest </a:t>
            </a:r>
            <a:r>
              <a:rPr lang="en-GB" sz="2400" dirty="0">
                <a:solidFill>
                  <a:srgbClr val="FF0000"/>
                </a:solidFill>
              </a:rPr>
              <a:t>Taylor </a:t>
            </a:r>
            <a:r>
              <a:rPr lang="en-GB" sz="2400" dirty="0" err="1">
                <a:solidFill>
                  <a:srgbClr val="FF0000"/>
                </a:solidFill>
              </a:rPr>
              <a:t>Wessing</a:t>
            </a:r>
            <a:r>
              <a:rPr lang="en-GB" sz="2400" dirty="0">
                <a:solidFill>
                  <a:srgbClr val="FF0000"/>
                </a:solidFill>
              </a:rPr>
              <a:t> Global Intellectual Property Index</a:t>
            </a:r>
            <a:r>
              <a:rPr lang="en-GB" sz="2400" dirty="0"/>
              <a:t> report, published </a:t>
            </a:r>
            <a:r>
              <a:rPr lang="en-GB" sz="2400" dirty="0" smtClean="0"/>
              <a:t>in 2014   (The GIPI 4 Report) the UK </a:t>
            </a:r>
            <a:r>
              <a:rPr lang="en-GB" sz="2400" dirty="0"/>
              <a:t>ranked top for trademark and copyright regimes, second for patents and fifth for designs.</a:t>
            </a:r>
          </a:p>
          <a:p>
            <a:pPr marL="0" indent="0">
              <a:buNone/>
            </a:pPr>
            <a:r>
              <a:rPr lang="en-GB" sz="2400" dirty="0" smtClean="0"/>
              <a:t>See </a:t>
            </a:r>
            <a:r>
              <a:rPr lang="en-GB" sz="2400" dirty="0">
                <a:hlinkClick r:id="rId2"/>
              </a:rPr>
              <a:t>http://www.taylorwessing.com/ipindex</a:t>
            </a:r>
            <a:r>
              <a:rPr lang="en-GB" sz="2400" dirty="0" smtClean="0">
                <a:hlinkClick r:id="rId2"/>
              </a:rPr>
              <a:t>/</a:t>
            </a:r>
            <a:endParaRPr lang="en-GB" sz="2400" dirty="0" smtClean="0"/>
          </a:p>
          <a:p>
            <a:r>
              <a:rPr lang="en-GB" sz="2400" dirty="0"/>
              <a:t>The </a:t>
            </a:r>
            <a:r>
              <a:rPr lang="en-GB" sz="2400" dirty="0" smtClean="0"/>
              <a:t>report compares </a:t>
            </a:r>
            <a:r>
              <a:rPr lang="en-GB" sz="2400" dirty="0"/>
              <a:t>36 </a:t>
            </a:r>
            <a:r>
              <a:rPr lang="en-GB" sz="2400" dirty="0" smtClean="0"/>
              <a:t>jurisdictions, </a:t>
            </a:r>
            <a:r>
              <a:rPr lang="en-GB" sz="2400" dirty="0"/>
              <a:t>looks at a wide range of indicators and provides a ranking of the best and worst places to obtain, exploit and enforce particular types </a:t>
            </a:r>
            <a:r>
              <a:rPr lang="en-GB" sz="2400" dirty="0" smtClean="0"/>
              <a:t>of IP.</a:t>
            </a:r>
          </a:p>
          <a:p>
            <a:endParaRPr lang="en-GB" sz="2400" dirty="0" smtClean="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76256" y="2204864"/>
            <a:ext cx="2107852" cy="2492896"/>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7642" y="5750652"/>
            <a:ext cx="814018" cy="950500"/>
          </a:xfrm>
          <a:prstGeom prst="rect">
            <a:avLst/>
          </a:prstGeom>
        </p:spPr>
      </p:pic>
    </p:spTree>
    <p:extLst>
      <p:ext uri="{BB962C8B-B14F-4D97-AF65-F5344CB8AC3E}">
        <p14:creationId xmlns:p14="http://schemas.microsoft.com/office/powerpoint/2010/main" val="15156408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332656"/>
            <a:ext cx="8856984" cy="1143000"/>
          </a:xfrm>
        </p:spPr>
        <p:txBody>
          <a:bodyPr>
            <a:normAutofit fontScale="90000"/>
          </a:bodyPr>
          <a:lstStyle/>
          <a:p>
            <a:r>
              <a:rPr lang="en-GB" sz="3600" b="1" dirty="0">
                <a:solidFill>
                  <a:srgbClr val="0070C0"/>
                </a:solidFill>
              </a:rPr>
              <a:t>Global Innovation </a:t>
            </a:r>
            <a:r>
              <a:rPr lang="en-GB" sz="3600" b="1" dirty="0" smtClean="0">
                <a:solidFill>
                  <a:srgbClr val="0070C0"/>
                </a:solidFill>
              </a:rPr>
              <a:t>Index</a:t>
            </a:r>
            <a:br>
              <a:rPr lang="en-GB" sz="3600" b="1" dirty="0" smtClean="0">
                <a:solidFill>
                  <a:srgbClr val="0070C0"/>
                </a:solidFill>
              </a:rPr>
            </a:br>
            <a:r>
              <a:rPr lang="en-GB" sz="3600" b="1" dirty="0" smtClean="0">
                <a:solidFill>
                  <a:srgbClr val="0070C0"/>
                </a:solidFill>
              </a:rPr>
              <a:t>WIPO, INSEAD Business School &amp; Cornell University</a:t>
            </a:r>
            <a:endParaRPr lang="en-GB" sz="3600" b="1" dirty="0">
              <a:solidFill>
                <a:srgbClr val="0070C0"/>
              </a:solidFill>
            </a:endParaRPr>
          </a:p>
        </p:txBody>
      </p:sp>
      <p:sp>
        <p:nvSpPr>
          <p:cNvPr id="3" name="Content Placeholder 2"/>
          <p:cNvSpPr>
            <a:spLocks noGrp="1"/>
          </p:cNvSpPr>
          <p:nvPr>
            <p:ph idx="1"/>
          </p:nvPr>
        </p:nvSpPr>
        <p:spPr>
          <a:xfrm>
            <a:off x="467543" y="1817531"/>
            <a:ext cx="8434117" cy="3933121"/>
          </a:xfrm>
        </p:spPr>
        <p:txBody>
          <a:bodyPr>
            <a:noAutofit/>
          </a:bodyPr>
          <a:lstStyle/>
          <a:p>
            <a:r>
              <a:rPr lang="en-GB" sz="2400" dirty="0" smtClean="0"/>
              <a:t>UK ranks </a:t>
            </a:r>
            <a:r>
              <a:rPr lang="en-GB" sz="2400" dirty="0" smtClean="0">
                <a:solidFill>
                  <a:srgbClr val="FF0000"/>
                </a:solidFill>
              </a:rPr>
              <a:t>2</a:t>
            </a:r>
            <a:r>
              <a:rPr lang="en-GB" sz="2400" baseline="30000" dirty="0" smtClean="0">
                <a:solidFill>
                  <a:srgbClr val="FF0000"/>
                </a:solidFill>
              </a:rPr>
              <a:t>nd</a:t>
            </a:r>
            <a:r>
              <a:rPr lang="en-GB" sz="2400" dirty="0" smtClean="0">
                <a:solidFill>
                  <a:srgbClr val="FF0000"/>
                </a:solidFill>
              </a:rPr>
              <a:t> </a:t>
            </a:r>
            <a:r>
              <a:rPr lang="en-GB" sz="2400" dirty="0" smtClean="0"/>
              <a:t>when measuring the quality of innovation globally. </a:t>
            </a:r>
          </a:p>
          <a:p>
            <a:r>
              <a:rPr lang="en-GB" sz="2400" dirty="0" smtClean="0"/>
              <a:t>Investment in intangible assets outstrips tangible assets by £126 billion to £88 billion. </a:t>
            </a:r>
          </a:p>
          <a:p>
            <a:r>
              <a:rPr lang="en-GB" sz="2400" dirty="0" smtClean="0"/>
              <a:t>Universities are a key source of knowledge and expertise for business, as well as providing the highly skilled workforce.  </a:t>
            </a:r>
          </a:p>
          <a:p>
            <a:r>
              <a:rPr lang="en-GB" sz="2400" dirty="0" smtClean="0"/>
              <a:t>The UK has 38 ranged amount the 100 most international universities globally according to </a:t>
            </a:r>
            <a:r>
              <a:rPr lang="en-GB" sz="2400" dirty="0" smtClean="0">
                <a:solidFill>
                  <a:srgbClr val="FF0000"/>
                </a:solidFill>
              </a:rPr>
              <a:t>Times Higher Education</a:t>
            </a:r>
            <a:r>
              <a:rPr lang="en-GB" sz="2400" dirty="0" smtClean="0"/>
              <a:t>. </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87642" y="5750652"/>
            <a:ext cx="814018" cy="950500"/>
          </a:xfrm>
          <a:prstGeom prst="rect">
            <a:avLst/>
          </a:prstGeom>
        </p:spPr>
      </p:pic>
      <p:pic>
        <p:nvPicPr>
          <p:cNvPr id="1026" name="Picture 2" descr="C:\Users\home\AppData\Local\Microsoft\Windows\INetCache\IE\HG09QOHB\world-97864_640[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42040" y="4854415"/>
            <a:ext cx="1817214" cy="19678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39735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042" y="692696"/>
            <a:ext cx="8229600" cy="1143000"/>
          </a:xfrm>
        </p:spPr>
        <p:txBody>
          <a:bodyPr>
            <a:normAutofit fontScale="90000"/>
          </a:bodyPr>
          <a:lstStyle/>
          <a:p>
            <a:r>
              <a:rPr lang="en-GB" sz="3600" b="1" dirty="0" smtClean="0">
                <a:solidFill>
                  <a:srgbClr val="0070C0"/>
                </a:solidFill>
              </a:rPr>
              <a:t>Minister for Intellectual Property (UK)</a:t>
            </a:r>
            <a:br>
              <a:rPr lang="en-GB" sz="3600" b="1" dirty="0" smtClean="0">
                <a:solidFill>
                  <a:srgbClr val="0070C0"/>
                </a:solidFill>
              </a:rPr>
            </a:br>
            <a:r>
              <a:rPr lang="en-GB" sz="2700" b="1" dirty="0">
                <a:solidFill>
                  <a:srgbClr val="0070C0"/>
                </a:solidFill>
              </a:rPr>
              <a:t>T</a:t>
            </a:r>
            <a:r>
              <a:rPr lang="en-GB" sz="2700" b="1" dirty="0" smtClean="0">
                <a:solidFill>
                  <a:srgbClr val="0070C0"/>
                </a:solidFill>
              </a:rPr>
              <a:t>he Right </a:t>
            </a:r>
            <a:r>
              <a:rPr lang="en-GB" sz="2700" b="1" dirty="0">
                <a:solidFill>
                  <a:srgbClr val="0070C0"/>
                </a:solidFill>
              </a:rPr>
              <a:t>H</a:t>
            </a:r>
            <a:r>
              <a:rPr lang="en-GB" sz="2700" b="1" dirty="0" smtClean="0">
                <a:solidFill>
                  <a:srgbClr val="0070C0"/>
                </a:solidFill>
              </a:rPr>
              <a:t>onourable </a:t>
            </a:r>
            <a:br>
              <a:rPr lang="en-GB" sz="2700" b="1" dirty="0" smtClean="0">
                <a:solidFill>
                  <a:srgbClr val="0070C0"/>
                </a:solidFill>
              </a:rPr>
            </a:br>
            <a:r>
              <a:rPr lang="en-GB" sz="2700" b="1" dirty="0" smtClean="0">
                <a:solidFill>
                  <a:srgbClr val="0070C0"/>
                </a:solidFill>
              </a:rPr>
              <a:t>The Baroness Neville-Rolfe</a:t>
            </a:r>
            <a:br>
              <a:rPr lang="en-GB" sz="2700" b="1" dirty="0" smtClean="0">
                <a:solidFill>
                  <a:srgbClr val="0070C0"/>
                </a:solidFill>
              </a:rPr>
            </a:br>
            <a:r>
              <a:rPr lang="en-GB" sz="2700" b="1" dirty="0" smtClean="0">
                <a:solidFill>
                  <a:srgbClr val="0070C0"/>
                </a:solidFill>
              </a:rPr>
              <a:t>DBE CMG</a:t>
            </a:r>
            <a:br>
              <a:rPr lang="en-GB" sz="2700" b="1" dirty="0" smtClean="0">
                <a:solidFill>
                  <a:srgbClr val="0070C0"/>
                </a:solidFill>
              </a:rPr>
            </a:br>
            <a:endParaRPr lang="en-GB" sz="2700" b="1" dirty="0">
              <a:solidFill>
                <a:srgbClr val="0070C0"/>
              </a:solidFill>
            </a:endParaRPr>
          </a:p>
        </p:txBody>
      </p:sp>
      <p:sp>
        <p:nvSpPr>
          <p:cNvPr id="3" name="Content Placeholder 2"/>
          <p:cNvSpPr>
            <a:spLocks noGrp="1"/>
          </p:cNvSpPr>
          <p:nvPr>
            <p:ph idx="1"/>
          </p:nvPr>
        </p:nvSpPr>
        <p:spPr>
          <a:xfrm>
            <a:off x="323528" y="3861047"/>
            <a:ext cx="1296144" cy="1800201"/>
          </a:xfrm>
        </p:spPr>
        <p:txBody>
          <a:bodyPr>
            <a:noAutofit/>
          </a:bodyPr>
          <a:lstStyle/>
          <a:p>
            <a:pPr marL="0" indent="0">
              <a:buNone/>
            </a:pPr>
            <a:endParaRPr lang="en-GB" sz="2400" dirty="0"/>
          </a:p>
          <a:p>
            <a:endParaRPr lang="en-GB" sz="2400" dirty="0" smtClean="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87642" y="5750652"/>
            <a:ext cx="814018" cy="9505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98806" y="2063402"/>
            <a:ext cx="4355902" cy="3429000"/>
          </a:xfrm>
          <a:prstGeom prst="rect">
            <a:avLst/>
          </a:prstGeom>
        </p:spPr>
      </p:pic>
      <p:sp>
        <p:nvSpPr>
          <p:cNvPr id="6" name="Rectangle 5"/>
          <p:cNvSpPr/>
          <p:nvPr/>
        </p:nvSpPr>
        <p:spPr>
          <a:xfrm>
            <a:off x="852736" y="5750652"/>
            <a:ext cx="7056783" cy="923330"/>
          </a:xfrm>
          <a:prstGeom prst="rect">
            <a:avLst/>
          </a:prstGeom>
        </p:spPr>
        <p:txBody>
          <a:bodyPr wrap="square">
            <a:spAutoFit/>
          </a:bodyPr>
          <a:lstStyle/>
          <a:p>
            <a:r>
              <a:rPr lang="en-GB" dirty="0" smtClean="0"/>
              <a:t>She has </a:t>
            </a:r>
            <a:r>
              <a:rPr lang="en-GB" dirty="0"/>
              <a:t>been </a:t>
            </a:r>
            <a:r>
              <a:rPr lang="en-GB" dirty="0" smtClean="0"/>
              <a:t>Parliamentary </a:t>
            </a:r>
            <a:r>
              <a:rPr lang="en-GB" dirty="0"/>
              <a:t>Under Secretary of State for Intellectual Property at the Department for Business, Innovation &amp; Skills since July 2014. She is a Conservative member of the House of Lords.</a:t>
            </a:r>
          </a:p>
        </p:txBody>
      </p:sp>
    </p:spTree>
    <p:extLst>
      <p:ext uri="{BB962C8B-B14F-4D97-AF65-F5344CB8AC3E}">
        <p14:creationId xmlns:p14="http://schemas.microsoft.com/office/powerpoint/2010/main" val="42676473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b="1" dirty="0" smtClean="0">
                <a:solidFill>
                  <a:srgbClr val="0070C0"/>
                </a:solidFill>
              </a:rPr>
              <a:t>Minister for Intellectual Property (UK) </a:t>
            </a:r>
            <a:endParaRPr lang="en-GB" sz="3600" b="1" dirty="0">
              <a:solidFill>
                <a:srgbClr val="0070C0"/>
              </a:solidFill>
            </a:endParaRPr>
          </a:p>
        </p:txBody>
      </p:sp>
      <p:sp>
        <p:nvSpPr>
          <p:cNvPr id="3" name="Content Placeholder 2"/>
          <p:cNvSpPr>
            <a:spLocks noGrp="1"/>
          </p:cNvSpPr>
          <p:nvPr>
            <p:ph idx="1"/>
          </p:nvPr>
        </p:nvSpPr>
        <p:spPr>
          <a:xfrm>
            <a:off x="323528" y="1417639"/>
            <a:ext cx="8424936" cy="4243610"/>
          </a:xfrm>
        </p:spPr>
        <p:txBody>
          <a:bodyPr>
            <a:noAutofit/>
          </a:bodyPr>
          <a:lstStyle/>
          <a:p>
            <a:pPr marL="0" indent="0">
              <a:buNone/>
            </a:pPr>
            <a:r>
              <a:rPr lang="en-GB" sz="2400" b="1" dirty="0"/>
              <a:t>Responsibilities</a:t>
            </a:r>
          </a:p>
          <a:p>
            <a:r>
              <a:rPr lang="en-GB" sz="2400" dirty="0"/>
              <a:t>The minister is responsible for the business of the Department for Business, Innovation and Skills in the House of Lords. They are also responsible for intellectual property and the Intellectual Property Office</a:t>
            </a:r>
            <a:r>
              <a:rPr lang="en-GB" sz="2400" dirty="0" smtClean="0"/>
              <a:t>.</a:t>
            </a:r>
          </a:p>
          <a:p>
            <a:r>
              <a:rPr lang="en-GB" sz="2400" dirty="0" smtClean="0"/>
              <a:t>Baroness Neville-Rolfe DBE CMG has been acting as Parliamentary </a:t>
            </a:r>
            <a:r>
              <a:rPr lang="en-GB" sz="2400" dirty="0"/>
              <a:t>Under Secretary of State for Intellectual Property at the Department for Business, Innovation &amp; Skills </a:t>
            </a:r>
            <a:r>
              <a:rPr lang="en-GB" sz="2400" dirty="0" smtClean="0"/>
              <a:t>since July 2014. She </a:t>
            </a:r>
            <a:r>
              <a:rPr lang="en-GB" sz="2400" dirty="0"/>
              <a:t>is a Conservative member of the House of Lords.</a:t>
            </a:r>
          </a:p>
          <a:p>
            <a:pPr marL="0" indent="0">
              <a:buNone/>
            </a:pPr>
            <a:endParaRPr lang="en-GB" sz="2400" dirty="0"/>
          </a:p>
          <a:p>
            <a:endParaRPr lang="en-GB" sz="2400" dirty="0" smtClean="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87642" y="5750652"/>
            <a:ext cx="814018" cy="950500"/>
          </a:xfrm>
          <a:prstGeom prst="rect">
            <a:avLst/>
          </a:prstGeom>
        </p:spPr>
      </p:pic>
    </p:spTree>
    <p:extLst>
      <p:ext uri="{BB962C8B-B14F-4D97-AF65-F5344CB8AC3E}">
        <p14:creationId xmlns:p14="http://schemas.microsoft.com/office/powerpoint/2010/main" val="12361889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b="1" dirty="0" smtClean="0">
                <a:solidFill>
                  <a:srgbClr val="0070C0"/>
                </a:solidFill>
              </a:rPr>
              <a:t>IP Adviser to the Prime Minister</a:t>
            </a:r>
            <a:endParaRPr lang="en-GB" sz="3600" b="1" dirty="0">
              <a:solidFill>
                <a:srgbClr val="0070C0"/>
              </a:solidFill>
            </a:endParaRPr>
          </a:p>
        </p:txBody>
      </p:sp>
      <p:sp>
        <p:nvSpPr>
          <p:cNvPr id="3" name="Content Placeholder 2"/>
          <p:cNvSpPr>
            <a:spLocks noGrp="1"/>
          </p:cNvSpPr>
          <p:nvPr>
            <p:ph idx="1"/>
          </p:nvPr>
        </p:nvSpPr>
        <p:spPr>
          <a:xfrm>
            <a:off x="323528" y="1628800"/>
            <a:ext cx="8208912" cy="4896453"/>
          </a:xfrm>
        </p:spPr>
        <p:txBody>
          <a:bodyPr>
            <a:noAutofit/>
          </a:bodyPr>
          <a:lstStyle/>
          <a:p>
            <a:r>
              <a:rPr lang="en-GB" sz="2400" dirty="0" smtClean="0"/>
              <a:t>Mike Weatherly MP was appointed as the Prime Minister’s Adviser on Intellectual Property in 2013 but stood down in May 2013.</a:t>
            </a:r>
          </a:p>
          <a:p>
            <a:r>
              <a:rPr lang="en-GB" sz="2400" dirty="0" smtClean="0"/>
              <a:t>Role involves driving </a:t>
            </a:r>
            <a:r>
              <a:rPr lang="en-GB" sz="2400" dirty="0"/>
              <a:t>and encouraging </a:t>
            </a:r>
            <a:r>
              <a:rPr lang="en-GB" sz="2400" dirty="0">
                <a:solidFill>
                  <a:srgbClr val="FF0000"/>
                </a:solidFill>
              </a:rPr>
              <a:t>International IP Summit </a:t>
            </a:r>
            <a:r>
              <a:rPr lang="en-GB" sz="2400" dirty="0" smtClean="0"/>
              <a:t>support</a:t>
            </a:r>
            <a:r>
              <a:rPr lang="en-GB" sz="2400" dirty="0"/>
              <a:t>, especially with international </a:t>
            </a:r>
            <a:r>
              <a:rPr lang="en-GB" sz="2400" dirty="0" smtClean="0"/>
              <a:t>audiences</a:t>
            </a:r>
            <a:r>
              <a:rPr lang="en-GB" sz="2400" dirty="0"/>
              <a:t>.</a:t>
            </a:r>
          </a:p>
          <a:p>
            <a:pPr marL="0" indent="0">
              <a:buNone/>
            </a:pPr>
            <a:endParaRPr lang="en-GB" sz="2400" dirty="0"/>
          </a:p>
          <a:p>
            <a:endParaRPr lang="en-GB" sz="2400" dirty="0" smtClean="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31840" y="3861048"/>
            <a:ext cx="2755776" cy="2204621"/>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7642" y="5750652"/>
            <a:ext cx="814018" cy="950500"/>
          </a:xfrm>
          <a:prstGeom prst="rect">
            <a:avLst/>
          </a:prstGeom>
        </p:spPr>
      </p:pic>
    </p:spTree>
    <p:extLst>
      <p:ext uri="{BB962C8B-B14F-4D97-AF65-F5344CB8AC3E}">
        <p14:creationId xmlns:p14="http://schemas.microsoft.com/office/powerpoint/2010/main" val="2386397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b="1" dirty="0" smtClean="0">
                <a:solidFill>
                  <a:srgbClr val="0070C0"/>
                </a:solidFill>
              </a:rPr>
              <a:t>The EU Unified Patent Court</a:t>
            </a:r>
            <a:endParaRPr lang="en-GB" sz="3600" b="1" dirty="0">
              <a:solidFill>
                <a:srgbClr val="0070C0"/>
              </a:solidFill>
            </a:endParaRPr>
          </a:p>
        </p:txBody>
      </p:sp>
      <p:sp>
        <p:nvSpPr>
          <p:cNvPr id="3" name="Content Placeholder 2"/>
          <p:cNvSpPr>
            <a:spLocks noGrp="1"/>
          </p:cNvSpPr>
          <p:nvPr>
            <p:ph idx="1"/>
          </p:nvPr>
        </p:nvSpPr>
        <p:spPr>
          <a:xfrm>
            <a:off x="470398" y="1537714"/>
            <a:ext cx="8229600" cy="4688188"/>
          </a:xfrm>
        </p:spPr>
        <p:txBody>
          <a:bodyPr>
            <a:normAutofit/>
          </a:bodyPr>
          <a:lstStyle/>
          <a:p>
            <a:r>
              <a:rPr lang="en-GB" sz="2400" dirty="0"/>
              <a:t>The Unified Patent Court (UPC) </a:t>
            </a:r>
            <a:r>
              <a:rPr lang="en-GB" sz="2400" dirty="0" smtClean="0"/>
              <a:t>is a single patent court covering 25 countries.  </a:t>
            </a:r>
          </a:p>
          <a:p>
            <a:r>
              <a:rPr lang="en-GB" sz="2400" dirty="0" smtClean="0"/>
              <a:t>It will </a:t>
            </a:r>
            <a:r>
              <a:rPr lang="en-GB" sz="2400" dirty="0"/>
              <a:t>be formed of a Court of First Instance (CFI) and a Court of Appeal</a:t>
            </a:r>
            <a:r>
              <a:rPr lang="en-GB" sz="2400" dirty="0" smtClean="0"/>
              <a:t>.</a:t>
            </a:r>
          </a:p>
          <a:p>
            <a:r>
              <a:rPr lang="en-GB" sz="2400" dirty="0"/>
              <a:t>The central division will have its seat in Paris and will have two specialist sections in London and Munich</a:t>
            </a:r>
            <a:r>
              <a:rPr lang="en-GB" sz="2400" dirty="0" smtClean="0"/>
              <a:t>.</a:t>
            </a:r>
          </a:p>
          <a:p>
            <a:r>
              <a:rPr lang="en-GB" sz="2400" dirty="0" smtClean="0">
                <a:solidFill>
                  <a:srgbClr val="FF0000"/>
                </a:solidFill>
              </a:rPr>
              <a:t>London will hear patent cases relating to chemistry, pharmaceuticals and the life sciences.</a:t>
            </a:r>
          </a:p>
          <a:p>
            <a:r>
              <a:rPr lang="en-GB" sz="2400" dirty="0" smtClean="0"/>
              <a:t>Munich will hear cases relating to mechanical engineering</a:t>
            </a:r>
          </a:p>
          <a:p>
            <a:r>
              <a:rPr lang="en-GB" sz="2400" dirty="0" smtClean="0"/>
              <a:t>All other cases will be heard by the Paris central division</a:t>
            </a:r>
          </a:p>
          <a:p>
            <a:r>
              <a:rPr lang="en-GB" sz="2400" dirty="0" smtClean="0"/>
              <a:t>The Court of Appeal is based in Luxembourg.</a:t>
            </a:r>
          </a:p>
          <a:p>
            <a:endParaRPr lang="en-GB" sz="2800" dirty="0"/>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68358" y="2187"/>
            <a:ext cx="1731640" cy="173164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7642" y="5750652"/>
            <a:ext cx="814018" cy="950500"/>
          </a:xfrm>
          <a:prstGeom prst="rect">
            <a:avLst/>
          </a:prstGeom>
        </p:spPr>
      </p:pic>
    </p:spTree>
    <p:extLst>
      <p:ext uri="{BB962C8B-B14F-4D97-AF65-F5344CB8AC3E}">
        <p14:creationId xmlns:p14="http://schemas.microsoft.com/office/powerpoint/2010/main" val="42447484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b="1" dirty="0" smtClean="0">
                <a:solidFill>
                  <a:srgbClr val="0070C0"/>
                </a:solidFill>
              </a:rPr>
              <a:t>The EU Unified Patent Court</a:t>
            </a:r>
            <a:endParaRPr lang="en-GB" sz="3600" b="1" dirty="0">
              <a:solidFill>
                <a:srgbClr val="0070C0"/>
              </a:solidFill>
            </a:endParaRPr>
          </a:p>
        </p:txBody>
      </p:sp>
      <p:sp>
        <p:nvSpPr>
          <p:cNvPr id="3" name="Content Placeholder 2"/>
          <p:cNvSpPr>
            <a:spLocks noGrp="1"/>
          </p:cNvSpPr>
          <p:nvPr>
            <p:ph idx="1"/>
          </p:nvPr>
        </p:nvSpPr>
        <p:spPr>
          <a:xfrm>
            <a:off x="456076" y="1690089"/>
            <a:ext cx="8229600" cy="4688188"/>
          </a:xfrm>
        </p:spPr>
        <p:txBody>
          <a:bodyPr>
            <a:normAutofit fontScale="85000" lnSpcReduction="20000"/>
          </a:bodyPr>
          <a:lstStyle/>
          <a:p>
            <a:pPr marL="0" indent="0">
              <a:buNone/>
            </a:pPr>
            <a:r>
              <a:rPr lang="en-GB" sz="2800" dirty="0"/>
              <a:t>The Preparatory Committee is composed of all the Signatory States to the </a:t>
            </a:r>
            <a:r>
              <a:rPr lang="en-GB" sz="2800" dirty="0">
                <a:hlinkClick r:id="rId2"/>
              </a:rPr>
              <a:t>Unified Patent Court Agreement (16351/12)</a:t>
            </a:r>
            <a:r>
              <a:rPr lang="en-GB" sz="2800" dirty="0"/>
              <a:t>  </a:t>
            </a:r>
            <a:r>
              <a:rPr lang="en-GB" sz="2800" dirty="0" smtClean="0"/>
              <a:t>whose function is </a:t>
            </a:r>
            <a:r>
              <a:rPr lang="en-GB" sz="2800" dirty="0"/>
              <a:t>to oversee the </a:t>
            </a:r>
            <a:r>
              <a:rPr lang="en-GB" sz="2800" dirty="0" smtClean="0"/>
              <a:t>five </a:t>
            </a:r>
            <a:r>
              <a:rPr lang="en-GB" sz="2800" dirty="0"/>
              <a:t>major work streams </a:t>
            </a:r>
            <a:r>
              <a:rPr lang="en-GB" sz="2800" dirty="0" smtClean="0"/>
              <a:t>:</a:t>
            </a:r>
            <a:endParaRPr lang="en-GB" sz="2800" dirty="0"/>
          </a:p>
          <a:p>
            <a:r>
              <a:rPr lang="en-GB" sz="2800" dirty="0"/>
              <a:t>Legal framework</a:t>
            </a:r>
          </a:p>
          <a:p>
            <a:r>
              <a:rPr lang="en-GB" sz="2800" dirty="0"/>
              <a:t>Financial aspects</a:t>
            </a:r>
          </a:p>
          <a:p>
            <a:r>
              <a:rPr lang="en-GB" sz="2800" dirty="0"/>
              <a:t>IT</a:t>
            </a:r>
          </a:p>
          <a:p>
            <a:r>
              <a:rPr lang="en-GB" sz="2800" dirty="0"/>
              <a:t>Facilities and</a:t>
            </a:r>
          </a:p>
          <a:p>
            <a:r>
              <a:rPr lang="en-GB" sz="2800" dirty="0"/>
              <a:t>Human resources &amp; Training</a:t>
            </a:r>
          </a:p>
          <a:p>
            <a:pPr marL="0" indent="0">
              <a:buNone/>
            </a:pPr>
            <a:r>
              <a:rPr lang="en-GB" sz="2800" dirty="0" smtClean="0"/>
              <a:t>It will </a:t>
            </a:r>
            <a:r>
              <a:rPr lang="en-GB" sz="2800" dirty="0"/>
              <a:t>exist until the Court is established. Currently this is expected to last two years </a:t>
            </a:r>
            <a:r>
              <a:rPr lang="en-GB" sz="2800" dirty="0" smtClean="0"/>
              <a:t>The </a:t>
            </a:r>
            <a:r>
              <a:rPr lang="en-GB" sz="2800" dirty="0"/>
              <a:t>Committee has endorsed the brochure titled '</a:t>
            </a:r>
            <a:r>
              <a:rPr lang="en-GB" sz="2800" dirty="0">
                <a:hlinkClick r:id="rId3"/>
              </a:rPr>
              <a:t>An Enhanced European Patent System</a:t>
            </a:r>
            <a:r>
              <a:rPr lang="en-GB" sz="2800" dirty="0"/>
              <a:t>' which provides a useful overview. </a:t>
            </a:r>
            <a:endParaRPr lang="en-GB" sz="2800" dirty="0" smtClean="0"/>
          </a:p>
          <a:p>
            <a:pPr marL="0" indent="0">
              <a:buNone/>
            </a:pPr>
            <a:r>
              <a:rPr lang="en-GB" sz="2800" dirty="0" smtClean="0"/>
              <a:t>See </a:t>
            </a:r>
            <a:r>
              <a:rPr lang="en-GB" sz="2800" dirty="0" smtClean="0">
                <a:hlinkClick r:id="rId4"/>
              </a:rPr>
              <a:t>http</a:t>
            </a:r>
            <a:r>
              <a:rPr lang="en-GB" sz="2800" dirty="0">
                <a:hlinkClick r:id="rId4"/>
              </a:rPr>
              <a:t>://www.unified-patent-court.org</a:t>
            </a:r>
            <a:r>
              <a:rPr lang="en-GB" sz="2800" dirty="0" smtClean="0">
                <a:hlinkClick r:id="rId4"/>
              </a:rPr>
              <a:t>/</a:t>
            </a:r>
            <a:endParaRPr lang="en-GB" sz="2800" dirty="0" smtClean="0"/>
          </a:p>
          <a:p>
            <a:pPr marL="0" indent="0">
              <a:buNone/>
            </a:pPr>
            <a:endParaRPr lang="en-GB" sz="2800" dirty="0"/>
          </a:p>
          <a:p>
            <a:endParaRPr lang="en-GB" sz="2800" dirty="0"/>
          </a:p>
        </p:txBody>
      </p:sp>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68358" y="2187"/>
            <a:ext cx="1731640" cy="1731640"/>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87642" y="5750652"/>
            <a:ext cx="814018" cy="950500"/>
          </a:xfrm>
          <a:prstGeom prst="rect">
            <a:avLst/>
          </a:prstGeom>
        </p:spPr>
      </p:pic>
    </p:spTree>
    <p:extLst>
      <p:ext uri="{BB962C8B-B14F-4D97-AF65-F5344CB8AC3E}">
        <p14:creationId xmlns:p14="http://schemas.microsoft.com/office/powerpoint/2010/main" val="7044588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normAutofit/>
          </a:bodyPr>
          <a:lstStyle/>
          <a:p>
            <a:pPr algn="l" eaLnBrk="1" hangingPunct="1"/>
            <a:r>
              <a:rPr lang="en-GB" sz="3600" b="1" dirty="0" smtClean="0">
                <a:solidFill>
                  <a:srgbClr val="0070C0"/>
                </a:solidFill>
              </a:rPr>
              <a:t>Facilitating Medical Innovation</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1720" y="1772816"/>
            <a:ext cx="5308240" cy="3528419"/>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7642" y="5750652"/>
            <a:ext cx="814018" cy="950500"/>
          </a:xfrm>
          <a:prstGeom prst="rect">
            <a:avLst/>
          </a:prstGeom>
        </p:spPr>
      </p:pic>
    </p:spTree>
    <p:extLst>
      <p:ext uri="{BB962C8B-B14F-4D97-AF65-F5344CB8AC3E}">
        <p14:creationId xmlns:p14="http://schemas.microsoft.com/office/powerpoint/2010/main" val="15987665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b="1" dirty="0" smtClean="0">
                <a:solidFill>
                  <a:srgbClr val="0070C0"/>
                </a:solidFill>
              </a:rPr>
              <a:t>The need for innovation</a:t>
            </a:r>
            <a:endParaRPr lang="en-GB" sz="3600" b="1" dirty="0">
              <a:solidFill>
                <a:srgbClr val="0070C0"/>
              </a:solidFill>
            </a:endParaRPr>
          </a:p>
        </p:txBody>
      </p:sp>
      <p:sp>
        <p:nvSpPr>
          <p:cNvPr id="3" name="Content Placeholder 2"/>
          <p:cNvSpPr>
            <a:spLocks noGrp="1"/>
          </p:cNvSpPr>
          <p:nvPr>
            <p:ph idx="1"/>
          </p:nvPr>
        </p:nvSpPr>
        <p:spPr>
          <a:xfrm>
            <a:off x="457200" y="1447910"/>
            <a:ext cx="8229600" cy="4929411"/>
          </a:xfrm>
        </p:spPr>
        <p:txBody>
          <a:bodyPr>
            <a:normAutofit/>
          </a:bodyPr>
          <a:lstStyle/>
          <a:p>
            <a:r>
              <a:rPr lang="en-GB" sz="2400" dirty="0" smtClean="0"/>
              <a:t>Research shows that 2/3 of UK private sector productivity growth between 2000-2007 was the result of innovation.</a:t>
            </a:r>
          </a:p>
          <a:p>
            <a:pPr marL="0" indent="0">
              <a:buNone/>
            </a:pPr>
            <a:endParaRPr lang="en-GB" sz="2400" dirty="0" smtClean="0"/>
          </a:p>
          <a:p>
            <a:r>
              <a:rPr lang="en-GB" sz="2400" dirty="0" smtClean="0"/>
              <a:t>A worldwide study confirmed that innovation is central to growth in DEVELOPED countries.</a:t>
            </a:r>
          </a:p>
          <a:p>
            <a:pPr marL="0" indent="0">
              <a:buNone/>
            </a:pPr>
            <a:endParaRPr lang="en-GB" sz="2400" dirty="0" smtClean="0"/>
          </a:p>
          <a:p>
            <a:r>
              <a:rPr lang="en-GB" sz="2400" dirty="0" smtClean="0"/>
              <a:t>Innovation is ‘life-changing’.</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76056" y="3717032"/>
            <a:ext cx="3419872" cy="2279914"/>
          </a:xfrm>
          <a:prstGeom prst="rect">
            <a:avLst/>
          </a:prstGeom>
        </p:spPr>
      </p:pic>
    </p:spTree>
    <p:extLst>
      <p:ext uri="{BB962C8B-B14F-4D97-AF65-F5344CB8AC3E}">
        <p14:creationId xmlns:p14="http://schemas.microsoft.com/office/powerpoint/2010/main" val="9351516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normAutofit fontScale="90000"/>
          </a:bodyPr>
          <a:lstStyle/>
          <a:p>
            <a:pPr algn="l" eaLnBrk="1" hangingPunct="1"/>
            <a:r>
              <a:rPr lang="en-GB" sz="3600" b="1" dirty="0" smtClean="0">
                <a:solidFill>
                  <a:srgbClr val="0070C0"/>
                </a:solidFill>
              </a:rPr>
              <a:t>Top Medical Innovations of 2013 as chosen by the </a:t>
            </a:r>
            <a:r>
              <a:rPr lang="en-GB" sz="3600" b="1" dirty="0" err="1" smtClean="0">
                <a:solidFill>
                  <a:srgbClr val="0070C0"/>
                </a:solidFill>
              </a:rPr>
              <a:t>Healthline</a:t>
            </a:r>
            <a:r>
              <a:rPr lang="en-GB" sz="3600" b="1" dirty="0" smtClean="0">
                <a:solidFill>
                  <a:srgbClr val="0070C0"/>
                </a:solidFill>
              </a:rPr>
              <a:t> (www.healthline.com)</a:t>
            </a:r>
          </a:p>
        </p:txBody>
      </p:sp>
      <p:sp>
        <p:nvSpPr>
          <p:cNvPr id="4099" name="Rectangle 4"/>
          <p:cNvSpPr>
            <a:spLocks noGrp="1" noChangeArrowheads="1"/>
          </p:cNvSpPr>
          <p:nvPr>
            <p:ph type="body" sz="half" idx="2"/>
          </p:nvPr>
        </p:nvSpPr>
        <p:spPr>
          <a:xfrm>
            <a:off x="539551" y="1916832"/>
            <a:ext cx="6624735" cy="4176464"/>
          </a:xfrm>
        </p:spPr>
        <p:txBody>
          <a:bodyPr>
            <a:noAutofit/>
          </a:bodyPr>
          <a:lstStyle/>
          <a:p>
            <a:pPr marL="704850" lvl="1" indent="-514350">
              <a:buFont typeface="+mj-lt"/>
              <a:buAutoNum type="arabicPeriod"/>
            </a:pPr>
            <a:r>
              <a:rPr lang="en-GB" sz="2400" dirty="0"/>
              <a:t>Bee </a:t>
            </a:r>
            <a:r>
              <a:rPr lang="en-GB" sz="2400" dirty="0" smtClean="0"/>
              <a:t>venom nanoparticles attack HIV</a:t>
            </a:r>
          </a:p>
          <a:p>
            <a:pPr marL="704850" lvl="1" indent="-514350">
              <a:buFont typeface="+mj-lt"/>
              <a:buAutoNum type="arabicPeriod"/>
            </a:pPr>
            <a:r>
              <a:rPr lang="en-GB" sz="2400" dirty="0"/>
              <a:t>HIV </a:t>
            </a:r>
            <a:r>
              <a:rPr lang="en-GB" sz="2400" dirty="0" smtClean="0"/>
              <a:t>virus used </a:t>
            </a:r>
            <a:r>
              <a:rPr lang="en-GB" sz="2400" dirty="0"/>
              <a:t>to </a:t>
            </a:r>
            <a:r>
              <a:rPr lang="en-GB" sz="2400" dirty="0" smtClean="0"/>
              <a:t>treat genetic disorders </a:t>
            </a:r>
            <a:r>
              <a:rPr lang="en-GB" sz="2400" dirty="0"/>
              <a:t>in c</a:t>
            </a:r>
            <a:r>
              <a:rPr lang="en-GB" sz="2400" dirty="0" smtClean="0"/>
              <a:t>hildren</a:t>
            </a:r>
          </a:p>
          <a:p>
            <a:pPr marL="704850" lvl="1" indent="-514350">
              <a:buFont typeface="+mj-lt"/>
              <a:buAutoNum type="arabicPeriod"/>
            </a:pPr>
            <a:r>
              <a:rPr lang="en-GB" sz="2400" dirty="0"/>
              <a:t>Rapid </a:t>
            </a:r>
            <a:r>
              <a:rPr lang="en-GB" sz="2400" dirty="0" smtClean="0"/>
              <a:t>blood test parses viral </a:t>
            </a:r>
            <a:r>
              <a:rPr lang="en-GB" sz="2400" dirty="0"/>
              <a:t>and </a:t>
            </a:r>
            <a:r>
              <a:rPr lang="en-GB" sz="2400" dirty="0" smtClean="0"/>
              <a:t>bacterial </a:t>
            </a:r>
            <a:r>
              <a:rPr lang="en-GB" sz="2400" dirty="0"/>
              <a:t>i</a:t>
            </a:r>
            <a:r>
              <a:rPr lang="en-GB" sz="2400" dirty="0" smtClean="0"/>
              <a:t>nfections</a:t>
            </a:r>
          </a:p>
          <a:p>
            <a:pPr marL="704850" lvl="1" indent="-514350">
              <a:buFont typeface="+mj-lt"/>
              <a:buAutoNum type="arabicPeriod"/>
            </a:pPr>
            <a:r>
              <a:rPr lang="en-GB" sz="2400" dirty="0"/>
              <a:t>Fast, </a:t>
            </a:r>
            <a:r>
              <a:rPr lang="en-GB" sz="2400" dirty="0" smtClean="0"/>
              <a:t>cheap paper test detects pancreatic </a:t>
            </a:r>
            <a:r>
              <a:rPr lang="en-GB" sz="2400" dirty="0"/>
              <a:t>c</a:t>
            </a:r>
            <a:r>
              <a:rPr lang="en-GB" sz="2400" dirty="0" smtClean="0"/>
              <a:t>ancer</a:t>
            </a:r>
          </a:p>
          <a:p>
            <a:pPr marL="704850" lvl="1" indent="-514350">
              <a:buFont typeface="+mj-lt"/>
              <a:buAutoNum type="arabicPeriod"/>
            </a:pPr>
            <a:r>
              <a:rPr lang="en-GB" sz="2400" dirty="0" err="1"/>
              <a:t>Optogenetics</a:t>
            </a:r>
            <a:r>
              <a:rPr lang="en-GB" sz="2400" dirty="0"/>
              <a:t> </a:t>
            </a:r>
            <a:r>
              <a:rPr lang="en-GB" sz="2400" dirty="0" smtClean="0"/>
              <a:t>activates brain cells </a:t>
            </a:r>
            <a:r>
              <a:rPr lang="en-GB" sz="2400" dirty="0"/>
              <a:t>with </a:t>
            </a:r>
            <a:r>
              <a:rPr lang="en-GB" sz="2400" dirty="0" smtClean="0"/>
              <a:t>light</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86525" y="2420888"/>
            <a:ext cx="1757475" cy="2483768"/>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7642" y="5750652"/>
            <a:ext cx="814018" cy="950500"/>
          </a:xfrm>
          <a:prstGeom prst="rect">
            <a:avLst/>
          </a:prstGeom>
        </p:spPr>
      </p:pic>
    </p:spTree>
    <p:extLst>
      <p:ext uri="{BB962C8B-B14F-4D97-AF65-F5344CB8AC3E}">
        <p14:creationId xmlns:p14="http://schemas.microsoft.com/office/powerpoint/2010/main" val="26145743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normAutofit fontScale="90000"/>
          </a:bodyPr>
          <a:lstStyle/>
          <a:p>
            <a:pPr algn="l" eaLnBrk="1" hangingPunct="1"/>
            <a:r>
              <a:rPr lang="en-GB" sz="3600" b="1" dirty="0" smtClean="0">
                <a:solidFill>
                  <a:srgbClr val="0070C0"/>
                </a:solidFill>
              </a:rPr>
              <a:t>Top Medical Innovations of 2013 as chosen by the </a:t>
            </a:r>
            <a:r>
              <a:rPr lang="en-GB" sz="3600" b="1" dirty="0" err="1" smtClean="0">
                <a:solidFill>
                  <a:srgbClr val="0070C0"/>
                </a:solidFill>
              </a:rPr>
              <a:t>Healthline</a:t>
            </a:r>
            <a:r>
              <a:rPr lang="en-GB" sz="3600" b="1" dirty="0" smtClean="0">
                <a:solidFill>
                  <a:srgbClr val="0070C0"/>
                </a:solidFill>
              </a:rPr>
              <a:t> (www.healthline.com)</a:t>
            </a:r>
          </a:p>
        </p:txBody>
      </p:sp>
      <p:sp>
        <p:nvSpPr>
          <p:cNvPr id="4099" name="Rectangle 4"/>
          <p:cNvSpPr>
            <a:spLocks noGrp="1" noChangeArrowheads="1"/>
          </p:cNvSpPr>
          <p:nvPr>
            <p:ph type="body" sz="half" idx="2"/>
          </p:nvPr>
        </p:nvSpPr>
        <p:spPr>
          <a:xfrm>
            <a:off x="539552" y="2204864"/>
            <a:ext cx="7632848" cy="3024336"/>
          </a:xfrm>
        </p:spPr>
        <p:txBody>
          <a:bodyPr>
            <a:noAutofit/>
          </a:bodyPr>
          <a:lstStyle/>
          <a:p>
            <a:pPr marL="647700" lvl="1" indent="-457200">
              <a:buAutoNum type="arabicPeriod" startAt="6"/>
            </a:pPr>
            <a:r>
              <a:rPr lang="en-GB" sz="2400" dirty="0" smtClean="0"/>
              <a:t>Detecting lung cancer </a:t>
            </a:r>
            <a:r>
              <a:rPr lang="en-GB" sz="2400" dirty="0"/>
              <a:t>with </a:t>
            </a:r>
            <a:r>
              <a:rPr lang="en-GB" sz="2400" dirty="0" smtClean="0"/>
              <a:t>just </a:t>
            </a:r>
            <a:r>
              <a:rPr lang="en-GB" sz="2400" dirty="0"/>
              <a:t>a </a:t>
            </a:r>
            <a:r>
              <a:rPr lang="en-GB" sz="2400" dirty="0" smtClean="0"/>
              <a:t>cough  </a:t>
            </a:r>
          </a:p>
          <a:p>
            <a:pPr marL="647700" lvl="1" indent="-457200">
              <a:buAutoNum type="arabicPeriod" startAt="6"/>
            </a:pPr>
            <a:r>
              <a:rPr lang="en-GB" sz="2400" dirty="0" smtClean="0"/>
              <a:t>Vaccinations without needles are </a:t>
            </a:r>
            <a:r>
              <a:rPr lang="en-GB" sz="2400" dirty="0"/>
              <a:t>on the </a:t>
            </a:r>
            <a:r>
              <a:rPr lang="en-GB" sz="2400" dirty="0" smtClean="0"/>
              <a:t>horizon</a:t>
            </a:r>
          </a:p>
          <a:p>
            <a:pPr marL="647700" lvl="1" indent="-457200">
              <a:buAutoNum type="arabicPeriod" startAt="6"/>
            </a:pPr>
            <a:r>
              <a:rPr lang="en-GB" sz="2400" dirty="0" smtClean="0"/>
              <a:t>Miniaturized blood tests arrive </a:t>
            </a:r>
            <a:r>
              <a:rPr lang="en-GB" sz="2400" dirty="0"/>
              <a:t>in </a:t>
            </a:r>
            <a:r>
              <a:rPr lang="en-GB" sz="2400" dirty="0" smtClean="0"/>
              <a:t>silicon valley</a:t>
            </a:r>
          </a:p>
          <a:p>
            <a:pPr marL="647700" lvl="1" indent="-457200">
              <a:buAutoNum type="arabicPeriod" startAt="6"/>
            </a:pPr>
            <a:r>
              <a:rPr lang="en-GB" sz="2400" dirty="0" smtClean="0"/>
              <a:t>Detect bad breath </a:t>
            </a:r>
            <a:r>
              <a:rPr lang="en-GB" sz="2400" dirty="0"/>
              <a:t>with </a:t>
            </a:r>
            <a:r>
              <a:rPr lang="en-GB" sz="2400" dirty="0" smtClean="0"/>
              <a:t>your smartphone</a:t>
            </a:r>
          </a:p>
          <a:p>
            <a:pPr marL="647700" lvl="1" indent="-457200">
              <a:buAutoNum type="arabicPeriod" startAt="6"/>
            </a:pPr>
            <a:r>
              <a:rPr lang="en-GB" sz="2400" dirty="0" smtClean="0"/>
              <a:t>Doctors fight infections </a:t>
            </a:r>
            <a:r>
              <a:rPr lang="en-GB" sz="2400" dirty="0"/>
              <a:t>with </a:t>
            </a:r>
            <a:r>
              <a:rPr lang="en-GB" sz="2400" dirty="0" smtClean="0"/>
              <a:t>stool transplants</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87824" y="4725144"/>
            <a:ext cx="2915816" cy="1943118"/>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7642" y="5750652"/>
            <a:ext cx="814018" cy="950500"/>
          </a:xfrm>
          <a:prstGeom prst="rect">
            <a:avLst/>
          </a:prstGeom>
        </p:spPr>
      </p:pic>
    </p:spTree>
    <p:extLst>
      <p:ext uri="{BB962C8B-B14F-4D97-AF65-F5344CB8AC3E}">
        <p14:creationId xmlns:p14="http://schemas.microsoft.com/office/powerpoint/2010/main" val="3567706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GB" sz="3600" b="1" dirty="0" smtClean="0">
                <a:solidFill>
                  <a:srgbClr val="0070C0"/>
                </a:solidFill>
              </a:rPr>
              <a:t>Commercialising medical innovation in the UK</a:t>
            </a:r>
            <a:endParaRPr lang="en-GB" sz="3600" b="1" dirty="0">
              <a:solidFill>
                <a:srgbClr val="0070C0"/>
              </a:solidFill>
            </a:endParaRPr>
          </a:p>
        </p:txBody>
      </p:sp>
      <p:sp>
        <p:nvSpPr>
          <p:cNvPr id="3" name="Content Placeholder 2"/>
          <p:cNvSpPr>
            <a:spLocks noGrp="1"/>
          </p:cNvSpPr>
          <p:nvPr>
            <p:ph idx="1"/>
          </p:nvPr>
        </p:nvSpPr>
        <p:spPr>
          <a:xfrm>
            <a:off x="395536" y="1196752"/>
            <a:ext cx="8496944" cy="4259371"/>
          </a:xfrm>
        </p:spPr>
        <p:txBody>
          <a:bodyPr>
            <a:normAutofit/>
          </a:bodyPr>
          <a:lstStyle/>
          <a:p>
            <a:pPr marL="0" indent="0" algn="ctr">
              <a:buNone/>
            </a:pPr>
            <a:r>
              <a:rPr lang="en-GB" sz="2800" b="1" dirty="0" smtClean="0">
                <a:solidFill>
                  <a:srgbClr val="0070C0"/>
                </a:solidFill>
              </a:rPr>
              <a:t>National Innovation Agency</a:t>
            </a:r>
            <a:endParaRPr lang="en-GB" sz="2800" b="1" dirty="0">
              <a:solidFill>
                <a:srgbClr val="0070C0"/>
              </a:solidFill>
            </a:endParaRPr>
          </a:p>
          <a:p>
            <a:r>
              <a:rPr lang="en-GB" sz="2400" dirty="0" smtClean="0"/>
              <a:t>‘</a:t>
            </a:r>
            <a:r>
              <a:rPr lang="en-GB" sz="2400" dirty="0" smtClean="0">
                <a:solidFill>
                  <a:srgbClr val="FF0000"/>
                </a:solidFill>
              </a:rPr>
              <a:t>Concept to commercialisation: A strategy for business innovation, 2011-2015</a:t>
            </a:r>
            <a:r>
              <a:rPr lang="en-GB" sz="2400" dirty="0" smtClean="0"/>
              <a:t>’ by the UK’s National </a:t>
            </a:r>
            <a:r>
              <a:rPr lang="en-GB" sz="2400" dirty="0"/>
              <a:t>I</a:t>
            </a:r>
            <a:r>
              <a:rPr lang="en-GB" sz="2400" dirty="0" smtClean="0"/>
              <a:t>nnovation Agency.  See </a:t>
            </a:r>
            <a:r>
              <a:rPr lang="en-GB" sz="2400" dirty="0" smtClean="0">
                <a:hlinkClick r:id="rId2"/>
              </a:rPr>
              <a:t>www.innovateuk.org</a:t>
            </a:r>
            <a:endParaRPr lang="en-GB" sz="2400" dirty="0"/>
          </a:p>
          <a:p>
            <a:r>
              <a:rPr lang="en-GB" sz="2400" dirty="0" smtClean="0"/>
              <a:t>NIA has existed since 2011. </a:t>
            </a:r>
          </a:p>
          <a:p>
            <a:r>
              <a:rPr lang="en-GB" sz="2400" dirty="0"/>
              <a:t>I</a:t>
            </a:r>
            <a:r>
              <a:rPr lang="en-GB" sz="2400" dirty="0" smtClean="0"/>
              <a:t>nvested over £2bn in UK innovation.</a:t>
            </a:r>
          </a:p>
          <a:p>
            <a:r>
              <a:rPr lang="en-GB" sz="2400" dirty="0" smtClean="0"/>
              <a:t>Built a specific program for medical innovation, healthcare is a priority area. </a:t>
            </a:r>
          </a:p>
          <a:p>
            <a:r>
              <a:rPr lang="en-GB" sz="2400" dirty="0" smtClean="0"/>
              <a:t>Biomedical catalyst funding programme (£180m) is delivered jointly with the Medical Health Council.  </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57591" y="5154488"/>
            <a:ext cx="2706546" cy="1512928"/>
          </a:xfrm>
          <a:prstGeom prst="rect">
            <a:avLst/>
          </a:prstGeom>
        </p:spPr>
      </p:pic>
    </p:spTree>
    <p:extLst>
      <p:ext uri="{BB962C8B-B14F-4D97-AF65-F5344CB8AC3E}">
        <p14:creationId xmlns:p14="http://schemas.microsoft.com/office/powerpoint/2010/main" val="39162150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b="1" dirty="0" smtClean="0">
                <a:solidFill>
                  <a:srgbClr val="0070C0"/>
                </a:solidFill>
              </a:rPr>
              <a:t>NIA’s strategic plan for innovation</a:t>
            </a:r>
            <a:endParaRPr lang="en-GB" sz="3600" b="1" dirty="0">
              <a:solidFill>
                <a:srgbClr val="0070C0"/>
              </a:solidFill>
            </a:endParaRPr>
          </a:p>
        </p:txBody>
      </p:sp>
      <p:sp>
        <p:nvSpPr>
          <p:cNvPr id="3" name="Content Placeholder 2"/>
          <p:cNvSpPr>
            <a:spLocks noGrp="1"/>
          </p:cNvSpPr>
          <p:nvPr>
            <p:ph idx="1"/>
          </p:nvPr>
        </p:nvSpPr>
        <p:spPr>
          <a:xfrm>
            <a:off x="287789" y="1417529"/>
            <a:ext cx="8229600" cy="4896453"/>
          </a:xfrm>
        </p:spPr>
        <p:txBody>
          <a:bodyPr>
            <a:normAutofit/>
          </a:bodyPr>
          <a:lstStyle/>
          <a:p>
            <a:r>
              <a:rPr lang="en-GB" sz="2800" dirty="0" smtClean="0"/>
              <a:t>Technology innovation centres</a:t>
            </a:r>
          </a:p>
          <a:p>
            <a:r>
              <a:rPr lang="en-GB" sz="2800" dirty="0" smtClean="0"/>
              <a:t>Support for high potential SMEs</a:t>
            </a:r>
          </a:p>
          <a:p>
            <a:r>
              <a:rPr lang="en-GB" sz="2800" dirty="0" smtClean="0"/>
              <a:t>Procurement – government acts as ‘intelligent lead customer’</a:t>
            </a:r>
          </a:p>
          <a:p>
            <a:r>
              <a:rPr lang="en-GB" sz="2800" dirty="0" smtClean="0"/>
              <a:t>Demonstrator products</a:t>
            </a:r>
          </a:p>
          <a:p>
            <a:r>
              <a:rPr lang="en-GB" sz="2800" dirty="0" smtClean="0"/>
              <a:t>New forms of knowledge exchange</a:t>
            </a:r>
          </a:p>
          <a:p>
            <a:r>
              <a:rPr lang="en-GB" sz="2800" dirty="0" smtClean="0"/>
              <a:t>New online platform </a:t>
            </a:r>
            <a:r>
              <a:rPr lang="en-GB" sz="2800" b="1" dirty="0" smtClean="0"/>
              <a:t>_connect</a:t>
            </a:r>
            <a:endParaRPr lang="en-GB" sz="2800" b="1"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72200" y="3717032"/>
            <a:ext cx="2020135" cy="2236956"/>
          </a:xfrm>
          <a:prstGeom prst="rect">
            <a:avLst/>
          </a:prstGeom>
        </p:spPr>
      </p:pic>
    </p:spTree>
    <p:extLst>
      <p:ext uri="{BB962C8B-B14F-4D97-AF65-F5344CB8AC3E}">
        <p14:creationId xmlns:p14="http://schemas.microsoft.com/office/powerpoint/2010/main" val="13068637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GB" sz="3600" b="1" dirty="0" smtClean="0">
                <a:solidFill>
                  <a:srgbClr val="0070C0"/>
                </a:solidFill>
              </a:rPr>
              <a:t>Commercialising medical innovation in the UK</a:t>
            </a:r>
            <a:endParaRPr lang="en-GB" sz="3600" b="1" dirty="0">
              <a:solidFill>
                <a:srgbClr val="0070C0"/>
              </a:solidFill>
            </a:endParaRPr>
          </a:p>
        </p:txBody>
      </p:sp>
      <p:sp>
        <p:nvSpPr>
          <p:cNvPr id="3" name="Content Placeholder 2"/>
          <p:cNvSpPr>
            <a:spLocks noGrp="1"/>
          </p:cNvSpPr>
          <p:nvPr>
            <p:ph idx="1"/>
          </p:nvPr>
        </p:nvSpPr>
        <p:spPr>
          <a:xfrm>
            <a:off x="433050" y="814744"/>
            <a:ext cx="8229600" cy="4929411"/>
          </a:xfrm>
        </p:spPr>
        <p:txBody>
          <a:bodyPr>
            <a:normAutofit/>
          </a:bodyPr>
          <a:lstStyle/>
          <a:p>
            <a:pPr marL="0" indent="0">
              <a:buNone/>
            </a:pPr>
            <a:endParaRPr lang="en-GB" sz="2800" dirty="0"/>
          </a:p>
          <a:p>
            <a:r>
              <a:rPr lang="en-GB" sz="2400" dirty="0" smtClean="0"/>
              <a:t>Engaged in ‘joined’ up thinking with research councils, regional development agencies to promote innovation and business growth.  </a:t>
            </a:r>
          </a:p>
          <a:p>
            <a:r>
              <a:rPr lang="en-GB" sz="2400" dirty="0" smtClean="0"/>
              <a:t>Brought in more than 110 universities </a:t>
            </a:r>
          </a:p>
          <a:p>
            <a:r>
              <a:rPr lang="en-GB" sz="2400" dirty="0" smtClean="0"/>
              <a:t>Organises the annual </a:t>
            </a:r>
            <a:r>
              <a:rPr lang="en-GB" sz="2400" i="1" dirty="0" smtClean="0">
                <a:solidFill>
                  <a:srgbClr val="7030A0"/>
                </a:solidFill>
              </a:rPr>
              <a:t>Innovate</a:t>
            </a:r>
            <a:r>
              <a:rPr lang="en-GB" sz="2400" dirty="0" smtClean="0"/>
              <a:t> event to attract over 2000 delegates from business and research to connect the innovation landscape. </a:t>
            </a:r>
          </a:p>
          <a:p>
            <a:r>
              <a:rPr lang="en-GB" sz="2400" dirty="0" err="1" smtClean="0"/>
              <a:t>Nb</a:t>
            </a:r>
            <a:r>
              <a:rPr lang="en-GB" sz="2400" dirty="0" smtClean="0"/>
              <a:t>:  The </a:t>
            </a:r>
            <a:r>
              <a:rPr lang="en-GB" sz="2400" dirty="0"/>
              <a:t>NHS Institute closed on 31 March </a:t>
            </a:r>
            <a:r>
              <a:rPr lang="en-GB" sz="2400" dirty="0" smtClean="0"/>
              <a:t>2013.</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87824" y="4725144"/>
            <a:ext cx="2613273" cy="2276629"/>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7642" y="5750652"/>
            <a:ext cx="814018" cy="950500"/>
          </a:xfrm>
          <a:prstGeom prst="rect">
            <a:avLst/>
          </a:prstGeom>
        </p:spPr>
      </p:pic>
    </p:spTree>
    <p:extLst>
      <p:ext uri="{BB962C8B-B14F-4D97-AF65-F5344CB8AC3E}">
        <p14:creationId xmlns:p14="http://schemas.microsoft.com/office/powerpoint/2010/main" val="31268978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76673"/>
            <a:ext cx="8229600" cy="942224"/>
          </a:xfrm>
        </p:spPr>
        <p:txBody>
          <a:bodyPr>
            <a:normAutofit fontScale="90000"/>
          </a:bodyPr>
          <a:lstStyle/>
          <a:p>
            <a:pPr algn="l"/>
            <a:r>
              <a:rPr lang="en-GB" sz="3600" b="1" dirty="0" smtClean="0">
                <a:solidFill>
                  <a:srgbClr val="0070C0"/>
                </a:solidFill>
              </a:rPr>
              <a:t>Collaborations</a:t>
            </a:r>
            <a:br>
              <a:rPr lang="en-GB" sz="3600" b="1" dirty="0" smtClean="0">
                <a:solidFill>
                  <a:srgbClr val="0070C0"/>
                </a:solidFill>
              </a:rPr>
            </a:br>
            <a:endParaRPr lang="en-GB" sz="3600" b="1" dirty="0">
              <a:solidFill>
                <a:srgbClr val="0070C0"/>
              </a:solidFil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1357" y="1052736"/>
            <a:ext cx="5629160" cy="3838551"/>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7642" y="5750652"/>
            <a:ext cx="814018" cy="950500"/>
          </a:xfrm>
          <a:prstGeom prst="rect">
            <a:avLst/>
          </a:prstGeom>
        </p:spPr>
      </p:pic>
    </p:spTree>
    <p:extLst>
      <p:ext uri="{BB962C8B-B14F-4D97-AF65-F5344CB8AC3E}">
        <p14:creationId xmlns:p14="http://schemas.microsoft.com/office/powerpoint/2010/main" val="38440776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6487" y="116632"/>
            <a:ext cx="8229600" cy="1143000"/>
          </a:xfrm>
        </p:spPr>
        <p:txBody>
          <a:bodyPr>
            <a:normAutofit fontScale="90000"/>
          </a:bodyPr>
          <a:lstStyle/>
          <a:p>
            <a:pPr algn="l"/>
            <a:r>
              <a:rPr lang="en-GB" sz="3600" b="1" dirty="0" smtClean="0">
                <a:solidFill>
                  <a:srgbClr val="0070C0"/>
                </a:solidFill>
              </a:rPr>
              <a:t>Effective medical innovation collaborations</a:t>
            </a:r>
            <a:endParaRPr lang="en-GB" sz="3600" b="1" dirty="0">
              <a:solidFill>
                <a:srgbClr val="0070C0"/>
              </a:solidFill>
            </a:endParaRPr>
          </a:p>
        </p:txBody>
      </p:sp>
      <p:sp>
        <p:nvSpPr>
          <p:cNvPr id="3" name="Content Placeholder 2"/>
          <p:cNvSpPr>
            <a:spLocks noGrp="1"/>
          </p:cNvSpPr>
          <p:nvPr>
            <p:ph idx="1"/>
          </p:nvPr>
        </p:nvSpPr>
        <p:spPr>
          <a:xfrm>
            <a:off x="406487" y="1142231"/>
            <a:ext cx="8229600" cy="4608421"/>
          </a:xfrm>
        </p:spPr>
        <p:txBody>
          <a:bodyPr>
            <a:noAutofit/>
          </a:bodyPr>
          <a:lstStyle/>
          <a:p>
            <a:pPr marL="0" indent="0">
              <a:buNone/>
            </a:pPr>
            <a:r>
              <a:rPr lang="en-GB" sz="2400" dirty="0"/>
              <a:t>Working collaboratively can obtain </a:t>
            </a:r>
            <a:r>
              <a:rPr lang="en-GB" sz="2400" dirty="0">
                <a:solidFill>
                  <a:srgbClr val="FF0000"/>
                </a:solidFill>
              </a:rPr>
              <a:t>greater resources, recognition and reward when facing competition </a:t>
            </a:r>
            <a:r>
              <a:rPr lang="en-GB" sz="2400" dirty="0"/>
              <a:t>for finite resources</a:t>
            </a:r>
            <a:r>
              <a:rPr lang="en-GB" sz="2400" dirty="0" smtClean="0"/>
              <a:t>.</a:t>
            </a:r>
          </a:p>
          <a:p>
            <a:pPr marL="0" indent="0">
              <a:buNone/>
            </a:pPr>
            <a:endParaRPr lang="en-GB" sz="2400" baseline="30000" dirty="0"/>
          </a:p>
          <a:p>
            <a:r>
              <a:rPr lang="en-GB" sz="2400" dirty="0" smtClean="0"/>
              <a:t>Expert recommendations</a:t>
            </a:r>
          </a:p>
          <a:p>
            <a:r>
              <a:rPr lang="en-GB" sz="2400" dirty="0"/>
              <a:t>I</a:t>
            </a:r>
            <a:r>
              <a:rPr lang="en-GB" sz="2400" dirty="0" smtClean="0"/>
              <a:t>nformation sharing</a:t>
            </a:r>
          </a:p>
          <a:p>
            <a:r>
              <a:rPr lang="en-GB" sz="2400" dirty="0"/>
              <a:t>E</a:t>
            </a:r>
            <a:r>
              <a:rPr lang="en-GB" sz="2400" dirty="0" smtClean="0"/>
              <a:t>xpertise location</a:t>
            </a:r>
          </a:p>
          <a:p>
            <a:r>
              <a:rPr lang="en-GB" sz="2400" dirty="0"/>
              <a:t>P</a:t>
            </a:r>
            <a:r>
              <a:rPr lang="en-GB" sz="2400" dirty="0" smtClean="0"/>
              <a:t>eer feedback, learning </a:t>
            </a:r>
            <a:r>
              <a:rPr lang="en-GB" sz="2400" dirty="0"/>
              <a:t>and building </a:t>
            </a:r>
            <a:r>
              <a:rPr lang="en-GB" sz="2400" dirty="0" smtClean="0"/>
              <a:t>consensus</a:t>
            </a:r>
          </a:p>
          <a:p>
            <a:r>
              <a:rPr lang="en-GB" sz="2400" dirty="0"/>
              <a:t>R</a:t>
            </a:r>
            <a:r>
              <a:rPr lang="en-GB" sz="2400" dirty="0" smtClean="0"/>
              <a:t>equires </a:t>
            </a:r>
            <a:r>
              <a:rPr lang="en-GB" sz="2400" dirty="0"/>
              <a:t>leadership and project </a:t>
            </a:r>
            <a:r>
              <a:rPr lang="en-GB" sz="2400" dirty="0" smtClean="0"/>
              <a:t>management</a:t>
            </a:r>
          </a:p>
          <a:p>
            <a:r>
              <a:rPr lang="en-GB" sz="2400" dirty="0"/>
              <a:t>R</a:t>
            </a:r>
            <a:r>
              <a:rPr lang="en-GB" sz="2400" dirty="0" smtClean="0"/>
              <a:t>equires </a:t>
            </a:r>
            <a:r>
              <a:rPr lang="en-GB" sz="2400" dirty="0"/>
              <a:t>agreement on benefit sharing / ownership</a:t>
            </a:r>
            <a:endParaRPr lang="en-GB" sz="2400" dirty="0" smtClean="0"/>
          </a:p>
          <a:p>
            <a:pPr marL="0" indent="0">
              <a:buNone/>
            </a:pPr>
            <a:endParaRPr lang="en-GB" sz="2400" dirty="0" smtClean="0"/>
          </a:p>
          <a:p>
            <a:pPr marL="0" indent="0">
              <a:buNone/>
            </a:pPr>
            <a:r>
              <a:rPr lang="en-GB" sz="2400" dirty="0" smtClean="0"/>
              <a:t>Terms and conditions of the collaboration relationship ?</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87642" y="5750652"/>
            <a:ext cx="814018" cy="950500"/>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32040" y="2275820"/>
            <a:ext cx="1365640" cy="1512214"/>
          </a:xfrm>
          <a:prstGeom prst="rect">
            <a:avLst/>
          </a:prstGeom>
        </p:spPr>
      </p:pic>
    </p:spTree>
    <p:extLst>
      <p:ext uri="{BB962C8B-B14F-4D97-AF65-F5344CB8AC3E}">
        <p14:creationId xmlns:p14="http://schemas.microsoft.com/office/powerpoint/2010/main" val="21521015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6487" y="116632"/>
            <a:ext cx="8229600" cy="1143000"/>
          </a:xfrm>
        </p:spPr>
        <p:txBody>
          <a:bodyPr>
            <a:normAutofit fontScale="90000"/>
          </a:bodyPr>
          <a:lstStyle/>
          <a:p>
            <a:pPr algn="l"/>
            <a:r>
              <a:rPr lang="en-GB" sz="3600" b="1" dirty="0" smtClean="0">
                <a:solidFill>
                  <a:srgbClr val="0070C0"/>
                </a:solidFill>
              </a:rPr>
              <a:t>Terms and conditions of the collaboration relationship with an academic partner?</a:t>
            </a:r>
            <a:endParaRPr lang="en-GB" sz="3600" b="1" dirty="0">
              <a:solidFill>
                <a:srgbClr val="0070C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87642" y="5750652"/>
            <a:ext cx="814018" cy="950500"/>
          </a:xfrm>
          <a:prstGeom prst="rect">
            <a:avLst/>
          </a:prstGeom>
        </p:spPr>
      </p:pic>
      <p:sp>
        <p:nvSpPr>
          <p:cNvPr id="4" name="Rectangle 3"/>
          <p:cNvSpPr/>
          <p:nvPr/>
        </p:nvSpPr>
        <p:spPr>
          <a:xfrm>
            <a:off x="539551" y="1484784"/>
            <a:ext cx="8096535" cy="4524315"/>
          </a:xfrm>
          <a:prstGeom prst="rect">
            <a:avLst/>
          </a:prstGeom>
        </p:spPr>
        <p:txBody>
          <a:bodyPr wrap="square">
            <a:spAutoFit/>
          </a:bodyPr>
          <a:lstStyle/>
          <a:p>
            <a:pPr marL="342900" indent="-342900">
              <a:buFont typeface="Arial" panose="020B0604020202020204" pitchFamily="34" charset="0"/>
              <a:buChar char="•"/>
            </a:pPr>
            <a:r>
              <a:rPr lang="en-GB" sz="2400" dirty="0"/>
              <a:t>Contracts  - the College Finance Team must be consulted when a Researcher wishes to formalise a relationship with a potential sponsor/funder and/or collaborator. </a:t>
            </a:r>
            <a:endParaRPr lang="en-GB" sz="2400" dirty="0" smtClean="0"/>
          </a:p>
          <a:p>
            <a:endParaRPr lang="en-GB" sz="2400" dirty="0"/>
          </a:p>
          <a:p>
            <a:pPr marL="342900" indent="-342900">
              <a:buFont typeface="Arial" panose="020B0604020202020204" pitchFamily="34" charset="0"/>
              <a:buChar char="•"/>
            </a:pPr>
            <a:r>
              <a:rPr lang="en-GB" sz="2400" dirty="0"/>
              <a:t>A relationship is formalised by all parties entering into a written contract, clarifying the details and obligations of that relationship. </a:t>
            </a:r>
          </a:p>
          <a:p>
            <a:pPr marL="342900" indent="-342900">
              <a:buFont typeface="Arial" panose="020B0604020202020204" pitchFamily="34" charset="0"/>
              <a:buChar char="•"/>
            </a:pPr>
            <a:r>
              <a:rPr lang="en-GB" sz="2400" dirty="0" smtClean="0"/>
              <a:t>A </a:t>
            </a:r>
            <a:r>
              <a:rPr lang="en-GB" sz="2400" dirty="0"/>
              <a:t>written contract is needed when: </a:t>
            </a:r>
            <a:endParaRPr lang="en-GB" sz="2400" dirty="0" smtClean="0"/>
          </a:p>
          <a:p>
            <a:pPr marL="342900" indent="-342900">
              <a:buFont typeface="Arial" panose="020B0604020202020204" pitchFamily="34" charset="0"/>
              <a:buChar char="•"/>
            </a:pPr>
            <a:endParaRPr lang="en-GB" sz="2400" dirty="0"/>
          </a:p>
          <a:p>
            <a:r>
              <a:rPr lang="en-GB" sz="2400" dirty="0" err="1"/>
              <a:t>i</a:t>
            </a:r>
            <a:r>
              <a:rPr lang="en-GB" sz="2400" dirty="0"/>
              <a:t>. money is changing hands between parties; </a:t>
            </a:r>
            <a:r>
              <a:rPr lang="en-GB" sz="2400" dirty="0" smtClean="0"/>
              <a:t>and/or</a:t>
            </a:r>
            <a:endParaRPr lang="en-GB" sz="2400" dirty="0"/>
          </a:p>
          <a:p>
            <a:r>
              <a:rPr lang="en-GB" sz="2400" dirty="0"/>
              <a:t>ii. confidential information and/or materials are being disclosed by or to a third party. </a:t>
            </a: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67178" y="3933056"/>
            <a:ext cx="1067797" cy="1061695"/>
          </a:xfrm>
          <a:prstGeom prst="rect">
            <a:avLst/>
          </a:prstGeom>
        </p:spPr>
      </p:pic>
    </p:spTree>
    <p:extLst>
      <p:ext uri="{BB962C8B-B14F-4D97-AF65-F5344CB8AC3E}">
        <p14:creationId xmlns:p14="http://schemas.microsoft.com/office/powerpoint/2010/main" val="31666716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b="1" dirty="0">
                <a:solidFill>
                  <a:srgbClr val="0070C0"/>
                </a:solidFill>
              </a:rPr>
              <a:t>IP and </a:t>
            </a:r>
            <a:r>
              <a:rPr lang="en-GB" sz="3600" b="1" dirty="0" smtClean="0">
                <a:solidFill>
                  <a:srgbClr val="0070C0"/>
                </a:solidFill>
              </a:rPr>
              <a:t>collaborative research </a:t>
            </a:r>
            <a:r>
              <a:rPr lang="en-GB" sz="3600" b="1" dirty="0">
                <a:solidFill>
                  <a:srgbClr val="0070C0"/>
                </a:solidFill>
              </a:rPr>
              <a:t>in Europe</a:t>
            </a:r>
          </a:p>
        </p:txBody>
      </p:sp>
      <p:sp>
        <p:nvSpPr>
          <p:cNvPr id="3" name="Content Placeholder 2"/>
          <p:cNvSpPr>
            <a:spLocks noGrp="1"/>
          </p:cNvSpPr>
          <p:nvPr>
            <p:ph idx="1"/>
          </p:nvPr>
        </p:nvSpPr>
        <p:spPr>
          <a:xfrm>
            <a:off x="395536" y="1257441"/>
            <a:ext cx="8229600" cy="4968461"/>
          </a:xfrm>
        </p:spPr>
        <p:txBody>
          <a:bodyPr>
            <a:noAutofit/>
          </a:bodyPr>
          <a:lstStyle/>
          <a:p>
            <a:r>
              <a:rPr lang="en-GB" sz="2400" dirty="0"/>
              <a:t>The EC published a </a:t>
            </a:r>
            <a:r>
              <a:rPr lang="en-GB" sz="2400" dirty="0">
                <a:solidFill>
                  <a:srgbClr val="FF0000"/>
                </a:solidFill>
              </a:rPr>
              <a:t>Code of Practice </a:t>
            </a:r>
            <a:r>
              <a:rPr lang="en-GB" sz="2400" dirty="0"/>
              <a:t>in April 2008</a:t>
            </a:r>
          </a:p>
          <a:p>
            <a:r>
              <a:rPr lang="en-GB" sz="2400" dirty="0" smtClean="0"/>
              <a:t>Code </a:t>
            </a:r>
            <a:r>
              <a:rPr lang="en-GB" sz="2400" dirty="0"/>
              <a:t>of Practice for universities and other public research organisations on the management of </a:t>
            </a:r>
            <a:r>
              <a:rPr lang="en-GB" sz="2400" dirty="0" smtClean="0"/>
              <a:t>IP in </a:t>
            </a:r>
            <a:r>
              <a:rPr lang="en-GB" sz="2400" dirty="0"/>
              <a:t>knowledge transfer </a:t>
            </a:r>
            <a:r>
              <a:rPr lang="en-GB" sz="2400" dirty="0" smtClean="0"/>
              <a:t>activities.</a:t>
            </a:r>
          </a:p>
          <a:p>
            <a:pPr marL="0" indent="0">
              <a:buNone/>
            </a:pPr>
            <a:r>
              <a:rPr lang="en-GB" sz="2400" dirty="0"/>
              <a:t>See </a:t>
            </a:r>
            <a:r>
              <a:rPr lang="en-GB" sz="2400" dirty="0">
                <a:hlinkClick r:id="rId2"/>
              </a:rPr>
              <a:t>http://</a:t>
            </a:r>
            <a:r>
              <a:rPr lang="en-GB" sz="2400" dirty="0" smtClean="0">
                <a:hlinkClick r:id="rId2"/>
              </a:rPr>
              <a:t>ec.europa.eu/invest-in-research/pdf/ip_recommendation_en.pdf</a:t>
            </a:r>
            <a:endParaRPr lang="en-GB" sz="2400" dirty="0" smtClean="0"/>
          </a:p>
          <a:p>
            <a:pPr marL="0" indent="0">
              <a:buNone/>
            </a:pPr>
            <a:endParaRPr lang="en-GB" sz="2400" dirty="0" smtClean="0"/>
          </a:p>
          <a:p>
            <a:pPr marL="0" indent="0">
              <a:buNone/>
            </a:pPr>
            <a:r>
              <a:rPr lang="en-GB" sz="2400" b="1" dirty="0" smtClean="0"/>
              <a:t>Key sections</a:t>
            </a:r>
          </a:p>
          <a:p>
            <a:r>
              <a:rPr lang="en-GB" sz="2400" dirty="0" smtClean="0"/>
              <a:t>Principles for Internal IP Policy</a:t>
            </a:r>
          </a:p>
          <a:p>
            <a:r>
              <a:rPr lang="en-GB" sz="2400" dirty="0" smtClean="0"/>
              <a:t>Principles for Knowledge Transfer Policy</a:t>
            </a:r>
          </a:p>
          <a:p>
            <a:r>
              <a:rPr lang="en-GB" sz="2400" dirty="0" smtClean="0"/>
              <a:t>Principles regarding  Collaborative and Contract research</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72200" y="3429000"/>
            <a:ext cx="1671068" cy="1562469"/>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7642" y="5750652"/>
            <a:ext cx="814018" cy="950500"/>
          </a:xfrm>
          <a:prstGeom prst="rect">
            <a:avLst/>
          </a:prstGeom>
        </p:spPr>
      </p:pic>
    </p:spTree>
    <p:extLst>
      <p:ext uri="{BB962C8B-B14F-4D97-AF65-F5344CB8AC3E}">
        <p14:creationId xmlns:p14="http://schemas.microsoft.com/office/powerpoint/2010/main" val="31631070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b="1" dirty="0" smtClean="0">
                <a:solidFill>
                  <a:srgbClr val="0070C0"/>
                </a:solidFill>
              </a:rPr>
              <a:t>The UKIPO’s Lambert Toolkit</a:t>
            </a:r>
            <a:endParaRPr lang="en-GB" sz="3600" b="1" dirty="0">
              <a:solidFill>
                <a:srgbClr val="0070C0"/>
              </a:solidFill>
            </a:endParaRPr>
          </a:p>
        </p:txBody>
      </p:sp>
      <p:sp>
        <p:nvSpPr>
          <p:cNvPr id="3" name="Content Placeholder 2"/>
          <p:cNvSpPr>
            <a:spLocks noGrp="1"/>
          </p:cNvSpPr>
          <p:nvPr>
            <p:ph idx="1"/>
          </p:nvPr>
        </p:nvSpPr>
        <p:spPr>
          <a:xfrm>
            <a:off x="395536" y="1257441"/>
            <a:ext cx="8506124" cy="4968461"/>
          </a:xfrm>
        </p:spPr>
        <p:txBody>
          <a:bodyPr>
            <a:noAutofit/>
          </a:bodyPr>
          <a:lstStyle/>
          <a:p>
            <a:pPr marL="0" indent="0">
              <a:buNone/>
            </a:pPr>
            <a:r>
              <a:rPr lang="en-GB" sz="2400" dirty="0" smtClean="0"/>
              <a:t>For universities and companies that wish to undertake collaborative research projects.</a:t>
            </a:r>
          </a:p>
          <a:p>
            <a:pPr marL="0" indent="0">
              <a:buNone/>
            </a:pPr>
            <a:endParaRPr lang="en-GB" sz="2400" dirty="0" smtClean="0"/>
          </a:p>
          <a:p>
            <a:pPr marL="0" indent="0">
              <a:buNone/>
            </a:pPr>
            <a:r>
              <a:rPr lang="en-GB" sz="2400" dirty="0" smtClean="0"/>
              <a:t>The Toolkit consists of:</a:t>
            </a:r>
          </a:p>
          <a:p>
            <a:r>
              <a:rPr lang="en-GB" sz="2400" dirty="0" smtClean="0"/>
              <a:t>A set of 5 model research collaboration (one to one) agreements</a:t>
            </a:r>
          </a:p>
          <a:p>
            <a:r>
              <a:rPr lang="en-GB" sz="2400" dirty="0" smtClean="0"/>
              <a:t>4 consortium (multi-party) agreements</a:t>
            </a:r>
          </a:p>
          <a:p>
            <a:r>
              <a:rPr lang="en-GB" sz="2400" dirty="0" smtClean="0"/>
              <a:t>A decision guide</a:t>
            </a:r>
          </a:p>
          <a:p>
            <a:r>
              <a:rPr lang="en-GB" sz="2400" dirty="0" smtClean="0"/>
              <a:t>Guide documents</a:t>
            </a:r>
          </a:p>
          <a:p>
            <a:pPr marL="0" indent="0">
              <a:buNone/>
            </a:pPr>
            <a:endParaRPr lang="en-GB" sz="2400" dirty="0" smtClean="0"/>
          </a:p>
          <a:p>
            <a:pPr marL="0" indent="0">
              <a:buNone/>
            </a:pPr>
            <a:r>
              <a:rPr lang="en-GB" sz="2400" dirty="0">
                <a:hlinkClick r:id="rId2"/>
              </a:rPr>
              <a:t>https://</a:t>
            </a:r>
            <a:r>
              <a:rPr lang="en-GB" sz="2400" dirty="0" smtClean="0">
                <a:hlinkClick r:id="rId2"/>
              </a:rPr>
              <a:t>www.gov.uk/guidance/lambert-toolkit</a:t>
            </a:r>
            <a:endParaRPr lang="en-GB" sz="2400" dirty="0" smtClean="0"/>
          </a:p>
          <a:p>
            <a:pPr marL="0" indent="0">
              <a:buNone/>
            </a:pPr>
            <a:endParaRPr lang="en-GB" sz="2400" dirty="0" smtClean="0"/>
          </a:p>
          <a:p>
            <a:endParaRPr lang="en-GB" sz="2400" dirty="0" smtClean="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7642" y="5750652"/>
            <a:ext cx="814018" cy="950500"/>
          </a:xfrm>
          <a:prstGeom prst="rect">
            <a:avLst/>
          </a:prstGeom>
        </p:spPr>
      </p:pic>
    </p:spTree>
    <p:extLst>
      <p:ext uri="{BB962C8B-B14F-4D97-AF65-F5344CB8AC3E}">
        <p14:creationId xmlns:p14="http://schemas.microsoft.com/office/powerpoint/2010/main" val="320605544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b="1" dirty="0" smtClean="0">
                <a:solidFill>
                  <a:srgbClr val="0070C0"/>
                </a:solidFill>
              </a:rPr>
              <a:t>The UKIPO’s Lambert Toolkit</a:t>
            </a:r>
            <a:endParaRPr lang="en-GB" sz="3600" b="1" dirty="0">
              <a:solidFill>
                <a:srgbClr val="0070C0"/>
              </a:solidFill>
            </a:endParaRPr>
          </a:p>
        </p:txBody>
      </p:sp>
      <p:sp>
        <p:nvSpPr>
          <p:cNvPr id="3" name="Content Placeholder 2"/>
          <p:cNvSpPr>
            <a:spLocks noGrp="1"/>
          </p:cNvSpPr>
          <p:nvPr>
            <p:ph idx="1"/>
          </p:nvPr>
        </p:nvSpPr>
        <p:spPr>
          <a:xfrm>
            <a:off x="395536" y="1257441"/>
            <a:ext cx="8506124" cy="5443711"/>
          </a:xfrm>
        </p:spPr>
        <p:txBody>
          <a:bodyPr>
            <a:noAutofit/>
          </a:bodyPr>
          <a:lstStyle/>
          <a:p>
            <a:pPr marL="0" indent="0">
              <a:buNone/>
            </a:pPr>
            <a:r>
              <a:rPr lang="en-GB" sz="2400" u="sng" dirty="0" smtClean="0"/>
              <a:t>Key elements</a:t>
            </a:r>
            <a:r>
              <a:rPr lang="en-GB" sz="2400" dirty="0" smtClean="0"/>
              <a:t>:</a:t>
            </a:r>
            <a:endParaRPr lang="en-GB" sz="2400" dirty="0"/>
          </a:p>
          <a:p>
            <a:r>
              <a:rPr lang="en-GB" sz="2400" dirty="0" smtClean="0"/>
              <a:t>Ownership and rights to use the results of the project</a:t>
            </a:r>
          </a:p>
          <a:p>
            <a:r>
              <a:rPr lang="en-GB" sz="2400" dirty="0" smtClean="0"/>
              <a:t>Financial and other contributions made by the sponsor</a:t>
            </a:r>
          </a:p>
          <a:p>
            <a:r>
              <a:rPr lang="en-GB" sz="2400" dirty="0" smtClean="0"/>
              <a:t>University’s use of the results for academic purposes</a:t>
            </a:r>
          </a:p>
          <a:p>
            <a:r>
              <a:rPr lang="en-GB" sz="2400" dirty="0" smtClean="0"/>
              <a:t>Conditions </a:t>
            </a:r>
            <a:r>
              <a:rPr lang="en-GB" sz="2400" dirty="0"/>
              <a:t>of use for materials transferred into or out of the university</a:t>
            </a:r>
            <a:r>
              <a:rPr lang="en-GB" sz="2400" dirty="0" smtClean="0"/>
              <a:t>.</a:t>
            </a:r>
            <a:endParaRPr lang="en-GB" sz="2400" dirty="0"/>
          </a:p>
          <a:p>
            <a:pPr marL="0" indent="0">
              <a:buNone/>
            </a:pPr>
            <a:endParaRPr lang="en-GB" sz="2400" dirty="0" smtClean="0"/>
          </a:p>
          <a:p>
            <a:pPr marL="0" indent="0">
              <a:buNone/>
            </a:pPr>
            <a:r>
              <a:rPr lang="en-GB" sz="2400" dirty="0" smtClean="0"/>
              <a:t>Considering your position in these areas will help clarify which model agreement to use as a starting point.  Identify problematic issue early.  Aim of the model agreements is to maximise innovation. </a:t>
            </a:r>
            <a:r>
              <a:rPr lang="en-GB" sz="2400" dirty="0"/>
              <a:t> </a:t>
            </a:r>
            <a:r>
              <a:rPr lang="en-GB" sz="2400" dirty="0" smtClean="0"/>
              <a:t>This involves finding a “workable” compromise. </a:t>
            </a:r>
            <a:endParaRPr lang="en-GB" sz="24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87642" y="5750652"/>
            <a:ext cx="814018" cy="950500"/>
          </a:xfrm>
          <a:prstGeom prst="rect">
            <a:avLst/>
          </a:prstGeom>
        </p:spPr>
      </p:pic>
    </p:spTree>
    <p:extLst>
      <p:ext uri="{BB962C8B-B14F-4D97-AF65-F5344CB8AC3E}">
        <p14:creationId xmlns:p14="http://schemas.microsoft.com/office/powerpoint/2010/main" val="243728142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b="1" dirty="0" smtClean="0">
                <a:solidFill>
                  <a:srgbClr val="0070C0"/>
                </a:solidFill>
              </a:rPr>
              <a:t>The UKIPO’s Lambert Toolkit</a:t>
            </a:r>
            <a:endParaRPr lang="en-GB" sz="3600" b="1" dirty="0">
              <a:solidFill>
                <a:srgbClr val="0070C0"/>
              </a:solidFill>
            </a:endParaRPr>
          </a:p>
        </p:txBody>
      </p:sp>
      <p:sp>
        <p:nvSpPr>
          <p:cNvPr id="3" name="Content Placeholder 2"/>
          <p:cNvSpPr>
            <a:spLocks noGrp="1"/>
          </p:cNvSpPr>
          <p:nvPr>
            <p:ph idx="1"/>
          </p:nvPr>
        </p:nvSpPr>
        <p:spPr>
          <a:xfrm>
            <a:off x="395536" y="1257441"/>
            <a:ext cx="8506124" cy="4968461"/>
          </a:xfrm>
        </p:spPr>
        <p:txBody>
          <a:bodyPr>
            <a:noAutofit/>
          </a:bodyPr>
          <a:lstStyle/>
          <a:p>
            <a:pPr marL="0" indent="0">
              <a:buNone/>
            </a:pPr>
            <a:r>
              <a:rPr lang="en-GB" sz="2400" u="sng" dirty="0" smtClean="0"/>
              <a:t>Results of the project</a:t>
            </a:r>
            <a:r>
              <a:rPr lang="en-GB" sz="2400" dirty="0" smtClean="0"/>
              <a:t>:</a:t>
            </a:r>
            <a:endParaRPr lang="en-GB" sz="2400" dirty="0"/>
          </a:p>
          <a:p>
            <a:r>
              <a:rPr lang="en-GB" sz="2400" dirty="0" smtClean="0"/>
              <a:t>The outcome of most medical innovation will be the </a:t>
            </a:r>
            <a:r>
              <a:rPr lang="en-GB" sz="2400" dirty="0" smtClean="0">
                <a:solidFill>
                  <a:srgbClr val="7030A0"/>
                </a:solidFill>
              </a:rPr>
              <a:t>IP in the results</a:t>
            </a:r>
            <a:r>
              <a:rPr lang="en-GB" sz="2400" dirty="0" smtClean="0"/>
              <a:t>.</a:t>
            </a:r>
          </a:p>
          <a:p>
            <a:r>
              <a:rPr lang="en-GB" sz="2400" dirty="0" smtClean="0"/>
              <a:t>The model agreements also cover </a:t>
            </a:r>
            <a:r>
              <a:rPr lang="en-GB" sz="2400" dirty="0" smtClean="0">
                <a:solidFill>
                  <a:srgbClr val="FF0000"/>
                </a:solidFill>
              </a:rPr>
              <a:t>applying for a patent </a:t>
            </a:r>
            <a:r>
              <a:rPr lang="en-GB" sz="2400" dirty="0" smtClean="0"/>
              <a:t>to protect any patentable invention that results from the project.</a:t>
            </a:r>
          </a:p>
          <a:p>
            <a:r>
              <a:rPr lang="en-GB" sz="2400" dirty="0" smtClean="0"/>
              <a:t>Academic publication – </a:t>
            </a:r>
            <a:r>
              <a:rPr lang="en-GB" sz="2400" dirty="0" smtClean="0">
                <a:solidFill>
                  <a:srgbClr val="00B050"/>
                </a:solidFill>
              </a:rPr>
              <a:t>right to publish</a:t>
            </a:r>
          </a:p>
          <a:p>
            <a:r>
              <a:rPr lang="en-GB" sz="2400" dirty="0" smtClean="0"/>
              <a:t>Anyone wishing to use the result will have to obtain </a:t>
            </a:r>
            <a:r>
              <a:rPr lang="en-GB" sz="2400" dirty="0" smtClean="0">
                <a:solidFill>
                  <a:srgbClr val="0070C0"/>
                </a:solidFill>
              </a:rPr>
              <a:t>a licence or right to exploit</a:t>
            </a:r>
            <a:r>
              <a:rPr lang="en-GB" sz="2400" dirty="0" smtClean="0"/>
              <a:t> (this may be limited to a particular geographical market e.g. EU or US, or field of technology). </a:t>
            </a:r>
          </a:p>
          <a:p>
            <a:pPr marL="0" indent="0">
              <a:buNone/>
            </a:pPr>
            <a:endParaRPr lang="en-GB" sz="2400" dirty="0" smtClean="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87642" y="5750652"/>
            <a:ext cx="814018" cy="950500"/>
          </a:xfrm>
          <a:prstGeom prst="rect">
            <a:avLst/>
          </a:prstGeom>
        </p:spPr>
      </p:pic>
    </p:spTree>
    <p:extLst>
      <p:ext uri="{BB962C8B-B14F-4D97-AF65-F5344CB8AC3E}">
        <p14:creationId xmlns:p14="http://schemas.microsoft.com/office/powerpoint/2010/main" val="211108811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normAutofit/>
          </a:bodyPr>
          <a:lstStyle/>
          <a:p>
            <a:pPr algn="l" eaLnBrk="1" hangingPunct="1"/>
            <a:r>
              <a:rPr lang="en-GB" sz="3200" b="1" dirty="0" smtClean="0">
                <a:solidFill>
                  <a:srgbClr val="0070C0"/>
                </a:solidFill>
              </a:rPr>
              <a:t>Different types of licensing arrangements</a:t>
            </a:r>
          </a:p>
        </p:txBody>
      </p:sp>
      <p:sp>
        <p:nvSpPr>
          <p:cNvPr id="34819" name="Rectangle 6"/>
          <p:cNvSpPr>
            <a:spLocks noGrp="1" noChangeArrowheads="1"/>
          </p:cNvSpPr>
          <p:nvPr>
            <p:ph type="body" sz="half" idx="1"/>
          </p:nvPr>
        </p:nvSpPr>
        <p:spPr>
          <a:xfrm>
            <a:off x="381000" y="1447800"/>
            <a:ext cx="7720013" cy="4265613"/>
          </a:xfrm>
        </p:spPr>
        <p:txBody>
          <a:bodyPr>
            <a:normAutofit fontScale="77500" lnSpcReduction="20000"/>
          </a:bodyPr>
          <a:lstStyle/>
          <a:p>
            <a:endParaRPr lang="en-GB" sz="2400" dirty="0"/>
          </a:p>
          <a:p>
            <a:pPr marL="0" indent="0">
              <a:buNone/>
            </a:pPr>
            <a:r>
              <a:rPr lang="en-GB" sz="3000" b="1" dirty="0" smtClean="0"/>
              <a:t>Exclusive </a:t>
            </a:r>
            <a:r>
              <a:rPr lang="en-GB" sz="3000" b="1" dirty="0"/>
              <a:t>licence</a:t>
            </a:r>
            <a:r>
              <a:rPr lang="en-GB" sz="3000" dirty="0"/>
              <a:t>: this means that the owner of the patent agrees not to grant any other licences of the technology concerned, and agrees not to use the technology himself. </a:t>
            </a:r>
            <a:endParaRPr lang="en-GB" sz="3000" dirty="0" smtClean="0"/>
          </a:p>
          <a:p>
            <a:pPr marL="0" indent="0">
              <a:buNone/>
            </a:pPr>
            <a:endParaRPr lang="en-GB" sz="3000" dirty="0" smtClean="0"/>
          </a:p>
          <a:p>
            <a:pPr marL="0" indent="0">
              <a:buNone/>
            </a:pPr>
            <a:r>
              <a:rPr lang="en-GB" sz="3000" b="1" dirty="0" smtClean="0"/>
              <a:t>Sole </a:t>
            </a:r>
            <a:r>
              <a:rPr lang="en-GB" sz="3000" b="1" dirty="0"/>
              <a:t>licence</a:t>
            </a:r>
            <a:r>
              <a:rPr lang="en-GB" sz="3000" dirty="0"/>
              <a:t>: the owner of the patent agrees not to grant any other licences of the technology, but is allowed to use the technology himself. </a:t>
            </a:r>
          </a:p>
          <a:p>
            <a:pPr marL="0" indent="0">
              <a:buNone/>
            </a:pPr>
            <a:endParaRPr lang="en-GB" sz="3000" b="1" dirty="0" smtClean="0"/>
          </a:p>
          <a:p>
            <a:pPr marL="0" indent="0">
              <a:buNone/>
            </a:pPr>
            <a:r>
              <a:rPr lang="en-GB" sz="3000" b="1" dirty="0" smtClean="0"/>
              <a:t>Non-Exclusive licence</a:t>
            </a:r>
            <a:r>
              <a:rPr lang="en-GB" sz="3000" dirty="0" smtClean="0"/>
              <a:t>: </a:t>
            </a:r>
            <a:r>
              <a:rPr lang="en-GB" sz="3000" dirty="0"/>
              <a:t>patent owner reserves the right to grant licences of the technology concerned to third parties and use it himself. </a:t>
            </a:r>
            <a:r>
              <a:rPr lang="en-GB" sz="2400" dirty="0"/>
              <a:t/>
            </a:r>
            <a:br>
              <a:rPr lang="en-GB" sz="2400" dirty="0"/>
            </a:br>
            <a:endParaRPr lang="en-GB" sz="2400" dirty="0" smtClean="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87642" y="5750652"/>
            <a:ext cx="814018" cy="950500"/>
          </a:xfrm>
          <a:prstGeom prst="rect">
            <a:avLst/>
          </a:prstGeom>
        </p:spPr>
      </p:pic>
    </p:spTree>
    <p:extLst>
      <p:ext uri="{BB962C8B-B14F-4D97-AF65-F5344CB8AC3E}">
        <p14:creationId xmlns:p14="http://schemas.microsoft.com/office/powerpoint/2010/main" val="272100267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normAutofit/>
          </a:bodyPr>
          <a:lstStyle/>
          <a:p>
            <a:pPr algn="l" eaLnBrk="1" hangingPunct="1"/>
            <a:r>
              <a:rPr lang="en-GB" sz="3200" b="1" dirty="0" smtClean="0">
                <a:solidFill>
                  <a:srgbClr val="0070C0"/>
                </a:solidFill>
              </a:rPr>
              <a:t>Licensing</a:t>
            </a:r>
          </a:p>
        </p:txBody>
      </p:sp>
      <p:sp>
        <p:nvSpPr>
          <p:cNvPr id="34819" name="Rectangle 6"/>
          <p:cNvSpPr>
            <a:spLocks noGrp="1" noChangeArrowheads="1"/>
          </p:cNvSpPr>
          <p:nvPr>
            <p:ph type="body" sz="half" idx="1"/>
          </p:nvPr>
        </p:nvSpPr>
        <p:spPr>
          <a:xfrm>
            <a:off x="381000" y="1124744"/>
            <a:ext cx="7720013" cy="4588669"/>
          </a:xfrm>
        </p:spPr>
        <p:txBody>
          <a:bodyPr>
            <a:normAutofit fontScale="92500" lnSpcReduction="10000"/>
          </a:bodyPr>
          <a:lstStyle/>
          <a:p>
            <a:endParaRPr lang="en-GB" sz="2400" dirty="0"/>
          </a:p>
          <a:p>
            <a:r>
              <a:rPr lang="en-GB" sz="2400" dirty="0" smtClean="0"/>
              <a:t>Parties</a:t>
            </a:r>
          </a:p>
          <a:p>
            <a:r>
              <a:rPr lang="en-GB" sz="2400" dirty="0" smtClean="0"/>
              <a:t>Technology</a:t>
            </a:r>
          </a:p>
          <a:p>
            <a:r>
              <a:rPr lang="en-GB" sz="2400" dirty="0" smtClean="0"/>
              <a:t>Scope of use</a:t>
            </a:r>
          </a:p>
          <a:p>
            <a:r>
              <a:rPr lang="en-GB" sz="2400" dirty="0" smtClean="0"/>
              <a:t>Geographical scope / field of technology</a:t>
            </a:r>
          </a:p>
          <a:p>
            <a:r>
              <a:rPr lang="en-GB" sz="2400" dirty="0" smtClean="0"/>
              <a:t>Up front or Royalties (or combination of the two)</a:t>
            </a:r>
          </a:p>
          <a:p>
            <a:r>
              <a:rPr lang="en-GB" sz="2400" dirty="0" smtClean="0"/>
              <a:t>Duration</a:t>
            </a:r>
          </a:p>
          <a:p>
            <a:r>
              <a:rPr lang="en-GB" sz="2400" dirty="0" smtClean="0"/>
              <a:t>Exclusivity</a:t>
            </a:r>
          </a:p>
          <a:p>
            <a:r>
              <a:rPr lang="en-GB" sz="2400" dirty="0" smtClean="0"/>
              <a:t>Representations and warranties</a:t>
            </a:r>
          </a:p>
          <a:p>
            <a:r>
              <a:rPr lang="en-GB" sz="2400" dirty="0" smtClean="0"/>
              <a:t>Ownership of IPR</a:t>
            </a:r>
          </a:p>
          <a:p>
            <a:r>
              <a:rPr lang="en-GB" sz="2400" dirty="0" smtClean="0"/>
              <a:t>Indemnification</a:t>
            </a:r>
          </a:p>
          <a:p>
            <a:r>
              <a:rPr lang="en-GB" sz="2400" dirty="0" smtClean="0"/>
              <a:t>Jurisdiction</a:t>
            </a:r>
          </a:p>
          <a:p>
            <a:endParaRPr lang="en-GB" sz="2400" dirty="0" smtClean="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87642" y="5750652"/>
            <a:ext cx="814018" cy="950500"/>
          </a:xfrm>
          <a:prstGeom prst="rect">
            <a:avLst/>
          </a:prstGeom>
        </p:spPr>
      </p:pic>
    </p:spTree>
    <p:extLst>
      <p:ext uri="{BB962C8B-B14F-4D97-AF65-F5344CB8AC3E}">
        <p14:creationId xmlns:p14="http://schemas.microsoft.com/office/powerpoint/2010/main" val="49082261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b="1" dirty="0" smtClean="0">
                <a:solidFill>
                  <a:srgbClr val="0070C0"/>
                </a:solidFill>
              </a:rPr>
              <a:t>Financing Innovation</a:t>
            </a:r>
            <a:endParaRPr lang="en-GB" sz="3600" b="1" dirty="0">
              <a:solidFill>
                <a:srgbClr val="0070C0"/>
              </a:solidFill>
            </a:endParaRPr>
          </a:p>
        </p:txBody>
      </p:sp>
      <p:sp>
        <p:nvSpPr>
          <p:cNvPr id="3" name="Content Placeholder 2"/>
          <p:cNvSpPr>
            <a:spLocks noGrp="1"/>
          </p:cNvSpPr>
          <p:nvPr>
            <p:ph idx="1"/>
          </p:nvPr>
        </p:nvSpPr>
        <p:spPr>
          <a:xfrm>
            <a:off x="323528" y="1417638"/>
            <a:ext cx="8568952" cy="5107615"/>
          </a:xfrm>
        </p:spPr>
        <p:txBody>
          <a:bodyPr>
            <a:noAutofit/>
          </a:bodyPr>
          <a:lstStyle/>
          <a:p>
            <a:endParaRPr lang="en-GB" sz="2400" dirty="0"/>
          </a:p>
          <a:p>
            <a:endParaRPr lang="en-GB" sz="2400" dirty="0" smtClean="0"/>
          </a:p>
        </p:txBody>
      </p:sp>
      <p:sp>
        <p:nvSpPr>
          <p:cNvPr id="6" name="TextBox 5"/>
          <p:cNvSpPr txBox="1"/>
          <p:nvPr/>
        </p:nvSpPr>
        <p:spPr>
          <a:xfrm>
            <a:off x="323528" y="2467077"/>
            <a:ext cx="8136904" cy="3600986"/>
          </a:xfrm>
          <a:prstGeom prst="rect">
            <a:avLst/>
          </a:prstGeom>
          <a:noFill/>
        </p:spPr>
        <p:txBody>
          <a:bodyPr wrap="square" rtlCol="0">
            <a:spAutoFit/>
          </a:bodyPr>
          <a:lstStyle/>
          <a:p>
            <a:r>
              <a:rPr lang="en-GB" sz="2400" dirty="0" smtClean="0"/>
              <a:t>Issues:</a:t>
            </a:r>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r>
              <a:rPr lang="en-GB" sz="2400" dirty="0"/>
              <a:t>L</a:t>
            </a:r>
            <a:r>
              <a:rPr lang="en-GB" sz="2400" dirty="0" smtClean="0"/>
              <a:t>ow </a:t>
            </a:r>
            <a:r>
              <a:rPr lang="en-GB" sz="2400" dirty="0"/>
              <a:t>expected returns due to an inability to capture the profits from </a:t>
            </a:r>
            <a:r>
              <a:rPr lang="en-GB" sz="2400" dirty="0" smtClean="0"/>
              <a:t>a medical innovation.   </a:t>
            </a:r>
          </a:p>
          <a:p>
            <a:endParaRPr lang="en-GB" sz="2400" dirty="0" smtClean="0"/>
          </a:p>
          <a:p>
            <a:pPr marL="285750" indent="-285750">
              <a:buFont typeface="Arial" panose="020B0604020202020204" pitchFamily="34" charset="0"/>
              <a:buChar char="•"/>
            </a:pPr>
            <a:r>
              <a:rPr lang="en-GB" sz="2400" dirty="0"/>
              <a:t>U</a:t>
            </a:r>
            <a:r>
              <a:rPr lang="en-GB" sz="2400" dirty="0" smtClean="0"/>
              <a:t>ncertainty </a:t>
            </a:r>
            <a:r>
              <a:rPr lang="en-GB" sz="2400" dirty="0"/>
              <a:t>and risk associated with the </a:t>
            </a:r>
            <a:r>
              <a:rPr lang="en-GB" sz="2400" dirty="0" smtClean="0"/>
              <a:t>project; and</a:t>
            </a:r>
          </a:p>
          <a:p>
            <a:endParaRPr lang="en-GB" sz="2400" dirty="0" smtClean="0"/>
          </a:p>
          <a:p>
            <a:pPr marL="285750" indent="-285750">
              <a:buFont typeface="Arial" panose="020B0604020202020204" pitchFamily="34" charset="0"/>
              <a:buChar char="•"/>
            </a:pPr>
            <a:r>
              <a:rPr lang="en-GB" sz="2400" dirty="0" smtClean="0"/>
              <a:t> Over-optimism </a:t>
            </a:r>
            <a:r>
              <a:rPr lang="en-GB" sz="2400" dirty="0"/>
              <a:t>on the part </a:t>
            </a:r>
            <a:r>
              <a:rPr lang="en-GB" sz="2400" dirty="0" smtClean="0"/>
              <a:t>of researchers / managers</a:t>
            </a:r>
            <a:r>
              <a:rPr lang="en-GB" sz="2400" dirty="0"/>
              <a:t>.</a:t>
            </a:r>
          </a:p>
          <a:p>
            <a:endParaRPr lang="en-GB" dirty="0" smtClean="0"/>
          </a:p>
          <a:p>
            <a:endParaRPr lang="en-GB"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91880" y="1340768"/>
            <a:ext cx="1306678" cy="1820570"/>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7642" y="5750652"/>
            <a:ext cx="814018" cy="950500"/>
          </a:xfrm>
          <a:prstGeom prst="rect">
            <a:avLst/>
          </a:prstGeom>
        </p:spPr>
      </p:pic>
    </p:spTree>
    <p:extLst>
      <p:ext uri="{BB962C8B-B14F-4D97-AF65-F5344CB8AC3E}">
        <p14:creationId xmlns:p14="http://schemas.microsoft.com/office/powerpoint/2010/main" val="277280333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b="1" dirty="0" smtClean="0">
                <a:solidFill>
                  <a:srgbClr val="0070C0"/>
                </a:solidFill>
              </a:rPr>
              <a:t>Financing Innovation</a:t>
            </a:r>
            <a:endParaRPr lang="en-GB" sz="3600" b="1" dirty="0">
              <a:solidFill>
                <a:srgbClr val="0070C0"/>
              </a:solidFill>
            </a:endParaRPr>
          </a:p>
        </p:txBody>
      </p:sp>
      <p:sp>
        <p:nvSpPr>
          <p:cNvPr id="3" name="Content Placeholder 2"/>
          <p:cNvSpPr>
            <a:spLocks noGrp="1"/>
          </p:cNvSpPr>
          <p:nvPr>
            <p:ph idx="1"/>
          </p:nvPr>
        </p:nvSpPr>
        <p:spPr>
          <a:xfrm>
            <a:off x="323528" y="1417638"/>
            <a:ext cx="8568952" cy="5107615"/>
          </a:xfrm>
        </p:spPr>
        <p:txBody>
          <a:bodyPr>
            <a:noAutofit/>
          </a:bodyPr>
          <a:lstStyle/>
          <a:p>
            <a:endParaRPr lang="en-GB" sz="2400" dirty="0"/>
          </a:p>
          <a:p>
            <a:endParaRPr lang="en-GB" sz="2400" dirty="0" smtClean="0"/>
          </a:p>
        </p:txBody>
      </p:sp>
      <p:sp>
        <p:nvSpPr>
          <p:cNvPr id="6" name="TextBox 5"/>
          <p:cNvSpPr txBox="1"/>
          <p:nvPr/>
        </p:nvSpPr>
        <p:spPr>
          <a:xfrm>
            <a:off x="460724" y="1372126"/>
            <a:ext cx="7128792" cy="4062651"/>
          </a:xfrm>
          <a:prstGeom prst="rect">
            <a:avLst/>
          </a:prstGeom>
          <a:noFill/>
        </p:spPr>
        <p:txBody>
          <a:bodyPr wrap="square" rtlCol="0">
            <a:spAutoFit/>
          </a:bodyPr>
          <a:lstStyle/>
          <a:p>
            <a:endParaRPr lang="en-GB" sz="2400" dirty="0" smtClean="0"/>
          </a:p>
          <a:p>
            <a:r>
              <a:rPr lang="en-GB" sz="2400" u="sng" dirty="0" smtClean="0"/>
              <a:t>Public funding</a:t>
            </a:r>
            <a:endParaRPr lang="en-GB" sz="2400" u="sng" dirty="0"/>
          </a:p>
          <a:p>
            <a:pPr marL="285750" indent="-285750">
              <a:buFont typeface="Arial" panose="020B0604020202020204" pitchFamily="34" charset="0"/>
              <a:buChar char="•"/>
            </a:pPr>
            <a:r>
              <a:rPr lang="en-GB" sz="2400" dirty="0" smtClean="0"/>
              <a:t>Research grants</a:t>
            </a:r>
          </a:p>
          <a:p>
            <a:endParaRPr lang="en-GB" sz="2400" dirty="0" smtClean="0"/>
          </a:p>
          <a:p>
            <a:pPr marL="285750" indent="-285750">
              <a:buFont typeface="Arial" panose="020B0604020202020204" pitchFamily="34" charset="0"/>
              <a:buChar char="•"/>
            </a:pPr>
            <a:r>
              <a:rPr lang="en-GB" sz="2400" dirty="0" smtClean="0"/>
              <a:t>Competition awards</a:t>
            </a:r>
          </a:p>
          <a:p>
            <a:endParaRPr lang="en-GB" sz="2400" dirty="0" smtClean="0"/>
          </a:p>
          <a:p>
            <a:r>
              <a:rPr lang="en-GB" sz="2400" u="sng" dirty="0" smtClean="0"/>
              <a:t>Private funding</a:t>
            </a:r>
          </a:p>
          <a:p>
            <a:pPr marL="285750" indent="-285750">
              <a:buFont typeface="Arial" panose="020B0604020202020204" pitchFamily="34" charset="0"/>
              <a:buChar char="•"/>
            </a:pPr>
            <a:r>
              <a:rPr lang="en-GB" sz="2400" dirty="0" smtClean="0"/>
              <a:t>Equity finance (VC funding)</a:t>
            </a:r>
          </a:p>
          <a:p>
            <a:endParaRPr lang="en-GB" sz="2400" dirty="0" smtClean="0"/>
          </a:p>
          <a:p>
            <a:pPr marL="285750" indent="-285750">
              <a:buFont typeface="Arial" panose="020B0604020202020204" pitchFamily="34" charset="0"/>
              <a:buChar char="•"/>
            </a:pPr>
            <a:r>
              <a:rPr lang="en-GB" sz="2400" dirty="0" smtClean="0"/>
              <a:t>Debt Finance (Bank loans)</a:t>
            </a:r>
          </a:p>
          <a:p>
            <a:pPr marL="285750" indent="-285750">
              <a:buFont typeface="Arial" panose="020B0604020202020204" pitchFamily="34" charset="0"/>
              <a:buChar char="•"/>
            </a:pP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01401" y="1890236"/>
            <a:ext cx="3028374" cy="3017264"/>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7642" y="5750652"/>
            <a:ext cx="814018" cy="950500"/>
          </a:xfrm>
          <a:prstGeom prst="rect">
            <a:avLst/>
          </a:prstGeom>
        </p:spPr>
      </p:pic>
    </p:spTree>
    <p:extLst>
      <p:ext uri="{BB962C8B-B14F-4D97-AF65-F5344CB8AC3E}">
        <p14:creationId xmlns:p14="http://schemas.microsoft.com/office/powerpoint/2010/main" val="226972283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7697" y="260648"/>
            <a:ext cx="8229600" cy="1143000"/>
          </a:xfrm>
        </p:spPr>
        <p:txBody>
          <a:bodyPr>
            <a:normAutofit/>
          </a:bodyPr>
          <a:lstStyle/>
          <a:p>
            <a:r>
              <a:rPr lang="en-GB" sz="3600" b="1" dirty="0" smtClean="0">
                <a:solidFill>
                  <a:srgbClr val="0070C0"/>
                </a:solidFill>
              </a:rPr>
              <a:t>The UK’s Catapult Programme</a:t>
            </a:r>
            <a:endParaRPr lang="en-GB" sz="3600" b="1" dirty="0">
              <a:solidFill>
                <a:srgbClr val="0070C0"/>
              </a:solidFill>
            </a:endParaRPr>
          </a:p>
        </p:txBody>
      </p:sp>
      <p:sp>
        <p:nvSpPr>
          <p:cNvPr id="3" name="Content Placeholder 2"/>
          <p:cNvSpPr>
            <a:spLocks noGrp="1"/>
          </p:cNvSpPr>
          <p:nvPr>
            <p:ph idx="1"/>
          </p:nvPr>
        </p:nvSpPr>
        <p:spPr>
          <a:xfrm>
            <a:off x="433050" y="1412776"/>
            <a:ext cx="8061601" cy="4115355"/>
          </a:xfrm>
        </p:spPr>
        <p:txBody>
          <a:bodyPr>
            <a:normAutofit/>
          </a:bodyPr>
          <a:lstStyle/>
          <a:p>
            <a:r>
              <a:rPr lang="en-GB" sz="2800" dirty="0" smtClean="0"/>
              <a:t>Total public and private investment exceeding     £1.4 billion </a:t>
            </a:r>
          </a:p>
          <a:p>
            <a:r>
              <a:rPr lang="en-GB" sz="2800" dirty="0" smtClean="0"/>
              <a:t>Medicines and Technology Catapult</a:t>
            </a:r>
          </a:p>
          <a:p>
            <a:r>
              <a:rPr lang="en-GB" sz="2800" dirty="0" smtClean="0"/>
              <a:t>Precision Medical Catapult for precision medicine.</a:t>
            </a:r>
          </a:p>
          <a:p>
            <a:r>
              <a:rPr lang="en-GB" sz="2800" dirty="0"/>
              <a:t>See </a:t>
            </a:r>
            <a:r>
              <a:rPr lang="en-GB" sz="2800" dirty="0">
                <a:hlinkClick r:id="rId2"/>
              </a:rPr>
              <a:t>https://</a:t>
            </a:r>
            <a:r>
              <a:rPr lang="en-GB" sz="2800" dirty="0" smtClean="0">
                <a:hlinkClick r:id="rId2"/>
              </a:rPr>
              <a:t>www.catapult.org.uk</a:t>
            </a:r>
            <a:endParaRPr lang="en-GB" sz="2800" dirty="0"/>
          </a:p>
          <a:p>
            <a:pPr marL="0" indent="0">
              <a:buNone/>
            </a:pPr>
            <a:endParaRPr lang="en-GB" sz="2800"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7642" y="5750652"/>
            <a:ext cx="814018" cy="950500"/>
          </a:xfrm>
          <a:prstGeom prst="rect">
            <a:avLst/>
          </a:prstGeom>
        </p:spPr>
      </p:pic>
      <p:pic>
        <p:nvPicPr>
          <p:cNvPr id="2051" name="Picture 3" descr="C:\Users\home\AppData\Local\Microsoft\Windows\INetCache\IE\Q9SAKK1K\catapult2[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33247" y="4358002"/>
            <a:ext cx="3238500" cy="2343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872958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b="1" dirty="0" smtClean="0">
                <a:solidFill>
                  <a:srgbClr val="0070C0"/>
                </a:solidFill>
              </a:rPr>
              <a:t>The Newton Fund</a:t>
            </a:r>
            <a:endParaRPr lang="en-GB" sz="3600" b="1" dirty="0">
              <a:solidFill>
                <a:srgbClr val="0070C0"/>
              </a:solidFill>
            </a:endParaRPr>
          </a:p>
        </p:txBody>
      </p:sp>
      <p:sp>
        <p:nvSpPr>
          <p:cNvPr id="3" name="Content Placeholder 2"/>
          <p:cNvSpPr>
            <a:spLocks noGrp="1"/>
          </p:cNvSpPr>
          <p:nvPr>
            <p:ph idx="1"/>
          </p:nvPr>
        </p:nvSpPr>
        <p:spPr>
          <a:xfrm>
            <a:off x="433050" y="1268760"/>
            <a:ext cx="5538618" cy="4475395"/>
          </a:xfrm>
        </p:spPr>
        <p:txBody>
          <a:bodyPr>
            <a:normAutofit lnSpcReduction="10000"/>
          </a:bodyPr>
          <a:lstStyle/>
          <a:p>
            <a:r>
              <a:rPr lang="en-GB" sz="2800" dirty="0" smtClean="0"/>
              <a:t>£375 million </a:t>
            </a:r>
          </a:p>
          <a:p>
            <a:r>
              <a:rPr lang="en-GB" sz="2800" dirty="0" smtClean="0"/>
              <a:t>Promote the economic development and social welfare of partner countries.</a:t>
            </a:r>
          </a:p>
          <a:p>
            <a:r>
              <a:rPr lang="en-GB" sz="2800" dirty="0" smtClean="0"/>
              <a:t>This fund forms part of the UK’s official development assistance (ODA) commitment. </a:t>
            </a:r>
          </a:p>
          <a:p>
            <a:r>
              <a:rPr lang="en-GB" sz="2800" dirty="0" smtClean="0"/>
              <a:t>Primary focus to develop R&amp;D capacity in nearly 20 partner countries.</a:t>
            </a:r>
            <a:endParaRPr lang="en-GB" sz="28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87642" y="5750652"/>
            <a:ext cx="814018" cy="950500"/>
          </a:xfrm>
          <a:prstGeom prst="rect">
            <a:avLst/>
          </a:prstGeom>
        </p:spPr>
      </p:pic>
      <p:pic>
        <p:nvPicPr>
          <p:cNvPr id="2050" name="Picture 2" descr="C:\Users\home\AppData\Local\Microsoft\Windows\INetCache\IE\9YO174U2\isaac_newton_in_wpap_by_yusrielo-d5c3zau[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70883" y="1700808"/>
            <a:ext cx="2743206" cy="34290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174298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b="1" dirty="0" smtClean="0">
                <a:solidFill>
                  <a:srgbClr val="0070C0"/>
                </a:solidFill>
              </a:rPr>
              <a:t>Horizon 2020</a:t>
            </a:r>
            <a:endParaRPr lang="en-GB" sz="3600" b="1" dirty="0">
              <a:solidFill>
                <a:srgbClr val="0070C0"/>
              </a:solidFill>
            </a:endParaRPr>
          </a:p>
        </p:txBody>
      </p:sp>
      <p:sp>
        <p:nvSpPr>
          <p:cNvPr id="3" name="Content Placeholder 2"/>
          <p:cNvSpPr>
            <a:spLocks noGrp="1"/>
          </p:cNvSpPr>
          <p:nvPr>
            <p:ph idx="1"/>
          </p:nvPr>
        </p:nvSpPr>
        <p:spPr>
          <a:xfrm>
            <a:off x="655048" y="1916832"/>
            <a:ext cx="8093416" cy="4475395"/>
          </a:xfrm>
        </p:spPr>
        <p:txBody>
          <a:bodyPr>
            <a:normAutofit/>
          </a:bodyPr>
          <a:lstStyle/>
          <a:p>
            <a:r>
              <a:rPr lang="en-GB" sz="2800" dirty="0"/>
              <a:t>T</a:t>
            </a:r>
            <a:r>
              <a:rPr lang="en-GB" sz="2800" dirty="0" smtClean="0"/>
              <a:t>he </a:t>
            </a:r>
            <a:r>
              <a:rPr lang="en-GB" sz="2800" dirty="0"/>
              <a:t>biggest EU Research and Innovation programme ever with nearly €80 billion of funding available over 7 years (2014 to </a:t>
            </a:r>
            <a:r>
              <a:rPr lang="en-GB" sz="2800" dirty="0" smtClean="0"/>
              <a:t>2020)</a:t>
            </a:r>
            <a:r>
              <a:rPr lang="en-GB" sz="2800" dirty="0"/>
              <a:t> </a:t>
            </a:r>
            <a:r>
              <a:rPr lang="en-GB" sz="2800" dirty="0" smtClean="0"/>
              <a:t>for biotech</a:t>
            </a:r>
            <a:r>
              <a:rPr lang="en-GB" sz="2800" dirty="0"/>
              <a:t>, </a:t>
            </a:r>
            <a:r>
              <a:rPr lang="en-GB" sz="2800" dirty="0" smtClean="0"/>
              <a:t>health and others.</a:t>
            </a:r>
          </a:p>
          <a:p>
            <a:r>
              <a:rPr lang="en-GB" sz="2800" dirty="0"/>
              <a:t>I</a:t>
            </a:r>
            <a:r>
              <a:rPr lang="en-GB" sz="2800" dirty="0" smtClean="0"/>
              <a:t>n </a:t>
            </a:r>
            <a:r>
              <a:rPr lang="en-GB" sz="2800" dirty="0"/>
              <a:t>addition to the private investment that this money will attract. It promises more breakthroughs, discoveries and world-firsts by taking great ideas from the lab to the market.</a:t>
            </a:r>
          </a:p>
          <a:p>
            <a:r>
              <a:rPr lang="en-GB" sz="2800" dirty="0" smtClean="0">
                <a:hlinkClick r:id="rId2"/>
              </a:rPr>
              <a:t>https</a:t>
            </a:r>
            <a:r>
              <a:rPr lang="en-GB" sz="2800" dirty="0">
                <a:hlinkClick r:id="rId2"/>
              </a:rPr>
              <a:t>://ec.europa.eu/programmes/horizon2020</a:t>
            </a:r>
            <a:r>
              <a:rPr lang="en-GB" sz="2800" dirty="0" smtClean="0">
                <a:hlinkClick r:id="rId2"/>
              </a:rPr>
              <a:t>/</a:t>
            </a:r>
            <a:endParaRPr lang="en-GB" sz="2800" dirty="0" smtClean="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7642" y="5750652"/>
            <a:ext cx="814018" cy="950500"/>
          </a:xfrm>
          <a:prstGeom prst="rect">
            <a:avLst/>
          </a:prstGeom>
        </p:spPr>
      </p:pic>
      <p:pic>
        <p:nvPicPr>
          <p:cNvPr id="3074" name="Picture 2" descr="C:\Users\home\AppData\Local\Microsoft\Windows\INetCache\IE\WSLL224M\EU-Flag-300x200[1].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91880" y="404664"/>
            <a:ext cx="1993404" cy="13289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899835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normAutofit/>
          </a:bodyPr>
          <a:lstStyle/>
          <a:p>
            <a:pPr eaLnBrk="1" hangingPunct="1"/>
            <a:r>
              <a:rPr lang="en-GB" sz="3200" b="1" dirty="0" smtClean="0">
                <a:solidFill>
                  <a:srgbClr val="0070C0"/>
                </a:solidFill>
              </a:rPr>
              <a:t>Critical steps for collaborations involving</a:t>
            </a:r>
            <a:br>
              <a:rPr lang="en-GB" sz="3200" b="1" dirty="0" smtClean="0">
                <a:solidFill>
                  <a:srgbClr val="0070C0"/>
                </a:solidFill>
              </a:rPr>
            </a:br>
            <a:r>
              <a:rPr lang="en-GB" sz="3200" b="1" dirty="0" smtClean="0">
                <a:solidFill>
                  <a:srgbClr val="0070C0"/>
                </a:solidFill>
              </a:rPr>
              <a:t>university research spin-off companies</a:t>
            </a:r>
          </a:p>
        </p:txBody>
      </p:sp>
      <p:sp>
        <p:nvSpPr>
          <p:cNvPr id="34819" name="Rectangle 6"/>
          <p:cNvSpPr>
            <a:spLocks noGrp="1" noChangeArrowheads="1"/>
          </p:cNvSpPr>
          <p:nvPr>
            <p:ph type="body" sz="half" idx="1"/>
          </p:nvPr>
        </p:nvSpPr>
        <p:spPr>
          <a:xfrm>
            <a:off x="412090" y="1628800"/>
            <a:ext cx="7720013" cy="4265613"/>
          </a:xfrm>
        </p:spPr>
        <p:txBody>
          <a:bodyPr>
            <a:normAutofit lnSpcReduction="10000"/>
          </a:bodyPr>
          <a:lstStyle/>
          <a:p>
            <a:pPr marL="457200" indent="-457200">
              <a:buFont typeface="+mj-lt"/>
              <a:buAutoNum type="arabicPeriod"/>
            </a:pPr>
            <a:r>
              <a:rPr lang="en-GB" sz="2400" dirty="0"/>
              <a:t>Developing a </a:t>
            </a:r>
            <a:r>
              <a:rPr lang="en-GB" sz="2400" dirty="0">
                <a:hlinkClick r:id="rId2" tooltip="Proof of concept"/>
              </a:rPr>
              <a:t>proof of concept</a:t>
            </a:r>
            <a:r>
              <a:rPr lang="en-GB" sz="2400" dirty="0"/>
              <a:t>, or </a:t>
            </a:r>
            <a:r>
              <a:rPr lang="en-GB" sz="2400" dirty="0">
                <a:hlinkClick r:id="rId3" tooltip="Proof of principle"/>
              </a:rPr>
              <a:t>proof of principle</a:t>
            </a:r>
            <a:r>
              <a:rPr lang="en-GB" sz="2400" dirty="0"/>
              <a:t>, that demonstrates that the invented method or new </a:t>
            </a:r>
            <a:r>
              <a:rPr lang="en-GB" sz="2400" dirty="0">
                <a:hlinkClick r:id="rId4" tooltip="Theory"/>
              </a:rPr>
              <a:t>theory</a:t>
            </a:r>
            <a:r>
              <a:rPr lang="en-GB" sz="2400" dirty="0"/>
              <a:t> is probably useful in a particular application - for example a new </a:t>
            </a:r>
            <a:r>
              <a:rPr lang="en-GB" sz="2400" dirty="0" smtClean="0">
                <a:hlinkClick r:id="rId5" tooltip="Product (business)"/>
              </a:rPr>
              <a:t>product</a:t>
            </a:r>
            <a:r>
              <a:rPr lang="en-GB" sz="2400" dirty="0" smtClean="0"/>
              <a:t>.</a:t>
            </a:r>
          </a:p>
          <a:p>
            <a:pPr marL="457200" indent="-457200">
              <a:buFont typeface="+mj-lt"/>
              <a:buAutoNum type="arabicPeriod"/>
            </a:pPr>
            <a:r>
              <a:rPr lang="en-GB" sz="2400" dirty="0" smtClean="0"/>
              <a:t>Developing </a:t>
            </a:r>
            <a:r>
              <a:rPr lang="en-GB" sz="2400" dirty="0"/>
              <a:t>a fully functioning </a:t>
            </a:r>
            <a:r>
              <a:rPr lang="en-GB" sz="2400" dirty="0">
                <a:hlinkClick r:id="rId6" tooltip="Prototype"/>
              </a:rPr>
              <a:t>prototype</a:t>
            </a:r>
            <a:r>
              <a:rPr lang="en-GB" sz="2400" dirty="0"/>
              <a:t> of this new product; the prototype also serves to learn about how to produce, use and sell the new </a:t>
            </a:r>
            <a:r>
              <a:rPr lang="en-GB" sz="2400" dirty="0" smtClean="0"/>
              <a:t>product.</a:t>
            </a:r>
          </a:p>
          <a:p>
            <a:pPr marL="457200" indent="-457200">
              <a:buFont typeface="+mj-lt"/>
              <a:buAutoNum type="arabicPeriod"/>
            </a:pPr>
            <a:r>
              <a:rPr lang="en-GB" sz="2400" dirty="0" smtClean="0"/>
              <a:t>Attracting start-up </a:t>
            </a:r>
            <a:r>
              <a:rPr lang="en-GB" sz="2400" dirty="0"/>
              <a:t>funding to finance the development of prototypes and new products; this may involve acquiring financial resources from </a:t>
            </a:r>
            <a:r>
              <a:rPr lang="en-GB" sz="2400" dirty="0">
                <a:hlinkClick r:id="rId7" tooltip="Venture capital"/>
              </a:rPr>
              <a:t>venture capital</a:t>
            </a:r>
            <a:r>
              <a:rPr lang="en-GB" sz="2400" dirty="0"/>
              <a:t> firms, </a:t>
            </a:r>
            <a:r>
              <a:rPr lang="en-GB" sz="2400" dirty="0">
                <a:hlinkClick r:id="rId8" tooltip="Angel Investors"/>
              </a:rPr>
              <a:t>angel </a:t>
            </a:r>
            <a:r>
              <a:rPr lang="en-GB" sz="2400" dirty="0" smtClean="0">
                <a:hlinkClick r:id="rId8" tooltip="Angel Investors"/>
              </a:rPr>
              <a:t>investors</a:t>
            </a:r>
            <a:r>
              <a:rPr lang="en-GB" sz="2400" dirty="0"/>
              <a:t>, </a:t>
            </a:r>
            <a:r>
              <a:rPr lang="en-GB" sz="2400" dirty="0">
                <a:hlinkClick r:id="rId9" tooltip="Bank"/>
              </a:rPr>
              <a:t>banks</a:t>
            </a:r>
            <a:r>
              <a:rPr lang="en-GB" sz="2400" dirty="0"/>
              <a:t>, or other providers of early-stage </a:t>
            </a:r>
            <a:r>
              <a:rPr lang="en-GB" sz="2400" dirty="0">
                <a:hlinkClick r:id="rId10" tooltip="Financial capital"/>
              </a:rPr>
              <a:t>financial capital</a:t>
            </a:r>
            <a:r>
              <a:rPr lang="en-GB" sz="2400" dirty="0" smtClean="0"/>
              <a:t>.</a:t>
            </a:r>
            <a:endParaRPr lang="en-GB" sz="2400" dirty="0"/>
          </a:p>
        </p:txBody>
      </p:sp>
    </p:spTree>
    <p:extLst>
      <p:ext uri="{BB962C8B-B14F-4D97-AF65-F5344CB8AC3E}">
        <p14:creationId xmlns:p14="http://schemas.microsoft.com/office/powerpoint/2010/main" val="124561111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normAutofit/>
          </a:bodyPr>
          <a:lstStyle/>
          <a:p>
            <a:r>
              <a:rPr lang="en-GB" sz="3200" b="1" dirty="0">
                <a:solidFill>
                  <a:srgbClr val="0070C0"/>
                </a:solidFill>
              </a:rPr>
              <a:t>Critical steps for collaborations involving</a:t>
            </a:r>
            <a:br>
              <a:rPr lang="en-GB" sz="3200" b="1" dirty="0">
                <a:solidFill>
                  <a:srgbClr val="0070C0"/>
                </a:solidFill>
              </a:rPr>
            </a:br>
            <a:r>
              <a:rPr lang="en-GB" sz="3200" b="1" dirty="0">
                <a:solidFill>
                  <a:srgbClr val="0070C0"/>
                </a:solidFill>
              </a:rPr>
              <a:t>university research spin-off companies</a:t>
            </a:r>
            <a:endParaRPr lang="en-GB" sz="3200" b="1" dirty="0" smtClean="0">
              <a:solidFill>
                <a:srgbClr val="0070C0"/>
              </a:solidFill>
            </a:endParaRPr>
          </a:p>
        </p:txBody>
      </p:sp>
      <p:sp>
        <p:nvSpPr>
          <p:cNvPr id="34819" name="Rectangle 6"/>
          <p:cNvSpPr>
            <a:spLocks noGrp="1" noChangeArrowheads="1"/>
          </p:cNvSpPr>
          <p:nvPr>
            <p:ph type="body" sz="half" idx="1"/>
          </p:nvPr>
        </p:nvSpPr>
        <p:spPr>
          <a:xfrm>
            <a:off x="367629" y="1772816"/>
            <a:ext cx="7720013" cy="4265613"/>
          </a:xfrm>
        </p:spPr>
        <p:txBody>
          <a:bodyPr>
            <a:normAutofit/>
          </a:bodyPr>
          <a:lstStyle/>
          <a:p>
            <a:pPr marL="457200" indent="-457200">
              <a:buAutoNum type="arabicPeriod" startAt="4"/>
            </a:pPr>
            <a:r>
              <a:rPr lang="en-GB" sz="2400" dirty="0" smtClean="0"/>
              <a:t>Developing </a:t>
            </a:r>
            <a:r>
              <a:rPr lang="en-GB" sz="2400" dirty="0"/>
              <a:t>a successful </a:t>
            </a:r>
            <a:r>
              <a:rPr lang="en-GB" sz="2400" dirty="0">
                <a:hlinkClick r:id="rId2" tooltip="Business model"/>
              </a:rPr>
              <a:t>business model</a:t>
            </a:r>
            <a:r>
              <a:rPr lang="en-GB" sz="2400" dirty="0"/>
              <a:t> for the spin-off; a business model depicts the rationale of how the spin-off will create, deliver and capture </a:t>
            </a:r>
            <a:r>
              <a:rPr lang="en-GB" sz="2400" dirty="0" smtClean="0"/>
              <a:t>value.</a:t>
            </a:r>
          </a:p>
          <a:p>
            <a:pPr marL="457200" indent="-457200">
              <a:buAutoNum type="arabicPeriod" startAt="4"/>
            </a:pPr>
            <a:r>
              <a:rPr lang="en-GB" sz="2400" dirty="0" smtClean="0"/>
              <a:t>Acquiring </a:t>
            </a:r>
            <a:r>
              <a:rPr lang="en-GB" sz="2400" dirty="0"/>
              <a:t>the first </a:t>
            </a:r>
            <a:r>
              <a:rPr lang="en-GB" sz="2400" dirty="0">
                <a:hlinkClick r:id="rId3" tooltip="Customers"/>
              </a:rPr>
              <a:t>customers</a:t>
            </a:r>
            <a:r>
              <a:rPr lang="en-GB" sz="2400" dirty="0"/>
              <a:t>. The first customer, also called an </a:t>
            </a:r>
            <a:r>
              <a:rPr lang="en-GB" sz="2400" dirty="0">
                <a:hlinkClick r:id="rId4" tooltip="Early adopter"/>
              </a:rPr>
              <a:t>early adopter</a:t>
            </a:r>
            <a:r>
              <a:rPr lang="en-GB" sz="2400" dirty="0"/>
              <a:t>, can provide candid feedback to help the spin-off refine future product releases and also provide access to a </a:t>
            </a:r>
            <a:r>
              <a:rPr lang="en-GB" sz="2400" dirty="0">
                <a:hlinkClick r:id="rId5" tooltip="Distribution channel"/>
              </a:rPr>
              <a:t>distribution channel</a:t>
            </a:r>
            <a:r>
              <a:rPr lang="en-GB" sz="2400" dirty="0"/>
              <a:t> or other forms of support.</a:t>
            </a:r>
            <a:endParaRPr lang="en-GB" sz="2400" dirty="0" smtClean="0"/>
          </a:p>
        </p:txBody>
      </p:sp>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87642" y="5750652"/>
            <a:ext cx="814018" cy="950500"/>
          </a:xfrm>
          <a:prstGeom prst="rect">
            <a:avLst/>
          </a:prstGeom>
        </p:spPr>
      </p:pic>
    </p:spTree>
    <p:extLst>
      <p:ext uri="{BB962C8B-B14F-4D97-AF65-F5344CB8AC3E}">
        <p14:creationId xmlns:p14="http://schemas.microsoft.com/office/powerpoint/2010/main" val="94234385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67544" y="381000"/>
            <a:ext cx="8219256" cy="1066800"/>
          </a:xfrm>
        </p:spPr>
        <p:txBody>
          <a:bodyPr>
            <a:normAutofit/>
          </a:bodyPr>
          <a:lstStyle/>
          <a:p>
            <a:pPr algn="l" eaLnBrk="1" hangingPunct="1"/>
            <a:r>
              <a:rPr lang="en-GB" sz="3200" b="1" dirty="0" smtClean="0">
                <a:solidFill>
                  <a:srgbClr val="0070C0"/>
                </a:solidFill>
              </a:rPr>
              <a:t>Problematic issues</a:t>
            </a:r>
          </a:p>
        </p:txBody>
      </p:sp>
      <p:sp>
        <p:nvSpPr>
          <p:cNvPr id="34819" name="Rectangle 6"/>
          <p:cNvSpPr>
            <a:spLocks noGrp="1" noChangeArrowheads="1"/>
          </p:cNvSpPr>
          <p:nvPr>
            <p:ph type="body" sz="half" idx="1"/>
          </p:nvPr>
        </p:nvSpPr>
        <p:spPr>
          <a:xfrm>
            <a:off x="381000" y="1447800"/>
            <a:ext cx="8295456" cy="4265613"/>
          </a:xfrm>
        </p:spPr>
        <p:txBody>
          <a:bodyPr>
            <a:normAutofit lnSpcReduction="10000"/>
          </a:bodyPr>
          <a:lstStyle/>
          <a:p>
            <a:r>
              <a:rPr lang="en-GB" sz="2400" dirty="0" smtClean="0"/>
              <a:t>Collaborative research activity </a:t>
            </a:r>
            <a:r>
              <a:rPr lang="en-GB" sz="2400" dirty="0"/>
              <a:t>may give rise to potential </a:t>
            </a:r>
            <a:r>
              <a:rPr lang="en-GB" sz="2400" dirty="0">
                <a:hlinkClick r:id="rId2" tooltip="Conflict of interest"/>
              </a:rPr>
              <a:t>conflict of interest</a:t>
            </a:r>
            <a:r>
              <a:rPr lang="en-GB" sz="2400" dirty="0"/>
              <a:t> between commercial and academic work. </a:t>
            </a:r>
            <a:endParaRPr lang="en-GB" sz="2400" dirty="0" smtClean="0"/>
          </a:p>
          <a:p>
            <a:r>
              <a:rPr lang="en-GB" sz="2400" dirty="0"/>
              <a:t>T</a:t>
            </a:r>
            <a:r>
              <a:rPr lang="en-GB" sz="2400" dirty="0" smtClean="0"/>
              <a:t>he </a:t>
            </a:r>
            <a:r>
              <a:rPr lang="en-GB" sz="2400" dirty="0"/>
              <a:t>university’s </a:t>
            </a:r>
            <a:r>
              <a:rPr lang="en-GB" sz="2400" dirty="0">
                <a:hlinkClick r:id="rId3" tooltip="Reputation"/>
              </a:rPr>
              <a:t>reputation</a:t>
            </a:r>
            <a:r>
              <a:rPr lang="en-GB" sz="2400" dirty="0"/>
              <a:t> may be at risk if founders of spin-offs act </a:t>
            </a:r>
            <a:r>
              <a:rPr lang="en-GB" sz="2400" dirty="0" smtClean="0"/>
              <a:t>inappropriately.</a:t>
            </a:r>
            <a:endParaRPr lang="en-GB" sz="2400" baseline="30000" dirty="0" smtClean="0"/>
          </a:p>
          <a:p>
            <a:r>
              <a:rPr lang="en-GB" sz="2400" dirty="0" smtClean="0"/>
              <a:t>The rivalry between </a:t>
            </a:r>
            <a:r>
              <a:rPr lang="en-GB" sz="2400" dirty="0"/>
              <a:t>academic research and technology commercialization by way of spin-offs </a:t>
            </a:r>
            <a:r>
              <a:rPr lang="en-GB" sz="2400" dirty="0" smtClean="0"/>
              <a:t>may create </a:t>
            </a:r>
            <a:r>
              <a:rPr lang="en-GB" sz="2400" dirty="0"/>
              <a:t>fairness issues, for example regarding the distribution of </a:t>
            </a:r>
            <a:r>
              <a:rPr lang="en-GB" sz="2400" dirty="0">
                <a:hlinkClick r:id="rId4" tooltip="Royalties"/>
              </a:rPr>
              <a:t>royalties</a:t>
            </a:r>
            <a:r>
              <a:rPr lang="en-GB" sz="2400" dirty="0"/>
              <a:t> or </a:t>
            </a:r>
            <a:r>
              <a:rPr lang="en-GB" sz="2400" dirty="0">
                <a:hlinkClick r:id="rId5" tooltip="Equity (finance)"/>
              </a:rPr>
              <a:t>equity</a:t>
            </a:r>
            <a:r>
              <a:rPr lang="en-GB" sz="2400" dirty="0"/>
              <a:t>. </a:t>
            </a:r>
            <a:endParaRPr lang="en-GB" sz="2400" dirty="0" smtClean="0"/>
          </a:p>
          <a:p>
            <a:r>
              <a:rPr lang="en-GB" sz="2400" dirty="0" smtClean="0"/>
              <a:t>This rivalry can </a:t>
            </a:r>
            <a:r>
              <a:rPr lang="en-GB" sz="2400" dirty="0"/>
              <a:t>be managed by installing </a:t>
            </a:r>
            <a:r>
              <a:rPr lang="en-GB" sz="2400" dirty="0">
                <a:hlinkClick r:id="rId6" tooltip="Transparency (behavior)"/>
              </a:rPr>
              <a:t>transparent</a:t>
            </a:r>
            <a:r>
              <a:rPr lang="en-GB" sz="2400" dirty="0"/>
              <a:t> procedures for the spin-off formation process that enhance fair </a:t>
            </a:r>
            <a:r>
              <a:rPr lang="en-GB" sz="2400" dirty="0">
                <a:hlinkClick r:id="rId7" tooltip="wiktionary:treatment"/>
              </a:rPr>
              <a:t>treatment</a:t>
            </a:r>
            <a:r>
              <a:rPr lang="en-GB" sz="2400" dirty="0"/>
              <a:t> of all </a:t>
            </a:r>
            <a:r>
              <a:rPr lang="en-GB" sz="2400" dirty="0" smtClean="0"/>
              <a:t>participants.</a:t>
            </a:r>
          </a:p>
        </p:txBody>
      </p:sp>
    </p:spTree>
    <p:extLst>
      <p:ext uri="{BB962C8B-B14F-4D97-AF65-F5344CB8AC3E}">
        <p14:creationId xmlns:p14="http://schemas.microsoft.com/office/powerpoint/2010/main" val="277985367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normAutofit fontScale="90000"/>
          </a:bodyPr>
          <a:lstStyle/>
          <a:p>
            <a:pPr eaLnBrk="1" hangingPunct="1"/>
            <a:r>
              <a:rPr lang="en-GB" sz="4000" b="1" smtClean="0"/>
              <a:t>THANK YOU</a:t>
            </a:r>
            <a:br>
              <a:rPr lang="en-GB" sz="4000" b="1" smtClean="0"/>
            </a:br>
            <a:endParaRPr lang="en-GB" sz="4000" b="1" smtClean="0"/>
          </a:p>
        </p:txBody>
      </p:sp>
      <p:sp>
        <p:nvSpPr>
          <p:cNvPr id="46083" name="Rectangle 3"/>
          <p:cNvSpPr>
            <a:spLocks noGrp="1" noChangeArrowheads="1"/>
          </p:cNvSpPr>
          <p:nvPr>
            <p:ph type="body" idx="1"/>
          </p:nvPr>
        </p:nvSpPr>
        <p:spPr>
          <a:xfrm>
            <a:off x="381000" y="1447800"/>
            <a:ext cx="8305800" cy="889000"/>
          </a:xfrm>
        </p:spPr>
        <p:txBody>
          <a:bodyPr/>
          <a:lstStyle/>
          <a:p>
            <a:pPr eaLnBrk="1" hangingPunct="1"/>
            <a:endParaRPr lang="en-GB" smtClean="0"/>
          </a:p>
          <a:p>
            <a:pPr eaLnBrk="1" hangingPunct="1"/>
            <a:endParaRPr lang="en-GB" smtClean="0"/>
          </a:p>
        </p:txBody>
      </p:sp>
      <p:pic>
        <p:nvPicPr>
          <p:cNvPr id="46084" name="Picture 4" descr="MPj043876600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1484313"/>
            <a:ext cx="8328025" cy="432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483845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865</TotalTime>
  <Words>1828</Words>
  <Application>Microsoft Office PowerPoint</Application>
  <PresentationFormat>On-screen Show (4:3)</PresentationFormat>
  <Paragraphs>212</Paragraphs>
  <Slides>35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35</vt:i4>
      </vt:variant>
    </vt:vector>
  </HeadingPairs>
  <TitlesOfParts>
    <vt:vector size="39" baseType="lpstr">
      <vt:lpstr>Arial</vt:lpstr>
      <vt:lpstr>Calibri</vt:lpstr>
      <vt:lpstr>Verdana</vt:lpstr>
      <vt:lpstr>Office Theme</vt:lpstr>
      <vt:lpstr>Commercialising and  IP Strategies for Medical Innovation</vt:lpstr>
      <vt:lpstr>Overview</vt:lpstr>
      <vt:lpstr>The UK’s IPR  &amp; Innovation Landscape </vt:lpstr>
      <vt:lpstr>UK provides the best IP regime in the world</vt:lpstr>
      <vt:lpstr>Global Innovation Index WIPO, INSEAD Business School &amp; Cornell University</vt:lpstr>
      <vt:lpstr>Minister for Intellectual Property (UK) The Right Honourable  The Baroness Neville-Rolfe DBE CMG </vt:lpstr>
      <vt:lpstr>Minister for Intellectual Property (UK) </vt:lpstr>
      <vt:lpstr>IP Adviser to the Prime Minister</vt:lpstr>
      <vt:lpstr>The EU Unified Patent Court</vt:lpstr>
      <vt:lpstr>The EU Unified Patent Court</vt:lpstr>
      <vt:lpstr>Facilitating Medical Innovation</vt:lpstr>
      <vt:lpstr>The need for innovation</vt:lpstr>
      <vt:lpstr>Top Medical Innovations of 2013 as chosen by the Healthline (www.healthline.com)</vt:lpstr>
      <vt:lpstr>Top Medical Innovations of 2013 as chosen by the Healthline (www.healthline.com)</vt:lpstr>
      <vt:lpstr>Commercialising medical innovation in the UK</vt:lpstr>
      <vt:lpstr>NIA’s strategic plan for innovation</vt:lpstr>
      <vt:lpstr>Commercialising medical innovation in the UK</vt:lpstr>
      <vt:lpstr>Collaborations </vt:lpstr>
      <vt:lpstr>Effective medical innovation collaborations</vt:lpstr>
      <vt:lpstr>Terms and conditions of the collaboration relationship with an academic partner?</vt:lpstr>
      <vt:lpstr>IP and collaborative research in Europe</vt:lpstr>
      <vt:lpstr>The UKIPO’s Lambert Toolkit</vt:lpstr>
      <vt:lpstr>The UKIPO’s Lambert Toolkit</vt:lpstr>
      <vt:lpstr>The UKIPO’s Lambert Toolkit</vt:lpstr>
      <vt:lpstr>Different types of licensing arrangements</vt:lpstr>
      <vt:lpstr>Licensing</vt:lpstr>
      <vt:lpstr>Financing Innovation</vt:lpstr>
      <vt:lpstr>Financing Innovation</vt:lpstr>
      <vt:lpstr>The UK’s Catapult Programme</vt:lpstr>
      <vt:lpstr>The Newton Fund</vt:lpstr>
      <vt:lpstr>Horizon 2020</vt:lpstr>
      <vt:lpstr>Critical steps for collaborations involving university research spin-off companies</vt:lpstr>
      <vt:lpstr>Critical steps for collaborations involving university research spin-off companies</vt:lpstr>
      <vt:lpstr>Problematic issues</vt:lpstr>
      <vt:lpstr>THANK YOU </vt:lpstr>
    </vt:vector>
  </TitlesOfParts>
  <Company>Nottingham Trent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Intellectual Property in an International Context</dc:title>
  <dc:creator>Denoncourt, Janice</dc:creator>
  <cp:lastModifiedBy>Sullivan, Linda</cp:lastModifiedBy>
  <cp:revision>207</cp:revision>
  <cp:lastPrinted>2015-12-01T10:40:48Z</cp:lastPrinted>
  <dcterms:created xsi:type="dcterms:W3CDTF">2012-03-14T11:48:57Z</dcterms:created>
  <dcterms:modified xsi:type="dcterms:W3CDTF">2016-04-05T09:39:53Z</dcterms:modified>
</cp:coreProperties>
</file>